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65" r:id="rId3"/>
    <p:sldId id="266" r:id="rId4"/>
    <p:sldId id="258" r:id="rId5"/>
    <p:sldId id="267" r:id="rId6"/>
    <p:sldId id="268" r:id="rId7"/>
    <p:sldId id="269" r:id="rId8"/>
    <p:sldId id="259" r:id="rId9"/>
    <p:sldId id="260" r:id="rId10"/>
    <p:sldId id="270" r:id="rId11"/>
    <p:sldId id="262" r:id="rId12"/>
    <p:sldId id="263" r:id="rId13"/>
    <p:sldId id="264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77" r:id="rId23"/>
    <p:sldId id="280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D60093"/>
    <a:srgbClr val="B2B2B2"/>
    <a:srgbClr val="540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1" d="100"/>
          <a:sy n="61" d="100"/>
        </p:scale>
        <p:origin x="15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ri%20flasdisk\Dari%20Laptop\Skripsi%20Ayu%20Jadi\Data%20Excel\Kelimpahan%20Plankton%20Per%20stasiu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ri%20flasdisk\Dari%20Laptop\Skripsi%20Ayu%20Jadi\Data%20Excel\komposisi%20meroplankt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9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d-ID" sz="2400" dirty="0"/>
              <a:t>Kelimpahan Meroplankton Stasiun </a:t>
            </a:r>
            <a:r>
              <a:rPr lang="id-ID" dirty="0"/>
              <a:t>1</a:t>
            </a:r>
          </a:p>
        </c:rich>
      </c:tx>
      <c:layout>
        <c:manualLayout>
          <c:xMode val="edge"/>
          <c:yMode val="edge"/>
          <c:x val="0.21437272275869573"/>
          <c:y val="2.07576516655382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2632995426812"/>
          <c:y val="0.16900349646684959"/>
          <c:w val="0.81046734603184678"/>
          <c:h val="0.622466214445774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Sheet2!$B$4:$B$7</c:f>
              <c:strCache>
                <c:ptCount val="4"/>
                <c:pt idx="0">
                  <c:v>Minggu 1</c:v>
                </c:pt>
                <c:pt idx="1">
                  <c:v>Minggu 2</c:v>
                </c:pt>
                <c:pt idx="2">
                  <c:v>Minggu 3</c:v>
                </c:pt>
                <c:pt idx="3">
                  <c:v>Minggu 4</c:v>
                </c:pt>
              </c:strCache>
            </c:strRef>
          </c:cat>
          <c:val>
            <c:numRef>
              <c:f>Sheet2!$C$4:$C$7</c:f>
              <c:numCache>
                <c:formatCode>General</c:formatCode>
                <c:ptCount val="4"/>
                <c:pt idx="0">
                  <c:v>611.5</c:v>
                </c:pt>
                <c:pt idx="1">
                  <c:v>683.2</c:v>
                </c:pt>
                <c:pt idx="2">
                  <c:v>689</c:v>
                </c:pt>
                <c:pt idx="3">
                  <c:v>637.6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0-4972-9A5E-A689D4C138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772480"/>
        <c:axId val="35717888"/>
      </c:barChart>
      <c:catAx>
        <c:axId val="34772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d-ID" sz="2400" dirty="0"/>
                  <a:t>Minggu Pengamatan</a:t>
                </a:r>
              </a:p>
            </c:rich>
          </c:tx>
          <c:layout>
            <c:manualLayout>
              <c:xMode val="edge"/>
              <c:yMode val="edge"/>
              <c:x val="0.43703279000745948"/>
              <c:y val="0.8836921683754216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717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7178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d-ID" sz="2400" dirty="0"/>
                  <a:t>Kelimpahan Meroplankton (ind/l</a:t>
                </a:r>
                <a:r>
                  <a:rPr lang="id-ID" dirty="0"/>
                  <a:t>)</a:t>
                </a:r>
              </a:p>
            </c:rich>
          </c:tx>
          <c:layout>
            <c:manualLayout>
              <c:xMode val="edge"/>
              <c:yMode val="edge"/>
              <c:x val="2.4465715930553169E-3"/>
              <c:y val="0.101386552287841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47724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d-ID" sz="2400" dirty="0"/>
              <a:t>Komposisi Meroplankton Stasiun 2</a:t>
            </a:r>
          </a:p>
        </c:rich>
      </c:tx>
      <c:layout>
        <c:manualLayout>
          <c:xMode val="edge"/>
          <c:yMode val="edge"/>
          <c:x val="0.24611398963730569"/>
          <c:y val="4.5918481740477871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062176165803108"/>
          <c:y val="0.40306222861086127"/>
          <c:w val="0.43782383419689119"/>
          <c:h val="0.34183758629022415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C6A-4902-B458-2F7EFF7EA6F7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C6A-4902-B458-2F7EFF7EA6F7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C6A-4902-B458-2F7EFF7EA6F7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4C6A-4902-B458-2F7EFF7EA6F7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Sheet2!$B$4:$B$7</c:f>
              <c:strCache>
                <c:ptCount val="4"/>
                <c:pt idx="0">
                  <c:v>Bryzoa</c:v>
                </c:pt>
                <c:pt idx="1">
                  <c:v>Arthropoda</c:v>
                </c:pt>
                <c:pt idx="2">
                  <c:v>Echinodermata</c:v>
                </c:pt>
                <c:pt idx="3">
                  <c:v>Urochordata</c:v>
                </c:pt>
              </c:strCache>
            </c:strRef>
          </c:cat>
          <c:val>
            <c:numRef>
              <c:f>Sheet2!$C$4:$C$7</c:f>
              <c:numCache>
                <c:formatCode>General</c:formatCode>
                <c:ptCount val="4"/>
                <c:pt idx="0">
                  <c:v>5.19</c:v>
                </c:pt>
                <c:pt idx="1">
                  <c:v>22.51</c:v>
                </c:pt>
                <c:pt idx="2">
                  <c:v>10.84</c:v>
                </c:pt>
                <c:pt idx="3">
                  <c:v>61.46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6A-4902-B458-2F7EFF7EA6F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750060626477584"/>
          <c:y val="0.28169907449896869"/>
          <c:w val="0.29504905667590098"/>
          <c:h val="0.5232181327678567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8E6742-6C97-44C8-824C-D99A2A9A3F63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5DEAF27-1B30-4FA5-A164-95CABE7B60E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4104456" cy="35283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PENYAJIAN DATA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(DB156213) 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SKS (3-0)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600400" cy="1260629"/>
          </a:xfrm>
        </p:spPr>
        <p:txBody>
          <a:bodyPr/>
          <a:lstStyle/>
          <a:p>
            <a:r>
              <a:rPr lang="en-US" b="1" dirty="0"/>
              <a:t>Karina </a:t>
            </a:r>
            <a:r>
              <a:rPr lang="en-US" b="1" dirty="0" err="1"/>
              <a:t>Farkha</a:t>
            </a:r>
            <a:r>
              <a:rPr lang="en-US" b="1" dirty="0"/>
              <a:t> Dina, </a:t>
            </a:r>
            <a:r>
              <a:rPr lang="en-US" b="1" dirty="0" err="1"/>
              <a:t>S.Pi</a:t>
            </a:r>
            <a:r>
              <a:rPr lang="en-US" b="1" dirty="0"/>
              <a:t>, M.P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907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GRAFIK DAN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632848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tabLst>
                <a:tab pos="749300" algn="l"/>
              </a:tabLst>
            </a:pPr>
            <a:r>
              <a:rPr lang="en-US" b="1" dirty="0" err="1">
                <a:solidFill>
                  <a:schemeClr val="tx1"/>
                </a:solidFill>
              </a:rPr>
              <a:t>Terdapat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beberapa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penyajian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tampilan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grafik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diagram.</a:t>
            </a:r>
          </a:p>
          <a:p>
            <a:pPr>
              <a:lnSpc>
                <a:spcPct val="80000"/>
              </a:lnSpc>
              <a:tabLst>
                <a:tab pos="749300" algn="l"/>
              </a:tabLst>
            </a:pPr>
            <a:r>
              <a:rPr lang="en-US" b="1" dirty="0" err="1">
                <a:solidFill>
                  <a:schemeClr val="tx1"/>
                </a:solidFill>
              </a:rPr>
              <a:t>Penyajian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gambar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dapat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memudahkan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pengambilan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kesimpulan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cepat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endParaRPr lang="id-ID" b="1" dirty="0">
              <a:solidFill>
                <a:schemeClr val="tx1"/>
              </a:solidFill>
            </a:endParaRPr>
          </a:p>
          <a:p>
            <a:pPr marL="68580" indent="0">
              <a:lnSpc>
                <a:spcPct val="80000"/>
              </a:lnSpc>
              <a:buNone/>
              <a:tabLst>
                <a:tab pos="749300" algn="l"/>
              </a:tabLst>
            </a:pP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tabLst>
                <a:tab pos="749300" algn="l"/>
              </a:tabLst>
            </a:pPr>
            <a:r>
              <a:rPr lang="id-ID" b="1" dirty="0">
                <a:solidFill>
                  <a:schemeClr val="tx1"/>
                </a:solidFill>
              </a:rPr>
              <a:t>Grafik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id-ID" b="1" dirty="0">
                <a:solidFill>
                  <a:schemeClr val="tx1"/>
                </a:solidFill>
              </a:rPr>
              <a:t>Ada berbagai bentuk grafik yang dikenal, yaitu :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id-ID" b="1" dirty="0">
                <a:solidFill>
                  <a:schemeClr val="tx1"/>
                </a:solidFill>
              </a:rPr>
              <a:t>1.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Grafik garis (line chart),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id-ID" b="1" dirty="0">
                <a:solidFill>
                  <a:schemeClr val="tx1"/>
                </a:solidFill>
              </a:rPr>
              <a:t>2.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Grafik Batangan (bar chart),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id-ID" b="1" dirty="0">
                <a:solidFill>
                  <a:schemeClr val="tx1"/>
                </a:solidFill>
              </a:rPr>
              <a:t>3.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Grafik lingkaran (pie chart),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id-ID" b="1" dirty="0">
                <a:solidFill>
                  <a:schemeClr val="tx1"/>
                </a:solidFill>
              </a:rPr>
              <a:t>4.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Grafik gambar (Pictogram chart).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3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92088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Contoh : Diagram Batang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555411"/>
              </p:ext>
            </p:extLst>
          </p:nvPr>
        </p:nvGraphicFramePr>
        <p:xfrm>
          <a:off x="539552" y="2060848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1290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Contoh : Diagram Lingkar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" y="1484784"/>
            <a:ext cx="7560840" cy="464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860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Contoh : Diagram Pastel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553072"/>
              </p:ext>
            </p:extLst>
          </p:nvPr>
        </p:nvGraphicFramePr>
        <p:xfrm>
          <a:off x="899592" y="1988840"/>
          <a:ext cx="748883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52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672526" cy="864096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TABULASI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920880" cy="456386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Cara menyusun suatu data mentah dapat dilakukan dengan 2 cara, yaitu :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a). Susunan Array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b) Susunan Distribusi Frequensi</a:t>
            </a:r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r>
              <a:rPr lang="id-ID" sz="3200" b="1" dirty="0">
                <a:solidFill>
                  <a:schemeClr val="accent1">
                    <a:lumMod val="50000"/>
                  </a:schemeClr>
                </a:solidFill>
              </a:rPr>
              <a:t>TUJUAN DARI PENYUSUNAN DATA MENTAH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berguna agar data mentah dapat dibaca dengan jelas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Data menjadi lebih informatif dan mudah dipahami</a:t>
            </a:r>
          </a:p>
        </p:txBody>
      </p:sp>
    </p:spTree>
    <p:extLst>
      <p:ext uri="{BB962C8B-B14F-4D97-AF65-F5344CB8AC3E}">
        <p14:creationId xmlns:p14="http://schemas.microsoft.com/office/powerpoint/2010/main" val="3900483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4824536" cy="864096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SUSUNAN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6864" cy="4752528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Susunan array </a:t>
            </a:r>
            <a:r>
              <a:rPr lang="id-ID" b="1" dirty="0">
                <a:solidFill>
                  <a:schemeClr val="tx1"/>
                </a:solidFill>
              </a:rPr>
              <a:t>adalah suatu teknik untuk menyusun data dengan cara menyusun angka mulai terkecil sampai angka yang terbesar.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Contoh: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Terdapat ukuran anak ikan mas </a:t>
            </a:r>
            <a:r>
              <a:rPr lang="id-ID" b="1" i="1" dirty="0">
                <a:solidFill>
                  <a:schemeClr val="tx1"/>
                </a:solidFill>
              </a:rPr>
              <a:t>Cyprinus sp </a:t>
            </a:r>
            <a:r>
              <a:rPr lang="id-ID" b="1" dirty="0">
                <a:solidFill>
                  <a:schemeClr val="tx1"/>
                </a:solidFill>
              </a:rPr>
              <a:t>(gr)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39  40  40  42  38  38  37  36  36  35  34  36  38  36  41  36  39  45  60  61  35  36  39  45  44  44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 Jawab: </a:t>
            </a:r>
          </a:p>
        </p:txBody>
      </p:sp>
    </p:spTree>
    <p:extLst>
      <p:ext uri="{BB962C8B-B14F-4D97-AF65-F5344CB8AC3E}">
        <p14:creationId xmlns:p14="http://schemas.microsoft.com/office/powerpoint/2010/main" val="373963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920880" cy="757888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SUSUNAN DISTRIBUSI FREQUENSI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5184576"/>
          </a:xfrm>
        </p:spPr>
        <p:txBody>
          <a:bodyPr>
            <a:normAutofit/>
          </a:bodyPr>
          <a:lstStyle/>
          <a:p>
            <a:pPr marL="68580" lvl="1" indent="0">
              <a:buNone/>
            </a:pPr>
            <a:r>
              <a:rPr lang="id-ID" sz="2400" b="1" dirty="0">
                <a:solidFill>
                  <a:srgbClr val="FF0000"/>
                </a:solidFill>
              </a:rPr>
              <a:t>Susunan Distribusi Frequensi </a:t>
            </a:r>
            <a:r>
              <a:rPr lang="id-ID" sz="2400" b="1" dirty="0">
                <a:solidFill>
                  <a:schemeClr val="tx1"/>
                </a:solidFill>
              </a:rPr>
              <a:t>adalah </a:t>
            </a:r>
          </a:p>
          <a:p>
            <a:pPr marL="411480" lvl="1" indent="-342900" algn="just">
              <a:buFontTx/>
              <a:buChar char="-"/>
            </a:pPr>
            <a:r>
              <a:rPr lang="id-ID" sz="2400" b="1" dirty="0">
                <a:solidFill>
                  <a:schemeClr val="tx1"/>
                </a:solidFill>
              </a:rPr>
              <a:t>cara menyusun data dengan cara me</a:t>
            </a:r>
            <a:r>
              <a:rPr lang="en-US" sz="2400" b="1" dirty="0" err="1">
                <a:solidFill>
                  <a:schemeClr val="tx1"/>
                </a:solidFill>
              </a:rPr>
              <a:t>ngelompokan</a:t>
            </a:r>
            <a:r>
              <a:rPr lang="en-US" sz="2400" b="1" dirty="0">
                <a:solidFill>
                  <a:schemeClr val="tx1"/>
                </a:solidFill>
              </a:rPr>
              <a:t> data </a:t>
            </a:r>
            <a:r>
              <a:rPr lang="en-US" sz="2400" b="1" dirty="0" err="1">
                <a:solidFill>
                  <a:schemeClr val="tx1"/>
                </a:solidFill>
              </a:rPr>
              <a:t>ke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beberapa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kategori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menunjukan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banyaknya</a:t>
            </a:r>
            <a:r>
              <a:rPr lang="en-US" sz="2400" b="1" dirty="0">
                <a:solidFill>
                  <a:schemeClr val="tx1"/>
                </a:solidFill>
              </a:rPr>
              <a:t> data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setiap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kategori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setiap</a:t>
            </a:r>
            <a:r>
              <a:rPr lang="en-US" sz="2400" b="1" dirty="0">
                <a:solidFill>
                  <a:schemeClr val="tx1"/>
                </a:solidFill>
              </a:rPr>
              <a:t> data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dapat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dimasukan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dua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atau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lebih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kategori</a:t>
            </a:r>
            <a:r>
              <a:rPr lang="id-ID" sz="2400" b="1" dirty="0">
                <a:solidFill>
                  <a:schemeClr val="tx1"/>
                </a:solidFill>
              </a:rPr>
              <a:t>.</a:t>
            </a:r>
          </a:p>
          <a:p>
            <a:pPr marL="411480" lvl="1" indent="-342900">
              <a:buFontTx/>
              <a:buChar char="-"/>
            </a:pPr>
            <a:r>
              <a:rPr lang="id-ID" sz="2400" b="1" dirty="0">
                <a:solidFill>
                  <a:schemeClr val="tx1"/>
                </a:solidFill>
              </a:rPr>
              <a:t>Digunakan pada saat data mentah sangat banyak </a:t>
            </a:r>
          </a:p>
          <a:p>
            <a:pPr marL="411480" lvl="1" indent="-342900">
              <a:buFontTx/>
              <a:buChar char="-"/>
            </a:pPr>
            <a:r>
              <a:rPr lang="id-ID" sz="2400" b="1" dirty="0">
                <a:solidFill>
                  <a:schemeClr val="tx1"/>
                </a:solidFill>
              </a:rPr>
              <a:t>Terdapat 2 cara melakukan distribusi frequensi:</a:t>
            </a:r>
          </a:p>
          <a:p>
            <a:pPr marL="68580" lvl="1" indent="0">
              <a:buNone/>
            </a:pPr>
            <a:r>
              <a:rPr lang="id-ID" sz="2400" b="1" dirty="0">
                <a:solidFill>
                  <a:schemeClr val="tx1"/>
                </a:solidFill>
              </a:rPr>
              <a:t>a). Tidak dikelompokkan</a:t>
            </a:r>
          </a:p>
          <a:p>
            <a:pPr marL="68580" lvl="1" indent="0">
              <a:buNone/>
            </a:pPr>
            <a:r>
              <a:rPr lang="id-ID" sz="2400" b="1" dirty="0">
                <a:solidFill>
                  <a:schemeClr val="tx1"/>
                </a:solidFill>
              </a:rPr>
              <a:t>b). Dikelompokkan</a:t>
            </a:r>
          </a:p>
          <a:p>
            <a:pPr marL="68580" lvl="1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16309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Distribusi Frequensi Tidak Dikelompokkan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5"/>
            <a:ext cx="7209249" cy="360039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Soal: </a:t>
            </a:r>
          </a:p>
          <a:p>
            <a:pPr marL="6858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193449"/>
              </p:ext>
            </p:extLst>
          </p:nvPr>
        </p:nvGraphicFramePr>
        <p:xfrm>
          <a:off x="611559" y="2276874"/>
          <a:ext cx="7560840" cy="157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7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7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2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411772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/>
              <a:t>Jawab: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87340"/>
              </p:ext>
            </p:extLst>
          </p:nvPr>
        </p:nvGraphicFramePr>
        <p:xfrm>
          <a:off x="844007" y="458112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800" b="1" dirty="0">
                          <a:solidFill>
                            <a:schemeClr val="tx1"/>
                          </a:solidFill>
                        </a:rPr>
                        <a:t>Berat Ikan (gr)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dirty="0">
                          <a:solidFill>
                            <a:schemeClr val="tx1"/>
                          </a:solidFill>
                        </a:rPr>
                        <a:t>Frekuensi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793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72008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Distribusi Frequensi Dikelompokkan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484784"/>
                <a:ext cx="8136904" cy="4968552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id-ID" b="1" dirty="0">
                    <a:solidFill>
                      <a:schemeClr val="tx1"/>
                    </a:solidFill>
                  </a:rPr>
                  <a:t>LANGKAH I : menentukan Jumlah Kelas (minimal 5 kelas, rekomendasi 5-20 kelas), menurut Sturgess :</a:t>
                </a:r>
              </a:p>
              <a:p>
                <a:pPr marL="68580" indent="0">
                  <a:buNone/>
                </a:pPr>
                <a:endParaRPr lang="id-ID" b="1" i="1" dirty="0">
                  <a:solidFill>
                    <a:schemeClr val="tx1"/>
                  </a:solidFill>
                </a:endParaRPr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𝑱𝑼𝑴𝑳𝑨𝑯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𝑲𝑬𝑳𝑨𝑺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 (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𝑲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𝟑𝟐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𝑳𝒐𝒈</m:t>
                      </m:r>
                      <m:r>
                        <a:rPr lang="id-ID" b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id-ID" b="1" dirty="0">
                  <a:solidFill>
                    <a:schemeClr val="tx1"/>
                  </a:solidFill>
                </a:endParaRPr>
              </a:p>
              <a:p>
                <a:pPr marL="68580" indent="0">
                  <a:buNone/>
                </a:pPr>
                <a:endParaRPr lang="id-ID" b="1" dirty="0">
                  <a:solidFill>
                    <a:schemeClr val="tx1"/>
                  </a:solidFill>
                </a:endParaRPr>
              </a:p>
              <a:p>
                <a:pPr>
                  <a:buFont typeface="Wingdings" pitchFamily="2" charset="2"/>
                  <a:buChar char="v"/>
                </a:pPr>
                <a:r>
                  <a:rPr lang="id-ID" b="1" dirty="0">
                    <a:solidFill>
                      <a:schemeClr val="tx1"/>
                    </a:solidFill>
                  </a:rPr>
                  <a:t>LANGKAH II: Menentukan Interval Kelas</a:t>
                </a:r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𝑰</m:t>
                      </m:r>
                      <m:r>
                        <a:rPr lang="id-ID" b="1" i="1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id-ID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𝑹</m:t>
                          </m:r>
                        </m:num>
                        <m:den>
                          <m:r>
                            <a:rPr lang="id-ID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𝑲</m:t>
                          </m:r>
                        </m:den>
                      </m:f>
                    </m:oMath>
                  </m:oMathPara>
                </a14:m>
                <a:endParaRPr lang="id-ID" b="1" dirty="0">
                  <a:solidFill>
                    <a:schemeClr val="tx1"/>
                  </a:solidFill>
                </a:endParaRP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Keterangan: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N = banyaknya angka (data)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 I  = Interval Kelas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 R = Selisih Angka terbesar- Angka terkecil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 K = Jumlah Kelas</a:t>
                </a:r>
              </a:p>
              <a:p>
                <a:r>
                  <a:rPr lang="id-ID" b="1" dirty="0">
                    <a:solidFill>
                      <a:schemeClr val="tx1"/>
                    </a:solidFill>
                  </a:rPr>
                  <a:t>Bulatkan lebar kelas untuk mendapatkan endpoint yg diinginkan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484784"/>
                <a:ext cx="8136904" cy="4968552"/>
              </a:xfrm>
              <a:blipFill rotWithShape="1">
                <a:blip r:embed="rId2"/>
                <a:stretch>
                  <a:fillRect l="-150" t="-2086" b="-6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1244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136904" cy="5832648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Soal : 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Berat anak ikan nila (gr) yang ditangkap di  Bendungan Karangkates adalah sebagai berikut :</a:t>
            </a:r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13851"/>
              </p:ext>
            </p:extLst>
          </p:nvPr>
        </p:nvGraphicFramePr>
        <p:xfrm>
          <a:off x="683568" y="1988840"/>
          <a:ext cx="7920884" cy="4248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1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9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7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4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39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7"/>
            <a:ext cx="7776864" cy="3600400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  <a:latin typeface="Tahoma" pitchFamily="34" charset="0"/>
              </a:rPr>
              <a:t>Data mentah dapat diperoleh dari populasi atau sampel dengan cara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  <a:latin typeface="Tahoma" pitchFamily="34" charset="0"/>
              </a:rPr>
              <a:t>Pengamatan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  <a:latin typeface="Tahoma" pitchFamily="34" charset="0"/>
              </a:rPr>
              <a:t>Wawancara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  <a:latin typeface="Tahoma" pitchFamily="34" charset="0"/>
              </a:rPr>
              <a:t>kuisioner</a:t>
            </a:r>
          </a:p>
          <a:p>
            <a:r>
              <a:rPr lang="id-ID" b="1" dirty="0">
                <a:solidFill>
                  <a:schemeClr val="tx1"/>
                </a:solidFill>
                <a:latin typeface="Tahoma" pitchFamily="34" charset="0"/>
              </a:rPr>
              <a:t>Data mentah yang sudah dikumpulkan dan sudah diolah juga perlu disajikan dalam bentuk yang mudah dibaca dan dimengerti oleh si pengambil keputusan</a:t>
            </a:r>
          </a:p>
          <a:p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99792" y="4005064"/>
            <a:ext cx="5184576" cy="1008112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PENYAJIAN DATA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5085184"/>
            <a:ext cx="6777317" cy="1512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>
                <a:solidFill>
                  <a:schemeClr val="tx1"/>
                </a:solidFill>
              </a:rPr>
              <a:t>Terdapat dua macam penyajian:</a:t>
            </a:r>
          </a:p>
          <a:p>
            <a:pPr marL="525780" indent="-457200">
              <a:buFont typeface="Wingdings 2" pitchFamily="18" charset="2"/>
              <a:buAutoNum type="alphaLcParenR"/>
            </a:pPr>
            <a:r>
              <a:rPr lang="id-ID" sz="2800" b="1" dirty="0">
                <a:solidFill>
                  <a:schemeClr val="tx1"/>
                </a:solidFill>
              </a:rPr>
              <a:t>Tabel atau Daftar</a:t>
            </a:r>
          </a:p>
          <a:p>
            <a:pPr marL="525780" indent="-457200">
              <a:buFont typeface="Wingdings 2" pitchFamily="18" charset="2"/>
              <a:buAutoNum type="alphaLcParenR"/>
            </a:pPr>
            <a:r>
              <a:rPr lang="id-ID" sz="2800" b="1" dirty="0">
                <a:solidFill>
                  <a:schemeClr val="tx1"/>
                </a:solidFill>
              </a:rPr>
              <a:t>Grafik atau Diagram</a:t>
            </a:r>
          </a:p>
        </p:txBody>
      </p:sp>
    </p:spTree>
    <p:extLst>
      <p:ext uri="{BB962C8B-B14F-4D97-AF65-F5344CB8AC3E}">
        <p14:creationId xmlns:p14="http://schemas.microsoft.com/office/powerpoint/2010/main" val="4024094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024744" cy="792088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HISTOGRAM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136904" cy="1656184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Adalah grafik dari tabel distribusi frekuensi</a:t>
            </a:r>
          </a:p>
          <a:p>
            <a:r>
              <a:rPr lang="id-ID" b="1" dirty="0">
                <a:solidFill>
                  <a:schemeClr val="tx1"/>
                </a:solidFill>
              </a:rPr>
              <a:t>Interval kelas sebagai sumbu horizontal</a:t>
            </a:r>
          </a:p>
          <a:p>
            <a:r>
              <a:rPr lang="id-ID" b="1" dirty="0">
                <a:solidFill>
                  <a:schemeClr val="tx1"/>
                </a:solidFill>
              </a:rPr>
              <a:t>Sumbu vertikal menunjukkan frekuensi, frekuensi relatif atau persentase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3568" y="3224991"/>
            <a:ext cx="2971800" cy="2133600"/>
            <a:chOff x="152400" y="1828800"/>
            <a:chExt cx="2971800" cy="2133600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52400" y="1828800"/>
              <a:ext cx="2819400" cy="2133600"/>
            </a:xfrm>
            <a:prstGeom prst="rect">
              <a:avLst/>
            </a:prstGeom>
            <a:solidFill>
              <a:srgbClr val="CBDDF7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457200" y="2057400"/>
              <a:ext cx="1066800" cy="305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d-ID" sz="1400" b="1" dirty="0">
                  <a:solidFill>
                    <a:srgbClr val="CC0000"/>
                  </a:solidFill>
                </a:rPr>
                <a:t>Kelas</a:t>
              </a:r>
              <a:endParaRPr lang="en-US" sz="1400" b="1" dirty="0">
                <a:solidFill>
                  <a:srgbClr val="CC0000"/>
                </a:solidFill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52400" y="2590800"/>
              <a:ext cx="2743200" cy="12747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400" b="1" dirty="0"/>
                <a:t>10 </a:t>
              </a:r>
              <a:r>
                <a:rPr lang="id-ID" sz="1400" b="1" dirty="0"/>
                <a:t>- </a:t>
              </a:r>
              <a:r>
                <a:rPr lang="en-US" sz="1400" b="1" dirty="0"/>
                <a:t>20 </a:t>
              </a:r>
              <a:r>
                <a:rPr lang="id-ID" sz="1400" b="1" dirty="0"/>
                <a:t>		</a:t>
              </a:r>
              <a:r>
                <a:rPr lang="en-US" sz="1400" b="1" dirty="0"/>
                <a:t>   3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400" b="1" dirty="0"/>
                <a:t>20 </a:t>
              </a:r>
              <a:r>
                <a:rPr lang="id-ID" sz="1400" b="1" dirty="0"/>
                <a:t>- </a:t>
              </a:r>
              <a:r>
                <a:rPr lang="en-US" sz="1400" b="1" dirty="0"/>
                <a:t>30          </a:t>
              </a:r>
              <a:r>
                <a:rPr lang="id-ID" sz="1400" b="1" dirty="0"/>
                <a:t>	   </a:t>
              </a:r>
              <a:r>
                <a:rPr lang="en-US" sz="1400" b="1" dirty="0"/>
                <a:t>6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400" b="1" dirty="0"/>
                <a:t>30 </a:t>
              </a:r>
              <a:r>
                <a:rPr lang="id-ID" sz="1400" b="1" dirty="0"/>
                <a:t>- </a:t>
              </a:r>
              <a:r>
                <a:rPr lang="en-US" sz="1400" b="1" dirty="0"/>
                <a:t>40         </a:t>
              </a:r>
              <a:r>
                <a:rPr lang="id-ID" sz="1400" b="1" dirty="0"/>
                <a:t>                   </a:t>
              </a:r>
              <a:r>
                <a:rPr lang="en-US" sz="1400" b="1" dirty="0"/>
                <a:t> 5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400" b="1" dirty="0"/>
                <a:t>40 </a:t>
              </a:r>
              <a:r>
                <a:rPr lang="id-ID" sz="1400" b="1" dirty="0"/>
                <a:t>- </a:t>
              </a:r>
              <a:r>
                <a:rPr lang="en-US" sz="1400" b="1" dirty="0"/>
                <a:t>50         </a:t>
              </a:r>
              <a:r>
                <a:rPr lang="id-ID" sz="1400" b="1" dirty="0"/>
                <a:t>                   </a:t>
              </a:r>
              <a:r>
                <a:rPr lang="en-US" sz="1400" b="1" dirty="0"/>
                <a:t> 4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sz="1400" b="1" dirty="0"/>
                <a:t>50 </a:t>
              </a:r>
              <a:r>
                <a:rPr lang="id-ID" sz="1400" b="1" dirty="0"/>
                <a:t>- </a:t>
              </a:r>
              <a:r>
                <a:rPr lang="en-US" sz="1400" b="1" dirty="0"/>
                <a:t>60        </a:t>
              </a:r>
              <a:r>
                <a:rPr lang="id-ID" sz="1400" b="1" dirty="0"/>
                <a:t>                   </a:t>
              </a:r>
              <a:r>
                <a:rPr lang="en-US" sz="1400" b="1" dirty="0"/>
                <a:t>  2</a:t>
              </a:r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1752600" y="2057400"/>
              <a:ext cx="1371600" cy="305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d-ID" sz="1400" b="1" dirty="0">
                  <a:solidFill>
                    <a:srgbClr val="CC0000"/>
                  </a:solidFill>
                </a:rPr>
                <a:t>Frekuensi</a:t>
              </a:r>
              <a:endParaRPr lang="en-US" sz="1400" b="1" dirty="0">
                <a:solidFill>
                  <a:srgbClr val="CC000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26" t="41845" r="19648" b="18333"/>
          <a:stretch/>
        </p:blipFill>
        <p:spPr bwMode="auto">
          <a:xfrm>
            <a:off x="4572000" y="2857854"/>
            <a:ext cx="3889150" cy="3163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ight Arrow 12"/>
          <p:cNvSpPr/>
          <p:nvPr/>
        </p:nvSpPr>
        <p:spPr>
          <a:xfrm>
            <a:off x="3655368" y="3986991"/>
            <a:ext cx="916632" cy="637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8083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POLYGON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3"/>
            <a:ext cx="7992888" cy="1440160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Adalah suatu kurva garis yg menyerupai HISTOGRAM, dimana titik-titik yg dihubungkan oleh garis mrpkan nilai tengah setiap kelas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96952"/>
            <a:ext cx="2994025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492896"/>
            <a:ext cx="44259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5786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975046"/>
              </p:ext>
            </p:extLst>
          </p:nvPr>
        </p:nvGraphicFramePr>
        <p:xfrm>
          <a:off x="827586" y="1249680"/>
          <a:ext cx="7632844" cy="7910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31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9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9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9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i="0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i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39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39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46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52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65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44</a:t>
                      </a:r>
                      <a:endParaRPr lang="id-ID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63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45</a:t>
                      </a:r>
                      <a:endParaRPr lang="id-ID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63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43</a:t>
                      </a:r>
                      <a:endParaRPr lang="id-ID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54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47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63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33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47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46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48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51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51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52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61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66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68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65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58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63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64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56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66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66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58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68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69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FF00"/>
                          </a:solidFill>
                          <a:effectLst/>
                        </a:rPr>
                        <a:t>69</a:t>
                      </a:r>
                      <a:endParaRPr lang="id-ID" sz="16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64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65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D60093"/>
                          </a:solidFill>
                          <a:effectLst/>
                        </a:rPr>
                        <a:t>64</a:t>
                      </a:r>
                      <a:endParaRPr lang="id-ID" sz="1600" b="1" dirty="0">
                        <a:solidFill>
                          <a:srgbClr val="D6009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58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52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52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59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59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47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47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52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57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38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B0F0"/>
                          </a:solidFill>
                          <a:effectLst/>
                        </a:rPr>
                        <a:t>36</a:t>
                      </a:r>
                      <a:endParaRPr lang="id-ID" sz="2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59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0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53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accent6"/>
                          </a:solidFill>
                          <a:effectLst/>
                        </a:rPr>
                        <a:t>55</a:t>
                      </a:r>
                      <a:endParaRPr lang="id-ID" sz="16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id-ID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50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92D050"/>
                          </a:solidFill>
                          <a:effectLst/>
                        </a:rPr>
                        <a:t>50</a:t>
                      </a:r>
                      <a:endParaRPr lang="id-ID" sz="16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FF00FF"/>
                          </a:solidFill>
                          <a:effectLst/>
                        </a:rPr>
                        <a:t>60</a:t>
                      </a:r>
                      <a:endParaRPr lang="id-ID" sz="16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202" marR="5720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2068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TUGAS </a:t>
            </a:r>
            <a:r>
              <a:rPr lang="id-ID" b="1" dirty="0"/>
              <a:t>: Berat anak ikan nila (gr) yang ditangkap di  Bendungan Karangkates adalah sebagai berikut :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13951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7704856" cy="1143000"/>
          </a:xfrm>
        </p:spPr>
        <p:txBody>
          <a:bodyPr>
            <a:noAutofit/>
          </a:bodyPr>
          <a:lstStyle/>
          <a:p>
            <a:r>
              <a:rPr lang="id-ID" sz="8800" dirty="0">
                <a:solidFill>
                  <a:schemeClr val="accent1">
                    <a:lumMod val="50000"/>
                  </a:schemeClr>
                </a:solidFill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16483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3996"/>
            <a:ext cx="4248472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400600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kumpulan angka-angka yang disusun menurut kategori-kategori</a:t>
            </a:r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28600" algn="l"/>
              </a:tabLst>
            </a:pPr>
            <a:endParaRPr lang="id-ID" sz="2000" b="1" dirty="0"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28600" algn="l"/>
              </a:tabLst>
            </a:pPr>
            <a:r>
              <a:rPr lang="id-ID" b="1" dirty="0">
                <a:solidFill>
                  <a:schemeClr val="tx1"/>
                </a:solidFill>
              </a:rPr>
              <a:t>Ada berbagai bentuk tabel yang dikenal, yaitu :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1.Tabel satu arah (one way table),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2.Tabel dua arah (two way table),</a:t>
            </a:r>
            <a:br>
              <a:rPr lang="id-ID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3.Tabel tiga arah (Three way table).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id-ID" b="1" dirty="0"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28600" algn="l"/>
              </a:tabLst>
            </a:pPr>
            <a:endParaRPr lang="en-US" b="1" dirty="0"/>
          </a:p>
          <a:p>
            <a:pPr marL="0" indent="0">
              <a:spcBef>
                <a:spcPct val="0"/>
              </a:spcBef>
              <a:buClrTx/>
              <a:buSzTx/>
              <a:buNone/>
              <a:tabLst>
                <a:tab pos="228600" algn="l"/>
              </a:tabLst>
            </a:pPr>
            <a:r>
              <a:rPr lang="en-US" b="1" dirty="0" err="1">
                <a:solidFill>
                  <a:srgbClr val="FF0000"/>
                </a:solidFill>
              </a:rPr>
              <a:t>Beberapa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yg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harus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diperhatikan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dlm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penyajian</a:t>
            </a:r>
            <a:r>
              <a:rPr lang="en-US" b="1" dirty="0">
                <a:solidFill>
                  <a:srgbClr val="FF0000"/>
                </a:solidFill>
              </a:rPr>
              <a:t> data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bentuk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tabel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antara</a:t>
            </a:r>
            <a:r>
              <a:rPr lang="en-US" b="1" dirty="0">
                <a:solidFill>
                  <a:srgbClr val="FF0000"/>
                </a:solidFill>
              </a:rPr>
              <a:t> lain :</a:t>
            </a:r>
          </a:p>
          <a:p>
            <a:pPr marL="520700" lvl="1" indent="-292100">
              <a:spcBef>
                <a:spcPct val="0"/>
              </a:spcBef>
              <a:buClrTx/>
              <a:buSzTx/>
              <a:buFontTx/>
              <a:buAutoNum type="alphaLcPeriod"/>
              <a:tabLst>
                <a:tab pos="228600" algn="l"/>
              </a:tabLst>
            </a:pPr>
            <a:r>
              <a:rPr lang="en-US" sz="2400" b="1" dirty="0" err="1">
                <a:solidFill>
                  <a:schemeClr val="tx1"/>
                </a:solidFill>
              </a:rPr>
              <a:t>Tetapkan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judul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tabel</a:t>
            </a:r>
            <a:r>
              <a:rPr lang="en-US" sz="2400" b="1" dirty="0">
                <a:solidFill>
                  <a:schemeClr val="tx1"/>
                </a:solidFill>
              </a:rPr>
              <a:t> (</a:t>
            </a:r>
            <a:r>
              <a:rPr lang="en-US" sz="2400" b="1" dirty="0" err="1">
                <a:solidFill>
                  <a:schemeClr val="tx1"/>
                </a:solidFill>
              </a:rPr>
              <a:t>grafik</a:t>
            </a:r>
            <a:r>
              <a:rPr lang="en-US" sz="2400" b="1" dirty="0">
                <a:solidFill>
                  <a:schemeClr val="tx1"/>
                </a:solidFill>
              </a:rPr>
              <a:t>) </a:t>
            </a:r>
            <a:r>
              <a:rPr lang="id-ID" sz="2400" b="1" dirty="0">
                <a:solidFill>
                  <a:schemeClr val="tx1"/>
                </a:solidFill>
              </a:rPr>
              <a:t>harus </a:t>
            </a:r>
            <a:r>
              <a:rPr lang="en-US" sz="2400" b="1" dirty="0" err="1">
                <a:solidFill>
                  <a:schemeClr val="tx1"/>
                </a:solidFill>
              </a:rPr>
              <a:t>singkat</a:t>
            </a:r>
            <a:r>
              <a:rPr lang="en-US" sz="2400" b="1" dirty="0">
                <a:solidFill>
                  <a:schemeClr val="tx1"/>
                </a:solidFill>
              </a:rPr>
              <a:t> &amp; </a:t>
            </a:r>
            <a:r>
              <a:rPr lang="en-US" sz="2400" b="1" dirty="0" err="1">
                <a:solidFill>
                  <a:schemeClr val="tx1"/>
                </a:solidFill>
              </a:rPr>
              <a:t>jelas</a:t>
            </a:r>
            <a:endParaRPr lang="id-ID" sz="2400" b="1" dirty="0">
              <a:solidFill>
                <a:schemeClr val="tx1"/>
              </a:solidFill>
            </a:endParaRPr>
          </a:p>
          <a:p>
            <a:pPr marL="520700" lvl="1" indent="-292100">
              <a:spcBef>
                <a:spcPct val="0"/>
              </a:spcBef>
              <a:buClrTx/>
              <a:buSzTx/>
              <a:buFontTx/>
              <a:buAutoNum type="alphaLcPeriod"/>
              <a:tabLst>
                <a:tab pos="228600" algn="l"/>
              </a:tabLst>
            </a:pPr>
            <a:r>
              <a:rPr lang="en-US" sz="2400" b="1" dirty="0" err="1">
                <a:solidFill>
                  <a:schemeClr val="tx1"/>
                </a:solidFill>
              </a:rPr>
              <a:t>Cantumkan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sumber</a:t>
            </a:r>
            <a:r>
              <a:rPr lang="en-US" sz="2400" b="1" dirty="0">
                <a:solidFill>
                  <a:schemeClr val="tx1"/>
                </a:solidFill>
              </a:rPr>
              <a:t> data </a:t>
            </a:r>
            <a:r>
              <a:rPr lang="en-US" sz="2400" b="1" dirty="0" err="1">
                <a:solidFill>
                  <a:schemeClr val="tx1"/>
                </a:solidFill>
              </a:rPr>
              <a:t>scr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benar</a:t>
            </a:r>
            <a:endParaRPr lang="id-ID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1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024744" cy="936104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 BARIS KOLOM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61339"/>
              </p:ext>
            </p:extLst>
          </p:nvPr>
        </p:nvGraphicFramePr>
        <p:xfrm>
          <a:off x="971598" y="2636912"/>
          <a:ext cx="7488833" cy="3520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8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 dirty="0">
                          <a:solidFill>
                            <a:schemeClr val="tx1"/>
                          </a:solidFill>
                          <a:effectLst/>
                        </a:rPr>
                        <a:t>JUDUL KOLOM</a:t>
                      </a:r>
                      <a:endParaRPr lang="id-ID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14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 dirty="0">
                          <a:solidFill>
                            <a:schemeClr val="tx1"/>
                          </a:solidFill>
                          <a:effectLst/>
                        </a:rPr>
                        <a:t>JUDUL BARIS</a:t>
                      </a:r>
                      <a:endParaRPr lang="id-ID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11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4000" b="1" dirty="0">
                          <a:solidFill>
                            <a:schemeClr val="tx1"/>
                          </a:solidFill>
                          <a:effectLst/>
                        </a:rPr>
                        <a:t>SEL</a:t>
                      </a:r>
                      <a:endParaRPr lang="id-ID" sz="4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1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1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11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86110" y="1768497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b="1" dirty="0"/>
              <a:t>JUDUL TABEL</a:t>
            </a:r>
          </a:p>
        </p:txBody>
      </p:sp>
    </p:spTree>
    <p:extLst>
      <p:ext uri="{BB962C8B-B14F-4D97-AF65-F5344CB8AC3E}">
        <p14:creationId xmlns:p14="http://schemas.microsoft.com/office/powerpoint/2010/main" val="101249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 ONE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5"/>
            <a:ext cx="8208912" cy="1800199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Yaitu tabel yang memuat keterangan mengenai satu hal atau satu karakteristik saja. Misalnya data Kelimpahan fitoplankton di tambak Sidoarjo Desa Tunggul</a:t>
            </a:r>
          </a:p>
          <a:p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706185"/>
              </p:ext>
            </p:extLst>
          </p:nvPr>
        </p:nvGraphicFramePr>
        <p:xfrm>
          <a:off x="683568" y="2924945"/>
          <a:ext cx="7776864" cy="3408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5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</a:rPr>
                        <a:t>Phylum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</a:rPr>
                        <a:t>Kelimpahan Fitoplankton (ind/L)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Chrysophyta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2015,58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Pyrrophyta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148,67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Chlorophyta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483,34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Cyanophyta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45,3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2701,89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20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92888" cy="72008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 DUA ARAH (Two Way Table)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1944216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tabel yang menunjukkan hubungan dua hal atau 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id-ID" b="1" dirty="0">
                <a:solidFill>
                  <a:schemeClr val="tx1"/>
                </a:solidFill>
              </a:rPr>
              <a:t>karakteristik yang berbeda. Misalnya data Kelimpahan fitoplankton di tambak Sidoarjo Desa Tunggul Dan Desa Sengon</a:t>
            </a:r>
          </a:p>
          <a:p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05075"/>
              </p:ext>
            </p:extLst>
          </p:nvPr>
        </p:nvGraphicFramePr>
        <p:xfrm>
          <a:off x="539553" y="2968704"/>
          <a:ext cx="8064896" cy="3631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0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Phylum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Kelimpahan Fitoplankton (ind/L)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60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Desa Tunggul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Desa Sengon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Chrysophyta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2015,58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2305,35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Pyrrophyta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148,67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209,67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Chlorophyta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483,34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431,66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Cyanophyta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45,3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65,67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chemeClr val="tx1"/>
                          </a:solidFill>
                          <a:effectLst/>
                        </a:rPr>
                        <a:t>2701,89</a:t>
                      </a:r>
                      <a:endParaRPr lang="id-ID" sz="20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</a:rPr>
                        <a:t>3012,35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4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848872" cy="720080"/>
          </a:xfrm>
        </p:spPr>
        <p:txBody>
          <a:bodyPr>
            <a:normAutofit/>
          </a:bodyPr>
          <a:lstStyle/>
          <a:p>
            <a:r>
              <a:rPr lang="id-ID" sz="3200" b="1" dirty="0">
                <a:solidFill>
                  <a:schemeClr val="accent1">
                    <a:lumMod val="50000"/>
                  </a:schemeClr>
                </a:solidFill>
              </a:rPr>
              <a:t>TABEL 3 ARAH (THREE WAY TABLE)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992888" cy="1800200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tabel yang menunjukkan hubungan tiga hal atau tiga karakteristik yang berbeda. Misalnya data Kelimpahan fitoplankton di tambak Sidoarjo Desa Tunggul Dan Desa Sengon dengan waktu pengamatan yang berbeda.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89912"/>
              </p:ext>
            </p:extLst>
          </p:nvPr>
        </p:nvGraphicFramePr>
        <p:xfrm>
          <a:off x="611560" y="2852935"/>
          <a:ext cx="7920883" cy="3486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189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Phylum 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Kelimpahan Fitoplankton (ind/L)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8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Desa Tunggul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Desa Sengon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8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Januari 2015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Februari 2015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Januari 2015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Februari 2015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Chrysophyta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2015,58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2305,35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2452,99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2136,99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1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Pyrrophyta 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148,67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209,67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206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128,67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Chlorophyta 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483,34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431,66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400,34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491,67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Cyanophyta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45,3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65,67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48,67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1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2701,89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3012,35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chemeClr val="tx1"/>
                          </a:solidFill>
                          <a:effectLst/>
                        </a:rPr>
                        <a:t>3108</a:t>
                      </a:r>
                      <a:endParaRPr lang="id-ID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chemeClr val="tx1"/>
                          </a:solidFill>
                          <a:effectLst/>
                        </a:rPr>
                        <a:t>2797,33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99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936104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 KONTINGENSI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196752"/>
            <a:ext cx="6777317" cy="1753420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Untuk data yang terdiri dari dua faktor, berukuran b x k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 b= baris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 k= kolom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513688"/>
              </p:ext>
            </p:extLst>
          </p:nvPr>
        </p:nvGraphicFramePr>
        <p:xfrm>
          <a:off x="683568" y="2852936"/>
          <a:ext cx="7416823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4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2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2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JUDUL KOLOM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519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JUDUL BARIS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SEL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5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5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5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10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024744" cy="1008112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TABEL DISTRIBUSI FREQUENSI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686755"/>
              </p:ext>
            </p:extLst>
          </p:nvPr>
        </p:nvGraphicFramePr>
        <p:xfrm>
          <a:off x="827584" y="1628800"/>
          <a:ext cx="720080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BERAT IKAN (Gr)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FREQUENSI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101-110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111-120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121-130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131-140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141-150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151-160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6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chemeClr val="tx1"/>
                          </a:solidFill>
                          <a:effectLst/>
                        </a:rPr>
                        <a:t>161-170</a:t>
                      </a:r>
                      <a:endParaRPr lang="id-ID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id-ID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77161" y="603279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i="1" dirty="0"/>
              <a:t>Sumber data :  .......</a:t>
            </a:r>
          </a:p>
        </p:txBody>
      </p:sp>
    </p:spTree>
    <p:extLst>
      <p:ext uri="{BB962C8B-B14F-4D97-AF65-F5344CB8AC3E}">
        <p14:creationId xmlns:p14="http://schemas.microsoft.com/office/powerpoint/2010/main" val="3891594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395</TotalTime>
  <Words>1265</Words>
  <Application>Microsoft Office PowerPoint</Application>
  <PresentationFormat>On-screen Show (4:3)</PresentationFormat>
  <Paragraphs>578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Tahoma</vt:lpstr>
      <vt:lpstr>Wingdings</vt:lpstr>
      <vt:lpstr>Wingdings 2</vt:lpstr>
      <vt:lpstr>Austin</vt:lpstr>
      <vt:lpstr>PENYAJIAN DATA   (DB156213)   2 SKS (3-0)</vt:lpstr>
      <vt:lpstr>PENYAJIAN DATA</vt:lpstr>
      <vt:lpstr>TABEL</vt:lpstr>
      <vt:lpstr>TABEL BARIS KOLOM</vt:lpstr>
      <vt:lpstr>TABEL ONE WAY</vt:lpstr>
      <vt:lpstr>TABEL DUA ARAH (Two Way Table)</vt:lpstr>
      <vt:lpstr>TABEL 3 ARAH (THREE WAY TABLE)</vt:lpstr>
      <vt:lpstr>TABEL KONTINGENSI</vt:lpstr>
      <vt:lpstr>TABEL DISTRIBUSI FREQUENSI</vt:lpstr>
      <vt:lpstr>GRAFIK DAN DIAGRAM</vt:lpstr>
      <vt:lpstr>Contoh : Diagram Batang</vt:lpstr>
      <vt:lpstr>Contoh : Diagram Lingkar</vt:lpstr>
      <vt:lpstr>Contoh : Diagram Pastel</vt:lpstr>
      <vt:lpstr>TABULASI DATA</vt:lpstr>
      <vt:lpstr>SUSUNAN ARRAY</vt:lpstr>
      <vt:lpstr>SUSUNAN DISTRIBUSI FREQUENSI</vt:lpstr>
      <vt:lpstr>Distribusi Frequensi Tidak Dikelompokkan</vt:lpstr>
      <vt:lpstr>Distribusi Frequensi Dikelompokkan</vt:lpstr>
      <vt:lpstr>PowerPoint Presentation</vt:lpstr>
      <vt:lpstr>HISTOGRAM</vt:lpstr>
      <vt:lpstr>POLYGON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PENYAJIAN DATA</dc:title>
  <dc:creator>User</dc:creator>
  <cp:lastModifiedBy>Karina Farkhadin</cp:lastModifiedBy>
  <cp:revision>40</cp:revision>
  <dcterms:created xsi:type="dcterms:W3CDTF">2015-02-24T06:49:39Z</dcterms:created>
  <dcterms:modified xsi:type="dcterms:W3CDTF">2023-09-11T02:32:37Z</dcterms:modified>
</cp:coreProperties>
</file>