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95" r:id="rId4"/>
    <p:sldId id="261" r:id="rId5"/>
    <p:sldId id="316" r:id="rId6"/>
    <p:sldId id="297" r:id="rId7"/>
    <p:sldId id="298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10" r:id="rId18"/>
    <p:sldId id="309" r:id="rId19"/>
    <p:sldId id="311" r:id="rId20"/>
    <p:sldId id="312" r:id="rId21"/>
    <p:sldId id="313" r:id="rId22"/>
    <p:sldId id="278" r:id="rId23"/>
    <p:sldId id="315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13D3BC-5365-4946-8B61-2769067EFB5A}">
  <a:tblStyle styleId="{9313D3BC-5365-4946-8B61-2769067EFB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7F60F2C-05B0-402E-A98B-615A852E5B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>
                <a:solidFill>
                  <a:schemeClr val="bg1"/>
                </a:solidFill>
              </a:rPr>
              <a:t>Grafik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baseline="0" dirty="0" err="1">
                <a:solidFill>
                  <a:schemeClr val="bg1"/>
                </a:solidFill>
              </a:rPr>
              <a:t>Ukuran</a:t>
            </a:r>
            <a:r>
              <a:rPr lang="en-US" sz="1400" baseline="0" dirty="0">
                <a:solidFill>
                  <a:schemeClr val="bg1"/>
                </a:solidFill>
              </a:rPr>
              <a:t> Sepatu </a:t>
            </a:r>
            <a:r>
              <a:rPr lang="en-US" sz="1400" baseline="0" dirty="0" err="1">
                <a:solidFill>
                  <a:schemeClr val="bg1"/>
                </a:solidFill>
              </a:rPr>
              <a:t>Pemain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baseline="0" dirty="0" err="1">
                <a:solidFill>
                  <a:schemeClr val="bg1"/>
                </a:solidFill>
              </a:rPr>
              <a:t>RedBlack</a:t>
            </a:r>
            <a:r>
              <a:rPr lang="en-US" sz="1400" baseline="0" dirty="0">
                <a:solidFill>
                  <a:schemeClr val="bg1"/>
                </a:solidFill>
              </a:rPr>
              <a:t> Football Club</a:t>
            </a:r>
            <a:endParaRPr lang="en-US" sz="1400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Ukuran Sepatu (cm)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36-37</c:v>
                </c:pt>
                <c:pt idx="1">
                  <c:v>38-39</c:v>
                </c:pt>
                <c:pt idx="2">
                  <c:v>40-41</c:v>
                </c:pt>
                <c:pt idx="3">
                  <c:v>42-43</c:v>
                </c:pt>
                <c:pt idx="4">
                  <c:v>44-45</c:v>
                </c:pt>
                <c:pt idx="5">
                  <c:v>46-47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13</c:v>
                </c:pt>
                <c:pt idx="3">
                  <c:v>12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CA-4ED8-B0D3-1048264817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87244400"/>
        <c:axId val="502071376"/>
      </c:barChart>
      <c:catAx>
        <c:axId val="58724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071376"/>
        <c:crosses val="autoZero"/>
        <c:auto val="1"/>
        <c:lblAlgn val="ctr"/>
        <c:lblOffset val="100"/>
        <c:noMultiLvlLbl val="0"/>
      </c:catAx>
      <c:valAx>
        <c:axId val="50207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24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/>
              <a:t>Grafik</a:t>
            </a:r>
            <a:r>
              <a:rPr lang="en-US" sz="1600" dirty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 Sepatu Brand </a:t>
            </a:r>
            <a:r>
              <a:rPr lang="en-US" sz="1600" dirty="0" err="1"/>
              <a:t>Lokal</a:t>
            </a:r>
            <a:r>
              <a:rPr lang="en-US" sz="1600" dirty="0"/>
              <a:t> di </a:t>
            </a:r>
            <a:r>
              <a:rPr lang="en-US" sz="1600" dirty="0" err="1"/>
              <a:t>RedBlack</a:t>
            </a:r>
            <a:r>
              <a:rPr lang="en-US" sz="1600" dirty="0"/>
              <a:t> Sport </a:t>
            </a:r>
            <a:r>
              <a:rPr lang="en-US" sz="1600" dirty="0" err="1"/>
              <a:t>Tahun</a:t>
            </a:r>
            <a:r>
              <a:rPr lang="en-US" sz="1600" dirty="0"/>
              <a:t> 2019-2021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Sheet1!$AK$88</c:f>
              <c:strCache>
                <c:ptCount val="1"/>
                <c:pt idx="0">
                  <c:v>Ortuseight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Sheet1!$AL$87:$AN$87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Sheet1!$AL$88:$AN$88</c:f>
              <c:numCache>
                <c:formatCode>General</c:formatCode>
                <c:ptCount val="3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33-49DD-9324-FBD6BA5390F8}"/>
            </c:ext>
          </c:extLst>
        </c:ser>
        <c:ser>
          <c:idx val="1"/>
          <c:order val="1"/>
          <c:tx>
            <c:strRef>
              <c:f>Sheet1!$AK$89</c:f>
              <c:strCache>
                <c:ptCount val="1"/>
                <c:pt idx="0">
                  <c:v>Specs</c:v>
                </c:pt>
              </c:strCache>
            </c:strRef>
          </c:tx>
          <c:spPr>
            <a:ln w="31750" cap="rnd">
              <a:solidFill>
                <a:srgbClr val="92D05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Sheet1!$AL$87:$AN$87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Sheet1!$AL$89:$AN$89</c:f>
              <c:numCache>
                <c:formatCode>General</c:formatCode>
                <c:ptCount val="3"/>
                <c:pt idx="0">
                  <c:v>200</c:v>
                </c:pt>
                <c:pt idx="1">
                  <c:v>250</c:v>
                </c:pt>
                <c:pt idx="2">
                  <c:v>215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33-49DD-9324-FBD6BA5390F8}"/>
            </c:ext>
          </c:extLst>
        </c:ser>
        <c:ser>
          <c:idx val="2"/>
          <c:order val="2"/>
          <c:tx>
            <c:strRef>
              <c:f>Sheet1!$AK$90</c:f>
              <c:strCache>
                <c:ptCount val="1"/>
                <c:pt idx="0">
                  <c:v>Mills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Sheet1!$AL$87:$AN$87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Sheet1!$AL$90:$AN$90</c:f>
              <c:numCache>
                <c:formatCode>General</c:formatCode>
                <c:ptCount val="3"/>
                <c:pt idx="0">
                  <c:v>178</c:v>
                </c:pt>
                <c:pt idx="1">
                  <c:v>235</c:v>
                </c:pt>
                <c:pt idx="2">
                  <c:v>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33-49DD-9324-FBD6BA5390F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53675455"/>
        <c:axId val="1935103423"/>
      </c:lineChart>
      <c:catAx>
        <c:axId val="185367545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Tahun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5103423"/>
        <c:crosses val="autoZero"/>
        <c:auto val="1"/>
        <c:lblAlgn val="ctr"/>
        <c:lblOffset val="100"/>
        <c:noMultiLvlLbl val="0"/>
      </c:catAx>
      <c:valAx>
        <c:axId val="1935103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Penjualan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3675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5946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7853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8134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8394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867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3998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411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0356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17204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1039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5261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9766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4690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2087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0069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694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4963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0140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381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100" y="100"/>
            <a:ext cx="9144000" cy="16653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9200" y="1665500"/>
            <a:ext cx="91440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 flipH="1">
            <a:off x="4455737" y="-3015113"/>
            <a:ext cx="232525" cy="91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008725" y="2090950"/>
            <a:ext cx="7126800" cy="305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2838400" y="-9200"/>
            <a:ext cx="6305700" cy="51528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-9200" y="-9200"/>
            <a:ext cx="28476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pic>
        <p:nvPicPr>
          <p:cNvPr id="30" name="Google Shape;30;p5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-5400000">
            <a:off x="347636" y="2490739"/>
            <a:ext cx="5152700" cy="1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0250" y="557250"/>
            <a:ext cx="19287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IBM Plex Sans Condensed"/>
              <a:buNone/>
              <a:defRPr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IBM Plex Sans Condensed"/>
              <a:buNone/>
              <a:defRPr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IBM Plex Sans Condensed"/>
              <a:buNone/>
              <a:defRPr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IBM Plex Sans Condensed"/>
              <a:buNone/>
              <a:defRPr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IBM Plex Sans Condensed"/>
              <a:buNone/>
              <a:defRPr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IBM Plex Sans Condensed"/>
              <a:buNone/>
              <a:defRPr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IBM Plex Sans Condensed"/>
              <a:buNone/>
              <a:defRPr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IBM Plex Sans Condensed"/>
              <a:buNone/>
              <a:defRPr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IBM Plex Sans Condensed"/>
              <a:buNone/>
              <a:defRPr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74425" y="557250"/>
            <a:ext cx="55125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▫"/>
              <a:defRPr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2686000" y="-9200"/>
            <a:ext cx="6458100" cy="51528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-9200" y="-9200"/>
            <a:ext cx="26952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pic>
        <p:nvPicPr>
          <p:cNvPr id="44" name="Google Shape;44;p7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-5400000">
            <a:off x="195236" y="2490739"/>
            <a:ext cx="5152700" cy="1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3172775" y="557250"/>
            <a:ext cx="26763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▫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010374" y="557250"/>
            <a:ext cx="26763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▫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ertical decoration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1"/>
          <p:cNvSpPr/>
          <p:nvPr/>
        </p:nvSpPr>
        <p:spPr>
          <a:xfrm>
            <a:off x="1328200" y="-9200"/>
            <a:ext cx="7815900" cy="51528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1"/>
          <p:cNvSpPr/>
          <p:nvPr/>
        </p:nvSpPr>
        <p:spPr>
          <a:xfrm>
            <a:off x="-9200" y="-9200"/>
            <a:ext cx="13374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pic>
        <p:nvPicPr>
          <p:cNvPr id="74" name="Google Shape;74;p11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-5400000">
            <a:off x="-1162539" y="2490739"/>
            <a:ext cx="5152700" cy="171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77588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74425" y="557250"/>
            <a:ext cx="5512500" cy="4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lvl="1" algn="r">
              <a:buNone/>
              <a:defRPr sz="13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lvl="2" algn="r">
              <a:buNone/>
              <a:defRPr sz="13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lvl="3" algn="r">
              <a:buNone/>
              <a:defRPr sz="13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lvl="4" algn="r">
              <a:buNone/>
              <a:defRPr sz="13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lvl="5" algn="r">
              <a:buNone/>
              <a:defRPr sz="13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lvl="6" algn="r">
              <a:buNone/>
              <a:defRPr sz="13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lvl="7" algn="r">
              <a:buNone/>
              <a:defRPr sz="13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lvl="8" algn="r">
              <a:buNone/>
              <a:defRPr sz="13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7" r:id="rId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journal.bsi.ac.id/ejurnal/index.php/ijcitPenerapan/index.php/perspektif/issue/current/index.php/ecodemica/user/register/index.php/ijcit/issue/current/index.php/evolusi/article/view/12454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wisehouseeducation.blogspot.com/2021/06/logo-tut-wuri-handayani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1008725" y="2090950"/>
            <a:ext cx="7126800" cy="305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90" name="Google Shape;90;p14"/>
          <p:cNvGrpSpPr/>
          <p:nvPr/>
        </p:nvGrpSpPr>
        <p:grpSpPr>
          <a:xfrm>
            <a:off x="4071999" y="719803"/>
            <a:ext cx="1000013" cy="947853"/>
            <a:chOff x="4071999" y="719803"/>
            <a:chExt cx="1000013" cy="947853"/>
          </a:xfrm>
        </p:grpSpPr>
        <p:grpSp>
          <p:nvGrpSpPr>
            <p:cNvPr id="91" name="Google Shape;91;p14"/>
            <p:cNvGrpSpPr/>
            <p:nvPr/>
          </p:nvGrpSpPr>
          <p:grpSpPr>
            <a:xfrm>
              <a:off x="4228481" y="1473432"/>
              <a:ext cx="687049" cy="194223"/>
              <a:chOff x="4521818" y="1511728"/>
              <a:chExt cx="551315" cy="155852"/>
            </a:xfrm>
          </p:grpSpPr>
          <p:sp>
            <p:nvSpPr>
              <p:cNvPr id="92" name="Google Shape;92;p14"/>
              <p:cNvSpPr/>
              <p:nvPr/>
            </p:nvSpPr>
            <p:spPr>
              <a:xfrm>
                <a:off x="4521818" y="1511728"/>
                <a:ext cx="116377" cy="155852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3273" extrusionOk="0">
                    <a:moveTo>
                      <a:pt x="1344" y="0"/>
                    </a:moveTo>
                    <a:lnTo>
                      <a:pt x="50" y="2565"/>
                    </a:lnTo>
                    <a:lnTo>
                      <a:pt x="25" y="2638"/>
                    </a:lnTo>
                    <a:lnTo>
                      <a:pt x="1" y="2736"/>
                    </a:lnTo>
                    <a:lnTo>
                      <a:pt x="1" y="2833"/>
                    </a:lnTo>
                    <a:lnTo>
                      <a:pt x="25" y="2931"/>
                    </a:lnTo>
                    <a:lnTo>
                      <a:pt x="74" y="3004"/>
                    </a:lnTo>
                    <a:lnTo>
                      <a:pt x="123" y="3102"/>
                    </a:lnTo>
                    <a:lnTo>
                      <a:pt x="196" y="3151"/>
                    </a:lnTo>
                    <a:lnTo>
                      <a:pt x="269" y="3224"/>
                    </a:lnTo>
                    <a:lnTo>
                      <a:pt x="392" y="3248"/>
                    </a:lnTo>
                    <a:lnTo>
                      <a:pt x="489" y="3273"/>
                    </a:lnTo>
                    <a:lnTo>
                      <a:pt x="636" y="3248"/>
                    </a:lnTo>
                    <a:lnTo>
                      <a:pt x="758" y="3200"/>
                    </a:lnTo>
                    <a:lnTo>
                      <a:pt x="856" y="3102"/>
                    </a:lnTo>
                    <a:lnTo>
                      <a:pt x="929" y="3004"/>
                    </a:lnTo>
                    <a:lnTo>
                      <a:pt x="244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reflection stA="50000" endPos="8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14"/>
              <p:cNvSpPr/>
              <p:nvPr/>
            </p:nvSpPr>
            <p:spPr>
              <a:xfrm>
                <a:off x="4956804" y="1511728"/>
                <a:ext cx="116330" cy="155852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3273" extrusionOk="0">
                    <a:moveTo>
                      <a:pt x="0" y="0"/>
                    </a:moveTo>
                    <a:lnTo>
                      <a:pt x="1514" y="3004"/>
                    </a:lnTo>
                    <a:lnTo>
                      <a:pt x="1588" y="3102"/>
                    </a:lnTo>
                    <a:lnTo>
                      <a:pt x="1685" y="3200"/>
                    </a:lnTo>
                    <a:lnTo>
                      <a:pt x="1807" y="3248"/>
                    </a:lnTo>
                    <a:lnTo>
                      <a:pt x="1954" y="3273"/>
                    </a:lnTo>
                    <a:lnTo>
                      <a:pt x="2052" y="3248"/>
                    </a:lnTo>
                    <a:lnTo>
                      <a:pt x="2174" y="3224"/>
                    </a:lnTo>
                    <a:lnTo>
                      <a:pt x="2247" y="3151"/>
                    </a:lnTo>
                    <a:lnTo>
                      <a:pt x="2320" y="3102"/>
                    </a:lnTo>
                    <a:lnTo>
                      <a:pt x="2369" y="3004"/>
                    </a:lnTo>
                    <a:lnTo>
                      <a:pt x="2418" y="2931"/>
                    </a:lnTo>
                    <a:lnTo>
                      <a:pt x="2442" y="2833"/>
                    </a:lnTo>
                    <a:lnTo>
                      <a:pt x="2442" y="2736"/>
                    </a:lnTo>
                    <a:lnTo>
                      <a:pt x="2418" y="2638"/>
                    </a:lnTo>
                    <a:lnTo>
                      <a:pt x="2393" y="2565"/>
                    </a:lnTo>
                    <a:lnTo>
                      <a:pt x="10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reflection stA="50000" endPos="8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" name="Google Shape;94;p14"/>
            <p:cNvGrpSpPr/>
            <p:nvPr/>
          </p:nvGrpSpPr>
          <p:grpSpPr>
            <a:xfrm>
              <a:off x="4071999" y="719803"/>
              <a:ext cx="1000013" cy="724671"/>
              <a:chOff x="4396251" y="906986"/>
              <a:chExt cx="802450" cy="581505"/>
            </a:xfrm>
          </p:grpSpPr>
          <p:sp>
            <p:nvSpPr>
              <p:cNvPr id="95" name="Google Shape;95;p14"/>
              <p:cNvSpPr/>
              <p:nvPr/>
            </p:nvSpPr>
            <p:spPr>
              <a:xfrm>
                <a:off x="4396251" y="979079"/>
                <a:ext cx="802450" cy="509412"/>
              </a:xfrm>
              <a:custGeom>
                <a:avLst/>
                <a:gdLst/>
                <a:ahLst/>
                <a:cxnLst/>
                <a:rect l="l" t="t" r="r" b="b"/>
                <a:pathLst>
                  <a:path w="16852" h="10698" extrusionOk="0">
                    <a:moveTo>
                      <a:pt x="16364" y="489"/>
                    </a:moveTo>
                    <a:lnTo>
                      <a:pt x="16364" y="10209"/>
                    </a:lnTo>
                    <a:lnTo>
                      <a:pt x="489" y="10209"/>
                    </a:lnTo>
                    <a:lnTo>
                      <a:pt x="489" y="489"/>
                    </a:lnTo>
                    <a:close/>
                    <a:moveTo>
                      <a:pt x="391" y="0"/>
                    </a:moveTo>
                    <a:lnTo>
                      <a:pt x="293" y="25"/>
                    </a:lnTo>
                    <a:lnTo>
                      <a:pt x="196" y="74"/>
                    </a:lnTo>
                    <a:lnTo>
                      <a:pt x="122" y="147"/>
                    </a:lnTo>
                    <a:lnTo>
                      <a:pt x="73" y="220"/>
                    </a:lnTo>
                    <a:lnTo>
                      <a:pt x="25" y="293"/>
                    </a:lnTo>
                    <a:lnTo>
                      <a:pt x="0" y="391"/>
                    </a:lnTo>
                    <a:lnTo>
                      <a:pt x="0" y="489"/>
                    </a:lnTo>
                    <a:lnTo>
                      <a:pt x="0" y="10209"/>
                    </a:lnTo>
                    <a:lnTo>
                      <a:pt x="0" y="10307"/>
                    </a:lnTo>
                    <a:lnTo>
                      <a:pt x="25" y="10405"/>
                    </a:lnTo>
                    <a:lnTo>
                      <a:pt x="73" y="10478"/>
                    </a:lnTo>
                    <a:lnTo>
                      <a:pt x="122" y="10551"/>
                    </a:lnTo>
                    <a:lnTo>
                      <a:pt x="196" y="10600"/>
                    </a:lnTo>
                    <a:lnTo>
                      <a:pt x="293" y="10649"/>
                    </a:lnTo>
                    <a:lnTo>
                      <a:pt x="391" y="10673"/>
                    </a:lnTo>
                    <a:lnTo>
                      <a:pt x="489" y="10698"/>
                    </a:lnTo>
                    <a:lnTo>
                      <a:pt x="16364" y="10698"/>
                    </a:lnTo>
                    <a:lnTo>
                      <a:pt x="16461" y="10673"/>
                    </a:lnTo>
                    <a:lnTo>
                      <a:pt x="16559" y="10649"/>
                    </a:lnTo>
                    <a:lnTo>
                      <a:pt x="16657" y="10600"/>
                    </a:lnTo>
                    <a:lnTo>
                      <a:pt x="16730" y="10551"/>
                    </a:lnTo>
                    <a:lnTo>
                      <a:pt x="16779" y="10478"/>
                    </a:lnTo>
                    <a:lnTo>
                      <a:pt x="16828" y="10405"/>
                    </a:lnTo>
                    <a:lnTo>
                      <a:pt x="16852" y="10307"/>
                    </a:lnTo>
                    <a:lnTo>
                      <a:pt x="16852" y="10209"/>
                    </a:lnTo>
                    <a:lnTo>
                      <a:pt x="16852" y="489"/>
                    </a:lnTo>
                    <a:lnTo>
                      <a:pt x="16852" y="391"/>
                    </a:lnTo>
                    <a:lnTo>
                      <a:pt x="16828" y="293"/>
                    </a:lnTo>
                    <a:lnTo>
                      <a:pt x="16779" y="220"/>
                    </a:lnTo>
                    <a:lnTo>
                      <a:pt x="16730" y="147"/>
                    </a:lnTo>
                    <a:lnTo>
                      <a:pt x="16657" y="74"/>
                    </a:lnTo>
                    <a:lnTo>
                      <a:pt x="16559" y="25"/>
                    </a:lnTo>
                    <a:lnTo>
                      <a:pt x="1646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14"/>
              <p:cNvSpPr/>
              <p:nvPr/>
            </p:nvSpPr>
            <p:spPr>
              <a:xfrm>
                <a:off x="4774191" y="906986"/>
                <a:ext cx="46570" cy="48856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026" extrusionOk="0">
                    <a:moveTo>
                      <a:pt x="489" y="0"/>
                    </a:moveTo>
                    <a:lnTo>
                      <a:pt x="391" y="25"/>
                    </a:lnTo>
                    <a:lnTo>
                      <a:pt x="294" y="49"/>
                    </a:lnTo>
                    <a:lnTo>
                      <a:pt x="220" y="98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318"/>
                    </a:lnTo>
                    <a:lnTo>
                      <a:pt x="1" y="391"/>
                    </a:lnTo>
                    <a:lnTo>
                      <a:pt x="1" y="489"/>
                    </a:lnTo>
                    <a:lnTo>
                      <a:pt x="1" y="1026"/>
                    </a:lnTo>
                    <a:lnTo>
                      <a:pt x="978" y="1026"/>
                    </a:lnTo>
                    <a:lnTo>
                      <a:pt x="978" y="489"/>
                    </a:lnTo>
                    <a:lnTo>
                      <a:pt x="978" y="391"/>
                    </a:lnTo>
                    <a:lnTo>
                      <a:pt x="929" y="318"/>
                    </a:lnTo>
                    <a:lnTo>
                      <a:pt x="904" y="220"/>
                    </a:lnTo>
                    <a:lnTo>
                      <a:pt x="831" y="147"/>
                    </a:lnTo>
                    <a:lnTo>
                      <a:pt x="758" y="98"/>
                    </a:lnTo>
                    <a:lnTo>
                      <a:pt x="684" y="49"/>
                    </a:lnTo>
                    <a:lnTo>
                      <a:pt x="587" y="25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14"/>
              <p:cNvSpPr/>
              <p:nvPr/>
            </p:nvSpPr>
            <p:spPr>
              <a:xfrm>
                <a:off x="4442773" y="1025601"/>
                <a:ext cx="709453" cy="416367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8744" extrusionOk="0">
                    <a:moveTo>
                      <a:pt x="12578" y="1319"/>
                    </a:moveTo>
                    <a:lnTo>
                      <a:pt x="12676" y="1344"/>
                    </a:lnTo>
                    <a:lnTo>
                      <a:pt x="12749" y="1392"/>
                    </a:lnTo>
                    <a:lnTo>
                      <a:pt x="12822" y="1441"/>
                    </a:lnTo>
                    <a:lnTo>
                      <a:pt x="12895" y="1515"/>
                    </a:lnTo>
                    <a:lnTo>
                      <a:pt x="12920" y="1612"/>
                    </a:lnTo>
                    <a:lnTo>
                      <a:pt x="12969" y="1710"/>
                    </a:lnTo>
                    <a:lnTo>
                      <a:pt x="12969" y="1808"/>
                    </a:lnTo>
                    <a:lnTo>
                      <a:pt x="12969" y="4079"/>
                    </a:lnTo>
                    <a:lnTo>
                      <a:pt x="12969" y="4177"/>
                    </a:lnTo>
                    <a:lnTo>
                      <a:pt x="12920" y="4274"/>
                    </a:lnTo>
                    <a:lnTo>
                      <a:pt x="12895" y="4348"/>
                    </a:lnTo>
                    <a:lnTo>
                      <a:pt x="12822" y="4421"/>
                    </a:lnTo>
                    <a:lnTo>
                      <a:pt x="12749" y="4470"/>
                    </a:lnTo>
                    <a:lnTo>
                      <a:pt x="12676" y="4519"/>
                    </a:lnTo>
                    <a:lnTo>
                      <a:pt x="12578" y="4543"/>
                    </a:lnTo>
                    <a:lnTo>
                      <a:pt x="12480" y="4567"/>
                    </a:lnTo>
                    <a:lnTo>
                      <a:pt x="12383" y="4543"/>
                    </a:lnTo>
                    <a:lnTo>
                      <a:pt x="12285" y="4519"/>
                    </a:lnTo>
                    <a:lnTo>
                      <a:pt x="12212" y="4470"/>
                    </a:lnTo>
                    <a:lnTo>
                      <a:pt x="12138" y="4421"/>
                    </a:lnTo>
                    <a:lnTo>
                      <a:pt x="12065" y="4348"/>
                    </a:lnTo>
                    <a:lnTo>
                      <a:pt x="12041" y="4274"/>
                    </a:lnTo>
                    <a:lnTo>
                      <a:pt x="11992" y="4177"/>
                    </a:lnTo>
                    <a:lnTo>
                      <a:pt x="11992" y="4079"/>
                    </a:lnTo>
                    <a:lnTo>
                      <a:pt x="11992" y="3004"/>
                    </a:lnTo>
                    <a:lnTo>
                      <a:pt x="7986" y="7010"/>
                    </a:lnTo>
                    <a:lnTo>
                      <a:pt x="7913" y="7059"/>
                    </a:lnTo>
                    <a:lnTo>
                      <a:pt x="7815" y="7107"/>
                    </a:lnTo>
                    <a:lnTo>
                      <a:pt x="7742" y="7132"/>
                    </a:lnTo>
                    <a:lnTo>
                      <a:pt x="7644" y="7156"/>
                    </a:lnTo>
                    <a:lnTo>
                      <a:pt x="7547" y="7132"/>
                    </a:lnTo>
                    <a:lnTo>
                      <a:pt x="7449" y="7107"/>
                    </a:lnTo>
                    <a:lnTo>
                      <a:pt x="7376" y="7059"/>
                    </a:lnTo>
                    <a:lnTo>
                      <a:pt x="7303" y="7010"/>
                    </a:lnTo>
                    <a:lnTo>
                      <a:pt x="5349" y="5056"/>
                    </a:lnTo>
                    <a:lnTo>
                      <a:pt x="2760" y="7620"/>
                    </a:lnTo>
                    <a:lnTo>
                      <a:pt x="2687" y="7694"/>
                    </a:lnTo>
                    <a:lnTo>
                      <a:pt x="2613" y="7742"/>
                    </a:lnTo>
                    <a:lnTo>
                      <a:pt x="2516" y="7767"/>
                    </a:lnTo>
                    <a:lnTo>
                      <a:pt x="2320" y="7767"/>
                    </a:lnTo>
                    <a:lnTo>
                      <a:pt x="2247" y="7742"/>
                    </a:lnTo>
                    <a:lnTo>
                      <a:pt x="2149" y="7694"/>
                    </a:lnTo>
                    <a:lnTo>
                      <a:pt x="2076" y="7620"/>
                    </a:lnTo>
                    <a:lnTo>
                      <a:pt x="2003" y="7547"/>
                    </a:lnTo>
                    <a:lnTo>
                      <a:pt x="1978" y="7474"/>
                    </a:lnTo>
                    <a:lnTo>
                      <a:pt x="1929" y="7376"/>
                    </a:lnTo>
                    <a:lnTo>
                      <a:pt x="1929" y="7278"/>
                    </a:lnTo>
                    <a:lnTo>
                      <a:pt x="1929" y="7205"/>
                    </a:lnTo>
                    <a:lnTo>
                      <a:pt x="1978" y="7107"/>
                    </a:lnTo>
                    <a:lnTo>
                      <a:pt x="2003" y="7010"/>
                    </a:lnTo>
                    <a:lnTo>
                      <a:pt x="2076" y="6936"/>
                    </a:lnTo>
                    <a:lnTo>
                      <a:pt x="5007" y="4006"/>
                    </a:lnTo>
                    <a:lnTo>
                      <a:pt x="5080" y="3957"/>
                    </a:lnTo>
                    <a:lnTo>
                      <a:pt x="5153" y="3908"/>
                    </a:lnTo>
                    <a:lnTo>
                      <a:pt x="5251" y="3884"/>
                    </a:lnTo>
                    <a:lnTo>
                      <a:pt x="5446" y="3884"/>
                    </a:lnTo>
                    <a:lnTo>
                      <a:pt x="5520" y="3908"/>
                    </a:lnTo>
                    <a:lnTo>
                      <a:pt x="5617" y="3957"/>
                    </a:lnTo>
                    <a:lnTo>
                      <a:pt x="5691" y="4006"/>
                    </a:lnTo>
                    <a:lnTo>
                      <a:pt x="7644" y="5960"/>
                    </a:lnTo>
                    <a:lnTo>
                      <a:pt x="11332" y="2296"/>
                    </a:lnTo>
                    <a:lnTo>
                      <a:pt x="10209" y="2296"/>
                    </a:lnTo>
                    <a:lnTo>
                      <a:pt x="10111" y="2272"/>
                    </a:lnTo>
                    <a:lnTo>
                      <a:pt x="10013" y="2247"/>
                    </a:lnTo>
                    <a:lnTo>
                      <a:pt x="9916" y="2198"/>
                    </a:lnTo>
                    <a:lnTo>
                      <a:pt x="9843" y="2150"/>
                    </a:lnTo>
                    <a:lnTo>
                      <a:pt x="9794" y="2076"/>
                    </a:lnTo>
                    <a:lnTo>
                      <a:pt x="9745" y="1979"/>
                    </a:lnTo>
                    <a:lnTo>
                      <a:pt x="9720" y="1905"/>
                    </a:lnTo>
                    <a:lnTo>
                      <a:pt x="9720" y="1808"/>
                    </a:lnTo>
                    <a:lnTo>
                      <a:pt x="9720" y="1710"/>
                    </a:lnTo>
                    <a:lnTo>
                      <a:pt x="9745" y="1612"/>
                    </a:lnTo>
                    <a:lnTo>
                      <a:pt x="9794" y="1515"/>
                    </a:lnTo>
                    <a:lnTo>
                      <a:pt x="9843" y="1441"/>
                    </a:lnTo>
                    <a:lnTo>
                      <a:pt x="9916" y="1392"/>
                    </a:lnTo>
                    <a:lnTo>
                      <a:pt x="10013" y="1344"/>
                    </a:lnTo>
                    <a:lnTo>
                      <a:pt x="10111" y="1319"/>
                    </a:lnTo>
                    <a:close/>
                    <a:moveTo>
                      <a:pt x="0" y="0"/>
                    </a:moveTo>
                    <a:lnTo>
                      <a:pt x="0" y="8744"/>
                    </a:lnTo>
                    <a:lnTo>
                      <a:pt x="14898" y="8744"/>
                    </a:lnTo>
                    <a:lnTo>
                      <a:pt x="1489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9C4825F-8CFB-C317-0260-637572922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Google Shape;102;p15">
            <a:extLst>
              <a:ext uri="{FF2B5EF4-FFF2-40B4-BE49-F238E27FC236}">
                <a16:creationId xmlns:a16="http://schemas.microsoft.com/office/drawing/2014/main" id="{6B466819-5FC5-26BA-077B-27B60F8A1339}"/>
              </a:ext>
            </a:extLst>
          </p:cNvPr>
          <p:cNvSpPr txBox="1">
            <a:spLocks/>
          </p:cNvSpPr>
          <p:nvPr/>
        </p:nvSpPr>
        <p:spPr>
          <a:xfrm>
            <a:off x="622614" y="3132115"/>
            <a:ext cx="7344096" cy="690663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IBM Plex Sans Condensed"/>
              <a:buNone/>
              <a:defRPr sz="6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IBM Plex Sans Condensed"/>
              <a:buNone/>
              <a:defRPr sz="6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IBM Plex Sans Condensed"/>
              <a:buNone/>
              <a:defRPr sz="6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IBM Plex Sans Condensed"/>
              <a:buNone/>
              <a:defRPr sz="6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IBM Plex Sans Condensed"/>
              <a:buNone/>
              <a:defRPr sz="6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IBM Plex Sans Condensed"/>
              <a:buNone/>
              <a:defRPr sz="6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IBM Plex Sans Condensed"/>
              <a:buNone/>
              <a:defRPr sz="6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IBM Plex Sans Condensed"/>
              <a:buNone/>
              <a:defRPr sz="6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IBM Plex Sans Condensed"/>
              <a:buNone/>
              <a:defRPr sz="6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just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MATERI 1</a:t>
            </a:r>
          </a:p>
          <a:p>
            <a:pPr algn="just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KONSEP DASAR STATISTIK, JENIS DAN CARA PEYAJIAN DATA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450250" y="557250"/>
            <a:ext cx="19287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iriam Libre" panose="00000500000000000000" pitchFamily="2" charset="-79"/>
                <a:cs typeface="Miriam Libre" panose="00000500000000000000" pitchFamily="2" charset="-79"/>
              </a:rPr>
              <a:t>Penyajian Data</a:t>
            </a:r>
            <a:br>
              <a:rPr lang="en" dirty="0">
                <a:latin typeface="Miriam Libre" panose="00000500000000000000" pitchFamily="2" charset="-79"/>
                <a:cs typeface="Miriam Libre" panose="00000500000000000000" pitchFamily="2" charset="-79"/>
              </a:rPr>
            </a:br>
            <a:r>
              <a:rPr lang="en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TABEL BIASA</a:t>
            </a:r>
            <a:endParaRPr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3174425" y="134340"/>
            <a:ext cx="5512500" cy="13972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63500" lvl="0" indent="0" algn="just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biasa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dibagi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menjadi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beberapa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jenis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yakni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:</a:t>
            </a:r>
          </a:p>
          <a:p>
            <a:pPr algn="just"/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data interval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adalah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data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dimana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obyek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/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kategori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dapat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diurutkan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berdasarkan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suatu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atribut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memberikan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informasi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tentang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interval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antara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tiap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obyek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/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kategori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sama</a:t>
            </a:r>
            <a:endParaRPr lang="en-US" sz="16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63500" lvl="0" indent="0" algn="just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Contoh</a:t>
            </a:r>
            <a:endParaRPr lang="en-US" sz="16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63500" lvl="0" indent="0" algn="ctr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Tingkat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Kepuasan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Konsumen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Terhadap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Produk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Sepatu Brand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Lokal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di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RedBlack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Sport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Bulan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Januari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2023</a:t>
            </a:r>
          </a:p>
          <a:p>
            <a:pPr marL="63500" lvl="0" indent="0" algn="ctr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lang="en-US" sz="16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2D7D951-902E-1B3E-64AF-8DD82E692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490752"/>
              </p:ext>
            </p:extLst>
          </p:nvPr>
        </p:nvGraphicFramePr>
        <p:xfrm>
          <a:off x="3509010" y="2359500"/>
          <a:ext cx="4996324" cy="15838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425464">
                  <a:extLst>
                    <a:ext uri="{9D8B030D-6E8A-4147-A177-3AD203B41FA5}">
                      <a16:colId xmlns:a16="http://schemas.microsoft.com/office/drawing/2014/main" val="1842883862"/>
                    </a:ext>
                  </a:extLst>
                </a:gridCol>
                <a:gridCol w="1627045">
                  <a:extLst>
                    <a:ext uri="{9D8B030D-6E8A-4147-A177-3AD203B41FA5}">
                      <a16:colId xmlns:a16="http://schemas.microsoft.com/office/drawing/2014/main" val="2488416030"/>
                    </a:ext>
                  </a:extLst>
                </a:gridCol>
                <a:gridCol w="1943815">
                  <a:extLst>
                    <a:ext uri="{9D8B030D-6E8A-4147-A177-3AD203B41FA5}">
                      <a16:colId xmlns:a16="http://schemas.microsoft.com/office/drawing/2014/main" val="2199806902"/>
                    </a:ext>
                  </a:extLst>
                </a:gridCol>
              </a:tblGrid>
              <a:tr h="626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Merek</a:t>
                      </a:r>
                      <a:r>
                        <a:rPr lang="en-US" sz="20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 Sepatu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1999" marR="11999" marT="11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Tingkat </a:t>
                      </a:r>
                      <a:r>
                        <a:rPr lang="en-US" sz="2000" u="none" strike="noStrike" dirty="0" err="1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Kepuasan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1999" marR="11999" marT="11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Kategori</a:t>
                      </a:r>
                      <a:r>
                        <a:rPr lang="en-US" sz="20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Kepuasan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1999" marR="11999" marT="11999" marB="0" anchor="b"/>
                </a:tc>
                <a:extLst>
                  <a:ext uri="{0D108BD9-81ED-4DB2-BD59-A6C34878D82A}">
                    <a16:rowId xmlns:a16="http://schemas.microsoft.com/office/drawing/2014/main" val="325364106"/>
                  </a:ext>
                </a:extLst>
              </a:tr>
              <a:tr h="31917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Ortuseight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1999" marR="11999" marT="11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92.75%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1999" marR="11999" marT="1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Sangat </a:t>
                      </a:r>
                      <a:r>
                        <a:rPr lang="en-US" sz="2000" u="none" strike="noStrike" dirty="0" err="1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Puas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1999" marR="11999" marT="11999" marB="0" anchor="b"/>
                </a:tc>
                <a:extLst>
                  <a:ext uri="{0D108BD9-81ED-4DB2-BD59-A6C34878D82A}">
                    <a16:rowId xmlns:a16="http://schemas.microsoft.com/office/drawing/2014/main" val="3051149012"/>
                  </a:ext>
                </a:extLst>
              </a:tr>
              <a:tr h="31917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Specs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1999" marR="11999" marT="11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72.45%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1999" marR="11999" marT="1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Puas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1999" marR="11999" marT="11999" marB="0" anchor="b"/>
                </a:tc>
                <a:extLst>
                  <a:ext uri="{0D108BD9-81ED-4DB2-BD59-A6C34878D82A}">
                    <a16:rowId xmlns:a16="http://schemas.microsoft.com/office/drawing/2014/main" val="1468125884"/>
                  </a:ext>
                </a:extLst>
              </a:tr>
              <a:tr h="31917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Mills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1999" marR="11999" marT="11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82.45%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1999" marR="11999" marT="1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Sangat </a:t>
                      </a:r>
                      <a:r>
                        <a:rPr lang="en-US" sz="2000" u="none" strike="noStrike" dirty="0" err="1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Puas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1999" marR="11999" marT="11999" marB="0" anchor="b"/>
                </a:tc>
                <a:extLst>
                  <a:ext uri="{0D108BD9-81ED-4DB2-BD59-A6C34878D82A}">
                    <a16:rowId xmlns:a16="http://schemas.microsoft.com/office/drawing/2014/main" val="205298834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0A7B03A-C7D3-7F39-E004-2EF0B86DED4D}"/>
              </a:ext>
            </a:extLst>
          </p:cNvPr>
          <p:cNvSpPr txBox="1"/>
          <p:nvPr/>
        </p:nvSpPr>
        <p:spPr>
          <a:xfrm>
            <a:off x="3417570" y="3910290"/>
            <a:ext cx="34980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Keterangan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kriteria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tingkat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kepuasan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1-25%	: Sangat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Tidak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Puas</a:t>
            </a:r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26-50%	: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Tidak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Puas</a:t>
            </a:r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51-75%	: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Puas</a:t>
            </a:r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76-100%	: Sangat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Puas</a:t>
            </a:r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80981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450250" y="557250"/>
            <a:ext cx="204149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iriam Libre" panose="00000500000000000000" pitchFamily="2" charset="-79"/>
                <a:cs typeface="Miriam Libre" panose="00000500000000000000" pitchFamily="2" charset="-79"/>
              </a:rPr>
              <a:t>Penyajian Data</a:t>
            </a:r>
            <a:br>
              <a:rPr lang="en" dirty="0">
                <a:latin typeface="Miriam Libre" panose="00000500000000000000" pitchFamily="2" charset="-79"/>
                <a:cs typeface="Miriam Libre" panose="00000500000000000000" pitchFamily="2" charset="-79"/>
              </a:rPr>
            </a:br>
            <a:r>
              <a:rPr lang="en" sz="28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TABEL DISTRIBUSI FREKUENSI</a:t>
            </a:r>
            <a:endParaRPr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3174425" y="557250"/>
            <a:ext cx="5512500" cy="13972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just" rtl="0">
              <a:spcBef>
                <a:spcPts val="600"/>
              </a:spcBef>
              <a:spcAft>
                <a:spcPts val="0"/>
              </a:spcAft>
              <a:buSzPts val="2600"/>
              <a:buChar char="▫"/>
            </a:pP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distribusi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frekuensi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disusun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bila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jumlah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data yang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akan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disajikan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cukup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banyak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, di mana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jika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disajikan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dalam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biasa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informasi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tidak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akan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tersampaikan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dengan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baik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.</a:t>
            </a:r>
            <a:endParaRPr sz="20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65853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450250" y="557250"/>
            <a:ext cx="203006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iriam Libre" panose="00000500000000000000" pitchFamily="2" charset="-79"/>
                <a:cs typeface="Miriam Libre" panose="00000500000000000000" pitchFamily="2" charset="-79"/>
              </a:rPr>
              <a:t>Penyajian Data</a:t>
            </a:r>
            <a:br>
              <a:rPr lang="en" dirty="0">
                <a:latin typeface="Miriam Libre" panose="00000500000000000000" pitchFamily="2" charset="-79"/>
                <a:cs typeface="Miriam Libre" panose="00000500000000000000" pitchFamily="2" charset="-79"/>
              </a:rPr>
            </a:br>
            <a:r>
              <a:rPr lang="en" sz="28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TABEL DISTRIBUSI FREKUENSI</a:t>
            </a:r>
            <a:endParaRPr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3174425" y="557250"/>
            <a:ext cx="5512500" cy="13972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just" rtl="0">
              <a:spcBef>
                <a:spcPts val="600"/>
              </a:spcBef>
              <a:spcAft>
                <a:spcPts val="0"/>
              </a:spcAft>
              <a:buSzPts val="2600"/>
              <a:buChar char="▫"/>
            </a:pP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Contoh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implementasi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distribusi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frekuensi</a:t>
            </a:r>
            <a:endParaRPr lang="en-US" sz="20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457200" lvl="0" indent="-393700" algn="just" rtl="0">
              <a:spcBef>
                <a:spcPts val="600"/>
              </a:spcBef>
              <a:spcAft>
                <a:spcPts val="0"/>
              </a:spcAft>
              <a:buSzPts val="2600"/>
              <a:buChar char="▫"/>
            </a:pP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Di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bawah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ini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adalah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ukuran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sepatu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pemain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RedBlack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Football Club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sebanyak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30 orang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pemain</a:t>
            </a:r>
            <a:endParaRPr lang="en-US" sz="20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63500" lvl="0" indent="0" algn="ctr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Data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Ukuran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Sepatu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Pemain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RedBlack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Football Club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A14108D-3E4B-570A-F64D-880844859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480208"/>
              </p:ext>
            </p:extLst>
          </p:nvPr>
        </p:nvGraphicFramePr>
        <p:xfrm>
          <a:off x="3094328" y="3166110"/>
          <a:ext cx="5749746" cy="1497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8291">
                  <a:extLst>
                    <a:ext uri="{9D8B030D-6E8A-4147-A177-3AD203B41FA5}">
                      <a16:colId xmlns:a16="http://schemas.microsoft.com/office/drawing/2014/main" val="143984528"/>
                    </a:ext>
                  </a:extLst>
                </a:gridCol>
                <a:gridCol w="958291">
                  <a:extLst>
                    <a:ext uri="{9D8B030D-6E8A-4147-A177-3AD203B41FA5}">
                      <a16:colId xmlns:a16="http://schemas.microsoft.com/office/drawing/2014/main" val="1009878699"/>
                    </a:ext>
                  </a:extLst>
                </a:gridCol>
                <a:gridCol w="958291">
                  <a:extLst>
                    <a:ext uri="{9D8B030D-6E8A-4147-A177-3AD203B41FA5}">
                      <a16:colId xmlns:a16="http://schemas.microsoft.com/office/drawing/2014/main" val="1566976096"/>
                    </a:ext>
                  </a:extLst>
                </a:gridCol>
                <a:gridCol w="958291">
                  <a:extLst>
                    <a:ext uri="{9D8B030D-6E8A-4147-A177-3AD203B41FA5}">
                      <a16:colId xmlns:a16="http://schemas.microsoft.com/office/drawing/2014/main" val="3632273152"/>
                    </a:ext>
                  </a:extLst>
                </a:gridCol>
                <a:gridCol w="958291">
                  <a:extLst>
                    <a:ext uri="{9D8B030D-6E8A-4147-A177-3AD203B41FA5}">
                      <a16:colId xmlns:a16="http://schemas.microsoft.com/office/drawing/2014/main" val="2948326691"/>
                    </a:ext>
                  </a:extLst>
                </a:gridCol>
                <a:gridCol w="958291">
                  <a:extLst>
                    <a:ext uri="{9D8B030D-6E8A-4147-A177-3AD203B41FA5}">
                      <a16:colId xmlns:a16="http://schemas.microsoft.com/office/drawing/2014/main" val="3633073479"/>
                    </a:ext>
                  </a:extLst>
                </a:gridCol>
              </a:tblGrid>
              <a:tr h="299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solidFill>
                            <a:schemeClr val="bg1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42</a:t>
                      </a:r>
                      <a:endParaRPr lang="en-US" sz="1700" b="0" i="0" u="none" strike="noStrike" dirty="0">
                        <a:solidFill>
                          <a:schemeClr val="bg1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973" marR="14973" marT="149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solidFill>
                            <a:schemeClr val="bg1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40</a:t>
                      </a:r>
                      <a:endParaRPr lang="en-US" sz="1700" b="0" i="0" u="none" strike="noStrike" dirty="0">
                        <a:solidFill>
                          <a:schemeClr val="bg1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973" marR="14973" marT="149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solidFill>
                            <a:schemeClr val="bg1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41</a:t>
                      </a:r>
                      <a:endParaRPr lang="en-US" sz="1700" b="0" i="0" u="none" strike="noStrike" dirty="0">
                        <a:solidFill>
                          <a:schemeClr val="bg1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973" marR="14973" marT="149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solidFill>
                            <a:schemeClr val="bg1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41</a:t>
                      </a:r>
                      <a:endParaRPr lang="en-US" sz="1700" b="0" i="0" u="none" strike="noStrike" dirty="0">
                        <a:solidFill>
                          <a:schemeClr val="bg1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973" marR="14973" marT="149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solidFill>
                            <a:schemeClr val="bg1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40</a:t>
                      </a:r>
                      <a:endParaRPr lang="en-US" sz="1700" b="0" i="0" u="none" strike="noStrike" dirty="0">
                        <a:solidFill>
                          <a:schemeClr val="bg1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973" marR="14973" marT="149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solidFill>
                            <a:schemeClr val="bg1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40</a:t>
                      </a:r>
                      <a:endParaRPr lang="en-US" sz="1700" b="0" i="0" u="none" strike="noStrike" dirty="0">
                        <a:solidFill>
                          <a:schemeClr val="bg1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973" marR="14973" marT="14973" marB="0" anchor="b"/>
                </a:tc>
                <a:extLst>
                  <a:ext uri="{0D108BD9-81ED-4DB2-BD59-A6C34878D82A}">
                    <a16:rowId xmlns:a16="http://schemas.microsoft.com/office/drawing/2014/main" val="2393902731"/>
                  </a:ext>
                </a:extLst>
              </a:tr>
              <a:tr h="299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solidFill>
                            <a:schemeClr val="bg1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42</a:t>
                      </a:r>
                      <a:endParaRPr lang="en-US" sz="1700" b="0" i="0" u="none" strike="noStrike" dirty="0">
                        <a:solidFill>
                          <a:schemeClr val="bg1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973" marR="14973" marT="149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solidFill>
                            <a:schemeClr val="bg1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40</a:t>
                      </a:r>
                      <a:endParaRPr lang="en-US" sz="1700" b="0" i="0" u="none" strike="noStrike">
                        <a:solidFill>
                          <a:schemeClr val="bg1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973" marR="14973" marT="149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solidFill>
                            <a:schemeClr val="bg1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41</a:t>
                      </a:r>
                      <a:endParaRPr lang="en-US" sz="1700" b="0" i="0" u="none" strike="noStrike">
                        <a:solidFill>
                          <a:schemeClr val="bg1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973" marR="14973" marT="149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solidFill>
                            <a:schemeClr val="bg1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40</a:t>
                      </a:r>
                      <a:endParaRPr lang="en-US" sz="1700" b="0" i="0" u="none" strike="noStrike">
                        <a:solidFill>
                          <a:schemeClr val="bg1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973" marR="14973" marT="149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solidFill>
                            <a:schemeClr val="bg1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40</a:t>
                      </a:r>
                      <a:endParaRPr lang="en-US" sz="1700" b="0" i="0" u="none" strike="noStrike">
                        <a:solidFill>
                          <a:schemeClr val="bg1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973" marR="14973" marT="149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solidFill>
                            <a:schemeClr val="bg1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42</a:t>
                      </a:r>
                      <a:endParaRPr lang="en-US" sz="1700" b="0" i="0" u="none" strike="noStrike" dirty="0">
                        <a:solidFill>
                          <a:schemeClr val="bg1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973" marR="14973" marT="14973" marB="0" anchor="b"/>
                </a:tc>
                <a:extLst>
                  <a:ext uri="{0D108BD9-81ED-4DB2-BD59-A6C34878D82A}">
                    <a16:rowId xmlns:a16="http://schemas.microsoft.com/office/drawing/2014/main" val="300207103"/>
                  </a:ext>
                </a:extLst>
              </a:tr>
              <a:tr h="299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solidFill>
                            <a:schemeClr val="bg1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40</a:t>
                      </a:r>
                      <a:endParaRPr lang="en-US" sz="1700" b="0" i="0" u="none" strike="noStrike">
                        <a:solidFill>
                          <a:schemeClr val="bg1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973" marR="14973" marT="149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solidFill>
                            <a:schemeClr val="bg1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45</a:t>
                      </a:r>
                      <a:endParaRPr lang="en-US" sz="1700" b="0" i="0" u="none" strike="noStrike" dirty="0">
                        <a:solidFill>
                          <a:schemeClr val="bg1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973" marR="14973" marT="149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solidFill>
                            <a:schemeClr val="bg1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44</a:t>
                      </a:r>
                      <a:endParaRPr lang="en-US" sz="1700" b="0" i="0" u="none" strike="noStrike" dirty="0">
                        <a:solidFill>
                          <a:schemeClr val="bg1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973" marR="14973" marT="149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solidFill>
                            <a:schemeClr val="bg1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41</a:t>
                      </a:r>
                      <a:endParaRPr lang="en-US" sz="1700" b="0" i="0" u="none" strike="noStrike">
                        <a:solidFill>
                          <a:schemeClr val="bg1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973" marR="14973" marT="149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solidFill>
                            <a:schemeClr val="bg1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43</a:t>
                      </a:r>
                      <a:endParaRPr lang="en-US" sz="1700" b="0" i="0" u="none" strike="noStrike">
                        <a:solidFill>
                          <a:schemeClr val="bg1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973" marR="14973" marT="149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solidFill>
                            <a:schemeClr val="bg1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41</a:t>
                      </a:r>
                      <a:endParaRPr lang="en-US" sz="1700" b="0" i="0" u="none" strike="noStrike" dirty="0">
                        <a:solidFill>
                          <a:schemeClr val="bg1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973" marR="14973" marT="14973" marB="0" anchor="b"/>
                </a:tc>
                <a:extLst>
                  <a:ext uri="{0D108BD9-81ED-4DB2-BD59-A6C34878D82A}">
                    <a16:rowId xmlns:a16="http://schemas.microsoft.com/office/drawing/2014/main" val="1448922288"/>
                  </a:ext>
                </a:extLst>
              </a:tr>
              <a:tr h="299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solidFill>
                            <a:schemeClr val="bg1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41</a:t>
                      </a:r>
                      <a:endParaRPr lang="en-US" sz="1700" b="0" i="0" u="none" strike="noStrike">
                        <a:solidFill>
                          <a:schemeClr val="bg1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973" marR="14973" marT="149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solidFill>
                            <a:schemeClr val="bg1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43</a:t>
                      </a:r>
                      <a:endParaRPr lang="en-US" sz="1700" b="0" i="0" u="none" strike="noStrike">
                        <a:solidFill>
                          <a:schemeClr val="bg1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973" marR="14973" marT="149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solidFill>
                            <a:schemeClr val="bg1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42</a:t>
                      </a:r>
                      <a:endParaRPr lang="en-US" sz="1700" b="0" i="0" u="none" strike="noStrike" dirty="0">
                        <a:solidFill>
                          <a:schemeClr val="bg1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973" marR="14973" marT="149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solidFill>
                            <a:schemeClr val="bg1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42</a:t>
                      </a:r>
                      <a:endParaRPr lang="en-US" sz="1700" b="0" i="0" u="none" strike="noStrike" dirty="0">
                        <a:solidFill>
                          <a:schemeClr val="bg1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973" marR="14973" marT="149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solidFill>
                            <a:schemeClr val="bg1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45</a:t>
                      </a:r>
                      <a:endParaRPr lang="en-US" sz="1700" b="0" i="0" u="none" strike="noStrike">
                        <a:solidFill>
                          <a:schemeClr val="bg1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973" marR="14973" marT="149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solidFill>
                            <a:schemeClr val="bg1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43</a:t>
                      </a:r>
                      <a:endParaRPr lang="en-US" sz="1700" b="0" i="0" u="none" strike="noStrike" dirty="0">
                        <a:solidFill>
                          <a:schemeClr val="bg1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973" marR="14973" marT="14973" marB="0" anchor="b"/>
                </a:tc>
                <a:extLst>
                  <a:ext uri="{0D108BD9-81ED-4DB2-BD59-A6C34878D82A}">
                    <a16:rowId xmlns:a16="http://schemas.microsoft.com/office/drawing/2014/main" val="4009358944"/>
                  </a:ext>
                </a:extLst>
              </a:tr>
              <a:tr h="299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solidFill>
                            <a:schemeClr val="bg1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43</a:t>
                      </a:r>
                      <a:endParaRPr lang="en-US" sz="1700" b="0" i="0" u="none" strike="noStrike">
                        <a:solidFill>
                          <a:schemeClr val="bg1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973" marR="14973" marT="149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solidFill>
                            <a:schemeClr val="bg1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42</a:t>
                      </a:r>
                      <a:endParaRPr lang="en-US" sz="1700" b="0" i="0" u="none" strike="noStrike" dirty="0">
                        <a:solidFill>
                          <a:schemeClr val="bg1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973" marR="14973" marT="149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solidFill>
                            <a:schemeClr val="bg1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42</a:t>
                      </a:r>
                      <a:endParaRPr lang="en-US" sz="1700" b="0" i="0" u="none" strike="noStrike">
                        <a:solidFill>
                          <a:schemeClr val="bg1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973" marR="14973" marT="149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solidFill>
                            <a:schemeClr val="bg1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43</a:t>
                      </a:r>
                      <a:endParaRPr lang="en-US" sz="1700" b="0" i="0" u="none" strike="noStrike">
                        <a:solidFill>
                          <a:schemeClr val="bg1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973" marR="14973" marT="149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solidFill>
                            <a:schemeClr val="bg1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45</a:t>
                      </a:r>
                      <a:endParaRPr lang="en-US" sz="1700" b="0" i="0" u="none" strike="noStrike" dirty="0">
                        <a:solidFill>
                          <a:schemeClr val="bg1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973" marR="14973" marT="149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solidFill>
                            <a:schemeClr val="bg1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45</a:t>
                      </a:r>
                      <a:endParaRPr lang="en-US" sz="1700" b="0" i="0" u="none" strike="noStrike" dirty="0">
                        <a:solidFill>
                          <a:schemeClr val="bg1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973" marR="14973" marT="14973" marB="0" anchor="b"/>
                </a:tc>
                <a:extLst>
                  <a:ext uri="{0D108BD9-81ED-4DB2-BD59-A6C34878D82A}">
                    <a16:rowId xmlns:a16="http://schemas.microsoft.com/office/drawing/2014/main" val="1112228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107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450250" y="557250"/>
            <a:ext cx="205292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iriam Libre" panose="00000500000000000000" pitchFamily="2" charset="-79"/>
                <a:cs typeface="Miriam Libre" panose="00000500000000000000" pitchFamily="2" charset="-79"/>
              </a:rPr>
              <a:t>Penyajian Data</a:t>
            </a:r>
            <a:br>
              <a:rPr lang="en" dirty="0">
                <a:latin typeface="Miriam Libre" panose="00000500000000000000" pitchFamily="2" charset="-79"/>
                <a:cs typeface="Miriam Libre" panose="00000500000000000000" pitchFamily="2" charset="-79"/>
              </a:rPr>
            </a:br>
            <a:r>
              <a:rPr lang="en" sz="28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TABEL DISTRIBUSI FREKUENSI</a:t>
            </a:r>
            <a:endParaRPr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3174425" y="557250"/>
            <a:ext cx="5512500" cy="13972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63500" lvl="0" indent="0" algn="just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Langkah-Langkah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dalam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penyajian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Distribusi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Frekuensi</a:t>
            </a:r>
            <a:endParaRPr lang="en-US" sz="20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algn="just"/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Mengurutkan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data</a:t>
            </a:r>
          </a:p>
          <a:p>
            <a:pPr marL="63500" indent="0" algn="just">
              <a:buNone/>
            </a:pP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Dari 30 data yang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diperoleh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sebelumnya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,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setelah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diurutkan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menjadi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di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bawah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ini</a:t>
            </a:r>
            <a:endParaRPr lang="en-US" sz="20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C49EE55-DBD4-3C87-689A-05CBF5F84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393751"/>
              </p:ext>
            </p:extLst>
          </p:nvPr>
        </p:nvGraphicFramePr>
        <p:xfrm>
          <a:off x="3222357" y="2971800"/>
          <a:ext cx="5511798" cy="13213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4600">
                  <a:extLst>
                    <a:ext uri="{9D8B030D-6E8A-4147-A177-3AD203B41FA5}">
                      <a16:colId xmlns:a16="http://schemas.microsoft.com/office/drawing/2014/main" val="3262338854"/>
                    </a:ext>
                  </a:extLst>
                </a:gridCol>
                <a:gridCol w="604033">
                  <a:extLst>
                    <a:ext uri="{9D8B030D-6E8A-4147-A177-3AD203B41FA5}">
                      <a16:colId xmlns:a16="http://schemas.microsoft.com/office/drawing/2014/main" val="3135094632"/>
                    </a:ext>
                  </a:extLst>
                </a:gridCol>
                <a:gridCol w="314600">
                  <a:extLst>
                    <a:ext uri="{9D8B030D-6E8A-4147-A177-3AD203B41FA5}">
                      <a16:colId xmlns:a16="http://schemas.microsoft.com/office/drawing/2014/main" val="2861668738"/>
                    </a:ext>
                  </a:extLst>
                </a:gridCol>
                <a:gridCol w="604033">
                  <a:extLst>
                    <a:ext uri="{9D8B030D-6E8A-4147-A177-3AD203B41FA5}">
                      <a16:colId xmlns:a16="http://schemas.microsoft.com/office/drawing/2014/main" val="51127819"/>
                    </a:ext>
                  </a:extLst>
                </a:gridCol>
                <a:gridCol w="314600">
                  <a:extLst>
                    <a:ext uri="{9D8B030D-6E8A-4147-A177-3AD203B41FA5}">
                      <a16:colId xmlns:a16="http://schemas.microsoft.com/office/drawing/2014/main" val="1277910668"/>
                    </a:ext>
                  </a:extLst>
                </a:gridCol>
                <a:gridCol w="604033">
                  <a:extLst>
                    <a:ext uri="{9D8B030D-6E8A-4147-A177-3AD203B41FA5}">
                      <a16:colId xmlns:a16="http://schemas.microsoft.com/office/drawing/2014/main" val="744016135"/>
                    </a:ext>
                  </a:extLst>
                </a:gridCol>
                <a:gridCol w="314600">
                  <a:extLst>
                    <a:ext uri="{9D8B030D-6E8A-4147-A177-3AD203B41FA5}">
                      <a16:colId xmlns:a16="http://schemas.microsoft.com/office/drawing/2014/main" val="2110011484"/>
                    </a:ext>
                  </a:extLst>
                </a:gridCol>
                <a:gridCol w="604033">
                  <a:extLst>
                    <a:ext uri="{9D8B030D-6E8A-4147-A177-3AD203B41FA5}">
                      <a16:colId xmlns:a16="http://schemas.microsoft.com/office/drawing/2014/main" val="3857904960"/>
                    </a:ext>
                  </a:extLst>
                </a:gridCol>
                <a:gridCol w="314600">
                  <a:extLst>
                    <a:ext uri="{9D8B030D-6E8A-4147-A177-3AD203B41FA5}">
                      <a16:colId xmlns:a16="http://schemas.microsoft.com/office/drawing/2014/main" val="2757185419"/>
                    </a:ext>
                  </a:extLst>
                </a:gridCol>
                <a:gridCol w="604033">
                  <a:extLst>
                    <a:ext uri="{9D8B030D-6E8A-4147-A177-3AD203B41FA5}">
                      <a16:colId xmlns:a16="http://schemas.microsoft.com/office/drawing/2014/main" val="1714555796"/>
                    </a:ext>
                  </a:extLst>
                </a:gridCol>
                <a:gridCol w="314600">
                  <a:extLst>
                    <a:ext uri="{9D8B030D-6E8A-4147-A177-3AD203B41FA5}">
                      <a16:colId xmlns:a16="http://schemas.microsoft.com/office/drawing/2014/main" val="2247842270"/>
                    </a:ext>
                  </a:extLst>
                </a:gridCol>
                <a:gridCol w="604033">
                  <a:extLst>
                    <a:ext uri="{9D8B030D-6E8A-4147-A177-3AD203B41FA5}">
                      <a16:colId xmlns:a16="http://schemas.microsoft.com/office/drawing/2014/main" val="2856583718"/>
                    </a:ext>
                  </a:extLst>
                </a:gridCol>
              </a:tblGrid>
              <a:tr h="3775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No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Ukuran Sepatu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No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Ukuran Sepatu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No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Ukuran Sepatu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No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Ukuran Sepatu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No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Ukuran Sepatu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No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Ukuran Sepatu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extLst>
                  <a:ext uri="{0D108BD9-81ED-4DB2-BD59-A6C34878D82A}">
                    <a16:rowId xmlns:a16="http://schemas.microsoft.com/office/drawing/2014/main" val="1478960144"/>
                  </a:ext>
                </a:extLst>
              </a:tr>
              <a:tr h="188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  <a:extLst>
                  <a:ext uri="{0D108BD9-81ED-4DB2-BD59-A6C34878D82A}">
                    <a16:rowId xmlns:a16="http://schemas.microsoft.com/office/drawing/2014/main" val="4124396703"/>
                  </a:ext>
                </a:extLst>
              </a:tr>
              <a:tr h="188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  <a:extLst>
                  <a:ext uri="{0D108BD9-81ED-4DB2-BD59-A6C34878D82A}">
                    <a16:rowId xmlns:a16="http://schemas.microsoft.com/office/drawing/2014/main" val="3538457724"/>
                  </a:ext>
                </a:extLst>
              </a:tr>
              <a:tr h="188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  <a:extLst>
                  <a:ext uri="{0D108BD9-81ED-4DB2-BD59-A6C34878D82A}">
                    <a16:rowId xmlns:a16="http://schemas.microsoft.com/office/drawing/2014/main" val="3149814350"/>
                  </a:ext>
                </a:extLst>
              </a:tr>
              <a:tr h="188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  <a:extLst>
                  <a:ext uri="{0D108BD9-81ED-4DB2-BD59-A6C34878D82A}">
                    <a16:rowId xmlns:a16="http://schemas.microsoft.com/office/drawing/2014/main" val="1552639126"/>
                  </a:ext>
                </a:extLst>
              </a:tr>
              <a:tr h="188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  <a:extLst>
                  <a:ext uri="{0D108BD9-81ED-4DB2-BD59-A6C34878D82A}">
                    <a16:rowId xmlns:a16="http://schemas.microsoft.com/office/drawing/2014/main" val="3321768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144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450250" y="351510"/>
            <a:ext cx="198434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iriam Libre" panose="00000500000000000000" pitchFamily="2" charset="-79"/>
                <a:cs typeface="Miriam Libre" panose="00000500000000000000" pitchFamily="2" charset="-79"/>
              </a:rPr>
              <a:t>Penyajian Data</a:t>
            </a:r>
            <a:br>
              <a:rPr lang="en" dirty="0">
                <a:latin typeface="Miriam Libre" panose="00000500000000000000" pitchFamily="2" charset="-79"/>
                <a:cs typeface="Miriam Libre" panose="00000500000000000000" pitchFamily="2" charset="-79"/>
              </a:rPr>
            </a:br>
            <a:r>
              <a:rPr lang="en" sz="28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TABEL DISTRIBUSI FREKUENSI</a:t>
            </a:r>
            <a:endParaRPr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3181250" y="351510"/>
            <a:ext cx="5512500" cy="13972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63500" lvl="0" indent="0" algn="just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Langkah-Langkah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dalam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penyajian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Distribusi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Frekuensi</a:t>
            </a:r>
            <a:endParaRPr lang="en-US" sz="20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algn="just"/>
            <a:r>
              <a:rPr lang="nn-NO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Menentukan range atau jangkauan dari data tersebut</a:t>
            </a:r>
          </a:p>
          <a:p>
            <a:pPr marL="63500" indent="0" algn="just">
              <a:buNone/>
            </a:pP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Range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diperoleh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selisih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nilai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data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terbesar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dan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terkecil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. Data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terbesar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dikurangi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dengan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data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terkecil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.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Sehingga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range data pada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kasus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ini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sebagai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berikut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:</a:t>
            </a:r>
          </a:p>
          <a:p>
            <a:pPr marL="63500" indent="0" algn="just">
              <a:buNone/>
            </a:pP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Data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terbesar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	: 45</a:t>
            </a:r>
          </a:p>
          <a:p>
            <a:pPr marL="63500" indent="0" algn="just">
              <a:buNone/>
            </a:pP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Data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terkecil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	: 40</a:t>
            </a:r>
          </a:p>
          <a:p>
            <a:pPr marL="63500" indent="0" algn="just">
              <a:buNone/>
            </a:pP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Range	= Data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terbesar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– data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terkecil</a:t>
            </a:r>
            <a:endParaRPr lang="en-US" sz="20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63500" indent="0" algn="just">
              <a:buNone/>
            </a:pP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Range	= 45-40</a:t>
            </a:r>
          </a:p>
          <a:p>
            <a:pPr marL="63500" indent="0" algn="just">
              <a:buNone/>
            </a:pP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Range	= 5</a:t>
            </a:r>
          </a:p>
        </p:txBody>
      </p:sp>
    </p:spTree>
    <p:extLst>
      <p:ext uri="{BB962C8B-B14F-4D97-AF65-F5344CB8AC3E}">
        <p14:creationId xmlns:p14="http://schemas.microsoft.com/office/powerpoint/2010/main" val="2576628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457074" y="557250"/>
            <a:ext cx="2103245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iriam Libre" panose="00000500000000000000" pitchFamily="2" charset="-79"/>
                <a:cs typeface="Miriam Libre" panose="00000500000000000000" pitchFamily="2" charset="-79"/>
              </a:rPr>
              <a:t>Penyajian Data</a:t>
            </a:r>
            <a:br>
              <a:rPr lang="en" dirty="0">
                <a:latin typeface="Miriam Libre" panose="00000500000000000000" pitchFamily="2" charset="-79"/>
                <a:cs typeface="Miriam Libre" panose="00000500000000000000" pitchFamily="2" charset="-79"/>
              </a:rPr>
            </a:br>
            <a:r>
              <a:rPr lang="en" sz="28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TABEL DISTRIBUSI FREKUENSI</a:t>
            </a:r>
            <a:endParaRPr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3174425" y="557250"/>
            <a:ext cx="5512500" cy="13972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63500" lvl="0" indent="0" algn="just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Langkah-Langkah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dalam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penyajian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Distribusi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Frekuensi</a:t>
            </a:r>
            <a:endParaRPr lang="en-US" sz="20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algn="just"/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Menentukan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jumlah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kelas</a:t>
            </a:r>
            <a:endParaRPr lang="en-US" sz="20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63500" indent="0" algn="just">
              <a:buNone/>
            </a:pP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Jumlah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kelas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pada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kasus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ini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rumus</a:t>
            </a:r>
            <a:endParaRPr lang="en-US" sz="20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63500" indent="0" algn="just">
              <a:buNone/>
            </a:pP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K = 1 + 3.3 log n</a:t>
            </a:r>
          </a:p>
          <a:p>
            <a:pPr marL="63500" indent="0" algn="just">
              <a:buNone/>
            </a:pP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Di mana</a:t>
            </a:r>
          </a:p>
          <a:p>
            <a:pPr marL="63500" indent="0" algn="just">
              <a:buNone/>
            </a:pP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k	=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Jumlah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kelas</a:t>
            </a:r>
            <a:endParaRPr lang="en-US" sz="20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63500" indent="0" algn="just">
              <a:buNone/>
            </a:pP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n	=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Jumlah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data</a:t>
            </a:r>
          </a:p>
          <a:p>
            <a:pPr marL="63500" indent="0" algn="just">
              <a:buNone/>
            </a:pP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Jadi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jumlah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kelas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pada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kasus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ini</a:t>
            </a:r>
            <a:endParaRPr lang="en-US" sz="20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63500" indent="0" algn="just">
              <a:buNone/>
            </a:pP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K = 1 + 3.3 log 6</a:t>
            </a:r>
          </a:p>
          <a:p>
            <a:pPr marL="63500" indent="0" algn="just">
              <a:buNone/>
            </a:pP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K = 5.874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atau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dibulatkan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menjadi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6</a:t>
            </a:r>
          </a:p>
          <a:p>
            <a:pPr marL="63500" indent="0" algn="just">
              <a:buNone/>
            </a:pPr>
            <a:endParaRPr lang="en-US" sz="20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63500" indent="0" algn="just">
              <a:buNone/>
            </a:pPr>
            <a:endParaRPr lang="en-US" sz="20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59060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450250" y="557250"/>
            <a:ext cx="204149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iriam Libre" panose="00000500000000000000" pitchFamily="2" charset="-79"/>
                <a:cs typeface="Miriam Libre" panose="00000500000000000000" pitchFamily="2" charset="-79"/>
              </a:rPr>
              <a:t>Penyajian Data</a:t>
            </a:r>
            <a:br>
              <a:rPr lang="en" dirty="0">
                <a:latin typeface="Miriam Libre" panose="00000500000000000000" pitchFamily="2" charset="-79"/>
                <a:cs typeface="Miriam Libre" panose="00000500000000000000" pitchFamily="2" charset="-79"/>
              </a:rPr>
            </a:br>
            <a:r>
              <a:rPr lang="en" sz="28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TABEL DISTRIBUSI FREKUENSI</a:t>
            </a:r>
            <a:endParaRPr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" name="Google Shape;133;p19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74425" y="157200"/>
                <a:ext cx="5512500" cy="1397280"/>
              </a:xfrm>
              <a:prstGeom prst="rect">
                <a:avLst/>
              </a:prstGeom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63500" lvl="0" indent="0" algn="just" rtl="0">
                  <a:spcBef>
                    <a:spcPts val="600"/>
                  </a:spcBef>
                  <a:spcAft>
                    <a:spcPts val="0"/>
                  </a:spcAft>
                  <a:buSzPts val="2600"/>
                  <a:buNone/>
                </a:pPr>
                <a:r>
                  <a:rPr lang="en-US" sz="2000" dirty="0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Langkah-Langkah </a:t>
                </a:r>
                <a:r>
                  <a:rPr lang="en-US" sz="2000" dirty="0" err="1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dalam</a:t>
                </a:r>
                <a:r>
                  <a:rPr lang="en-US" sz="2000" dirty="0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 </a:t>
                </a:r>
                <a:r>
                  <a:rPr lang="en-US" sz="2000" dirty="0" err="1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penyajian</a:t>
                </a:r>
                <a:r>
                  <a:rPr lang="en-US" sz="2000" dirty="0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 </a:t>
                </a:r>
                <a:r>
                  <a:rPr lang="en-US" sz="2000" dirty="0" err="1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Tabel</a:t>
                </a:r>
                <a:r>
                  <a:rPr lang="en-US" sz="2000" dirty="0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 </a:t>
                </a:r>
                <a:r>
                  <a:rPr lang="en-US" sz="2000" dirty="0" err="1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Distribusi</a:t>
                </a:r>
                <a:r>
                  <a:rPr lang="en-US" sz="2000" dirty="0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 </a:t>
                </a:r>
                <a:r>
                  <a:rPr lang="en-US" sz="2000" dirty="0" err="1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Frekuensi</a:t>
                </a:r>
                <a:endParaRPr lang="en-US" sz="2000" dirty="0">
                  <a:latin typeface="Miriam Libre" panose="00000500000000000000" pitchFamily="2" charset="-79"/>
                  <a:cs typeface="Miriam Libre" panose="00000500000000000000" pitchFamily="2" charset="-79"/>
                </a:endParaRPr>
              </a:p>
              <a:p>
                <a:pPr algn="just"/>
                <a:r>
                  <a:rPr lang="en-US" sz="2000" dirty="0" err="1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Menentukan</a:t>
                </a:r>
                <a:r>
                  <a:rPr lang="en-US" sz="2000" dirty="0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 </a:t>
                </a:r>
                <a:r>
                  <a:rPr lang="en-US" sz="2000" dirty="0" err="1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panjang</a:t>
                </a:r>
                <a:r>
                  <a:rPr lang="en-US" sz="2000" dirty="0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 interval </a:t>
                </a:r>
                <a:r>
                  <a:rPr lang="en-US" sz="2000" dirty="0" err="1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kelas</a:t>
                </a:r>
                <a:endParaRPr lang="en-US" sz="2000" dirty="0">
                  <a:latin typeface="Miriam Libre" panose="00000500000000000000" pitchFamily="2" charset="-79"/>
                  <a:cs typeface="Miriam Libre" panose="00000500000000000000" pitchFamily="2" charset="-79"/>
                </a:endParaRPr>
              </a:p>
              <a:p>
                <a:pPr marL="63500" indent="0" algn="just">
                  <a:buNone/>
                </a:pPr>
                <a:r>
                  <a:rPr lang="en-US" sz="2000" dirty="0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Panjang interval </a:t>
                </a:r>
                <a:r>
                  <a:rPr lang="en-US" sz="2000" dirty="0" err="1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kelas</a:t>
                </a:r>
                <a:r>
                  <a:rPr lang="en-US" sz="2000" dirty="0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 pada </a:t>
                </a:r>
                <a:r>
                  <a:rPr lang="en-US" sz="2000" dirty="0" err="1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kasus</a:t>
                </a:r>
                <a:r>
                  <a:rPr lang="en-US" sz="2000" dirty="0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 </a:t>
                </a:r>
                <a:r>
                  <a:rPr lang="en-US" sz="2000" dirty="0" err="1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ini</a:t>
                </a:r>
                <a:r>
                  <a:rPr lang="en-US" sz="2000" dirty="0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 </a:t>
                </a:r>
                <a:r>
                  <a:rPr lang="en-US" sz="2000" dirty="0" err="1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menggunakan</a:t>
                </a:r>
                <a:r>
                  <a:rPr lang="en-US" sz="2000" dirty="0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 </a:t>
                </a:r>
                <a:r>
                  <a:rPr lang="en-US" sz="2000" dirty="0" err="1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rumus</a:t>
                </a:r>
                <a:endParaRPr lang="en-US" sz="2000" dirty="0">
                  <a:latin typeface="Miriam Libre" panose="00000500000000000000" pitchFamily="2" charset="-79"/>
                  <a:cs typeface="Miriam Libre" panose="00000500000000000000" pitchFamily="2" charset="-79"/>
                </a:endParaRPr>
              </a:p>
              <a:p>
                <a:pPr marL="6350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Miriam Libre" panose="00000500000000000000" pitchFamily="2" charset="-79"/>
                  <a:cs typeface="Miriam Libre" panose="00000500000000000000" pitchFamily="2" charset="-79"/>
                </a:endParaRPr>
              </a:p>
              <a:p>
                <a:pPr marL="63500" indent="0" algn="just">
                  <a:buNone/>
                </a:pPr>
                <a:r>
                  <a:rPr lang="en-US" sz="2000" dirty="0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Di mana</a:t>
                </a:r>
              </a:p>
              <a:p>
                <a:pPr marL="63500" indent="0" algn="just">
                  <a:buNone/>
                </a:pPr>
                <a:r>
                  <a:rPr lang="en-US" sz="2000" dirty="0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C	= Interval </a:t>
                </a:r>
                <a:r>
                  <a:rPr lang="en-US" sz="2000" dirty="0" err="1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kelas</a:t>
                </a:r>
                <a:endParaRPr lang="en-US" sz="2000" dirty="0">
                  <a:latin typeface="Miriam Libre" panose="00000500000000000000" pitchFamily="2" charset="-79"/>
                  <a:cs typeface="Miriam Libre" panose="00000500000000000000" pitchFamily="2" charset="-79"/>
                </a:endParaRPr>
              </a:p>
              <a:p>
                <a:pPr marL="63500" indent="0" algn="just">
                  <a:buNone/>
                </a:pPr>
                <a:r>
                  <a:rPr lang="en-US" sz="2000" dirty="0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k	= </a:t>
                </a:r>
                <a:r>
                  <a:rPr lang="en-US" sz="2000" dirty="0" err="1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Jumlah</a:t>
                </a:r>
                <a:r>
                  <a:rPr lang="en-US" sz="2000" dirty="0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 </a:t>
                </a:r>
                <a:r>
                  <a:rPr lang="en-US" sz="2000" dirty="0" err="1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Kelas</a:t>
                </a:r>
                <a:endParaRPr lang="en-US" sz="2000" dirty="0">
                  <a:latin typeface="Miriam Libre" panose="00000500000000000000" pitchFamily="2" charset="-79"/>
                  <a:cs typeface="Miriam Libre" panose="00000500000000000000" pitchFamily="2" charset="-79"/>
                </a:endParaRPr>
              </a:p>
              <a:p>
                <a:pPr marL="63500" indent="0" algn="just">
                  <a:buNone/>
                </a:pPr>
                <a:r>
                  <a:rPr lang="en-US" sz="2000" dirty="0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Jadi </a:t>
                </a:r>
                <a:r>
                  <a:rPr lang="en-US" sz="2000" dirty="0" err="1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panjang</a:t>
                </a:r>
                <a:r>
                  <a:rPr lang="en-US" sz="2000" dirty="0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 interval </a:t>
                </a:r>
                <a:r>
                  <a:rPr lang="en-US" sz="2000" dirty="0" err="1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kelas</a:t>
                </a:r>
                <a:r>
                  <a:rPr lang="en-US" sz="2000" dirty="0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 pada </a:t>
                </a:r>
                <a:r>
                  <a:rPr lang="en-US" sz="2000" dirty="0" err="1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kasus</a:t>
                </a:r>
                <a:r>
                  <a:rPr lang="en-US" sz="2000" dirty="0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 </a:t>
                </a:r>
                <a:r>
                  <a:rPr lang="en-US" sz="2000" dirty="0" err="1">
                    <a:latin typeface="Miriam Libre" panose="00000500000000000000" pitchFamily="2" charset="-79"/>
                    <a:cs typeface="Miriam Libre" panose="00000500000000000000" pitchFamily="2" charset="-79"/>
                  </a:rPr>
                  <a:t>ini</a:t>
                </a:r>
                <a:endParaRPr lang="en-US" sz="2000" dirty="0">
                  <a:latin typeface="Miriam Libre" panose="00000500000000000000" pitchFamily="2" charset="-79"/>
                  <a:cs typeface="Miriam Libre" panose="00000500000000000000" pitchFamily="2" charset="-79"/>
                </a:endParaRPr>
              </a:p>
              <a:p>
                <a:pPr marL="635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=0.83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𝑎𝑡𝑎𝑢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𝑑𝑖𝑏𝑢𝑙𝑎𝑡𝑘𝑎𝑛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𝑚𝑒𝑛𝑗𝑎𝑑𝑖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2000" dirty="0">
                  <a:latin typeface="Miriam Libre" panose="00000500000000000000" pitchFamily="2" charset="-79"/>
                  <a:cs typeface="Miriam Libre" panose="00000500000000000000" pitchFamily="2" charset="-79"/>
                </a:endParaRPr>
              </a:p>
              <a:p>
                <a:pPr marL="63500" indent="0">
                  <a:buNone/>
                </a:pPr>
                <a:endParaRPr lang="en-US" sz="2000" dirty="0">
                  <a:latin typeface="Miriam Libre" panose="00000500000000000000" pitchFamily="2" charset="-79"/>
                  <a:cs typeface="Miriam Libre" panose="00000500000000000000" pitchFamily="2" charset="-79"/>
                </a:endParaRPr>
              </a:p>
              <a:p>
                <a:pPr marL="63500" indent="0" algn="just">
                  <a:buNone/>
                </a:pPr>
                <a:endParaRPr lang="en-US" sz="2000" dirty="0">
                  <a:latin typeface="Miriam Libre" panose="00000500000000000000" pitchFamily="2" charset="-79"/>
                  <a:cs typeface="Miriam Libre" panose="00000500000000000000" pitchFamily="2" charset="-79"/>
                </a:endParaRPr>
              </a:p>
              <a:p>
                <a:pPr marL="63500" indent="0" algn="just">
                  <a:buNone/>
                </a:pPr>
                <a:endParaRPr lang="en-US" sz="2000" dirty="0">
                  <a:latin typeface="Miriam Libre" panose="00000500000000000000" pitchFamily="2" charset="-79"/>
                  <a:cs typeface="Miriam Libre" panose="00000500000000000000" pitchFamily="2" charset="-79"/>
                </a:endParaRPr>
              </a:p>
              <a:p>
                <a:pPr marL="63500" indent="0" algn="just">
                  <a:buNone/>
                </a:pPr>
                <a:endParaRPr lang="en-US" sz="2000" dirty="0">
                  <a:latin typeface="Miriam Libre" panose="00000500000000000000" pitchFamily="2" charset="-79"/>
                  <a:cs typeface="Miriam Libre" panose="00000500000000000000" pitchFamily="2" charset="-79"/>
                </a:endParaRPr>
              </a:p>
              <a:p>
                <a:pPr marL="63500" indent="0" algn="just">
                  <a:buNone/>
                </a:pPr>
                <a:endParaRPr lang="en-US" sz="2000" dirty="0">
                  <a:latin typeface="Miriam Libre" panose="00000500000000000000" pitchFamily="2" charset="-79"/>
                  <a:cs typeface="Miriam Libre" panose="00000500000000000000" pitchFamily="2" charset="-79"/>
                </a:endParaRPr>
              </a:p>
            </p:txBody>
          </p:sp>
        </mc:Choice>
        <mc:Fallback>
          <p:sp>
            <p:nvSpPr>
              <p:cNvPr id="133" name="Google Shape;133;p1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74425" y="157200"/>
                <a:ext cx="5512500" cy="1397280"/>
              </a:xfrm>
              <a:prstGeom prst="rect">
                <a:avLst/>
              </a:prstGeom>
              <a:blipFill>
                <a:blip r:embed="rId3"/>
                <a:stretch>
                  <a:fillRect l="-2323" t="-437" r="-2765" b="-217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754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450250" y="557250"/>
            <a:ext cx="198434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iriam Libre" panose="00000500000000000000" pitchFamily="2" charset="-79"/>
                <a:cs typeface="Miriam Libre" panose="00000500000000000000" pitchFamily="2" charset="-79"/>
              </a:rPr>
              <a:t>Penyajian Data</a:t>
            </a:r>
            <a:br>
              <a:rPr lang="en" dirty="0">
                <a:latin typeface="Miriam Libre" panose="00000500000000000000" pitchFamily="2" charset="-79"/>
                <a:cs typeface="Miriam Libre" panose="00000500000000000000" pitchFamily="2" charset="-79"/>
              </a:rPr>
            </a:br>
            <a:r>
              <a:rPr lang="en" sz="28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TABEL DISTRIBUSI FREKUENSI</a:t>
            </a:r>
            <a:endParaRPr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3174425" y="157200"/>
            <a:ext cx="5512500" cy="13972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63500" lvl="0" indent="0" algn="just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Langkah-Langkah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dalam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penyajian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Distribusi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Frekuensi</a:t>
            </a:r>
            <a:endParaRPr lang="en-US" sz="20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algn="just"/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Menentukan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panjang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interval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kelas</a:t>
            </a:r>
            <a:endParaRPr lang="en-US" sz="20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63500" indent="0">
              <a:buNone/>
            </a:pP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Sehingga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panjang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interval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kelas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pada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kasus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ini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adalah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:</a:t>
            </a:r>
            <a:b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</a:br>
            <a:endParaRPr lang="en-US" sz="20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63500" indent="0" algn="just">
              <a:buNone/>
            </a:pPr>
            <a:endParaRPr lang="en-US" sz="20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63500" indent="0" algn="just">
              <a:buNone/>
            </a:pPr>
            <a:endParaRPr lang="en-US" sz="20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63500" indent="0" algn="just">
              <a:buNone/>
            </a:pPr>
            <a:endParaRPr lang="en-US" sz="20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63500" indent="0" algn="just">
              <a:buNone/>
            </a:pPr>
            <a:endParaRPr lang="en-US" sz="20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FC4859B-B1FD-F09D-6837-C01F866B0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213093"/>
              </p:ext>
            </p:extLst>
          </p:nvPr>
        </p:nvGraphicFramePr>
        <p:xfrm>
          <a:off x="4364765" y="2183130"/>
          <a:ext cx="1565910" cy="201739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565910">
                  <a:extLst>
                    <a:ext uri="{9D8B030D-6E8A-4147-A177-3AD203B41FA5}">
                      <a16:colId xmlns:a16="http://schemas.microsoft.com/office/drawing/2014/main" val="76530128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Ukuran</a:t>
                      </a: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Sepatu </a:t>
                      </a:r>
                      <a:r>
                        <a:rPr lang="en-US" sz="16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Pemain</a:t>
                      </a: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(cm)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IBM Plex Sans Condensed" panose="020B050605020300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65819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IBM Plex Sans Condensed" panose="020B0506050203000203" pitchFamily="34" charset="0"/>
                        </a:rPr>
                        <a:t>36-37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51152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IBM Plex Sans Condensed" panose="020B0506050203000203" pitchFamily="34" charset="0"/>
                        </a:rPr>
                        <a:t>38-39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08295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IBM Plex Sans Condensed" panose="020B0506050203000203" pitchFamily="34" charset="0"/>
                        </a:rPr>
                        <a:t>40-41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77700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IBM Plex Sans Condensed" panose="020B0506050203000203" pitchFamily="34" charset="0"/>
                        </a:rPr>
                        <a:t>42-43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79725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IBM Plex Sans Condensed" panose="020B0506050203000203" pitchFamily="34" charset="0"/>
                        </a:rPr>
                        <a:t>44-45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00636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IBM Plex Sans Condensed" panose="020B0506050203000203" pitchFamily="34" charset="0"/>
                        </a:rPr>
                        <a:t>46-47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6946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27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450250" y="557250"/>
            <a:ext cx="207578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iriam Libre" panose="00000500000000000000" pitchFamily="2" charset="-79"/>
                <a:cs typeface="Miriam Libre" panose="00000500000000000000" pitchFamily="2" charset="-79"/>
              </a:rPr>
              <a:t>Penyajian Data</a:t>
            </a:r>
            <a:br>
              <a:rPr lang="en" dirty="0">
                <a:latin typeface="Miriam Libre" panose="00000500000000000000" pitchFamily="2" charset="-79"/>
                <a:cs typeface="Miriam Libre" panose="00000500000000000000" pitchFamily="2" charset="-79"/>
              </a:rPr>
            </a:br>
            <a:r>
              <a:rPr lang="en" sz="28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TABEL DISTRIBUSI FREKUENSI</a:t>
            </a:r>
            <a:endParaRPr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3174425" y="157200"/>
            <a:ext cx="5512500" cy="13972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63500" lvl="0" indent="0" algn="just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Langkah-Langkah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dalam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penyajian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Distribusi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Frekuensi</a:t>
            </a:r>
            <a:endParaRPr lang="en-US" sz="16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algn="just"/>
            <a:r>
              <a:rPr lang="fi-FI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Menentukan tepi bawah dan tepi atas kelas</a:t>
            </a:r>
            <a:endParaRPr lang="en-US" sz="16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63500" indent="0" algn="just">
              <a:buNone/>
            </a:pP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Dalam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menentukan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tepi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bawah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dan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tepi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atas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kelas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,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dilakukan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dengan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mengurangi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0,5 pada batas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kelas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bawah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dan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menambahkan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0,5 pada batas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kelas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atas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.</a:t>
            </a:r>
          </a:p>
          <a:p>
            <a:pPr marL="63500" indent="0" algn="just">
              <a:buNone/>
            </a:pP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Tepi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bawah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dan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tepi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atas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pada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kasus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ini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adalah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:</a:t>
            </a:r>
            <a:b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</a:b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Tepi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bawah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	=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Kelas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bawah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– 0.5 = 36 – 0.5 = 35.5</a:t>
            </a:r>
          </a:p>
          <a:p>
            <a:pPr marL="63500" indent="0" algn="just">
              <a:buNone/>
            </a:pP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Tepi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atas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		=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Kelas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atas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– 0.5 = 47 – 0.5 = 46.5</a:t>
            </a:r>
          </a:p>
          <a:p>
            <a:pPr marL="63500" indent="0" algn="just">
              <a:buNone/>
            </a:pP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Sehingga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batas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bawah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dan batas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atas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data pada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kasus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ini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:</a:t>
            </a:r>
            <a:endParaRPr lang="en-US" sz="16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C0C16D-9D20-F5F7-A096-65F66A527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197300"/>
              </p:ext>
            </p:extLst>
          </p:nvPr>
        </p:nvGraphicFramePr>
        <p:xfrm>
          <a:off x="4606290" y="3330855"/>
          <a:ext cx="1805940" cy="17163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906363">
                  <a:extLst>
                    <a:ext uri="{9D8B030D-6E8A-4147-A177-3AD203B41FA5}">
                      <a16:colId xmlns:a16="http://schemas.microsoft.com/office/drawing/2014/main" val="3026807395"/>
                    </a:ext>
                  </a:extLst>
                </a:gridCol>
                <a:gridCol w="899577">
                  <a:extLst>
                    <a:ext uri="{9D8B030D-6E8A-4147-A177-3AD203B41FA5}">
                      <a16:colId xmlns:a16="http://schemas.microsoft.com/office/drawing/2014/main" val="2618064931"/>
                    </a:ext>
                  </a:extLst>
                </a:gridCol>
              </a:tblGrid>
              <a:tr h="5313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Ukuran</a:t>
                      </a: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Sepatu (cm)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76" marR="9876" marT="98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Tepi</a:t>
                      </a: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Kelas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76" marR="9876" marT="9876" marB="0" anchor="ctr"/>
                </a:tc>
                <a:extLst>
                  <a:ext uri="{0D108BD9-81ED-4DB2-BD59-A6C34878D82A}">
                    <a16:rowId xmlns:a16="http://schemas.microsoft.com/office/drawing/2014/main" val="1151609389"/>
                  </a:ext>
                </a:extLst>
              </a:tr>
              <a:tr h="197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IBM Plex Sans Condensed" panose="020B0506050203000203" pitchFamily="34" charset="0"/>
                        </a:rPr>
                        <a:t>36-37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IBM Plex Sans Condensed" panose="020B0506050203000203" pitchFamily="34" charset="0"/>
                        </a:rPr>
                        <a:t>35.5-37.5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8191817"/>
                  </a:ext>
                </a:extLst>
              </a:tr>
              <a:tr h="197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IBM Plex Sans Condensed" panose="020B0506050203000203" pitchFamily="34" charset="0"/>
                        </a:rPr>
                        <a:t>38-39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IBM Plex Sans Condensed" panose="020B0506050203000203" pitchFamily="34" charset="0"/>
                        </a:rPr>
                        <a:t>37.5-39.5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0768827"/>
                  </a:ext>
                </a:extLst>
              </a:tr>
              <a:tr h="197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IBM Plex Sans Condensed" panose="020B0506050203000203" pitchFamily="34" charset="0"/>
                        </a:rPr>
                        <a:t>40-41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IBM Plex Sans Condensed" panose="020B0506050203000203" pitchFamily="34" charset="0"/>
                        </a:rPr>
                        <a:t>39.5-41.5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7818323"/>
                  </a:ext>
                </a:extLst>
              </a:tr>
              <a:tr h="197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IBM Plex Sans Condensed" panose="020B0506050203000203" pitchFamily="34" charset="0"/>
                        </a:rPr>
                        <a:t>42-43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IBM Plex Sans Condensed" panose="020B0506050203000203" pitchFamily="34" charset="0"/>
                        </a:rPr>
                        <a:t>41.5-43.5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8630506"/>
                  </a:ext>
                </a:extLst>
              </a:tr>
              <a:tr h="197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IBM Plex Sans Condensed" panose="020B0506050203000203" pitchFamily="34" charset="0"/>
                        </a:rPr>
                        <a:t>44-45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IBM Plex Sans Condensed" panose="020B0506050203000203" pitchFamily="34" charset="0"/>
                        </a:rPr>
                        <a:t>43.5-45.5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9101321"/>
                  </a:ext>
                </a:extLst>
              </a:tr>
              <a:tr h="197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IBM Plex Sans Condensed" panose="020B0506050203000203" pitchFamily="34" charset="0"/>
                        </a:rPr>
                        <a:t>46-47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IBM Plex Sans Condensed" panose="020B0506050203000203" pitchFamily="34" charset="0"/>
                        </a:rPr>
                        <a:t>45.5-46.5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4900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580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450250" y="557250"/>
            <a:ext cx="20072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iriam Libre" panose="00000500000000000000" pitchFamily="2" charset="-79"/>
                <a:cs typeface="Miriam Libre" panose="00000500000000000000" pitchFamily="2" charset="-79"/>
              </a:rPr>
              <a:t>Penyajian Data</a:t>
            </a:r>
            <a:br>
              <a:rPr lang="en" dirty="0">
                <a:latin typeface="Miriam Libre" panose="00000500000000000000" pitchFamily="2" charset="-79"/>
                <a:cs typeface="Miriam Libre" panose="00000500000000000000" pitchFamily="2" charset="-79"/>
              </a:rPr>
            </a:br>
            <a:r>
              <a:rPr lang="en" sz="28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TABEL DISTRIBUSI FREKUENSI</a:t>
            </a:r>
            <a:endParaRPr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3174425" y="157200"/>
            <a:ext cx="5512500" cy="13972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63500" lvl="0" indent="0" algn="just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Langkah-Langkah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dalam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penyajian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Distribusi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Frekuensi</a:t>
            </a:r>
            <a:endParaRPr lang="en-US" sz="18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algn="just"/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Menentukan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frekuensi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setiap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kelas</a:t>
            </a:r>
            <a:endParaRPr lang="en-US" sz="18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63500" indent="0" algn="just">
              <a:buNone/>
            </a:pPr>
            <a:endParaRPr lang="en-US" sz="20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234B77-AC14-0BAA-AC99-9EF0203E8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478619"/>
              </p:ext>
            </p:extLst>
          </p:nvPr>
        </p:nvGraphicFramePr>
        <p:xfrm>
          <a:off x="4229100" y="1417320"/>
          <a:ext cx="3006090" cy="177355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20140">
                  <a:extLst>
                    <a:ext uri="{9D8B030D-6E8A-4147-A177-3AD203B41FA5}">
                      <a16:colId xmlns:a16="http://schemas.microsoft.com/office/drawing/2014/main" val="3805864090"/>
                    </a:ext>
                  </a:extLst>
                </a:gridCol>
                <a:gridCol w="880110">
                  <a:extLst>
                    <a:ext uri="{9D8B030D-6E8A-4147-A177-3AD203B41FA5}">
                      <a16:colId xmlns:a16="http://schemas.microsoft.com/office/drawing/2014/main" val="3823319958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7000031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solidFill>
                            <a:srgbClr val="000000"/>
                          </a:solidFill>
                          <a:effectLst/>
                          <a:latin typeface="IBM Plex Sans Condensed" panose="020B0506050203000203" pitchFamily="34" charset="0"/>
                        </a:rPr>
                        <a:t>Ukuran</a:t>
                      </a: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IBM Plex Sans Condensed" panose="020B0506050203000203" pitchFamily="34" charset="0"/>
                        </a:rPr>
                        <a:t> Sepatu (cm)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IBM Plex Sans Condensed" panose="020B050605020300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solidFill>
                            <a:srgbClr val="000000"/>
                          </a:solidFill>
                          <a:effectLst/>
                          <a:latin typeface="IBM Plex Sans Condensed" panose="020B0506050203000203" pitchFamily="34" charset="0"/>
                        </a:rPr>
                        <a:t>Tepi</a:t>
                      </a: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IBM Plex Sans Condensed" panose="020B0506050203000203" pitchFamily="34" charset="0"/>
                        </a:rPr>
                        <a:t> </a:t>
                      </a:r>
                      <a:r>
                        <a:rPr lang="en-US" sz="1400" b="1" u="none" strike="noStrike" dirty="0" err="1">
                          <a:solidFill>
                            <a:srgbClr val="000000"/>
                          </a:solidFill>
                          <a:effectLst/>
                          <a:latin typeface="IBM Plex Sans Condensed" panose="020B0506050203000203" pitchFamily="34" charset="0"/>
                        </a:rPr>
                        <a:t>Kelas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IBM Plex Sans Condensed" panose="020B050605020300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solidFill>
                            <a:srgbClr val="000000"/>
                          </a:solidFill>
                          <a:effectLst/>
                          <a:latin typeface="IBM Plex Sans Condensed" panose="020B0506050203000203" pitchFamily="34" charset="0"/>
                        </a:rPr>
                        <a:t>Frekuensi</a:t>
                      </a:r>
                      <a:endParaRPr lang="en-US" sz="1400" b="1" u="none" strike="noStrike" dirty="0">
                        <a:solidFill>
                          <a:srgbClr val="000000"/>
                        </a:solidFill>
                        <a:effectLst/>
                        <a:latin typeface="IBM Plex Sans Condensed" panose="020B0506050203000203" pitchFamily="34" charset="0"/>
                      </a:endParaRP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IBM Plex Sans Condensed" panose="020B0506050203000203" pitchFamily="34" charset="0"/>
                        </a:rPr>
                        <a:t>(orang)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06772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IBM Plex Sans Condensed" panose="020B0506050203000203" pitchFamily="34" charset="0"/>
                        </a:rPr>
                        <a:t>36-37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BM Plex Sans Condensed" panose="020B050605020300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IBM Plex Sans Condensed" panose="020B0506050203000203" pitchFamily="34" charset="0"/>
                        </a:rPr>
                        <a:t>35.5-37.5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IBM Plex Sans Condensed" panose="020B050605020300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IBM Plex Sans Condensed" panose="020B0506050203000203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BM Plex Sans Condensed" panose="020B050605020300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8423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IBM Plex Sans Condensed" panose="020B0506050203000203" pitchFamily="34" charset="0"/>
                        </a:rPr>
                        <a:t>38-39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BM Plex Sans Condensed" panose="020B050605020300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IBM Plex Sans Condensed" panose="020B0506050203000203" pitchFamily="34" charset="0"/>
                        </a:rPr>
                        <a:t>37.5-39.5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BM Plex Sans Condensed" panose="020B050605020300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IBM Plex Sans Condensed" panose="020B0506050203000203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BM Plex Sans Condensed" panose="020B050605020300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0157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IBM Plex Sans Condensed" panose="020B0506050203000203" pitchFamily="34" charset="0"/>
                        </a:rPr>
                        <a:t>40-41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BM Plex Sans Condensed" panose="020B050605020300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IBM Plex Sans Condensed" panose="020B0506050203000203" pitchFamily="34" charset="0"/>
                        </a:rPr>
                        <a:t>39.5-41.5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BM Plex Sans Condensed" panose="020B050605020300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IBM Plex Sans Condensed" panose="020B0506050203000203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BM Plex Sans Condensed" panose="020B050605020300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83231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IBM Plex Sans Condensed" panose="020B0506050203000203" pitchFamily="34" charset="0"/>
                        </a:rPr>
                        <a:t>42-43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BM Plex Sans Condensed" panose="020B050605020300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IBM Plex Sans Condensed" panose="020B0506050203000203" pitchFamily="34" charset="0"/>
                        </a:rPr>
                        <a:t>41.5-43.5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IBM Plex Sans Condensed" panose="020B050605020300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IBM Plex Sans Condensed" panose="020B0506050203000203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BM Plex Sans Condensed" panose="020B050605020300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19179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IBM Plex Sans Condensed" panose="020B0506050203000203" pitchFamily="34" charset="0"/>
                        </a:rPr>
                        <a:t>44-45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BM Plex Sans Condensed" panose="020B050605020300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IBM Plex Sans Condensed" panose="020B0506050203000203" pitchFamily="34" charset="0"/>
                        </a:rPr>
                        <a:t>43.5-45.5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BM Plex Sans Condensed" panose="020B050605020300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IBM Plex Sans Condensed" panose="020B05060502030002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BM Plex Sans Condensed" panose="020B050605020300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3174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IBM Plex Sans Condensed" panose="020B0506050203000203" pitchFamily="34" charset="0"/>
                        </a:rPr>
                        <a:t>46-47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BM Plex Sans Condensed" panose="020B050605020300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IBM Plex Sans Condensed" panose="020B0506050203000203" pitchFamily="34" charset="0"/>
                        </a:rPr>
                        <a:t>45.5-46.5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BM Plex Sans Condensed" panose="020B050605020300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IBM Plex Sans Condensed" panose="020B0506050203000203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BM Plex Sans Condensed" panose="020B050605020300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5622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711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306400" y="328650"/>
            <a:ext cx="20640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Konsep Dasar Statistik</a:t>
            </a:r>
            <a:endParaRPr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2864164" y="214350"/>
            <a:ext cx="5754055" cy="16258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Konsep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dasar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statistik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sudut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pandang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penerapannya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:</a:t>
            </a:r>
          </a:p>
          <a:p>
            <a:pPr marL="342900" indent="-342900" algn="just"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Statistik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merupakan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sekumpulan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angka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untuk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menerangkan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sesuatu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baik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angka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belum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tersusun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maupun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angka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sudah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tersusun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dalam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suatu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daftar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atau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grafik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</a:t>
            </a:r>
          </a:p>
          <a:p>
            <a:pPr marL="342900" indent="-342900" algn="just"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Statistik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adalah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sekumpulan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cara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dan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aturan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tentang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pengumpulan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pengolahan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analisis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serta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penafsiran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data yang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terdiri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angka-angka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</a:t>
            </a:r>
          </a:p>
          <a:p>
            <a:pPr marL="342900" indent="-342900" algn="just"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Statistik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adalah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sekumpulan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angka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menjelaskan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sifat-sifat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data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atau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hasil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pengamatan</a:t>
            </a:r>
            <a:r>
              <a:rPr lang="en-US" sz="20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450250" y="557250"/>
            <a:ext cx="19287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iriam Libre" panose="00000500000000000000" pitchFamily="2" charset="-79"/>
                <a:cs typeface="Miriam Libre" panose="00000500000000000000" pitchFamily="2" charset="-79"/>
              </a:rPr>
              <a:t>Penyajian Data</a:t>
            </a:r>
            <a:br>
              <a:rPr lang="en" dirty="0">
                <a:latin typeface="Miriam Libre" panose="00000500000000000000" pitchFamily="2" charset="-79"/>
                <a:cs typeface="Miriam Libre" panose="00000500000000000000" pitchFamily="2" charset="-79"/>
              </a:rPr>
            </a:br>
            <a:r>
              <a:rPr lang="en" sz="28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GRAFIK</a:t>
            </a:r>
            <a:endParaRPr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3174425" y="157200"/>
            <a:ext cx="5512500" cy="13972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Penyajian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data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dalam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bentuk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grafik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merupakan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metode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cukup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informatif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. </a:t>
            </a:r>
          </a:p>
          <a:p>
            <a:pPr algn="just"/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Umumnya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,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penyajian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grafik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dibagi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menjadi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dua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yakni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grafik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garis dan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grafik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batang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.</a:t>
            </a:r>
          </a:p>
          <a:p>
            <a:pPr marL="63500" indent="0" algn="just">
              <a:buNone/>
            </a:pP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Contoh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Grafik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Batang</a:t>
            </a:r>
            <a:endParaRPr lang="en-US" sz="18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6C71D52-1309-9A8B-8A82-9845AF0F24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855189"/>
              </p:ext>
            </p:extLst>
          </p:nvPr>
        </p:nvGraphicFramePr>
        <p:xfrm>
          <a:off x="3282723" y="2039619"/>
          <a:ext cx="4655822" cy="3103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8003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450250" y="557250"/>
            <a:ext cx="19287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iriam Libre" panose="00000500000000000000" pitchFamily="2" charset="-79"/>
                <a:cs typeface="Miriam Libre" panose="00000500000000000000" pitchFamily="2" charset="-79"/>
              </a:rPr>
              <a:t>Penyajian Data</a:t>
            </a:r>
            <a:br>
              <a:rPr lang="en" dirty="0">
                <a:latin typeface="Miriam Libre" panose="00000500000000000000" pitchFamily="2" charset="-79"/>
                <a:cs typeface="Miriam Libre" panose="00000500000000000000" pitchFamily="2" charset="-79"/>
              </a:rPr>
            </a:br>
            <a:r>
              <a:rPr lang="en" sz="28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GRAFIK</a:t>
            </a:r>
            <a:endParaRPr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3174425" y="157200"/>
            <a:ext cx="5512500" cy="13972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Penyajian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data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dalam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bentuk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grafik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merupakan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metode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cukup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informatif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. </a:t>
            </a:r>
          </a:p>
          <a:p>
            <a:pPr algn="just"/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Umumnya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,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penyajian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grafik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dibagi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menjadi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dua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yakni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grafik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garis dan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grafik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batang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.</a:t>
            </a:r>
          </a:p>
          <a:p>
            <a:pPr marL="63500" indent="0" algn="just">
              <a:buNone/>
            </a:pP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Contoh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Grafik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Garis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F718767-D81F-D02D-3113-AD85A300BB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802705"/>
              </p:ext>
            </p:extLst>
          </p:nvPr>
        </p:nvGraphicFramePr>
        <p:xfrm>
          <a:off x="3771900" y="20802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5456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6"/>
          <p:cNvSpPr txBox="1">
            <a:spLocks noGrp="1"/>
          </p:cNvSpPr>
          <p:nvPr>
            <p:ph type="ctrTitle" idx="4294967295"/>
          </p:nvPr>
        </p:nvSpPr>
        <p:spPr>
          <a:xfrm>
            <a:off x="1788974" y="440350"/>
            <a:ext cx="7046415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Referensi:</a:t>
            </a:r>
            <a:br>
              <a:rPr lang="en-US" sz="2000" dirty="0"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</a:br>
            <a:r>
              <a:rPr lang="en-US" sz="1800" dirty="0" err="1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Widarjono</a:t>
            </a:r>
            <a:r>
              <a:rPr lang="en-US" sz="1800" dirty="0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, A. 2015. </a:t>
            </a:r>
            <a:r>
              <a:rPr lang="en-US" sz="1800" i="1" dirty="0" err="1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Statistika</a:t>
            </a:r>
            <a:r>
              <a:rPr lang="en-US" sz="1800" i="1" dirty="0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 </a:t>
            </a:r>
            <a:r>
              <a:rPr lang="en-US" sz="1800" i="1" dirty="0" err="1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Terapan</a:t>
            </a:r>
            <a:r>
              <a:rPr lang="en-US" sz="1800" i="1" dirty="0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 </a:t>
            </a:r>
            <a:r>
              <a:rPr lang="en-US" sz="1800" i="1" dirty="0" err="1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dengan</a:t>
            </a:r>
            <a:r>
              <a:rPr lang="en-US" sz="1800" i="1" dirty="0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 Excel dan SPSS</a:t>
            </a:r>
            <a:r>
              <a:rPr lang="en-US" sz="1800" dirty="0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. Yogyakarta: UPP STIM YKPN</a:t>
            </a:r>
            <a:br>
              <a:rPr lang="en-US" sz="1800" dirty="0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</a:br>
            <a:br>
              <a:rPr lang="en-US" sz="1800" dirty="0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</a:br>
            <a:r>
              <a:rPr lang="en-US" sz="2000" dirty="0" err="1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Sugiyono</a:t>
            </a:r>
            <a:r>
              <a:rPr lang="en-US" sz="2000" dirty="0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. 2019. </a:t>
            </a:r>
            <a:r>
              <a:rPr lang="en-US" sz="2000" i="1" dirty="0" err="1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Statistik</a:t>
            </a:r>
            <a:r>
              <a:rPr lang="en-US" sz="2000" i="1" dirty="0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 </a:t>
            </a:r>
            <a:r>
              <a:rPr lang="en-US" sz="2000" i="1" dirty="0" err="1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Untuk</a:t>
            </a:r>
            <a:r>
              <a:rPr lang="en-US" sz="2000" i="1" dirty="0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 </a:t>
            </a:r>
            <a:r>
              <a:rPr lang="en-US" sz="2000" i="1" dirty="0" err="1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Penelitian</a:t>
            </a:r>
            <a:r>
              <a:rPr lang="en-US" sz="2000" dirty="0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. Bandung: </a:t>
            </a:r>
            <a:r>
              <a:rPr lang="en-US" sz="2000" dirty="0" err="1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Alfabeta</a:t>
            </a:r>
            <a:endParaRPr sz="20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6"/>
          <p:cNvSpPr txBox="1">
            <a:spLocks noGrp="1"/>
          </p:cNvSpPr>
          <p:nvPr>
            <p:ph type="ctrTitle" idx="4294967295"/>
          </p:nvPr>
        </p:nvSpPr>
        <p:spPr>
          <a:xfrm>
            <a:off x="1875484" y="1731814"/>
            <a:ext cx="66051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latin typeface="Miriam Libre" panose="00000500000000000000" pitchFamily="2" charset="-79"/>
                <a:cs typeface="Miriam Libre" panose="00000500000000000000" pitchFamily="2" charset="-79"/>
              </a:rPr>
              <a:t>Thank You!</a:t>
            </a:r>
            <a:endParaRPr sz="72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grpSp>
        <p:nvGrpSpPr>
          <p:cNvPr id="385" name="Google Shape;385;p36"/>
          <p:cNvGrpSpPr/>
          <p:nvPr/>
        </p:nvGrpSpPr>
        <p:grpSpPr>
          <a:xfrm>
            <a:off x="331950" y="2009305"/>
            <a:ext cx="662932" cy="604817"/>
            <a:chOff x="6625350" y="1613750"/>
            <a:chExt cx="480525" cy="438400"/>
          </a:xfrm>
        </p:grpSpPr>
        <p:sp>
          <p:nvSpPr>
            <p:cNvPr id="386" name="Google Shape;386;p36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6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6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6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20DC102-1C4A-27C7-0937-A95E69095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51873" y="4387509"/>
            <a:ext cx="910835" cy="6432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C0583B-4539-1502-8196-77F40F3FEC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5044" t="9452" r="15044" b="22767"/>
          <a:stretch/>
        </p:blipFill>
        <p:spPr>
          <a:xfrm>
            <a:off x="4220583" y="4409201"/>
            <a:ext cx="579952" cy="56715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6AED118-FA51-49DF-0C00-1D811DBE2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281" y="4362754"/>
            <a:ext cx="641645" cy="64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8FB7B4F3-74E8-72E9-6528-AD23D1F98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232" y="4354023"/>
            <a:ext cx="811396" cy="69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505;p34">
            <a:extLst>
              <a:ext uri="{FF2B5EF4-FFF2-40B4-BE49-F238E27FC236}">
                <a16:creationId xmlns:a16="http://schemas.microsoft.com/office/drawing/2014/main" id="{CE128271-FDD4-D2A3-77D6-AF7E9DAE9D47}"/>
              </a:ext>
            </a:extLst>
          </p:cNvPr>
          <p:cNvSpPr txBox="1">
            <a:spLocks/>
          </p:cNvSpPr>
          <p:nvPr/>
        </p:nvSpPr>
        <p:spPr>
          <a:xfrm>
            <a:off x="2111966" y="3543351"/>
            <a:ext cx="5932170" cy="675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marL="127000" indent="0" algn="ctr">
              <a:buFont typeface="IBM Plex Sans Condensed"/>
              <a:buNone/>
            </a:pPr>
            <a:r>
              <a:rPr lang="en-US" sz="18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Program </a:t>
            </a:r>
            <a:r>
              <a:rPr lang="en-US" sz="18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Bantuan</a:t>
            </a:r>
            <a:endParaRPr lang="en-US" sz="1800" b="1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127000" indent="0" algn="ctr">
              <a:buFont typeface="IBM Plex Sans Condensed"/>
              <a:buNone/>
            </a:pPr>
            <a:r>
              <a:rPr lang="en-US" sz="18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Pembelajaran</a:t>
            </a:r>
            <a:r>
              <a:rPr lang="en-US" sz="18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Daring </a:t>
            </a:r>
            <a:r>
              <a:rPr lang="en-US" sz="18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Kolaboratif</a:t>
            </a:r>
            <a:r>
              <a:rPr lang="en-US" sz="18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(PDK) </a:t>
            </a:r>
            <a:r>
              <a:rPr lang="en-US" sz="18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Tahun</a:t>
            </a:r>
            <a:r>
              <a:rPr lang="en-US" sz="18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121940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306400" y="282930"/>
            <a:ext cx="20640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Konsep Dasar Statistik</a:t>
            </a:r>
            <a:endParaRPr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DC4FF3-26CE-215C-6550-E8FFD10D89E9}"/>
              </a:ext>
            </a:extLst>
          </p:cNvPr>
          <p:cNvSpPr txBox="1"/>
          <p:nvPr/>
        </p:nvSpPr>
        <p:spPr>
          <a:xfrm>
            <a:off x="2768917" y="228600"/>
            <a:ext cx="584930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Sehingga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Statistik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dapat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diartikan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sebagai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berikut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Dalam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arti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sempit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mendeskripsikan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atau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menggambarkan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mengenai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data yang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disajikan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dalam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bentuk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Tabel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dan Diagram,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pengukuran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nilai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sentral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(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pusat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) data,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ukuran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penempatan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(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lokasi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) data,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ukuran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penyimpangan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data dan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angka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indeks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Dalam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arti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luas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,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statistik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dipandang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sebagai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ilmu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dan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alat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untuk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mengumpulkan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data,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mengolah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data,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menarik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kesimpulan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,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membuat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tindakan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berdasarkan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analisis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data.</a:t>
            </a:r>
          </a:p>
          <a:p>
            <a:pPr algn="just"/>
            <a:endParaRPr lang="en-US" sz="1800" b="1" dirty="0">
              <a:solidFill>
                <a:schemeClr val="bg1"/>
              </a:solidFill>
              <a:latin typeface="IBM Plex Sans Condensed"/>
              <a:sym typeface="IBM Plex Sans Condensed"/>
            </a:endParaRPr>
          </a:p>
          <a:p>
            <a:pPr algn="just"/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Statistik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juga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digunakan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untuk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membatasi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cara-cara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ilmiah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untuk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mengumpulkan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,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menyusun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,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meringkas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dan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menyajikan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data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penyelidikan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,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lebih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jauh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dengan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statistik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dapat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mengolah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dan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menarik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kesimpulan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yang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teliti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dan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keputusan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yang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bersifat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IBM Plex Sans Condensed"/>
                <a:sym typeface="IBM Plex Sans Condensed"/>
              </a:rPr>
              <a:t>logis</a:t>
            </a:r>
            <a:r>
              <a:rPr lang="en-US" sz="1800" b="1" dirty="0">
                <a:solidFill>
                  <a:schemeClr val="bg1"/>
                </a:solidFill>
                <a:latin typeface="IBM Plex Sans Condensed"/>
                <a:sym typeface="IBM Plex Sans Condense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0959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450250" y="557250"/>
            <a:ext cx="19287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Jenis Data</a:t>
            </a:r>
            <a:endParaRPr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3174425" y="557250"/>
            <a:ext cx="55125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just" rtl="0">
              <a:spcBef>
                <a:spcPts val="600"/>
              </a:spcBef>
              <a:spcAft>
                <a:spcPts val="0"/>
              </a:spcAft>
              <a:buSzPts val="2600"/>
              <a:buChar char="▫"/>
            </a:pP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Data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merupakan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keterangan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atau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bahan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bisa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dijadikan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sebagai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dasar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kajian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atau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analisis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data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penelitian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dan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simpulan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dalam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suatu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penelitian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.</a:t>
            </a:r>
          </a:p>
          <a:p>
            <a:pPr marL="457200" lvl="0" indent="-393700" algn="just" rtl="0">
              <a:spcBef>
                <a:spcPts val="600"/>
              </a:spcBef>
              <a:spcAft>
                <a:spcPts val="0"/>
              </a:spcAft>
              <a:buSzPts val="2600"/>
              <a:buChar char="▫"/>
            </a:pP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Data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dibagi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menjadi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beberapa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jenis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sesuai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dengan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karakteristiknya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yakni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:</a:t>
            </a:r>
            <a:endParaRPr sz="20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450250" y="557250"/>
            <a:ext cx="19287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Jenis Data</a:t>
            </a:r>
            <a:endParaRPr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3174425" y="557250"/>
            <a:ext cx="55125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just" rtl="0">
              <a:spcBef>
                <a:spcPts val="600"/>
              </a:spcBef>
              <a:spcAft>
                <a:spcPts val="0"/>
              </a:spcAft>
              <a:buSzPts val="2600"/>
              <a:buChar char="▫"/>
            </a:pP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Data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kualitatif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adalah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data yang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dinyatakan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dalam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bentuk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kata,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kalimat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, dan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gambar</a:t>
            </a:r>
            <a:endParaRPr lang="en-US" sz="20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457200" lvl="0" indent="-393700" algn="just" rtl="0">
              <a:spcBef>
                <a:spcPts val="600"/>
              </a:spcBef>
              <a:spcAft>
                <a:spcPts val="0"/>
              </a:spcAft>
              <a:buSzPts val="2600"/>
              <a:buChar char="▫"/>
            </a:pP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Data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kuantitatif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adalah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data yang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berbentuk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angka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,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atau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data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kualitatif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diangkakan</a:t>
            </a:r>
            <a:endParaRPr lang="en-US" sz="20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003383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450250" y="557250"/>
            <a:ext cx="19287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Penyajian Data</a:t>
            </a:r>
            <a:endParaRPr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3174425" y="557250"/>
            <a:ext cx="5512500" cy="13972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just" rtl="0">
              <a:spcBef>
                <a:spcPts val="600"/>
              </a:spcBef>
              <a:spcAft>
                <a:spcPts val="0"/>
              </a:spcAft>
              <a:buSzPts val="2600"/>
              <a:buChar char="▫"/>
            </a:pP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Penyajian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data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dilakukan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untuk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mempermudah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penyampaian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informasi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kepada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pembaca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,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sehingga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data yang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disajikan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bersifat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informatif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.</a:t>
            </a:r>
          </a:p>
          <a:p>
            <a:pPr marL="457200" lvl="0" indent="-393700" algn="just" rtl="0">
              <a:spcBef>
                <a:spcPts val="600"/>
              </a:spcBef>
              <a:spcAft>
                <a:spcPts val="0"/>
              </a:spcAft>
              <a:buSzPts val="2600"/>
              <a:buChar char="▫"/>
            </a:pP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Penyajian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informatif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bisa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dilakukan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tidak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hanya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dengan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dengan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angka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saja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namun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bisa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divariasikan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dengan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gambar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diberikan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warna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sesuai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dengan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informasi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disajikan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.</a:t>
            </a:r>
            <a:endParaRPr sz="20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67435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450250" y="557250"/>
            <a:ext cx="19287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iriam Libre" panose="00000500000000000000" pitchFamily="2" charset="-79"/>
                <a:cs typeface="Miriam Libre" panose="00000500000000000000" pitchFamily="2" charset="-79"/>
              </a:rPr>
              <a:t>Penyajian Data</a:t>
            </a:r>
            <a:br>
              <a:rPr lang="en" dirty="0">
                <a:latin typeface="Miriam Libre" panose="00000500000000000000" pitchFamily="2" charset="-79"/>
                <a:cs typeface="Miriam Libre" panose="00000500000000000000" pitchFamily="2" charset="-79"/>
              </a:rPr>
            </a:br>
            <a:r>
              <a:rPr lang="en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endParaRPr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3174425" y="557250"/>
            <a:ext cx="5512500" cy="13972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just" rtl="0">
              <a:spcBef>
                <a:spcPts val="600"/>
              </a:spcBef>
              <a:spcAft>
                <a:spcPts val="0"/>
              </a:spcAft>
              <a:buSzPts val="2600"/>
              <a:buChar char="▫"/>
            </a:pP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Penyajian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data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merupakan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penyajian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data yang paling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umum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digunakan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dan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cukup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informatif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.</a:t>
            </a:r>
          </a:p>
          <a:p>
            <a:pPr marL="457200" lvl="0" indent="-393700" algn="just" rtl="0">
              <a:spcBef>
                <a:spcPts val="600"/>
              </a:spcBef>
              <a:spcAft>
                <a:spcPts val="0"/>
              </a:spcAft>
              <a:buSzPts val="2600"/>
              <a:buChar char="▫"/>
            </a:pP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Penyajian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data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dibagi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menjadi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dua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yakni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biasa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dan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distribusi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frekuensi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.</a:t>
            </a:r>
            <a:endParaRPr sz="20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55800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450250" y="557250"/>
            <a:ext cx="19287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iriam Libre" panose="00000500000000000000" pitchFamily="2" charset="-79"/>
                <a:cs typeface="Miriam Libre" panose="00000500000000000000" pitchFamily="2" charset="-79"/>
              </a:rPr>
              <a:t>Penyajian Data</a:t>
            </a:r>
            <a:br>
              <a:rPr lang="en" dirty="0">
                <a:latin typeface="Miriam Libre" panose="00000500000000000000" pitchFamily="2" charset="-79"/>
                <a:cs typeface="Miriam Libre" panose="00000500000000000000" pitchFamily="2" charset="-79"/>
              </a:rPr>
            </a:br>
            <a:r>
              <a:rPr lang="en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TABEL BIASA</a:t>
            </a:r>
            <a:endParaRPr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3174425" y="134340"/>
            <a:ext cx="5512500" cy="13972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63500" lvl="0" indent="0" algn="just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biasa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dibagi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menjadi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beberapa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jenis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yakni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:</a:t>
            </a:r>
          </a:p>
          <a:p>
            <a:pPr algn="just"/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Data Nominal: Data nominal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adalah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data yang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diberikan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pada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obyek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atau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kategori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hanya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berfungsi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sebagai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label/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kode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.</a:t>
            </a:r>
          </a:p>
          <a:p>
            <a:pPr marL="63500" lvl="0" indent="0" algn="just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Contoh</a:t>
            </a:r>
            <a:endParaRPr lang="en-US" sz="16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63500" lvl="0" indent="0" algn="ctr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Penjualan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Sepatu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RedBlack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Sport</a:t>
            </a:r>
          </a:p>
          <a:p>
            <a:pPr marL="63500" lvl="0" indent="0" algn="ctr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Bulan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Januari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2023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1824680-52DE-8ABB-3A72-A26B11619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011500"/>
              </p:ext>
            </p:extLst>
          </p:nvPr>
        </p:nvGraphicFramePr>
        <p:xfrm>
          <a:off x="2951255" y="2354580"/>
          <a:ext cx="6096000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92544404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213727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88793482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3396066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8434828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Jenis</a:t>
                      </a:r>
                      <a:r>
                        <a:rPr lang="en-US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 Sepatu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Merek</a:t>
                      </a:r>
                      <a:r>
                        <a:rPr lang="en-US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 Sepatu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Jumlah</a:t>
                      </a:r>
                      <a:endParaRPr lang="en-US" dirty="0"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54049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Ortuseight</a:t>
                      </a:r>
                      <a:endParaRPr lang="en-US" b="1" dirty="0"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Specs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Mills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246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Running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iriam Libre" panose="00000500000000000000" pitchFamily="2" charset="-79"/>
                          <a:ea typeface="+mn-ea"/>
                          <a:cs typeface="Miriam Libre" panose="00000500000000000000" pitchFamily="2" charset="-79"/>
                          <a:sym typeface="Arial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Miriam Libre" panose="00000500000000000000" pitchFamily="2" charset="-79"/>
                          <a:ea typeface="+mn-ea"/>
                          <a:cs typeface="Miriam Libre" panose="00000500000000000000" pitchFamily="2" charset="-79"/>
                          <a:sym typeface="Arial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Miriam Libre" panose="00000500000000000000" pitchFamily="2" charset="-79"/>
                          <a:ea typeface="+mn-ea"/>
                          <a:cs typeface="Miriam Libre" panose="00000500000000000000" pitchFamily="2" charset="-79"/>
                          <a:sym typeface="Arial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Miriam Libre" panose="00000500000000000000" pitchFamily="2" charset="-79"/>
                          <a:ea typeface="+mn-ea"/>
                          <a:cs typeface="Miriam Libre" panose="00000500000000000000" pitchFamily="2" charset="-79"/>
                          <a:sym typeface="Arial"/>
                        </a:rPr>
                        <a:t>38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15758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Football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iriam Libre" panose="00000500000000000000" pitchFamily="2" charset="-79"/>
                          <a:ea typeface="+mn-ea"/>
                          <a:cs typeface="Miriam Libre" panose="00000500000000000000" pitchFamily="2" charset="-79"/>
                          <a:sym typeface="Arial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iriam Libre" panose="00000500000000000000" pitchFamily="2" charset="-79"/>
                          <a:ea typeface="+mn-ea"/>
                          <a:cs typeface="Miriam Libre" panose="00000500000000000000" pitchFamily="2" charset="-79"/>
                          <a:sym typeface="Arial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Miriam Libre" panose="00000500000000000000" pitchFamily="2" charset="-79"/>
                          <a:ea typeface="+mn-ea"/>
                          <a:cs typeface="Miriam Libre" panose="00000500000000000000" pitchFamily="2" charset="-79"/>
                          <a:sym typeface="Arial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Miriam Libre" panose="00000500000000000000" pitchFamily="2" charset="-79"/>
                          <a:ea typeface="+mn-ea"/>
                          <a:cs typeface="Miriam Libre" panose="00000500000000000000" pitchFamily="2" charset="-79"/>
                          <a:sym typeface="Arial"/>
                        </a:rPr>
                        <a:t>58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8318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Futsal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Miriam Libre" panose="00000500000000000000" pitchFamily="2" charset="-79"/>
                          <a:ea typeface="+mn-ea"/>
                          <a:cs typeface="Miriam Libre" panose="00000500000000000000" pitchFamily="2" charset="-79"/>
                          <a:sym typeface="Arial"/>
                        </a:rPr>
                        <a:t>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Miriam Libre" panose="00000500000000000000" pitchFamily="2" charset="-79"/>
                          <a:ea typeface="+mn-ea"/>
                          <a:cs typeface="Miriam Libre" panose="00000500000000000000" pitchFamily="2" charset="-79"/>
                          <a:sym typeface="Arial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iriam Libre" panose="00000500000000000000" pitchFamily="2" charset="-79"/>
                          <a:ea typeface="+mn-ea"/>
                          <a:cs typeface="Miriam Libre" panose="00000500000000000000" pitchFamily="2" charset="-79"/>
                          <a:sym typeface="Arial"/>
                        </a:rPr>
                        <a:t>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Miriam Libre" panose="00000500000000000000" pitchFamily="2" charset="-79"/>
                          <a:ea typeface="+mn-ea"/>
                          <a:cs typeface="Miriam Libre" panose="00000500000000000000" pitchFamily="2" charset="-79"/>
                          <a:sym typeface="Arial"/>
                        </a:rPr>
                        <a:t>62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08260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Casual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Miriam Libre" panose="00000500000000000000" pitchFamily="2" charset="-79"/>
                          <a:ea typeface="+mn-ea"/>
                          <a:cs typeface="Miriam Libre" panose="00000500000000000000" pitchFamily="2" charset="-79"/>
                          <a:sym typeface="Arial"/>
                        </a:rPr>
                        <a:t>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Miriam Libre" panose="00000500000000000000" pitchFamily="2" charset="-79"/>
                          <a:ea typeface="+mn-ea"/>
                          <a:cs typeface="Miriam Libre" panose="00000500000000000000" pitchFamily="2" charset="-79"/>
                          <a:sym typeface="Arial"/>
                        </a:rPr>
                        <a:t>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iriam Libre" panose="00000500000000000000" pitchFamily="2" charset="-79"/>
                          <a:ea typeface="+mn-ea"/>
                          <a:cs typeface="Miriam Libre" panose="00000500000000000000" pitchFamily="2" charset="-79"/>
                          <a:sym typeface="Arial"/>
                        </a:rPr>
                        <a:t>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Miriam Libre" panose="00000500000000000000" pitchFamily="2" charset="-79"/>
                          <a:ea typeface="+mn-ea"/>
                          <a:cs typeface="Miriam Libre" panose="00000500000000000000" pitchFamily="2" charset="-79"/>
                          <a:sym typeface="Arial"/>
                        </a:rPr>
                        <a:t>58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018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Miriam Libre" panose="00000500000000000000" pitchFamily="2" charset="-79"/>
                          <a:ea typeface="+mn-ea"/>
                          <a:cs typeface="Miriam Libre" panose="00000500000000000000" pitchFamily="2" charset="-79"/>
                          <a:sym typeface="Arial"/>
                        </a:rPr>
                        <a:t>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Miriam Libre" panose="00000500000000000000" pitchFamily="2" charset="-79"/>
                          <a:ea typeface="+mn-ea"/>
                          <a:cs typeface="Miriam Libre" panose="00000500000000000000" pitchFamily="2" charset="-79"/>
                          <a:sym typeface="Arial"/>
                        </a:rPr>
                        <a:t>71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iriam Libre" panose="00000500000000000000" pitchFamily="2" charset="-79"/>
                          <a:ea typeface="+mn-ea"/>
                          <a:cs typeface="Miriam Libre" panose="00000500000000000000" pitchFamily="2" charset="-79"/>
                          <a:sym typeface="Arial"/>
                        </a:rPr>
                        <a:t>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iriam Libre" panose="00000500000000000000" pitchFamily="2" charset="-79"/>
                          <a:ea typeface="+mn-ea"/>
                          <a:cs typeface="Miriam Libre" panose="00000500000000000000" pitchFamily="2" charset="-79"/>
                          <a:sym typeface="Arial"/>
                        </a:rPr>
                        <a:t>216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42828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521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450250" y="557250"/>
            <a:ext cx="19287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iriam Libre" panose="00000500000000000000" pitchFamily="2" charset="-79"/>
                <a:cs typeface="Miriam Libre" panose="00000500000000000000" pitchFamily="2" charset="-79"/>
              </a:rPr>
              <a:t>Penyajian Data</a:t>
            </a:r>
            <a:br>
              <a:rPr lang="en" dirty="0">
                <a:latin typeface="Miriam Libre" panose="00000500000000000000" pitchFamily="2" charset="-79"/>
                <a:cs typeface="Miriam Libre" panose="00000500000000000000" pitchFamily="2" charset="-79"/>
              </a:rPr>
            </a:br>
            <a:r>
              <a:rPr lang="en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TABEL BIASA</a:t>
            </a:r>
            <a:endParaRPr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3174425" y="134340"/>
            <a:ext cx="5512500" cy="13972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63500" lvl="0" indent="0" algn="just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biasa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dibagi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menjadi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beberapa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jenis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yakni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:</a:t>
            </a:r>
          </a:p>
          <a:p>
            <a:pPr algn="just"/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data ordinal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adalah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data yang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penomoran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obyek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atau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kategorinya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disusun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menurut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besarnya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dengan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jarak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/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rentang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tidak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harus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.</a:t>
            </a:r>
          </a:p>
          <a:p>
            <a:pPr marL="63500" lvl="0" indent="0" algn="just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Contoh</a:t>
            </a:r>
            <a:endParaRPr lang="en-US" sz="16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63500" lvl="0" indent="0" algn="ctr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Persentase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Penjualan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Produk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Sepatu Brand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Lokal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di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RedBlack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Sport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Bulan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Januari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2023</a:t>
            </a:r>
          </a:p>
          <a:p>
            <a:pPr marL="63500" lvl="0" indent="0" algn="ctr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lang="en-US" sz="16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178A8FB-9731-1D89-1AD2-0B1801D8A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580535"/>
              </p:ext>
            </p:extLst>
          </p:nvPr>
        </p:nvGraphicFramePr>
        <p:xfrm>
          <a:off x="3333410" y="2388871"/>
          <a:ext cx="5194529" cy="15106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0979">
                  <a:extLst>
                    <a:ext uri="{9D8B030D-6E8A-4147-A177-3AD203B41FA5}">
                      <a16:colId xmlns:a16="http://schemas.microsoft.com/office/drawing/2014/main" val="3820766235"/>
                    </a:ext>
                  </a:extLst>
                </a:gridCol>
                <a:gridCol w="1284640">
                  <a:extLst>
                    <a:ext uri="{9D8B030D-6E8A-4147-A177-3AD203B41FA5}">
                      <a16:colId xmlns:a16="http://schemas.microsoft.com/office/drawing/2014/main" val="371527170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912193712"/>
                    </a:ext>
                  </a:extLst>
                </a:gridCol>
                <a:gridCol w="1062990">
                  <a:extLst>
                    <a:ext uri="{9D8B030D-6E8A-4147-A177-3AD203B41FA5}">
                      <a16:colId xmlns:a16="http://schemas.microsoft.com/office/drawing/2014/main" val="225622282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cap="none" dirty="0" err="1">
                          <a:solidFill>
                            <a:srgbClr val="FFFFFF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  <a:sym typeface="IBM Plex Sans Condensed"/>
                        </a:rPr>
                        <a:t>Merek</a:t>
                      </a:r>
                      <a:r>
                        <a:rPr lang="en-US" sz="1600" b="1" i="0" u="none" strike="noStrike" cap="none" dirty="0">
                          <a:solidFill>
                            <a:srgbClr val="FFFFFF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  <a:sym typeface="IBM Plex Sans Condensed"/>
                        </a:rPr>
                        <a:t> Sepatu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cap="none" dirty="0" err="1">
                          <a:solidFill>
                            <a:srgbClr val="FFFFFF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  <a:sym typeface="IBM Plex Sans Condensed"/>
                        </a:rPr>
                        <a:t>Penjualan</a:t>
                      </a:r>
                      <a:r>
                        <a:rPr lang="en-US" sz="1600" b="1" i="0" u="none" strike="noStrike" cap="none" dirty="0">
                          <a:solidFill>
                            <a:srgbClr val="FFFFFF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  <a:sym typeface="IBM Plex Sans Condensed"/>
                        </a:rPr>
                        <a:t> (Pcs)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cap="none" dirty="0" err="1">
                          <a:solidFill>
                            <a:srgbClr val="FFFFFF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  <a:sym typeface="IBM Plex Sans Condensed"/>
                        </a:rPr>
                        <a:t>Persentase</a:t>
                      </a:r>
                      <a:r>
                        <a:rPr lang="en-US" sz="1600" b="1" i="0" u="none" strike="noStrike" cap="none" dirty="0">
                          <a:solidFill>
                            <a:srgbClr val="FFFFFF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  <a:sym typeface="IBM Plex Sans Condensed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rgbClr val="FFFFFF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  <a:sym typeface="IBM Plex Sans Condensed"/>
                        </a:rPr>
                        <a:t>Penjualan</a:t>
                      </a:r>
                      <a:endParaRPr lang="en-US" sz="1600" b="1" i="0" u="none" strike="noStrike" cap="none" dirty="0">
                        <a:solidFill>
                          <a:srgbClr val="FFFFFF"/>
                        </a:solidFill>
                        <a:latin typeface="Miriam Libre" panose="00000500000000000000" pitchFamily="2" charset="-79"/>
                        <a:cs typeface="Miriam Libre" panose="00000500000000000000" pitchFamily="2" charset="-79"/>
                        <a:sym typeface="IBM Plex Sans Condense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cap="none" dirty="0" err="1">
                          <a:solidFill>
                            <a:srgbClr val="FFFFFF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  <a:sym typeface="IBM Plex Sans Condensed"/>
                        </a:rPr>
                        <a:t>Rangking</a:t>
                      </a:r>
                      <a:r>
                        <a:rPr lang="en-US" sz="1600" b="1" i="0" u="none" strike="noStrike" cap="none" dirty="0">
                          <a:solidFill>
                            <a:srgbClr val="FFFFFF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  <a:sym typeface="IBM Plex Sans Condensed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rgbClr val="FFFFFF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  <a:sym typeface="IBM Plex Sans Condensed"/>
                        </a:rPr>
                        <a:t>Penjualan</a:t>
                      </a:r>
                      <a:endParaRPr lang="en-US" sz="1600" b="1" i="0" u="none" strike="noStrike" cap="none" dirty="0">
                        <a:solidFill>
                          <a:srgbClr val="FFFFFF"/>
                        </a:solidFill>
                        <a:latin typeface="Miriam Libre" panose="00000500000000000000" pitchFamily="2" charset="-79"/>
                        <a:cs typeface="Miriam Libre" panose="00000500000000000000" pitchFamily="2" charset="-79"/>
                        <a:sym typeface="IBM Plex Sans Condensed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636021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 cap="none" dirty="0" err="1">
                          <a:solidFill>
                            <a:schemeClr val="tx1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  <a:sym typeface="IBM Plex Sans Condensed"/>
                        </a:rPr>
                        <a:t>Ortuseight</a:t>
                      </a:r>
                      <a:endParaRPr lang="en-US" sz="1600" b="0" i="0" u="none" strike="noStrike" cap="none" dirty="0">
                        <a:solidFill>
                          <a:schemeClr val="tx1"/>
                        </a:solidFill>
                        <a:latin typeface="Miriam Libre" panose="00000500000000000000" pitchFamily="2" charset="-79"/>
                        <a:cs typeface="Miriam Libre" panose="00000500000000000000" pitchFamily="2" charset="-79"/>
                        <a:sym typeface="IBM Plex Sans Condense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  <a:sym typeface="IBM Plex Sans Condensed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  <a:sym typeface="IBM Plex Sans Condensed"/>
                        </a:rPr>
                        <a:t>35%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  <a:sym typeface="IBM Plex Sans Condensed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964214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  <a:sym typeface="IBM Plex Sans Condensed"/>
                        </a:rPr>
                        <a:t>Specs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  <a:sym typeface="IBM Plex Sans Condensed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  <a:sym typeface="IBM Plex Sans Condensed"/>
                        </a:rPr>
                        <a:t>33%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  <a:sym typeface="IBM Plex Sans Condensed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996981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  <a:sym typeface="IBM Plex Sans Condensed"/>
                        </a:rPr>
                        <a:t>Mills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  <a:sym typeface="IBM Plex Sans Condensed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  <a:sym typeface="IBM Plex Sans Condensed"/>
                        </a:rPr>
                        <a:t>32%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  <a:sym typeface="IBM Plex Sans Condensed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050369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  <a:sym typeface="IBM Plex Sans Condensed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  <a:sym typeface="IBM Plex Sans Condensed"/>
                        </a:rPr>
                        <a:t>216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  <a:sym typeface="IBM Plex Sans Condensed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cap="none" dirty="0">
                        <a:solidFill>
                          <a:schemeClr val="tx1"/>
                        </a:solidFill>
                        <a:latin typeface="Miriam Libre" panose="00000500000000000000" pitchFamily="2" charset="-79"/>
                        <a:cs typeface="Miriam Libre" panose="00000500000000000000" pitchFamily="2" charset="-79"/>
                        <a:sym typeface="IBM Plex Sans Condensed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3772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594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dgar template">
  <a:themeElements>
    <a:clrScheme name="Custom 347">
      <a:dk1>
        <a:srgbClr val="000000"/>
      </a:dk1>
      <a:lt1>
        <a:srgbClr val="FFFFFF"/>
      </a:lt1>
      <a:dk2>
        <a:srgbClr val="8D8692"/>
      </a:dk2>
      <a:lt2>
        <a:srgbClr val="EFEDF1"/>
      </a:lt2>
      <a:accent1>
        <a:srgbClr val="77588B"/>
      </a:accent1>
      <a:accent2>
        <a:srgbClr val="C8B1D8"/>
      </a:accent2>
      <a:accent3>
        <a:srgbClr val="FF9900"/>
      </a:accent3>
      <a:accent4>
        <a:srgbClr val="FFD966"/>
      </a:accent4>
      <a:accent5>
        <a:srgbClr val="DA71A8"/>
      </a:accent5>
      <a:accent6>
        <a:srgbClr val="9F6DEB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1308</Words>
  <Application>Microsoft Office PowerPoint</Application>
  <PresentationFormat>On-screen Show (16:9)</PresentationFormat>
  <Paragraphs>329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IBM Plex Sans Condensed</vt:lpstr>
      <vt:lpstr>Miriam Libre</vt:lpstr>
      <vt:lpstr>Wingdings</vt:lpstr>
      <vt:lpstr>Edgar template</vt:lpstr>
      <vt:lpstr>This is your presentation title</vt:lpstr>
      <vt:lpstr>Konsep Dasar Statistik</vt:lpstr>
      <vt:lpstr>Konsep Dasar Statistik</vt:lpstr>
      <vt:lpstr>Jenis Data</vt:lpstr>
      <vt:lpstr>Jenis Data</vt:lpstr>
      <vt:lpstr>Penyajian Data</vt:lpstr>
      <vt:lpstr>Penyajian Data TABEL</vt:lpstr>
      <vt:lpstr>Penyajian Data TABEL BIASA</vt:lpstr>
      <vt:lpstr>Penyajian Data TABEL BIASA</vt:lpstr>
      <vt:lpstr>Penyajian Data TABEL BIASA</vt:lpstr>
      <vt:lpstr>Penyajian Data TABEL DISTRIBUSI FREKUENSI</vt:lpstr>
      <vt:lpstr>Penyajian Data TABEL DISTRIBUSI FREKUENSI</vt:lpstr>
      <vt:lpstr>Penyajian Data TABEL DISTRIBUSI FREKUENSI</vt:lpstr>
      <vt:lpstr>Penyajian Data TABEL DISTRIBUSI FREKUENSI</vt:lpstr>
      <vt:lpstr>Penyajian Data TABEL DISTRIBUSI FREKUENSI</vt:lpstr>
      <vt:lpstr>Penyajian Data TABEL DISTRIBUSI FREKUENSI</vt:lpstr>
      <vt:lpstr>Penyajian Data TABEL DISTRIBUSI FREKUENSI</vt:lpstr>
      <vt:lpstr>Penyajian Data TABEL DISTRIBUSI FREKUENSI</vt:lpstr>
      <vt:lpstr>Penyajian Data TABEL DISTRIBUSI FREKUENSI</vt:lpstr>
      <vt:lpstr>Penyajian Data GRAFIK</vt:lpstr>
      <vt:lpstr>Penyajian Data GRAFIK</vt:lpstr>
      <vt:lpstr>Referensi: Widarjono, A. 2015. Statistika Terapan dengan Excel dan SPSS. Yogyakarta: UPP STIM YKPN  Sugiyono. 2019. Statistik Untuk Penelitian. Bandung: Alfabeta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Edogawa Conan</dc:creator>
  <cp:lastModifiedBy>Amiruddin Kalbuadi</cp:lastModifiedBy>
  <cp:revision>18</cp:revision>
  <dcterms:modified xsi:type="dcterms:W3CDTF">2023-08-30T00:04:05Z</dcterms:modified>
</cp:coreProperties>
</file>