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9"/>
  </p:notesMasterIdLst>
  <p:sldIdLst>
    <p:sldId id="287" r:id="rId2"/>
    <p:sldId id="268" r:id="rId3"/>
    <p:sldId id="275" r:id="rId4"/>
    <p:sldId id="266" r:id="rId5"/>
    <p:sldId id="288" r:id="rId6"/>
    <p:sldId id="289" r:id="rId7"/>
    <p:sldId id="293" r:id="rId8"/>
    <p:sldId id="294" r:id="rId9"/>
    <p:sldId id="295" r:id="rId10"/>
    <p:sldId id="272" r:id="rId11"/>
    <p:sldId id="296" r:id="rId12"/>
    <p:sldId id="297" r:id="rId13"/>
    <p:sldId id="298" r:id="rId14"/>
    <p:sldId id="299" r:id="rId15"/>
    <p:sldId id="300" r:id="rId16"/>
    <p:sldId id="301" r:id="rId17"/>
    <p:sldId id="284"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95"/>
    <a:srgbClr val="75645C"/>
    <a:srgbClr val="FEB834"/>
    <a:srgbClr val="FE3F61"/>
    <a:srgbClr val="018976"/>
    <a:srgbClr val="FE4060"/>
    <a:srgbClr val="FE2247"/>
    <a:srgbClr val="005760"/>
    <a:srgbClr val="01B59C"/>
    <a:srgbClr val="FE02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06" autoAdjust="0"/>
    <p:restoredTop sz="94660"/>
  </p:normalViewPr>
  <p:slideViewPr>
    <p:cSldViewPr snapToGrid="0">
      <p:cViewPr varScale="1">
        <p:scale>
          <a:sx n="65" d="100"/>
          <a:sy n="65" d="100"/>
        </p:scale>
        <p:origin x="144" y="10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5D13BBE5-0BEA-4494-9BEF-C8C2F48C9E2D}" type="datetimeFigureOut">
              <a:rPr lang="zh-CN" altLang="en-US" smtClean="0"/>
              <a:pPr/>
              <a:t>2023/8/26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F1CB8912-F0BA-4AD8-8415-DA1F26BCB09F}" type="slidenum">
              <a:rPr lang="zh-CN" altLang="en-US" smtClean="0"/>
              <a:pPr/>
              <a:t>‹#›</a:t>
            </a:fld>
            <a:endParaRPr lang="zh-CN" altLang="en-US" dirty="0"/>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302268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133476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105133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259393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404836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212762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1275655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extLst>
      <p:ext uri="{BB962C8B-B14F-4D97-AF65-F5344CB8AC3E}">
        <p14:creationId xmlns:p14="http://schemas.microsoft.com/office/powerpoint/2010/main" val="3618160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1299564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218553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116204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54233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81518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19999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261631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80768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275793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2023/8/26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41446240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097493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11493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68855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919913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576459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307505" y="6631444"/>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932175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12570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34976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2023/8/26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4538737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606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1363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517817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322943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333820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68804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8167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mc:AlternateContent xmlns:mc="http://schemas.openxmlformats.org/markup-compatibility/2006">
    <mc:Choice xmlns:p159="http://schemas.microsoft.com/office/powerpoint/2015/09/main" Requires="p159">
      <p:transition xmlns:p14="http://schemas.microsoft.com/office/powerpoint/2010/main" spd="slow" p14:dur="2000" advTm="1000">
        <p159:morph option="byObject"/>
      </p:transition>
    </mc:Choice>
    <mc:Fallback>
      <p:transition spd="slow" advTm="1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ejournal.bsi.ac.id/ejurnal/index.php/ijcitPenerapan/index.php/perspektif/issue/current/index.php/ecodemica/user/register/index.php/ijcit/issue/current/index.php/evolusi/article/view/12454" TargetMode="External"/><Relationship Id="rId5" Type="http://schemas.openxmlformats.org/officeDocument/2006/relationships/image" Target="../media/image3.png"/><Relationship Id="rId4" Type="http://schemas.openxmlformats.org/officeDocument/2006/relationships/hyperlink" Target="https://wisehouseeducation.blogspot.com/2021/06/logo-tut-wuri-handayani.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2C10CCF9-EA77-4A8A-8161-9B5BC7EC3EB7}"/>
              </a:ext>
            </a:extLst>
          </p:cNvPr>
          <p:cNvGrpSpPr/>
          <p:nvPr/>
        </p:nvGrpSpPr>
        <p:grpSpPr>
          <a:xfrm flipH="1">
            <a:off x="1605692" y="2052750"/>
            <a:ext cx="416006" cy="418788"/>
            <a:chOff x="9607155" y="149120"/>
            <a:chExt cx="1002741" cy="1009446"/>
          </a:xfrm>
          <a:solidFill>
            <a:schemeClr val="bg1"/>
          </a:solidFill>
        </p:grpSpPr>
        <p:sp>
          <p:nvSpPr>
            <p:cNvPr id="51" name="椭圆 50">
              <a:extLst>
                <a:ext uri="{FF2B5EF4-FFF2-40B4-BE49-F238E27FC236}">
                  <a16:creationId xmlns:a16="http://schemas.microsoft.com/office/drawing/2014/main" id="{62B1969E-B836-4106-9103-6C8281FE2E3C}"/>
                </a:ext>
              </a:extLst>
            </p:cNvPr>
            <p:cNvSpPr/>
            <p:nvPr/>
          </p:nvSpPr>
          <p:spPr>
            <a:xfrm>
              <a:off x="9607155" y="149120"/>
              <a:ext cx="530943" cy="5309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2F8856B3-2961-4C66-B6D7-85DC2B989521}"/>
                </a:ext>
              </a:extLst>
            </p:cNvPr>
            <p:cNvSpPr/>
            <p:nvPr/>
          </p:nvSpPr>
          <p:spPr>
            <a:xfrm>
              <a:off x="10078954" y="627624"/>
              <a:ext cx="530942" cy="5309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3" name="Picture 2">
            <a:extLst>
              <a:ext uri="{FF2B5EF4-FFF2-40B4-BE49-F238E27FC236}">
                <a16:creationId xmlns:a16="http://schemas.microsoft.com/office/drawing/2014/main" id="{3EAC44A8-64F9-30EC-ED8F-2AEDBB01149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10C5B7C-89A6-19CC-BC22-87E5EB906E42}"/>
              </a:ext>
            </a:extLst>
          </p:cNvPr>
          <p:cNvSpPr txBox="1"/>
          <p:nvPr/>
        </p:nvSpPr>
        <p:spPr>
          <a:xfrm>
            <a:off x="766358" y="4176710"/>
            <a:ext cx="8378791" cy="830997"/>
          </a:xfrm>
          <a:prstGeom prst="rect">
            <a:avLst/>
          </a:prstGeom>
          <a:noFill/>
        </p:spPr>
        <p:txBody>
          <a:bodyPr wrap="square" rtlCol="0">
            <a:spAutoFit/>
          </a:bodyPr>
          <a:lstStyle/>
          <a:p>
            <a:r>
              <a:rPr lang="en-US" sz="2400" b="1" dirty="0">
                <a:solidFill>
                  <a:srgbClr val="7030A0"/>
                </a:solidFill>
                <a:latin typeface="Miriam Libre" panose="00000500000000000000" pitchFamily="2" charset="-79"/>
                <a:cs typeface="Miriam Libre" panose="00000500000000000000" pitchFamily="2" charset="-79"/>
              </a:rPr>
              <a:t>MATERI 4</a:t>
            </a:r>
          </a:p>
          <a:p>
            <a:r>
              <a:rPr lang="en-US" sz="2400" b="1" dirty="0">
                <a:solidFill>
                  <a:srgbClr val="7030A0"/>
                </a:solidFill>
                <a:latin typeface="Miriam Libre" panose="00000500000000000000" pitchFamily="2" charset="-79"/>
                <a:cs typeface="Miriam Libre" panose="00000500000000000000" pitchFamily="2" charset="-79"/>
              </a:rPr>
              <a:t>VARIABEL DAN SKALA PENGUKURAN DALAM PENELITIAN</a:t>
            </a:r>
          </a:p>
        </p:txBody>
      </p:sp>
    </p:spTree>
    <p:extLst>
      <p:ext uri="{BB962C8B-B14F-4D97-AF65-F5344CB8AC3E}">
        <p14:creationId xmlns:p14="http://schemas.microsoft.com/office/powerpoint/2010/main" val="672953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C0A14836-57AB-412F-9173-2A4D627C67C0}"/>
              </a:ext>
            </a:extLst>
          </p:cNvPr>
          <p:cNvGrpSpPr/>
          <p:nvPr/>
        </p:nvGrpSpPr>
        <p:grpSpPr>
          <a:xfrm>
            <a:off x="-956954" y="-569530"/>
            <a:ext cx="2829297" cy="2089581"/>
            <a:chOff x="-956954" y="-582230"/>
            <a:chExt cx="2829297" cy="2089581"/>
          </a:xfrm>
        </p:grpSpPr>
        <p:sp>
          <p:nvSpPr>
            <p:cNvPr id="48" name="菱形 47">
              <a:extLst>
                <a:ext uri="{FF2B5EF4-FFF2-40B4-BE49-F238E27FC236}">
                  <a16:creationId xmlns:a16="http://schemas.microsoft.com/office/drawing/2014/main" id="{C5AFD560-0689-4040-98F5-D99C6607A5F0}"/>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菱形 48">
              <a:extLst>
                <a:ext uri="{FF2B5EF4-FFF2-40B4-BE49-F238E27FC236}">
                  <a16:creationId xmlns:a16="http://schemas.microsoft.com/office/drawing/2014/main" id="{CDD8B528-ED27-4420-A0D8-968EC968CD0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CCC3302-FEA9-4795-8A5D-BA1861192ACA}"/>
                </a:ext>
              </a:extLst>
            </p:cNvPr>
            <p:cNvGrpSpPr/>
            <p:nvPr/>
          </p:nvGrpSpPr>
          <p:grpSpPr>
            <a:xfrm rot="2700000">
              <a:off x="852577" y="-207245"/>
              <a:ext cx="409114" cy="408826"/>
              <a:chOff x="1746913" y="1125538"/>
              <a:chExt cx="2934267" cy="1331059"/>
            </a:xfrm>
            <a:solidFill>
              <a:srgbClr val="FEB834"/>
            </a:solidFill>
          </p:grpSpPr>
          <p:sp>
            <p:nvSpPr>
              <p:cNvPr id="54" name="矩形 53">
                <a:extLst>
                  <a:ext uri="{FF2B5EF4-FFF2-40B4-BE49-F238E27FC236}">
                    <a16:creationId xmlns:a16="http://schemas.microsoft.com/office/drawing/2014/main" id="{35E65A37-B21E-445B-A038-4715DD2E21B1}"/>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54">
                <a:extLst>
                  <a:ext uri="{FF2B5EF4-FFF2-40B4-BE49-F238E27FC236}">
                    <a16:creationId xmlns:a16="http://schemas.microsoft.com/office/drawing/2014/main" id="{2F6B4237-703B-42D5-9479-8548E1D823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a:extLst>
                  <a:ext uri="{FF2B5EF4-FFF2-40B4-BE49-F238E27FC236}">
                    <a16:creationId xmlns:a16="http://schemas.microsoft.com/office/drawing/2014/main" id="{81B9FBA6-5507-4A48-8CB3-278BB17FA303}"/>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a:extLst>
                  <a:ext uri="{FF2B5EF4-FFF2-40B4-BE49-F238E27FC236}">
                    <a16:creationId xmlns:a16="http://schemas.microsoft.com/office/drawing/2014/main" id="{EA5A39E1-EC55-4C5E-B0CD-47858ACB6894}"/>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矩形 57">
                <a:extLst>
                  <a:ext uri="{FF2B5EF4-FFF2-40B4-BE49-F238E27FC236}">
                    <a16:creationId xmlns:a16="http://schemas.microsoft.com/office/drawing/2014/main" id="{2958E9F6-6DAB-444C-B2E6-82B40526482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矩形 58">
                <a:extLst>
                  <a:ext uri="{FF2B5EF4-FFF2-40B4-BE49-F238E27FC236}">
                    <a16:creationId xmlns:a16="http://schemas.microsoft.com/office/drawing/2014/main" id="{44F13B9A-879F-4AF3-9F90-29FC71765046}"/>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矩形 59">
                <a:extLst>
                  <a:ext uri="{FF2B5EF4-FFF2-40B4-BE49-F238E27FC236}">
                    <a16:creationId xmlns:a16="http://schemas.microsoft.com/office/drawing/2014/main" id="{DA4D9768-930B-43A9-93F6-03C380185996}"/>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1" name="菱形 50">
              <a:extLst>
                <a:ext uri="{FF2B5EF4-FFF2-40B4-BE49-F238E27FC236}">
                  <a16:creationId xmlns:a16="http://schemas.microsoft.com/office/drawing/2014/main" id="{EEECD7D6-FA94-4429-BF3D-9FC801DF4448}"/>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菱形 51">
              <a:extLst>
                <a:ext uri="{FF2B5EF4-FFF2-40B4-BE49-F238E27FC236}">
                  <a16:creationId xmlns:a16="http://schemas.microsoft.com/office/drawing/2014/main" id="{5C904DE6-E05C-4603-938A-1961B2DF4C4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3" name="任意多边形: 形状 52">
              <a:extLst>
                <a:ext uri="{FF2B5EF4-FFF2-40B4-BE49-F238E27FC236}">
                  <a16:creationId xmlns:a16="http://schemas.microsoft.com/office/drawing/2014/main" id="{A7472B7B-4F1A-42B4-AAA7-682B293865FE}"/>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2" name="文本框 61">
            <a:extLst>
              <a:ext uri="{FF2B5EF4-FFF2-40B4-BE49-F238E27FC236}">
                <a16:creationId xmlns:a16="http://schemas.microsoft.com/office/drawing/2014/main" id="{BD4E276C-7734-4111-B0B0-4BBEF44F7EB8}"/>
              </a:ext>
            </a:extLst>
          </p:cNvPr>
          <p:cNvSpPr txBox="1"/>
          <p:nvPr/>
        </p:nvSpPr>
        <p:spPr>
          <a:xfrm>
            <a:off x="1816400" y="409338"/>
            <a:ext cx="411683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SKALA PENGUKURAN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64" name="组合 63">
            <a:extLst>
              <a:ext uri="{FF2B5EF4-FFF2-40B4-BE49-F238E27FC236}">
                <a16:creationId xmlns:a16="http://schemas.microsoft.com/office/drawing/2014/main" id="{0AF250D7-258A-465D-B499-43078FDB2906}"/>
              </a:ext>
            </a:extLst>
          </p:cNvPr>
          <p:cNvGrpSpPr/>
          <p:nvPr/>
        </p:nvGrpSpPr>
        <p:grpSpPr>
          <a:xfrm>
            <a:off x="-956954" y="-582230"/>
            <a:ext cx="2829297" cy="2089581"/>
            <a:chOff x="-956954" y="-582230"/>
            <a:chExt cx="2829297" cy="2089581"/>
          </a:xfrm>
        </p:grpSpPr>
        <p:sp>
          <p:nvSpPr>
            <p:cNvPr id="65" name="菱形 64">
              <a:extLst>
                <a:ext uri="{FF2B5EF4-FFF2-40B4-BE49-F238E27FC236}">
                  <a16:creationId xmlns:a16="http://schemas.microsoft.com/office/drawing/2014/main" id="{6079F08A-882A-4B1D-B973-742A675655E1}"/>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菱形 65">
              <a:extLst>
                <a:ext uri="{FF2B5EF4-FFF2-40B4-BE49-F238E27FC236}">
                  <a16:creationId xmlns:a16="http://schemas.microsoft.com/office/drawing/2014/main" id="{5769200D-22CD-452F-B31B-0FBE12F1D344}"/>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7" name="组合 66">
              <a:extLst>
                <a:ext uri="{FF2B5EF4-FFF2-40B4-BE49-F238E27FC236}">
                  <a16:creationId xmlns:a16="http://schemas.microsoft.com/office/drawing/2014/main" id="{F842075F-C8C9-41A1-9781-83055009F2A9}"/>
                </a:ext>
              </a:extLst>
            </p:cNvPr>
            <p:cNvGrpSpPr/>
            <p:nvPr/>
          </p:nvGrpSpPr>
          <p:grpSpPr>
            <a:xfrm rot="2700000">
              <a:off x="852577" y="-207245"/>
              <a:ext cx="409114" cy="408826"/>
              <a:chOff x="1746913" y="1125538"/>
              <a:chExt cx="2934267" cy="1331059"/>
            </a:xfrm>
            <a:solidFill>
              <a:srgbClr val="FEB834"/>
            </a:solidFill>
          </p:grpSpPr>
          <p:sp>
            <p:nvSpPr>
              <p:cNvPr id="71" name="矩形 70">
                <a:extLst>
                  <a:ext uri="{FF2B5EF4-FFF2-40B4-BE49-F238E27FC236}">
                    <a16:creationId xmlns:a16="http://schemas.microsoft.com/office/drawing/2014/main" id="{A8E1DF66-783F-4786-B3FE-9FC5AB3E5D4F}"/>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矩形 71">
                <a:extLst>
                  <a:ext uri="{FF2B5EF4-FFF2-40B4-BE49-F238E27FC236}">
                    <a16:creationId xmlns:a16="http://schemas.microsoft.com/office/drawing/2014/main" id="{6B223387-08D0-49C3-8BF1-4EF351A4F15C}"/>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矩形 72">
                <a:extLst>
                  <a:ext uri="{FF2B5EF4-FFF2-40B4-BE49-F238E27FC236}">
                    <a16:creationId xmlns:a16="http://schemas.microsoft.com/office/drawing/2014/main" id="{5F9F90F0-9F79-45B4-BEB5-DC646C112567}"/>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id="{933A5367-DBA0-41F4-8E51-60CB16928BE8}"/>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5" name="矩形 74">
                <a:extLst>
                  <a:ext uri="{FF2B5EF4-FFF2-40B4-BE49-F238E27FC236}">
                    <a16:creationId xmlns:a16="http://schemas.microsoft.com/office/drawing/2014/main" id="{4EFEBD73-5207-4358-ABF2-6AF0F7E3C0B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矩形 75">
                <a:extLst>
                  <a:ext uri="{FF2B5EF4-FFF2-40B4-BE49-F238E27FC236}">
                    <a16:creationId xmlns:a16="http://schemas.microsoft.com/office/drawing/2014/main" id="{FF686217-552E-48F1-9904-088D61BBBB62}"/>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矩形 76">
                <a:extLst>
                  <a:ext uri="{FF2B5EF4-FFF2-40B4-BE49-F238E27FC236}">
                    <a16:creationId xmlns:a16="http://schemas.microsoft.com/office/drawing/2014/main" id="{4B9DA0C7-F723-4EDD-AF43-9862B6C75709}"/>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 name="菱形 67">
              <a:extLst>
                <a:ext uri="{FF2B5EF4-FFF2-40B4-BE49-F238E27FC236}">
                  <a16:creationId xmlns:a16="http://schemas.microsoft.com/office/drawing/2014/main" id="{146AF7BB-19AA-4CD9-B17E-A422805EB46F}"/>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菱形 68">
              <a:extLst>
                <a:ext uri="{FF2B5EF4-FFF2-40B4-BE49-F238E27FC236}">
                  <a16:creationId xmlns:a16="http://schemas.microsoft.com/office/drawing/2014/main" id="{67AE8C8C-28AD-4956-B01D-E942CA32FE3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0" name="任意多边形: 形状 69">
              <a:extLst>
                <a:ext uri="{FF2B5EF4-FFF2-40B4-BE49-F238E27FC236}">
                  <a16:creationId xmlns:a16="http://schemas.microsoft.com/office/drawing/2014/main" id="{A1F8036C-641B-451A-B980-9702334CB12D}"/>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id="{45F90F4A-CC98-4F33-B8F1-C834D0A23D86}"/>
              </a:ext>
            </a:extLst>
          </p:cNvPr>
          <p:cNvGrpSpPr/>
          <p:nvPr/>
        </p:nvGrpSpPr>
        <p:grpSpPr>
          <a:xfrm>
            <a:off x="223321" y="1784473"/>
            <a:ext cx="3049537" cy="2916609"/>
            <a:chOff x="4324282" y="1902733"/>
            <a:chExt cx="4297204" cy="4109890"/>
          </a:xfrm>
        </p:grpSpPr>
        <p:grpSp>
          <p:nvGrpSpPr>
            <p:cNvPr id="10" name="Group 64">
              <a:extLst>
                <a:ext uri="{FF2B5EF4-FFF2-40B4-BE49-F238E27FC236}">
                  <a16:creationId xmlns:a16="http://schemas.microsoft.com/office/drawing/2014/main" id="{64496F0B-FC62-41CD-9EEE-23DAEFFFF5E8}"/>
                </a:ext>
              </a:extLst>
            </p:cNvPr>
            <p:cNvGrpSpPr/>
            <p:nvPr/>
          </p:nvGrpSpPr>
          <p:grpSpPr>
            <a:xfrm>
              <a:off x="4324282" y="1902733"/>
              <a:ext cx="3539733" cy="4109890"/>
              <a:chOff x="3561365" y="974878"/>
              <a:chExt cx="4287234" cy="4977794"/>
            </a:xfrm>
          </p:grpSpPr>
          <p:grpSp>
            <p:nvGrpSpPr>
              <p:cNvPr id="28" name="Group 82">
                <a:extLst>
                  <a:ext uri="{FF2B5EF4-FFF2-40B4-BE49-F238E27FC236}">
                    <a16:creationId xmlns:a16="http://schemas.microsoft.com/office/drawing/2014/main" id="{6A1538B0-AA88-49CA-B717-7850F49F892A}"/>
                  </a:ext>
                </a:extLst>
              </p:cNvPr>
              <p:cNvGrpSpPr/>
              <p:nvPr/>
            </p:nvGrpSpPr>
            <p:grpSpPr>
              <a:xfrm>
                <a:off x="3561365" y="974878"/>
                <a:ext cx="4287234" cy="4977794"/>
                <a:chOff x="3561365" y="974878"/>
                <a:chExt cx="4287234" cy="4977794"/>
              </a:xfrm>
            </p:grpSpPr>
            <p:sp>
              <p:nvSpPr>
                <p:cNvPr id="42" name="Hexagon 96">
                  <a:extLst>
                    <a:ext uri="{FF2B5EF4-FFF2-40B4-BE49-F238E27FC236}">
                      <a16:creationId xmlns:a16="http://schemas.microsoft.com/office/drawing/2014/main" id="{4D4FA5D5-B8A7-4EF0-856D-41EBE24CDFDD}"/>
                    </a:ext>
                  </a:extLst>
                </p:cNvPr>
                <p:cNvSpPr/>
                <p:nvPr/>
              </p:nvSpPr>
              <p:spPr>
                <a:xfrm rot="5400000">
                  <a:off x="3363953" y="1447511"/>
                  <a:ext cx="4682060" cy="4032526"/>
                </a:xfrm>
                <a:prstGeom prst="hexagon">
                  <a:avLst>
                    <a:gd name="adj" fmla="val 28691"/>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 name="Hexagon 97">
                  <a:extLst>
                    <a:ext uri="{FF2B5EF4-FFF2-40B4-BE49-F238E27FC236}">
                      <a16:creationId xmlns:a16="http://schemas.microsoft.com/office/drawing/2014/main" id="{B256A0AA-6034-4612-BCB6-4531D6E52D1C}"/>
                    </a:ext>
                  </a:extLst>
                </p:cNvPr>
                <p:cNvSpPr/>
                <p:nvPr/>
              </p:nvSpPr>
              <p:spPr>
                <a:xfrm rot="5400000">
                  <a:off x="3216086" y="1320158"/>
                  <a:ext cx="4977794" cy="4287233"/>
                </a:xfrm>
                <a:prstGeom prst="hexagon">
                  <a:avLst>
                    <a:gd name="adj" fmla="val 28691"/>
                    <a:gd name="vf" fmla="val 115470"/>
                  </a:avLst>
                </a:prstGeom>
                <a:no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9" name="Group 83">
                <a:extLst>
                  <a:ext uri="{FF2B5EF4-FFF2-40B4-BE49-F238E27FC236}">
                    <a16:creationId xmlns:a16="http://schemas.microsoft.com/office/drawing/2014/main" id="{C9048900-6235-4D25-B0F1-70F9792639B6}"/>
                  </a:ext>
                </a:extLst>
              </p:cNvPr>
              <p:cNvGrpSpPr/>
              <p:nvPr/>
            </p:nvGrpSpPr>
            <p:grpSpPr>
              <a:xfrm>
                <a:off x="3813663" y="1781634"/>
                <a:ext cx="3784600" cy="3334758"/>
                <a:chOff x="3746499" y="1747203"/>
                <a:chExt cx="3784600" cy="3334758"/>
              </a:xfrm>
            </p:grpSpPr>
            <p:sp>
              <p:nvSpPr>
                <p:cNvPr id="30" name="Trapezoid 84">
                  <a:extLst>
                    <a:ext uri="{FF2B5EF4-FFF2-40B4-BE49-F238E27FC236}">
                      <a16:creationId xmlns:a16="http://schemas.microsoft.com/office/drawing/2014/main" id="{6254545B-6ED2-4C66-877C-3EF1DBC82705}"/>
                    </a:ext>
                  </a:extLst>
                </p:cNvPr>
                <p:cNvSpPr/>
                <p:nvPr/>
              </p:nvSpPr>
              <p:spPr>
                <a:xfrm rot="12603094">
                  <a:off x="5477566" y="1747203"/>
                  <a:ext cx="2047960" cy="325811"/>
                </a:xfrm>
                <a:prstGeom prst="trapezoid">
                  <a:avLst>
                    <a:gd name="adj" fmla="val 56389"/>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Trapezoid 85">
                  <a:extLst>
                    <a:ext uri="{FF2B5EF4-FFF2-40B4-BE49-F238E27FC236}">
                      <a16:creationId xmlns:a16="http://schemas.microsoft.com/office/drawing/2014/main" id="{69671495-E2B9-4078-B131-53328E47FE17}"/>
                    </a:ext>
                  </a:extLst>
                </p:cNvPr>
                <p:cNvSpPr/>
                <p:nvPr/>
              </p:nvSpPr>
              <p:spPr>
                <a:xfrm rot="8996906" flipH="1">
                  <a:off x="3758303" y="1747203"/>
                  <a:ext cx="2047960" cy="325811"/>
                </a:xfrm>
                <a:prstGeom prst="trapezoid">
                  <a:avLst>
                    <a:gd name="adj" fmla="val 5638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Trapezoid 86">
                  <a:extLst>
                    <a:ext uri="{FF2B5EF4-FFF2-40B4-BE49-F238E27FC236}">
                      <a16:creationId xmlns:a16="http://schemas.microsoft.com/office/drawing/2014/main" id="{C7CB11D5-B9E8-4AF2-9DFA-B69A02580581}"/>
                    </a:ext>
                  </a:extLst>
                </p:cNvPr>
                <p:cNvSpPr/>
                <p:nvPr/>
              </p:nvSpPr>
              <p:spPr>
                <a:xfrm rot="8996906" flipV="1">
                  <a:off x="5474451" y="4756150"/>
                  <a:ext cx="2047960" cy="325811"/>
                </a:xfrm>
                <a:prstGeom prst="trapezoid">
                  <a:avLst>
                    <a:gd name="adj" fmla="val 56389"/>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Trapezoid 87">
                  <a:extLst>
                    <a:ext uri="{FF2B5EF4-FFF2-40B4-BE49-F238E27FC236}">
                      <a16:creationId xmlns:a16="http://schemas.microsoft.com/office/drawing/2014/main" id="{A488078E-8861-4A41-849F-9EE3FFC6350C}"/>
                    </a:ext>
                  </a:extLst>
                </p:cNvPr>
                <p:cNvSpPr/>
                <p:nvPr/>
              </p:nvSpPr>
              <p:spPr>
                <a:xfrm rot="12603094" flipH="1" flipV="1">
                  <a:off x="3755188" y="4756150"/>
                  <a:ext cx="2047960" cy="325811"/>
                </a:xfrm>
                <a:prstGeom prst="trapezoid">
                  <a:avLst>
                    <a:gd name="adj" fmla="val 56389"/>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Trapezoid 88">
                  <a:extLst>
                    <a:ext uri="{FF2B5EF4-FFF2-40B4-BE49-F238E27FC236}">
                      <a16:creationId xmlns:a16="http://schemas.microsoft.com/office/drawing/2014/main" id="{3F887156-E9F1-4457-AEAE-77A1E2D8E34C}"/>
                    </a:ext>
                  </a:extLst>
                </p:cNvPr>
                <p:cNvSpPr/>
                <p:nvPr/>
              </p:nvSpPr>
              <p:spPr>
                <a:xfrm rot="16200000">
                  <a:off x="6344214" y="3251676"/>
                  <a:ext cx="2047960" cy="325811"/>
                </a:xfrm>
                <a:prstGeom prst="trapezoid">
                  <a:avLst>
                    <a:gd name="adj" fmla="val 56389"/>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Trapezoid 89">
                  <a:extLst>
                    <a:ext uri="{FF2B5EF4-FFF2-40B4-BE49-F238E27FC236}">
                      <a16:creationId xmlns:a16="http://schemas.microsoft.com/office/drawing/2014/main" id="{5BD2B900-CAEA-4E6D-96BE-63AA9EE5DA55}"/>
                    </a:ext>
                  </a:extLst>
                </p:cNvPr>
                <p:cNvSpPr/>
                <p:nvPr/>
              </p:nvSpPr>
              <p:spPr>
                <a:xfrm rot="5400000" flipH="1">
                  <a:off x="2885425" y="3251675"/>
                  <a:ext cx="2047960" cy="325811"/>
                </a:xfrm>
                <a:prstGeom prst="trapezoid">
                  <a:avLst>
                    <a:gd name="adj" fmla="val 56389"/>
                  </a:avLst>
                </a:prstGeom>
                <a:solidFill>
                  <a:srgbClr val="756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22" name="Group 76">
              <a:extLst>
                <a:ext uri="{FF2B5EF4-FFF2-40B4-BE49-F238E27FC236}">
                  <a16:creationId xmlns:a16="http://schemas.microsoft.com/office/drawing/2014/main" id="{CD9C4319-3C6A-41EF-8FF3-C53FC9451453}"/>
                </a:ext>
              </a:extLst>
            </p:cNvPr>
            <p:cNvGrpSpPr/>
            <p:nvPr/>
          </p:nvGrpSpPr>
          <p:grpSpPr>
            <a:xfrm>
              <a:off x="7006755" y="2187902"/>
              <a:ext cx="1233004" cy="313378"/>
              <a:chOff x="7201325" y="1087969"/>
              <a:chExt cx="1493384" cy="577081"/>
            </a:xfrm>
          </p:grpSpPr>
          <p:cxnSp>
            <p:nvCxnSpPr>
              <p:cNvPr id="26" name="Straight Connector 80">
                <a:extLst>
                  <a:ext uri="{FF2B5EF4-FFF2-40B4-BE49-F238E27FC236}">
                    <a16:creationId xmlns:a16="http://schemas.microsoft.com/office/drawing/2014/main" id="{CE2C539E-46E5-4A89-97F2-3A0169AA3AA3}"/>
                  </a:ext>
                </a:extLst>
              </p:cNvPr>
              <p:cNvCxnSpPr>
                <a:cxnSpLocks/>
              </p:cNvCxnSpPr>
              <p:nvPr/>
            </p:nvCxnSpPr>
            <p:spPr>
              <a:xfrm flipV="1">
                <a:off x="7201325" y="1087970"/>
                <a:ext cx="503523" cy="577080"/>
              </a:xfrm>
              <a:prstGeom prst="line">
                <a:avLst/>
              </a:prstGeom>
              <a:ln w="19050">
                <a:solidFill>
                  <a:srgbClr val="FEB834"/>
                </a:solidFill>
              </a:ln>
            </p:spPr>
            <p:style>
              <a:lnRef idx="1">
                <a:schemeClr val="accent1"/>
              </a:lnRef>
              <a:fillRef idx="0">
                <a:schemeClr val="accent1"/>
              </a:fillRef>
              <a:effectRef idx="0">
                <a:schemeClr val="accent1"/>
              </a:effectRef>
              <a:fontRef idx="minor">
                <a:schemeClr val="tx1"/>
              </a:fontRef>
            </p:style>
          </p:cxnSp>
          <p:cxnSp>
            <p:nvCxnSpPr>
              <p:cNvPr id="27" name="Straight Connector 81">
                <a:extLst>
                  <a:ext uri="{FF2B5EF4-FFF2-40B4-BE49-F238E27FC236}">
                    <a16:creationId xmlns:a16="http://schemas.microsoft.com/office/drawing/2014/main" id="{5CBB2F04-1024-470B-B73A-C9ED707438AC}"/>
                  </a:ext>
                </a:extLst>
              </p:cNvPr>
              <p:cNvCxnSpPr>
                <a:cxnSpLocks/>
              </p:cNvCxnSpPr>
              <p:nvPr/>
            </p:nvCxnSpPr>
            <p:spPr>
              <a:xfrm flipH="1">
                <a:off x="7688869" y="1087969"/>
                <a:ext cx="1005840" cy="1"/>
              </a:xfrm>
              <a:prstGeom prst="line">
                <a:avLst/>
              </a:prstGeom>
              <a:ln w="19050">
                <a:solidFill>
                  <a:srgbClr val="FEB834"/>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oup 70">
              <a:extLst>
                <a:ext uri="{FF2B5EF4-FFF2-40B4-BE49-F238E27FC236}">
                  <a16:creationId xmlns:a16="http://schemas.microsoft.com/office/drawing/2014/main" id="{BF18B607-2632-40E9-862A-D8F9C2E1CC45}"/>
                </a:ext>
              </a:extLst>
            </p:cNvPr>
            <p:cNvGrpSpPr/>
            <p:nvPr/>
          </p:nvGrpSpPr>
          <p:grpSpPr>
            <a:xfrm flipV="1">
              <a:off x="7004923" y="5382156"/>
              <a:ext cx="1233004" cy="313378"/>
              <a:chOff x="7201325" y="1087969"/>
              <a:chExt cx="1493384" cy="577081"/>
            </a:xfrm>
          </p:grpSpPr>
          <p:cxnSp>
            <p:nvCxnSpPr>
              <p:cNvPr id="20" name="Straight Connector 74">
                <a:extLst>
                  <a:ext uri="{FF2B5EF4-FFF2-40B4-BE49-F238E27FC236}">
                    <a16:creationId xmlns:a16="http://schemas.microsoft.com/office/drawing/2014/main" id="{409876E9-A725-4663-B749-662BD520CB65}"/>
                  </a:ext>
                </a:extLst>
              </p:cNvPr>
              <p:cNvCxnSpPr>
                <a:cxnSpLocks/>
              </p:cNvCxnSpPr>
              <p:nvPr/>
            </p:nvCxnSpPr>
            <p:spPr>
              <a:xfrm flipV="1">
                <a:off x="7201325" y="1087970"/>
                <a:ext cx="503523" cy="577080"/>
              </a:xfrm>
              <a:prstGeom prst="line">
                <a:avLst/>
              </a:prstGeom>
              <a:ln w="19050">
                <a:solidFill>
                  <a:srgbClr val="008795"/>
                </a:solidFill>
              </a:ln>
            </p:spPr>
            <p:style>
              <a:lnRef idx="1">
                <a:schemeClr val="accent1"/>
              </a:lnRef>
              <a:fillRef idx="0">
                <a:schemeClr val="accent1"/>
              </a:fillRef>
              <a:effectRef idx="0">
                <a:schemeClr val="accent1"/>
              </a:effectRef>
              <a:fontRef idx="minor">
                <a:schemeClr val="tx1"/>
              </a:fontRef>
            </p:style>
          </p:cxnSp>
          <p:cxnSp>
            <p:nvCxnSpPr>
              <p:cNvPr id="21" name="Straight Connector 75">
                <a:extLst>
                  <a:ext uri="{FF2B5EF4-FFF2-40B4-BE49-F238E27FC236}">
                    <a16:creationId xmlns:a16="http://schemas.microsoft.com/office/drawing/2014/main" id="{6B9A78B3-FB78-4F8F-B6E9-17DF62985C40}"/>
                  </a:ext>
                </a:extLst>
              </p:cNvPr>
              <p:cNvCxnSpPr>
                <a:cxnSpLocks/>
              </p:cNvCxnSpPr>
              <p:nvPr/>
            </p:nvCxnSpPr>
            <p:spPr>
              <a:xfrm flipH="1">
                <a:off x="7688869" y="1087969"/>
                <a:ext cx="1005840" cy="1"/>
              </a:xfrm>
              <a:prstGeom prst="line">
                <a:avLst/>
              </a:prstGeom>
              <a:ln w="19050">
                <a:solidFill>
                  <a:srgbClr val="008795"/>
                </a:solidFill>
                <a:headEnd type="oval"/>
              </a:ln>
            </p:spPr>
            <p:style>
              <a:lnRef idx="1">
                <a:schemeClr val="accent1"/>
              </a:lnRef>
              <a:fillRef idx="0">
                <a:schemeClr val="accent1"/>
              </a:fillRef>
              <a:effectRef idx="0">
                <a:schemeClr val="accent1"/>
              </a:effectRef>
              <a:fontRef idx="minor">
                <a:schemeClr val="tx1"/>
              </a:fontRef>
            </p:style>
          </p:cxnSp>
        </p:grpSp>
        <p:cxnSp>
          <p:nvCxnSpPr>
            <p:cNvPr id="15" name="Straight Connector 69">
              <a:extLst>
                <a:ext uri="{FF2B5EF4-FFF2-40B4-BE49-F238E27FC236}">
                  <a16:creationId xmlns:a16="http://schemas.microsoft.com/office/drawing/2014/main" id="{B78BABD9-B26A-484B-BB16-BC23EB01C3BE}"/>
                </a:ext>
              </a:extLst>
            </p:cNvPr>
            <p:cNvCxnSpPr>
              <a:cxnSpLocks/>
            </p:cNvCxnSpPr>
            <p:nvPr/>
          </p:nvCxnSpPr>
          <p:spPr>
            <a:xfrm flipH="1">
              <a:off x="7791019" y="3957676"/>
              <a:ext cx="830467" cy="1"/>
            </a:xfrm>
            <a:prstGeom prst="line">
              <a:avLst/>
            </a:prstGeom>
            <a:ln w="19050">
              <a:solidFill>
                <a:srgbClr val="FE3F61"/>
              </a:solidFill>
              <a:headEnd type="oval"/>
            </a:ln>
          </p:spPr>
          <p:style>
            <a:lnRef idx="1">
              <a:schemeClr val="accent1"/>
            </a:lnRef>
            <a:fillRef idx="0">
              <a:schemeClr val="accent1"/>
            </a:fillRef>
            <a:effectRef idx="0">
              <a:schemeClr val="accent1"/>
            </a:effectRef>
            <a:fontRef idx="minor">
              <a:schemeClr val="tx1"/>
            </a:fontRef>
          </p:style>
        </p:cxnSp>
      </p:grpSp>
      <p:sp>
        <p:nvSpPr>
          <p:cNvPr id="46" name="文本框 7">
            <a:extLst>
              <a:ext uri="{FF2B5EF4-FFF2-40B4-BE49-F238E27FC236}">
                <a16:creationId xmlns:a16="http://schemas.microsoft.com/office/drawing/2014/main" id="{33148BAA-3397-4C3B-8182-B893C905AD3E}"/>
              </a:ext>
            </a:extLst>
          </p:cNvPr>
          <p:cNvSpPr txBox="1"/>
          <p:nvPr/>
        </p:nvSpPr>
        <p:spPr bwMode="auto">
          <a:xfrm>
            <a:off x="3143719" y="1814745"/>
            <a:ext cx="2060720"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 Nominal</a:t>
            </a:r>
            <a:endParaRPr lang="zh-CN" altLang="en-US" sz="2000" b="1" kern="0" dirty="0">
              <a:latin typeface="Miriam Libre" panose="00000500000000000000" pitchFamily="2" charset="-79"/>
              <a:cs typeface="Miriam Libre" panose="00000500000000000000" pitchFamily="2" charset="-79"/>
              <a:sym typeface="+mn-lt"/>
            </a:endParaRPr>
          </a:p>
        </p:txBody>
      </p:sp>
      <p:sp>
        <p:nvSpPr>
          <p:cNvPr id="86" name="文本框 7">
            <a:extLst>
              <a:ext uri="{FF2B5EF4-FFF2-40B4-BE49-F238E27FC236}">
                <a16:creationId xmlns:a16="http://schemas.microsoft.com/office/drawing/2014/main" id="{CCAFFC86-36EE-4404-B321-75CA42C6F245}"/>
              </a:ext>
            </a:extLst>
          </p:cNvPr>
          <p:cNvSpPr txBox="1"/>
          <p:nvPr/>
        </p:nvSpPr>
        <p:spPr bwMode="auto">
          <a:xfrm>
            <a:off x="3143720" y="4306781"/>
            <a:ext cx="1751832"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 Interval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92" name="文本框 7">
            <a:extLst>
              <a:ext uri="{FF2B5EF4-FFF2-40B4-BE49-F238E27FC236}">
                <a16:creationId xmlns:a16="http://schemas.microsoft.com/office/drawing/2014/main" id="{73B86E6D-37D0-4FBE-A0E3-2587DA2861A9}"/>
              </a:ext>
            </a:extLst>
          </p:cNvPr>
          <p:cNvSpPr txBox="1"/>
          <p:nvPr/>
        </p:nvSpPr>
        <p:spPr bwMode="auto">
          <a:xfrm>
            <a:off x="3328667" y="3106677"/>
            <a:ext cx="1751833"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 Ordinal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96" name="TextBox 95">
            <a:extLst>
              <a:ext uri="{FF2B5EF4-FFF2-40B4-BE49-F238E27FC236}">
                <a16:creationId xmlns:a16="http://schemas.microsoft.com/office/drawing/2014/main" id="{ED36B1B5-C05C-FAFF-0829-066BA82C6042}"/>
              </a:ext>
            </a:extLst>
          </p:cNvPr>
          <p:cNvSpPr txBox="1"/>
          <p:nvPr/>
        </p:nvSpPr>
        <p:spPr>
          <a:xfrm>
            <a:off x="5204439" y="1752456"/>
            <a:ext cx="6576646" cy="2585323"/>
          </a:xfrm>
          <a:prstGeom prst="rect">
            <a:avLst/>
          </a:prstGeom>
          <a:noFill/>
        </p:spPr>
        <p:txBody>
          <a:bodyPr wrap="square">
            <a:spAutoFit/>
          </a:bodyPr>
          <a:lstStyle/>
          <a:p>
            <a:pPr algn="just"/>
            <a:r>
              <a:rPr lang="en-US" dirty="0" err="1">
                <a:latin typeface="Miriam Libre" panose="00000500000000000000" pitchFamily="2" charset="-79"/>
                <a:cs typeface="Miriam Libre" panose="00000500000000000000" pitchFamily="2" charset="-79"/>
              </a:rPr>
              <a:t>Merupakan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skala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pengukuran</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menyatakan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kategori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atau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kelompok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dari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suatu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subyek</a:t>
            </a:r>
            <a:r>
              <a:rPr lang="en-US" dirty="0">
                <a:latin typeface="Miriam Libre" panose="00000500000000000000" pitchFamily="2" charset="-79"/>
                <a:cs typeface="Miriam Libre" panose="00000500000000000000" pitchFamily="2" charset="-79"/>
              </a:rPr>
              <a:t>.</a:t>
            </a:r>
          </a:p>
          <a:p>
            <a:pPr algn="just"/>
            <a:r>
              <a:rPr lang="en-US" dirty="0" err="1">
                <a:latin typeface="Miriam Libre" panose="00000500000000000000" pitchFamily="2" charset="-79"/>
                <a:cs typeface="Miriam Libre" panose="00000500000000000000" pitchFamily="2" charset="-79"/>
              </a:rPr>
              <a:t>Contoh</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skala</a:t>
            </a:r>
            <a:r>
              <a:rPr lang="en-US" dirty="0">
                <a:latin typeface="Miriam Libre" panose="00000500000000000000" pitchFamily="2" charset="-79"/>
                <a:cs typeface="Miriam Libre" panose="00000500000000000000" pitchFamily="2" charset="-79"/>
              </a:rPr>
              <a:t> nominal:</a:t>
            </a:r>
          </a:p>
          <a:p>
            <a:pPr marL="285750" indent="-285750" algn="just">
              <a:buFont typeface="Arial" panose="020B0604020202020204" pitchFamily="34" charset="0"/>
              <a:buChar char="•"/>
            </a:pPr>
            <a:r>
              <a:rPr lang="en-US" dirty="0" err="1">
                <a:latin typeface="Miriam Libre" panose="00000500000000000000" pitchFamily="2" charset="-79"/>
                <a:cs typeface="Miriam Libre" panose="00000500000000000000" pitchFamily="2" charset="-79"/>
              </a:rPr>
              <a:t>Jenis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kelamin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responden</a:t>
            </a:r>
            <a:endParaRPr lang="en-US" dirty="0">
              <a:latin typeface="Miriam Libre" panose="00000500000000000000" pitchFamily="2" charset="-79"/>
              <a:cs typeface="Miriam Libre" panose="00000500000000000000" pitchFamily="2" charset="-79"/>
            </a:endParaRPr>
          </a:p>
          <a:p>
            <a:pPr algn="just"/>
            <a:r>
              <a:rPr lang="en-US" dirty="0" err="1">
                <a:latin typeface="Miriam Libre" panose="00000500000000000000" pitchFamily="2" charset="-79"/>
                <a:cs typeface="Miriam Libre" panose="00000500000000000000" pitchFamily="2" charset="-79"/>
              </a:rPr>
              <a:t>Laki-laki</a:t>
            </a:r>
            <a:r>
              <a:rPr lang="en-US" dirty="0">
                <a:latin typeface="Miriam Libre" panose="00000500000000000000" pitchFamily="2" charset="-79"/>
                <a:cs typeface="Miriam Libre" panose="00000500000000000000" pitchFamily="2" charset="-79"/>
              </a:rPr>
              <a:t>	= 1</a:t>
            </a:r>
          </a:p>
          <a:p>
            <a:pPr algn="just"/>
            <a:r>
              <a:rPr lang="en-US" dirty="0">
                <a:latin typeface="Miriam Libre" panose="00000500000000000000" pitchFamily="2" charset="-79"/>
                <a:cs typeface="Miriam Libre" panose="00000500000000000000" pitchFamily="2" charset="-79"/>
              </a:rPr>
              <a:t>Wanita		= 2</a:t>
            </a:r>
          </a:p>
          <a:p>
            <a:pPr marL="285750" indent="-285750" algn="just">
              <a:buFont typeface="Arial" panose="020B0604020202020204" pitchFamily="34" charset="0"/>
              <a:buChar char="•"/>
            </a:pPr>
            <a:r>
              <a:rPr lang="en-US" dirty="0">
                <a:latin typeface="Miriam Libre" panose="00000500000000000000" pitchFamily="2" charset="-79"/>
                <a:cs typeface="Miriam Libre" panose="00000500000000000000" pitchFamily="2" charset="-79"/>
              </a:rPr>
              <a:t>Status </a:t>
            </a:r>
            <a:r>
              <a:rPr lang="en-US" dirty="0" err="1">
                <a:latin typeface="Miriam Libre" panose="00000500000000000000" pitchFamily="2" charset="-79"/>
                <a:cs typeface="Miriam Libre" panose="00000500000000000000" pitchFamily="2" charset="-79"/>
              </a:rPr>
              <a:t>Perkawinan</a:t>
            </a:r>
            <a:endParaRPr lang="en-US" dirty="0">
              <a:latin typeface="Miriam Libre" panose="00000500000000000000" pitchFamily="2" charset="-79"/>
              <a:cs typeface="Miriam Libre" panose="00000500000000000000" pitchFamily="2" charset="-79"/>
            </a:endParaRPr>
          </a:p>
          <a:p>
            <a:pPr algn="just"/>
            <a:r>
              <a:rPr lang="en-US" dirty="0">
                <a:latin typeface="Miriam Libre" panose="00000500000000000000" pitchFamily="2" charset="-79"/>
                <a:cs typeface="Miriam Libre" panose="00000500000000000000" pitchFamily="2" charset="-79"/>
              </a:rPr>
              <a:t>Belum </a:t>
            </a:r>
            <a:r>
              <a:rPr lang="en-US" dirty="0" err="1">
                <a:latin typeface="Miriam Libre" panose="00000500000000000000" pitchFamily="2" charset="-79"/>
                <a:cs typeface="Miriam Libre" panose="00000500000000000000" pitchFamily="2" charset="-79"/>
              </a:rPr>
              <a:t>kawin</a:t>
            </a:r>
            <a:r>
              <a:rPr lang="en-US" dirty="0">
                <a:latin typeface="Miriam Libre" panose="00000500000000000000" pitchFamily="2" charset="-79"/>
                <a:cs typeface="Miriam Libre" panose="00000500000000000000" pitchFamily="2" charset="-79"/>
              </a:rPr>
              <a:t>	= 1</a:t>
            </a:r>
          </a:p>
          <a:p>
            <a:pPr algn="just"/>
            <a:r>
              <a:rPr lang="en-US" dirty="0" err="1">
                <a:latin typeface="Miriam Libre" panose="00000500000000000000" pitchFamily="2" charset="-79"/>
                <a:cs typeface="Miriam Libre" panose="00000500000000000000" pitchFamily="2" charset="-79"/>
              </a:rPr>
              <a:t>Sudah</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kawin</a:t>
            </a:r>
            <a:r>
              <a:rPr lang="en-US" dirty="0">
                <a:latin typeface="Miriam Libre" panose="00000500000000000000" pitchFamily="2" charset="-79"/>
                <a:cs typeface="Miriam Libre" panose="00000500000000000000" pitchFamily="2" charset="-79"/>
              </a:rPr>
              <a:t>	= 2.</a:t>
            </a:r>
          </a:p>
        </p:txBody>
      </p:sp>
    </p:spTree>
    <p:extLst>
      <p:ext uri="{BB962C8B-B14F-4D97-AF65-F5344CB8AC3E}">
        <p14:creationId xmlns:p14="http://schemas.microsoft.com/office/powerpoint/2010/main" val="9881801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C0A14836-57AB-412F-9173-2A4D627C67C0}"/>
              </a:ext>
            </a:extLst>
          </p:cNvPr>
          <p:cNvGrpSpPr/>
          <p:nvPr/>
        </p:nvGrpSpPr>
        <p:grpSpPr>
          <a:xfrm>
            <a:off x="-956954" y="-569530"/>
            <a:ext cx="2829297" cy="2089581"/>
            <a:chOff x="-956954" y="-582230"/>
            <a:chExt cx="2829297" cy="2089581"/>
          </a:xfrm>
        </p:grpSpPr>
        <p:sp>
          <p:nvSpPr>
            <p:cNvPr id="48" name="菱形 47">
              <a:extLst>
                <a:ext uri="{FF2B5EF4-FFF2-40B4-BE49-F238E27FC236}">
                  <a16:creationId xmlns:a16="http://schemas.microsoft.com/office/drawing/2014/main" id="{C5AFD560-0689-4040-98F5-D99C6607A5F0}"/>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菱形 48">
              <a:extLst>
                <a:ext uri="{FF2B5EF4-FFF2-40B4-BE49-F238E27FC236}">
                  <a16:creationId xmlns:a16="http://schemas.microsoft.com/office/drawing/2014/main" id="{CDD8B528-ED27-4420-A0D8-968EC968CD0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CCC3302-FEA9-4795-8A5D-BA1861192ACA}"/>
                </a:ext>
              </a:extLst>
            </p:cNvPr>
            <p:cNvGrpSpPr/>
            <p:nvPr/>
          </p:nvGrpSpPr>
          <p:grpSpPr>
            <a:xfrm rot="2700000">
              <a:off x="852577" y="-207245"/>
              <a:ext cx="409114" cy="408826"/>
              <a:chOff x="1746913" y="1125538"/>
              <a:chExt cx="2934267" cy="1331059"/>
            </a:xfrm>
            <a:solidFill>
              <a:srgbClr val="FEB834"/>
            </a:solidFill>
          </p:grpSpPr>
          <p:sp>
            <p:nvSpPr>
              <p:cNvPr id="54" name="矩形 53">
                <a:extLst>
                  <a:ext uri="{FF2B5EF4-FFF2-40B4-BE49-F238E27FC236}">
                    <a16:creationId xmlns:a16="http://schemas.microsoft.com/office/drawing/2014/main" id="{35E65A37-B21E-445B-A038-4715DD2E21B1}"/>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54">
                <a:extLst>
                  <a:ext uri="{FF2B5EF4-FFF2-40B4-BE49-F238E27FC236}">
                    <a16:creationId xmlns:a16="http://schemas.microsoft.com/office/drawing/2014/main" id="{2F6B4237-703B-42D5-9479-8548E1D823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a:extLst>
                  <a:ext uri="{FF2B5EF4-FFF2-40B4-BE49-F238E27FC236}">
                    <a16:creationId xmlns:a16="http://schemas.microsoft.com/office/drawing/2014/main" id="{81B9FBA6-5507-4A48-8CB3-278BB17FA303}"/>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a:extLst>
                  <a:ext uri="{FF2B5EF4-FFF2-40B4-BE49-F238E27FC236}">
                    <a16:creationId xmlns:a16="http://schemas.microsoft.com/office/drawing/2014/main" id="{EA5A39E1-EC55-4C5E-B0CD-47858ACB6894}"/>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矩形 57">
                <a:extLst>
                  <a:ext uri="{FF2B5EF4-FFF2-40B4-BE49-F238E27FC236}">
                    <a16:creationId xmlns:a16="http://schemas.microsoft.com/office/drawing/2014/main" id="{2958E9F6-6DAB-444C-B2E6-82B40526482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矩形 58">
                <a:extLst>
                  <a:ext uri="{FF2B5EF4-FFF2-40B4-BE49-F238E27FC236}">
                    <a16:creationId xmlns:a16="http://schemas.microsoft.com/office/drawing/2014/main" id="{44F13B9A-879F-4AF3-9F90-29FC71765046}"/>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矩形 59">
                <a:extLst>
                  <a:ext uri="{FF2B5EF4-FFF2-40B4-BE49-F238E27FC236}">
                    <a16:creationId xmlns:a16="http://schemas.microsoft.com/office/drawing/2014/main" id="{DA4D9768-930B-43A9-93F6-03C380185996}"/>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1" name="菱形 50">
              <a:extLst>
                <a:ext uri="{FF2B5EF4-FFF2-40B4-BE49-F238E27FC236}">
                  <a16:creationId xmlns:a16="http://schemas.microsoft.com/office/drawing/2014/main" id="{EEECD7D6-FA94-4429-BF3D-9FC801DF4448}"/>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菱形 51">
              <a:extLst>
                <a:ext uri="{FF2B5EF4-FFF2-40B4-BE49-F238E27FC236}">
                  <a16:creationId xmlns:a16="http://schemas.microsoft.com/office/drawing/2014/main" id="{5C904DE6-E05C-4603-938A-1961B2DF4C4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3" name="任意多边形: 形状 52">
              <a:extLst>
                <a:ext uri="{FF2B5EF4-FFF2-40B4-BE49-F238E27FC236}">
                  <a16:creationId xmlns:a16="http://schemas.microsoft.com/office/drawing/2014/main" id="{A7472B7B-4F1A-42B4-AAA7-682B293865FE}"/>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2" name="文本框 61">
            <a:extLst>
              <a:ext uri="{FF2B5EF4-FFF2-40B4-BE49-F238E27FC236}">
                <a16:creationId xmlns:a16="http://schemas.microsoft.com/office/drawing/2014/main" id="{BD4E276C-7734-4111-B0B0-4BBEF44F7EB8}"/>
              </a:ext>
            </a:extLst>
          </p:cNvPr>
          <p:cNvSpPr txBox="1"/>
          <p:nvPr/>
        </p:nvSpPr>
        <p:spPr>
          <a:xfrm>
            <a:off x="1816400" y="409338"/>
            <a:ext cx="411683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SKALA PENGUKURAN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64" name="组合 63">
            <a:extLst>
              <a:ext uri="{FF2B5EF4-FFF2-40B4-BE49-F238E27FC236}">
                <a16:creationId xmlns:a16="http://schemas.microsoft.com/office/drawing/2014/main" id="{0AF250D7-258A-465D-B499-43078FDB2906}"/>
              </a:ext>
            </a:extLst>
          </p:cNvPr>
          <p:cNvGrpSpPr/>
          <p:nvPr/>
        </p:nvGrpSpPr>
        <p:grpSpPr>
          <a:xfrm>
            <a:off x="-956954" y="-582230"/>
            <a:ext cx="2829297" cy="2089581"/>
            <a:chOff x="-956954" y="-582230"/>
            <a:chExt cx="2829297" cy="2089581"/>
          </a:xfrm>
        </p:grpSpPr>
        <p:sp>
          <p:nvSpPr>
            <p:cNvPr id="65" name="菱形 64">
              <a:extLst>
                <a:ext uri="{FF2B5EF4-FFF2-40B4-BE49-F238E27FC236}">
                  <a16:creationId xmlns:a16="http://schemas.microsoft.com/office/drawing/2014/main" id="{6079F08A-882A-4B1D-B973-742A675655E1}"/>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菱形 65">
              <a:extLst>
                <a:ext uri="{FF2B5EF4-FFF2-40B4-BE49-F238E27FC236}">
                  <a16:creationId xmlns:a16="http://schemas.microsoft.com/office/drawing/2014/main" id="{5769200D-22CD-452F-B31B-0FBE12F1D344}"/>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7" name="组合 66">
              <a:extLst>
                <a:ext uri="{FF2B5EF4-FFF2-40B4-BE49-F238E27FC236}">
                  <a16:creationId xmlns:a16="http://schemas.microsoft.com/office/drawing/2014/main" id="{F842075F-C8C9-41A1-9781-83055009F2A9}"/>
                </a:ext>
              </a:extLst>
            </p:cNvPr>
            <p:cNvGrpSpPr/>
            <p:nvPr/>
          </p:nvGrpSpPr>
          <p:grpSpPr>
            <a:xfrm rot="2700000">
              <a:off x="852577" y="-207245"/>
              <a:ext cx="409114" cy="408826"/>
              <a:chOff x="1746913" y="1125538"/>
              <a:chExt cx="2934267" cy="1331059"/>
            </a:xfrm>
            <a:solidFill>
              <a:srgbClr val="FEB834"/>
            </a:solidFill>
          </p:grpSpPr>
          <p:sp>
            <p:nvSpPr>
              <p:cNvPr id="71" name="矩形 70">
                <a:extLst>
                  <a:ext uri="{FF2B5EF4-FFF2-40B4-BE49-F238E27FC236}">
                    <a16:creationId xmlns:a16="http://schemas.microsoft.com/office/drawing/2014/main" id="{A8E1DF66-783F-4786-B3FE-9FC5AB3E5D4F}"/>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矩形 71">
                <a:extLst>
                  <a:ext uri="{FF2B5EF4-FFF2-40B4-BE49-F238E27FC236}">
                    <a16:creationId xmlns:a16="http://schemas.microsoft.com/office/drawing/2014/main" id="{6B223387-08D0-49C3-8BF1-4EF351A4F15C}"/>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矩形 72">
                <a:extLst>
                  <a:ext uri="{FF2B5EF4-FFF2-40B4-BE49-F238E27FC236}">
                    <a16:creationId xmlns:a16="http://schemas.microsoft.com/office/drawing/2014/main" id="{5F9F90F0-9F79-45B4-BEB5-DC646C112567}"/>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id="{933A5367-DBA0-41F4-8E51-60CB16928BE8}"/>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5" name="矩形 74">
                <a:extLst>
                  <a:ext uri="{FF2B5EF4-FFF2-40B4-BE49-F238E27FC236}">
                    <a16:creationId xmlns:a16="http://schemas.microsoft.com/office/drawing/2014/main" id="{4EFEBD73-5207-4358-ABF2-6AF0F7E3C0B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矩形 75">
                <a:extLst>
                  <a:ext uri="{FF2B5EF4-FFF2-40B4-BE49-F238E27FC236}">
                    <a16:creationId xmlns:a16="http://schemas.microsoft.com/office/drawing/2014/main" id="{FF686217-552E-48F1-9904-088D61BBBB62}"/>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矩形 76">
                <a:extLst>
                  <a:ext uri="{FF2B5EF4-FFF2-40B4-BE49-F238E27FC236}">
                    <a16:creationId xmlns:a16="http://schemas.microsoft.com/office/drawing/2014/main" id="{4B9DA0C7-F723-4EDD-AF43-9862B6C75709}"/>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 name="菱形 67">
              <a:extLst>
                <a:ext uri="{FF2B5EF4-FFF2-40B4-BE49-F238E27FC236}">
                  <a16:creationId xmlns:a16="http://schemas.microsoft.com/office/drawing/2014/main" id="{146AF7BB-19AA-4CD9-B17E-A422805EB46F}"/>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菱形 68">
              <a:extLst>
                <a:ext uri="{FF2B5EF4-FFF2-40B4-BE49-F238E27FC236}">
                  <a16:creationId xmlns:a16="http://schemas.microsoft.com/office/drawing/2014/main" id="{67AE8C8C-28AD-4956-B01D-E942CA32FE3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0" name="任意多边形: 形状 69">
              <a:extLst>
                <a:ext uri="{FF2B5EF4-FFF2-40B4-BE49-F238E27FC236}">
                  <a16:creationId xmlns:a16="http://schemas.microsoft.com/office/drawing/2014/main" id="{A1F8036C-641B-451A-B980-9702334CB12D}"/>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id="{45F90F4A-CC98-4F33-B8F1-C834D0A23D86}"/>
              </a:ext>
            </a:extLst>
          </p:cNvPr>
          <p:cNvGrpSpPr/>
          <p:nvPr/>
        </p:nvGrpSpPr>
        <p:grpSpPr>
          <a:xfrm>
            <a:off x="223321" y="1784473"/>
            <a:ext cx="3049537" cy="2916609"/>
            <a:chOff x="4324282" y="1902733"/>
            <a:chExt cx="4297204" cy="4109890"/>
          </a:xfrm>
        </p:grpSpPr>
        <p:grpSp>
          <p:nvGrpSpPr>
            <p:cNvPr id="10" name="Group 64">
              <a:extLst>
                <a:ext uri="{FF2B5EF4-FFF2-40B4-BE49-F238E27FC236}">
                  <a16:creationId xmlns:a16="http://schemas.microsoft.com/office/drawing/2014/main" id="{64496F0B-FC62-41CD-9EEE-23DAEFFFF5E8}"/>
                </a:ext>
              </a:extLst>
            </p:cNvPr>
            <p:cNvGrpSpPr/>
            <p:nvPr/>
          </p:nvGrpSpPr>
          <p:grpSpPr>
            <a:xfrm>
              <a:off x="4324282" y="1902733"/>
              <a:ext cx="3539733" cy="4109890"/>
              <a:chOff x="3561365" y="974878"/>
              <a:chExt cx="4287234" cy="4977794"/>
            </a:xfrm>
          </p:grpSpPr>
          <p:grpSp>
            <p:nvGrpSpPr>
              <p:cNvPr id="28" name="Group 82">
                <a:extLst>
                  <a:ext uri="{FF2B5EF4-FFF2-40B4-BE49-F238E27FC236}">
                    <a16:creationId xmlns:a16="http://schemas.microsoft.com/office/drawing/2014/main" id="{6A1538B0-AA88-49CA-B717-7850F49F892A}"/>
                  </a:ext>
                </a:extLst>
              </p:cNvPr>
              <p:cNvGrpSpPr/>
              <p:nvPr/>
            </p:nvGrpSpPr>
            <p:grpSpPr>
              <a:xfrm>
                <a:off x="3561365" y="974878"/>
                <a:ext cx="4287234" cy="4977794"/>
                <a:chOff x="3561365" y="974878"/>
                <a:chExt cx="4287234" cy="4977794"/>
              </a:xfrm>
            </p:grpSpPr>
            <p:sp>
              <p:nvSpPr>
                <p:cNvPr id="42" name="Hexagon 96">
                  <a:extLst>
                    <a:ext uri="{FF2B5EF4-FFF2-40B4-BE49-F238E27FC236}">
                      <a16:creationId xmlns:a16="http://schemas.microsoft.com/office/drawing/2014/main" id="{4D4FA5D5-B8A7-4EF0-856D-41EBE24CDFDD}"/>
                    </a:ext>
                  </a:extLst>
                </p:cNvPr>
                <p:cNvSpPr/>
                <p:nvPr/>
              </p:nvSpPr>
              <p:spPr>
                <a:xfrm rot="5400000">
                  <a:off x="3363953" y="1447511"/>
                  <a:ext cx="4682060" cy="4032526"/>
                </a:xfrm>
                <a:prstGeom prst="hexagon">
                  <a:avLst>
                    <a:gd name="adj" fmla="val 28691"/>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 name="Hexagon 97">
                  <a:extLst>
                    <a:ext uri="{FF2B5EF4-FFF2-40B4-BE49-F238E27FC236}">
                      <a16:creationId xmlns:a16="http://schemas.microsoft.com/office/drawing/2014/main" id="{B256A0AA-6034-4612-BCB6-4531D6E52D1C}"/>
                    </a:ext>
                  </a:extLst>
                </p:cNvPr>
                <p:cNvSpPr/>
                <p:nvPr/>
              </p:nvSpPr>
              <p:spPr>
                <a:xfrm rot="5400000">
                  <a:off x="3216086" y="1320158"/>
                  <a:ext cx="4977794" cy="4287233"/>
                </a:xfrm>
                <a:prstGeom prst="hexagon">
                  <a:avLst>
                    <a:gd name="adj" fmla="val 28691"/>
                    <a:gd name="vf" fmla="val 115470"/>
                  </a:avLst>
                </a:prstGeom>
                <a:no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9" name="Group 83">
                <a:extLst>
                  <a:ext uri="{FF2B5EF4-FFF2-40B4-BE49-F238E27FC236}">
                    <a16:creationId xmlns:a16="http://schemas.microsoft.com/office/drawing/2014/main" id="{C9048900-6235-4D25-B0F1-70F9792639B6}"/>
                  </a:ext>
                </a:extLst>
              </p:cNvPr>
              <p:cNvGrpSpPr/>
              <p:nvPr/>
            </p:nvGrpSpPr>
            <p:grpSpPr>
              <a:xfrm>
                <a:off x="3813663" y="1781634"/>
                <a:ext cx="3784600" cy="3334758"/>
                <a:chOff x="3746499" y="1747203"/>
                <a:chExt cx="3784600" cy="3334758"/>
              </a:xfrm>
            </p:grpSpPr>
            <p:sp>
              <p:nvSpPr>
                <p:cNvPr id="30" name="Trapezoid 84">
                  <a:extLst>
                    <a:ext uri="{FF2B5EF4-FFF2-40B4-BE49-F238E27FC236}">
                      <a16:creationId xmlns:a16="http://schemas.microsoft.com/office/drawing/2014/main" id="{6254545B-6ED2-4C66-877C-3EF1DBC82705}"/>
                    </a:ext>
                  </a:extLst>
                </p:cNvPr>
                <p:cNvSpPr/>
                <p:nvPr/>
              </p:nvSpPr>
              <p:spPr>
                <a:xfrm rot="12603094">
                  <a:off x="5477566" y="1747203"/>
                  <a:ext cx="2047960" cy="325811"/>
                </a:xfrm>
                <a:prstGeom prst="trapezoid">
                  <a:avLst>
                    <a:gd name="adj" fmla="val 56389"/>
                  </a:avLst>
                </a:prstGeom>
                <a:solidFill>
                  <a:srgbClr val="FE4060"/>
                </a:solidFill>
                <a:ln>
                  <a:solidFill>
                    <a:srgbClr val="FE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Trapezoid 85">
                  <a:extLst>
                    <a:ext uri="{FF2B5EF4-FFF2-40B4-BE49-F238E27FC236}">
                      <a16:creationId xmlns:a16="http://schemas.microsoft.com/office/drawing/2014/main" id="{69671495-E2B9-4078-B131-53328E47FE17}"/>
                    </a:ext>
                  </a:extLst>
                </p:cNvPr>
                <p:cNvSpPr/>
                <p:nvPr/>
              </p:nvSpPr>
              <p:spPr>
                <a:xfrm rot="8996906" flipH="1">
                  <a:off x="3758303" y="1747203"/>
                  <a:ext cx="2047960" cy="325811"/>
                </a:xfrm>
                <a:prstGeom prst="trapezoid">
                  <a:avLst>
                    <a:gd name="adj" fmla="val 5638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Trapezoid 86">
                  <a:extLst>
                    <a:ext uri="{FF2B5EF4-FFF2-40B4-BE49-F238E27FC236}">
                      <a16:creationId xmlns:a16="http://schemas.microsoft.com/office/drawing/2014/main" id="{C7CB11D5-B9E8-4AF2-9DFA-B69A02580581}"/>
                    </a:ext>
                  </a:extLst>
                </p:cNvPr>
                <p:cNvSpPr/>
                <p:nvPr/>
              </p:nvSpPr>
              <p:spPr>
                <a:xfrm rot="8996906" flipV="1">
                  <a:off x="5474451" y="4756150"/>
                  <a:ext cx="2047960" cy="325811"/>
                </a:xfrm>
                <a:prstGeom prst="trapezoid">
                  <a:avLst>
                    <a:gd name="adj" fmla="val 56389"/>
                  </a:avLst>
                </a:prstGeom>
                <a:solidFill>
                  <a:srgbClr val="FEB834"/>
                </a:solidFill>
                <a:ln>
                  <a:solidFill>
                    <a:srgbClr val="FE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Trapezoid 87">
                  <a:extLst>
                    <a:ext uri="{FF2B5EF4-FFF2-40B4-BE49-F238E27FC236}">
                      <a16:creationId xmlns:a16="http://schemas.microsoft.com/office/drawing/2014/main" id="{A488078E-8861-4A41-849F-9EE3FFC6350C}"/>
                    </a:ext>
                  </a:extLst>
                </p:cNvPr>
                <p:cNvSpPr/>
                <p:nvPr/>
              </p:nvSpPr>
              <p:spPr>
                <a:xfrm rot="12603094" flipH="1" flipV="1">
                  <a:off x="3755188" y="4756150"/>
                  <a:ext cx="2047960" cy="325811"/>
                </a:xfrm>
                <a:prstGeom prst="trapezoid">
                  <a:avLst>
                    <a:gd name="adj" fmla="val 56389"/>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Trapezoid 88">
                  <a:extLst>
                    <a:ext uri="{FF2B5EF4-FFF2-40B4-BE49-F238E27FC236}">
                      <a16:creationId xmlns:a16="http://schemas.microsoft.com/office/drawing/2014/main" id="{3F887156-E9F1-4457-AEAE-77A1E2D8E34C}"/>
                    </a:ext>
                  </a:extLst>
                </p:cNvPr>
                <p:cNvSpPr/>
                <p:nvPr/>
              </p:nvSpPr>
              <p:spPr>
                <a:xfrm rot="16200000">
                  <a:off x="6344214" y="3251676"/>
                  <a:ext cx="2047960" cy="325811"/>
                </a:xfrm>
                <a:prstGeom prst="trapezoid">
                  <a:avLst>
                    <a:gd name="adj" fmla="val 56389"/>
                  </a:avLst>
                </a:prstGeom>
                <a:solidFill>
                  <a:srgbClr val="008795"/>
                </a:solidFill>
                <a:ln>
                  <a:solidFill>
                    <a:srgbClr val="008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Trapezoid 89">
                  <a:extLst>
                    <a:ext uri="{FF2B5EF4-FFF2-40B4-BE49-F238E27FC236}">
                      <a16:creationId xmlns:a16="http://schemas.microsoft.com/office/drawing/2014/main" id="{5BD2B900-CAEA-4E6D-96BE-63AA9EE5DA55}"/>
                    </a:ext>
                  </a:extLst>
                </p:cNvPr>
                <p:cNvSpPr/>
                <p:nvPr/>
              </p:nvSpPr>
              <p:spPr>
                <a:xfrm rot="5400000" flipH="1">
                  <a:off x="2885425" y="3251675"/>
                  <a:ext cx="2047960" cy="325811"/>
                </a:xfrm>
                <a:prstGeom prst="trapezoid">
                  <a:avLst>
                    <a:gd name="adj" fmla="val 56389"/>
                  </a:avLst>
                </a:prstGeom>
                <a:solidFill>
                  <a:srgbClr val="756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22" name="Group 76">
              <a:extLst>
                <a:ext uri="{FF2B5EF4-FFF2-40B4-BE49-F238E27FC236}">
                  <a16:creationId xmlns:a16="http://schemas.microsoft.com/office/drawing/2014/main" id="{CD9C4319-3C6A-41EF-8FF3-C53FC9451453}"/>
                </a:ext>
              </a:extLst>
            </p:cNvPr>
            <p:cNvGrpSpPr/>
            <p:nvPr/>
          </p:nvGrpSpPr>
          <p:grpSpPr>
            <a:xfrm>
              <a:off x="7006755" y="2187902"/>
              <a:ext cx="1233004" cy="313378"/>
              <a:chOff x="7201325" y="1087969"/>
              <a:chExt cx="1493384" cy="577081"/>
            </a:xfrm>
          </p:grpSpPr>
          <p:cxnSp>
            <p:nvCxnSpPr>
              <p:cNvPr id="26" name="Straight Connector 80">
                <a:extLst>
                  <a:ext uri="{FF2B5EF4-FFF2-40B4-BE49-F238E27FC236}">
                    <a16:creationId xmlns:a16="http://schemas.microsoft.com/office/drawing/2014/main" id="{CE2C539E-46E5-4A89-97F2-3A0169AA3AA3}"/>
                  </a:ext>
                </a:extLst>
              </p:cNvPr>
              <p:cNvCxnSpPr>
                <a:cxnSpLocks/>
              </p:cNvCxnSpPr>
              <p:nvPr/>
            </p:nvCxnSpPr>
            <p:spPr>
              <a:xfrm flipV="1">
                <a:off x="7201325" y="1087970"/>
                <a:ext cx="503523" cy="577080"/>
              </a:xfrm>
              <a:prstGeom prst="line">
                <a:avLst/>
              </a:prstGeom>
              <a:solidFill>
                <a:srgbClr val="FE4060"/>
              </a:solidFill>
              <a:ln w="19050">
                <a:solidFill>
                  <a:srgbClr val="FE3F61"/>
                </a:solidFill>
              </a:ln>
            </p:spPr>
            <p:style>
              <a:lnRef idx="1">
                <a:schemeClr val="accent1"/>
              </a:lnRef>
              <a:fillRef idx="0">
                <a:schemeClr val="accent1"/>
              </a:fillRef>
              <a:effectRef idx="0">
                <a:schemeClr val="accent1"/>
              </a:effectRef>
              <a:fontRef idx="minor">
                <a:schemeClr val="tx1"/>
              </a:fontRef>
            </p:style>
          </p:cxnSp>
          <p:cxnSp>
            <p:nvCxnSpPr>
              <p:cNvPr id="27" name="Straight Connector 81">
                <a:extLst>
                  <a:ext uri="{FF2B5EF4-FFF2-40B4-BE49-F238E27FC236}">
                    <a16:creationId xmlns:a16="http://schemas.microsoft.com/office/drawing/2014/main" id="{5CBB2F04-1024-470B-B73A-C9ED707438AC}"/>
                  </a:ext>
                </a:extLst>
              </p:cNvPr>
              <p:cNvCxnSpPr>
                <a:cxnSpLocks/>
              </p:cNvCxnSpPr>
              <p:nvPr/>
            </p:nvCxnSpPr>
            <p:spPr>
              <a:xfrm flipH="1">
                <a:off x="7688869" y="1087969"/>
                <a:ext cx="1005840" cy="1"/>
              </a:xfrm>
              <a:prstGeom prst="line">
                <a:avLst/>
              </a:prstGeom>
              <a:solidFill>
                <a:srgbClr val="FE4060"/>
              </a:solidFill>
              <a:ln w="19050">
                <a:solidFill>
                  <a:srgbClr val="FE3F61"/>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oup 70">
              <a:extLst>
                <a:ext uri="{FF2B5EF4-FFF2-40B4-BE49-F238E27FC236}">
                  <a16:creationId xmlns:a16="http://schemas.microsoft.com/office/drawing/2014/main" id="{BF18B607-2632-40E9-862A-D8F9C2E1CC45}"/>
                </a:ext>
              </a:extLst>
            </p:cNvPr>
            <p:cNvGrpSpPr/>
            <p:nvPr/>
          </p:nvGrpSpPr>
          <p:grpSpPr>
            <a:xfrm flipV="1">
              <a:off x="7004923" y="5382156"/>
              <a:ext cx="1233004" cy="313378"/>
              <a:chOff x="7201325" y="1087969"/>
              <a:chExt cx="1493384" cy="577081"/>
            </a:xfrm>
          </p:grpSpPr>
          <p:cxnSp>
            <p:nvCxnSpPr>
              <p:cNvPr id="20" name="Straight Connector 74">
                <a:extLst>
                  <a:ext uri="{FF2B5EF4-FFF2-40B4-BE49-F238E27FC236}">
                    <a16:creationId xmlns:a16="http://schemas.microsoft.com/office/drawing/2014/main" id="{409876E9-A725-4663-B749-662BD520CB65}"/>
                  </a:ext>
                </a:extLst>
              </p:cNvPr>
              <p:cNvCxnSpPr>
                <a:cxnSpLocks/>
              </p:cNvCxnSpPr>
              <p:nvPr/>
            </p:nvCxnSpPr>
            <p:spPr>
              <a:xfrm flipV="1">
                <a:off x="7201325" y="1087970"/>
                <a:ext cx="503523" cy="577080"/>
              </a:xfrm>
              <a:prstGeom prst="line">
                <a:avLst/>
              </a:prstGeom>
              <a:solidFill>
                <a:srgbClr val="FEB834"/>
              </a:solidFill>
              <a:ln w="19050">
                <a:solidFill>
                  <a:srgbClr val="FEB834"/>
                </a:solidFill>
              </a:ln>
            </p:spPr>
            <p:style>
              <a:lnRef idx="1">
                <a:schemeClr val="accent1"/>
              </a:lnRef>
              <a:fillRef idx="0">
                <a:schemeClr val="accent1"/>
              </a:fillRef>
              <a:effectRef idx="0">
                <a:schemeClr val="accent1"/>
              </a:effectRef>
              <a:fontRef idx="minor">
                <a:schemeClr val="tx1"/>
              </a:fontRef>
            </p:style>
          </p:cxnSp>
          <p:cxnSp>
            <p:nvCxnSpPr>
              <p:cNvPr id="21" name="Straight Connector 75">
                <a:extLst>
                  <a:ext uri="{FF2B5EF4-FFF2-40B4-BE49-F238E27FC236}">
                    <a16:creationId xmlns:a16="http://schemas.microsoft.com/office/drawing/2014/main" id="{6B9A78B3-FB78-4F8F-B6E9-17DF62985C40}"/>
                  </a:ext>
                </a:extLst>
              </p:cNvPr>
              <p:cNvCxnSpPr>
                <a:cxnSpLocks/>
              </p:cNvCxnSpPr>
              <p:nvPr/>
            </p:nvCxnSpPr>
            <p:spPr>
              <a:xfrm flipH="1">
                <a:off x="7688869" y="1087969"/>
                <a:ext cx="1005840" cy="1"/>
              </a:xfrm>
              <a:prstGeom prst="line">
                <a:avLst/>
              </a:prstGeom>
              <a:solidFill>
                <a:srgbClr val="FEB834"/>
              </a:solidFill>
              <a:ln w="19050">
                <a:solidFill>
                  <a:srgbClr val="FEB834"/>
                </a:solidFill>
                <a:headEnd type="oval"/>
              </a:ln>
            </p:spPr>
            <p:style>
              <a:lnRef idx="1">
                <a:schemeClr val="accent1"/>
              </a:lnRef>
              <a:fillRef idx="0">
                <a:schemeClr val="accent1"/>
              </a:fillRef>
              <a:effectRef idx="0">
                <a:schemeClr val="accent1"/>
              </a:effectRef>
              <a:fontRef idx="minor">
                <a:schemeClr val="tx1"/>
              </a:fontRef>
            </p:style>
          </p:cxnSp>
        </p:grpSp>
        <p:cxnSp>
          <p:nvCxnSpPr>
            <p:cNvPr id="15" name="Straight Connector 69">
              <a:extLst>
                <a:ext uri="{FF2B5EF4-FFF2-40B4-BE49-F238E27FC236}">
                  <a16:creationId xmlns:a16="http://schemas.microsoft.com/office/drawing/2014/main" id="{B78BABD9-B26A-484B-BB16-BC23EB01C3BE}"/>
                </a:ext>
              </a:extLst>
            </p:cNvPr>
            <p:cNvCxnSpPr>
              <a:cxnSpLocks/>
            </p:cNvCxnSpPr>
            <p:nvPr/>
          </p:nvCxnSpPr>
          <p:spPr>
            <a:xfrm flipH="1">
              <a:off x="7791019" y="3957676"/>
              <a:ext cx="830467" cy="1"/>
            </a:xfrm>
            <a:prstGeom prst="line">
              <a:avLst/>
            </a:prstGeom>
            <a:solidFill>
              <a:srgbClr val="008795"/>
            </a:solidFill>
            <a:ln w="19050">
              <a:solidFill>
                <a:srgbClr val="008795"/>
              </a:solidFill>
              <a:headEnd type="oval"/>
            </a:ln>
          </p:spPr>
          <p:style>
            <a:lnRef idx="1">
              <a:schemeClr val="accent1"/>
            </a:lnRef>
            <a:fillRef idx="0">
              <a:schemeClr val="accent1"/>
            </a:fillRef>
            <a:effectRef idx="0">
              <a:schemeClr val="accent1"/>
            </a:effectRef>
            <a:fontRef idx="minor">
              <a:schemeClr val="tx1"/>
            </a:fontRef>
          </p:style>
        </p:cxnSp>
      </p:grpSp>
      <p:sp>
        <p:nvSpPr>
          <p:cNvPr id="46" name="文本框 7">
            <a:extLst>
              <a:ext uri="{FF2B5EF4-FFF2-40B4-BE49-F238E27FC236}">
                <a16:creationId xmlns:a16="http://schemas.microsoft.com/office/drawing/2014/main" id="{33148BAA-3397-4C3B-8182-B893C905AD3E}"/>
              </a:ext>
            </a:extLst>
          </p:cNvPr>
          <p:cNvSpPr txBox="1"/>
          <p:nvPr/>
        </p:nvSpPr>
        <p:spPr bwMode="auto">
          <a:xfrm>
            <a:off x="3143719" y="1814745"/>
            <a:ext cx="2060720"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 Ordinal</a:t>
            </a:r>
            <a:endParaRPr lang="zh-CN" altLang="en-US" sz="2000" b="1" kern="0" dirty="0">
              <a:latin typeface="Miriam Libre" panose="00000500000000000000" pitchFamily="2" charset="-79"/>
              <a:cs typeface="Miriam Libre" panose="00000500000000000000" pitchFamily="2" charset="-79"/>
              <a:sym typeface="+mn-lt"/>
            </a:endParaRPr>
          </a:p>
        </p:txBody>
      </p:sp>
      <p:sp>
        <p:nvSpPr>
          <p:cNvPr id="86" name="文本框 7">
            <a:extLst>
              <a:ext uri="{FF2B5EF4-FFF2-40B4-BE49-F238E27FC236}">
                <a16:creationId xmlns:a16="http://schemas.microsoft.com/office/drawing/2014/main" id="{CCAFFC86-36EE-4404-B321-75CA42C6F245}"/>
              </a:ext>
            </a:extLst>
          </p:cNvPr>
          <p:cNvSpPr txBox="1"/>
          <p:nvPr/>
        </p:nvSpPr>
        <p:spPr bwMode="auto">
          <a:xfrm>
            <a:off x="3143720" y="4306781"/>
            <a:ext cx="1751832"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 Nominal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92" name="文本框 7">
            <a:extLst>
              <a:ext uri="{FF2B5EF4-FFF2-40B4-BE49-F238E27FC236}">
                <a16:creationId xmlns:a16="http://schemas.microsoft.com/office/drawing/2014/main" id="{73B86E6D-37D0-4FBE-A0E3-2587DA2861A9}"/>
              </a:ext>
            </a:extLst>
          </p:cNvPr>
          <p:cNvSpPr txBox="1"/>
          <p:nvPr/>
        </p:nvSpPr>
        <p:spPr bwMode="auto">
          <a:xfrm>
            <a:off x="3328667" y="3106677"/>
            <a:ext cx="1751833"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 Interval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4" name="TextBox 3">
            <a:extLst>
              <a:ext uri="{FF2B5EF4-FFF2-40B4-BE49-F238E27FC236}">
                <a16:creationId xmlns:a16="http://schemas.microsoft.com/office/drawing/2014/main" id="{C1296768-70DE-9EA5-EE20-4276FA3F7B3F}"/>
              </a:ext>
            </a:extLst>
          </p:cNvPr>
          <p:cNvSpPr txBox="1"/>
          <p:nvPr/>
        </p:nvSpPr>
        <p:spPr>
          <a:xfrm>
            <a:off x="5260248" y="1784472"/>
            <a:ext cx="6576646" cy="4093428"/>
          </a:xfrm>
          <a:prstGeom prst="rect">
            <a:avLst/>
          </a:prstGeom>
          <a:noFill/>
        </p:spPr>
        <p:txBody>
          <a:bodyPr wrap="square">
            <a:spAutoFit/>
          </a:bodyPr>
          <a:lstStyle/>
          <a:p>
            <a:pPr algn="just"/>
            <a:r>
              <a:rPr lang="en-US" sz="2000" dirty="0">
                <a:latin typeface="Miriam Libre" panose="00000500000000000000" pitchFamily="2" charset="-79"/>
                <a:cs typeface="Miriam Libre" panose="00000500000000000000" pitchFamily="2" charset="-79"/>
              </a:rPr>
              <a:t>Skala Ordinal </a:t>
            </a:r>
            <a:r>
              <a:rPr lang="en-US" sz="2000" dirty="0" err="1">
                <a:latin typeface="Miriam Libre" panose="00000500000000000000" pitchFamily="2" charset="-79"/>
                <a:cs typeface="Miriam Libre" panose="00000500000000000000" pitchFamily="2" charset="-79"/>
              </a:rPr>
              <a:t>adalah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skala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pengukuran</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meyatakan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kategori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sekaligus</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melakukan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rangking</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terhadap</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kategori</a:t>
            </a:r>
            <a:r>
              <a:rPr lang="en-US" sz="2000" dirty="0">
                <a:latin typeface="Miriam Libre" panose="00000500000000000000" pitchFamily="2" charset="-79"/>
                <a:cs typeface="Miriam Libre" panose="00000500000000000000" pitchFamily="2" charset="-79"/>
              </a:rPr>
              <a:t>.</a:t>
            </a:r>
          </a:p>
          <a:p>
            <a:pPr algn="just"/>
            <a:r>
              <a:rPr lang="en-US" sz="2000" dirty="0" err="1">
                <a:latin typeface="Miriam Libre" panose="00000500000000000000" pitchFamily="2" charset="-79"/>
                <a:cs typeface="Miriam Libre" panose="00000500000000000000" pitchFamily="2" charset="-79"/>
              </a:rPr>
              <a:t>Contoh</a:t>
            </a:r>
            <a:r>
              <a:rPr lang="en-US" sz="2000" dirty="0">
                <a:latin typeface="Miriam Libre" panose="00000500000000000000" pitchFamily="2" charset="-79"/>
                <a:cs typeface="Miriam Libre" panose="00000500000000000000" pitchFamily="2" charset="-79"/>
              </a:rPr>
              <a:t>:</a:t>
            </a:r>
          </a:p>
          <a:p>
            <a:pPr algn="just"/>
            <a:r>
              <a:rPr lang="en-US" sz="2000" dirty="0" err="1">
                <a:latin typeface="Miriam Libre" panose="00000500000000000000" pitchFamily="2" charset="-79"/>
                <a:cs typeface="Miriam Libre" panose="00000500000000000000" pitchFamily="2" charset="-79"/>
              </a:rPr>
              <a:t>kita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ingin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mengukur</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preferensi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responden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terhadap</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tiga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merek</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sepatu</a:t>
            </a:r>
            <a:r>
              <a:rPr lang="en-US" sz="2000" dirty="0">
                <a:latin typeface="Miriam Libre" panose="00000500000000000000" pitchFamily="2" charset="-79"/>
                <a:cs typeface="Miriam Libre" panose="00000500000000000000" pitchFamily="2" charset="-79"/>
              </a:rPr>
              <a:t> futsal </a:t>
            </a:r>
            <a:r>
              <a:rPr lang="en-US" sz="2000" dirty="0" err="1">
                <a:latin typeface="Miriam Libre" panose="00000500000000000000" pitchFamily="2" charset="-79"/>
                <a:cs typeface="Miriam Libre" panose="00000500000000000000" pitchFamily="2" charset="-79"/>
              </a:rPr>
              <a:t>lokal</a:t>
            </a:r>
            <a:r>
              <a:rPr lang="en-US" sz="2000" dirty="0">
                <a:latin typeface="Miriam Libre" panose="00000500000000000000" pitchFamily="2" charset="-79"/>
                <a:cs typeface="Miriam Libre" panose="00000500000000000000" pitchFamily="2" charset="-79"/>
              </a:rPr>
              <a:t>. </a:t>
            </a:r>
          </a:p>
          <a:p>
            <a:pPr algn="just"/>
            <a:r>
              <a:rPr lang="en-US" sz="2000" dirty="0" err="1">
                <a:latin typeface="Miriam Libre" panose="00000500000000000000" pitchFamily="2" charset="-79"/>
                <a:cs typeface="Miriam Libre" panose="00000500000000000000" pitchFamily="2" charset="-79"/>
              </a:rPr>
              <a:t>Ortuseight</a:t>
            </a:r>
            <a:r>
              <a:rPr lang="en-US" sz="2000" dirty="0">
                <a:latin typeface="Miriam Libre" panose="00000500000000000000" pitchFamily="2" charset="-79"/>
                <a:cs typeface="Miriam Libre" panose="00000500000000000000" pitchFamily="2" charset="-79"/>
              </a:rPr>
              <a:t>		= 1</a:t>
            </a:r>
          </a:p>
          <a:p>
            <a:pPr algn="just"/>
            <a:r>
              <a:rPr lang="en-US" sz="2000" dirty="0">
                <a:latin typeface="Miriam Libre" panose="00000500000000000000" pitchFamily="2" charset="-79"/>
                <a:cs typeface="Miriam Libre" panose="00000500000000000000" pitchFamily="2" charset="-79"/>
              </a:rPr>
              <a:t>Specs			= 2</a:t>
            </a:r>
          </a:p>
          <a:p>
            <a:pPr algn="just"/>
            <a:r>
              <a:rPr lang="en-US" sz="2000" dirty="0">
                <a:latin typeface="Miriam Libre" panose="00000500000000000000" pitchFamily="2" charset="-79"/>
                <a:cs typeface="Miriam Libre" panose="00000500000000000000" pitchFamily="2" charset="-79"/>
              </a:rPr>
              <a:t>Mills			= 3</a:t>
            </a:r>
          </a:p>
          <a:p>
            <a:pPr algn="just"/>
            <a:r>
              <a:rPr lang="en-US" sz="2000" dirty="0" err="1">
                <a:latin typeface="Miriam Libre" panose="00000500000000000000" pitchFamily="2" charset="-79"/>
                <a:cs typeface="Miriam Libre" panose="00000500000000000000" pitchFamily="2" charset="-79"/>
              </a:rPr>
              <a:t>Semakin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besar</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nilai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rangkingnya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maka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skala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tersebut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menjadi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semakin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tidak</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baik</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karena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menunjukkan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rangking</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atau</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kelasnya</a:t>
            </a:r>
            <a:r>
              <a:rPr lang="en-US" sz="2000" dirty="0">
                <a:latin typeface="Miriam Libre" panose="00000500000000000000" pitchFamily="2" charset="-79"/>
                <a:cs typeface="Miriam Libre" panose="00000500000000000000" pitchFamily="2" charset="-79"/>
              </a:rPr>
              <a:t> di </a:t>
            </a:r>
            <a:r>
              <a:rPr lang="en-US" sz="2000" dirty="0" err="1">
                <a:latin typeface="Miriam Libre" panose="00000500000000000000" pitchFamily="2" charset="-79"/>
                <a:cs typeface="Miriam Libre" panose="00000500000000000000" pitchFamily="2" charset="-79"/>
              </a:rPr>
              <a:t>bawah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objek</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diteliti</a:t>
            </a:r>
            <a:r>
              <a:rPr lang="en-US" sz="2000" dirty="0">
                <a:latin typeface="Miriam Libre" panose="00000500000000000000" pitchFamily="2" charset="-79"/>
                <a:cs typeface="Miriam Libre" panose="00000500000000000000" pitchFamily="2" charset="-79"/>
              </a:rPr>
              <a:t>.</a:t>
            </a:r>
          </a:p>
        </p:txBody>
      </p:sp>
    </p:spTree>
    <p:extLst>
      <p:ext uri="{BB962C8B-B14F-4D97-AF65-F5344CB8AC3E}">
        <p14:creationId xmlns:p14="http://schemas.microsoft.com/office/powerpoint/2010/main" val="9383693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C0A14836-57AB-412F-9173-2A4D627C67C0}"/>
              </a:ext>
            </a:extLst>
          </p:cNvPr>
          <p:cNvGrpSpPr/>
          <p:nvPr/>
        </p:nvGrpSpPr>
        <p:grpSpPr>
          <a:xfrm>
            <a:off x="-956954" y="-569530"/>
            <a:ext cx="2829297" cy="2089581"/>
            <a:chOff x="-956954" y="-582230"/>
            <a:chExt cx="2829297" cy="2089581"/>
          </a:xfrm>
        </p:grpSpPr>
        <p:sp>
          <p:nvSpPr>
            <p:cNvPr id="48" name="菱形 47">
              <a:extLst>
                <a:ext uri="{FF2B5EF4-FFF2-40B4-BE49-F238E27FC236}">
                  <a16:creationId xmlns:a16="http://schemas.microsoft.com/office/drawing/2014/main" id="{C5AFD560-0689-4040-98F5-D99C6607A5F0}"/>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菱形 48">
              <a:extLst>
                <a:ext uri="{FF2B5EF4-FFF2-40B4-BE49-F238E27FC236}">
                  <a16:creationId xmlns:a16="http://schemas.microsoft.com/office/drawing/2014/main" id="{CDD8B528-ED27-4420-A0D8-968EC968CD0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CCC3302-FEA9-4795-8A5D-BA1861192ACA}"/>
                </a:ext>
              </a:extLst>
            </p:cNvPr>
            <p:cNvGrpSpPr/>
            <p:nvPr/>
          </p:nvGrpSpPr>
          <p:grpSpPr>
            <a:xfrm rot="2700000">
              <a:off x="852577" y="-207245"/>
              <a:ext cx="409114" cy="408826"/>
              <a:chOff x="1746913" y="1125538"/>
              <a:chExt cx="2934267" cy="1331059"/>
            </a:xfrm>
            <a:solidFill>
              <a:srgbClr val="FEB834"/>
            </a:solidFill>
          </p:grpSpPr>
          <p:sp>
            <p:nvSpPr>
              <p:cNvPr id="54" name="矩形 53">
                <a:extLst>
                  <a:ext uri="{FF2B5EF4-FFF2-40B4-BE49-F238E27FC236}">
                    <a16:creationId xmlns:a16="http://schemas.microsoft.com/office/drawing/2014/main" id="{35E65A37-B21E-445B-A038-4715DD2E21B1}"/>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54">
                <a:extLst>
                  <a:ext uri="{FF2B5EF4-FFF2-40B4-BE49-F238E27FC236}">
                    <a16:creationId xmlns:a16="http://schemas.microsoft.com/office/drawing/2014/main" id="{2F6B4237-703B-42D5-9479-8548E1D823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a:extLst>
                  <a:ext uri="{FF2B5EF4-FFF2-40B4-BE49-F238E27FC236}">
                    <a16:creationId xmlns:a16="http://schemas.microsoft.com/office/drawing/2014/main" id="{81B9FBA6-5507-4A48-8CB3-278BB17FA303}"/>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a:extLst>
                  <a:ext uri="{FF2B5EF4-FFF2-40B4-BE49-F238E27FC236}">
                    <a16:creationId xmlns:a16="http://schemas.microsoft.com/office/drawing/2014/main" id="{EA5A39E1-EC55-4C5E-B0CD-47858ACB6894}"/>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矩形 57">
                <a:extLst>
                  <a:ext uri="{FF2B5EF4-FFF2-40B4-BE49-F238E27FC236}">
                    <a16:creationId xmlns:a16="http://schemas.microsoft.com/office/drawing/2014/main" id="{2958E9F6-6DAB-444C-B2E6-82B40526482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矩形 58">
                <a:extLst>
                  <a:ext uri="{FF2B5EF4-FFF2-40B4-BE49-F238E27FC236}">
                    <a16:creationId xmlns:a16="http://schemas.microsoft.com/office/drawing/2014/main" id="{44F13B9A-879F-4AF3-9F90-29FC71765046}"/>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矩形 59">
                <a:extLst>
                  <a:ext uri="{FF2B5EF4-FFF2-40B4-BE49-F238E27FC236}">
                    <a16:creationId xmlns:a16="http://schemas.microsoft.com/office/drawing/2014/main" id="{DA4D9768-930B-43A9-93F6-03C380185996}"/>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1" name="菱形 50">
              <a:extLst>
                <a:ext uri="{FF2B5EF4-FFF2-40B4-BE49-F238E27FC236}">
                  <a16:creationId xmlns:a16="http://schemas.microsoft.com/office/drawing/2014/main" id="{EEECD7D6-FA94-4429-BF3D-9FC801DF4448}"/>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菱形 51">
              <a:extLst>
                <a:ext uri="{FF2B5EF4-FFF2-40B4-BE49-F238E27FC236}">
                  <a16:creationId xmlns:a16="http://schemas.microsoft.com/office/drawing/2014/main" id="{5C904DE6-E05C-4603-938A-1961B2DF4C4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3" name="任意多边形: 形状 52">
              <a:extLst>
                <a:ext uri="{FF2B5EF4-FFF2-40B4-BE49-F238E27FC236}">
                  <a16:creationId xmlns:a16="http://schemas.microsoft.com/office/drawing/2014/main" id="{A7472B7B-4F1A-42B4-AAA7-682B293865FE}"/>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2" name="文本框 61">
            <a:extLst>
              <a:ext uri="{FF2B5EF4-FFF2-40B4-BE49-F238E27FC236}">
                <a16:creationId xmlns:a16="http://schemas.microsoft.com/office/drawing/2014/main" id="{BD4E276C-7734-4111-B0B0-4BBEF44F7EB8}"/>
              </a:ext>
            </a:extLst>
          </p:cNvPr>
          <p:cNvSpPr txBox="1"/>
          <p:nvPr/>
        </p:nvSpPr>
        <p:spPr>
          <a:xfrm>
            <a:off x="1816400" y="409338"/>
            <a:ext cx="411683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SKALA PENGUKURAN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64" name="组合 63">
            <a:extLst>
              <a:ext uri="{FF2B5EF4-FFF2-40B4-BE49-F238E27FC236}">
                <a16:creationId xmlns:a16="http://schemas.microsoft.com/office/drawing/2014/main" id="{0AF250D7-258A-465D-B499-43078FDB2906}"/>
              </a:ext>
            </a:extLst>
          </p:cNvPr>
          <p:cNvGrpSpPr/>
          <p:nvPr/>
        </p:nvGrpSpPr>
        <p:grpSpPr>
          <a:xfrm>
            <a:off x="-956954" y="-582230"/>
            <a:ext cx="2829297" cy="2089581"/>
            <a:chOff x="-956954" y="-582230"/>
            <a:chExt cx="2829297" cy="2089581"/>
          </a:xfrm>
        </p:grpSpPr>
        <p:sp>
          <p:nvSpPr>
            <p:cNvPr id="65" name="菱形 64">
              <a:extLst>
                <a:ext uri="{FF2B5EF4-FFF2-40B4-BE49-F238E27FC236}">
                  <a16:creationId xmlns:a16="http://schemas.microsoft.com/office/drawing/2014/main" id="{6079F08A-882A-4B1D-B973-742A675655E1}"/>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菱形 65">
              <a:extLst>
                <a:ext uri="{FF2B5EF4-FFF2-40B4-BE49-F238E27FC236}">
                  <a16:creationId xmlns:a16="http://schemas.microsoft.com/office/drawing/2014/main" id="{5769200D-22CD-452F-B31B-0FBE12F1D344}"/>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7" name="组合 66">
              <a:extLst>
                <a:ext uri="{FF2B5EF4-FFF2-40B4-BE49-F238E27FC236}">
                  <a16:creationId xmlns:a16="http://schemas.microsoft.com/office/drawing/2014/main" id="{F842075F-C8C9-41A1-9781-83055009F2A9}"/>
                </a:ext>
              </a:extLst>
            </p:cNvPr>
            <p:cNvGrpSpPr/>
            <p:nvPr/>
          </p:nvGrpSpPr>
          <p:grpSpPr>
            <a:xfrm rot="2700000">
              <a:off x="852577" y="-207245"/>
              <a:ext cx="409114" cy="408826"/>
              <a:chOff x="1746913" y="1125538"/>
              <a:chExt cx="2934267" cy="1331059"/>
            </a:xfrm>
            <a:solidFill>
              <a:srgbClr val="FEB834"/>
            </a:solidFill>
          </p:grpSpPr>
          <p:sp>
            <p:nvSpPr>
              <p:cNvPr id="71" name="矩形 70">
                <a:extLst>
                  <a:ext uri="{FF2B5EF4-FFF2-40B4-BE49-F238E27FC236}">
                    <a16:creationId xmlns:a16="http://schemas.microsoft.com/office/drawing/2014/main" id="{A8E1DF66-783F-4786-B3FE-9FC5AB3E5D4F}"/>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矩形 71">
                <a:extLst>
                  <a:ext uri="{FF2B5EF4-FFF2-40B4-BE49-F238E27FC236}">
                    <a16:creationId xmlns:a16="http://schemas.microsoft.com/office/drawing/2014/main" id="{6B223387-08D0-49C3-8BF1-4EF351A4F15C}"/>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矩形 72">
                <a:extLst>
                  <a:ext uri="{FF2B5EF4-FFF2-40B4-BE49-F238E27FC236}">
                    <a16:creationId xmlns:a16="http://schemas.microsoft.com/office/drawing/2014/main" id="{5F9F90F0-9F79-45B4-BEB5-DC646C112567}"/>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id="{933A5367-DBA0-41F4-8E51-60CB16928BE8}"/>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5" name="矩形 74">
                <a:extLst>
                  <a:ext uri="{FF2B5EF4-FFF2-40B4-BE49-F238E27FC236}">
                    <a16:creationId xmlns:a16="http://schemas.microsoft.com/office/drawing/2014/main" id="{4EFEBD73-5207-4358-ABF2-6AF0F7E3C0B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矩形 75">
                <a:extLst>
                  <a:ext uri="{FF2B5EF4-FFF2-40B4-BE49-F238E27FC236}">
                    <a16:creationId xmlns:a16="http://schemas.microsoft.com/office/drawing/2014/main" id="{FF686217-552E-48F1-9904-088D61BBBB62}"/>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矩形 76">
                <a:extLst>
                  <a:ext uri="{FF2B5EF4-FFF2-40B4-BE49-F238E27FC236}">
                    <a16:creationId xmlns:a16="http://schemas.microsoft.com/office/drawing/2014/main" id="{4B9DA0C7-F723-4EDD-AF43-9862B6C75709}"/>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 name="菱形 67">
              <a:extLst>
                <a:ext uri="{FF2B5EF4-FFF2-40B4-BE49-F238E27FC236}">
                  <a16:creationId xmlns:a16="http://schemas.microsoft.com/office/drawing/2014/main" id="{146AF7BB-19AA-4CD9-B17E-A422805EB46F}"/>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菱形 68">
              <a:extLst>
                <a:ext uri="{FF2B5EF4-FFF2-40B4-BE49-F238E27FC236}">
                  <a16:creationId xmlns:a16="http://schemas.microsoft.com/office/drawing/2014/main" id="{67AE8C8C-28AD-4956-B01D-E942CA32FE3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0" name="任意多边形: 形状 69">
              <a:extLst>
                <a:ext uri="{FF2B5EF4-FFF2-40B4-BE49-F238E27FC236}">
                  <a16:creationId xmlns:a16="http://schemas.microsoft.com/office/drawing/2014/main" id="{A1F8036C-641B-451A-B980-9702334CB12D}"/>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id="{45F90F4A-CC98-4F33-B8F1-C834D0A23D86}"/>
              </a:ext>
            </a:extLst>
          </p:cNvPr>
          <p:cNvGrpSpPr/>
          <p:nvPr/>
        </p:nvGrpSpPr>
        <p:grpSpPr>
          <a:xfrm>
            <a:off x="223321" y="1784473"/>
            <a:ext cx="3049537" cy="2916609"/>
            <a:chOff x="4324282" y="1902733"/>
            <a:chExt cx="4297204" cy="4109890"/>
          </a:xfrm>
        </p:grpSpPr>
        <p:grpSp>
          <p:nvGrpSpPr>
            <p:cNvPr id="10" name="Group 64">
              <a:extLst>
                <a:ext uri="{FF2B5EF4-FFF2-40B4-BE49-F238E27FC236}">
                  <a16:creationId xmlns:a16="http://schemas.microsoft.com/office/drawing/2014/main" id="{64496F0B-FC62-41CD-9EEE-23DAEFFFF5E8}"/>
                </a:ext>
              </a:extLst>
            </p:cNvPr>
            <p:cNvGrpSpPr/>
            <p:nvPr/>
          </p:nvGrpSpPr>
          <p:grpSpPr>
            <a:xfrm>
              <a:off x="4324282" y="1902733"/>
              <a:ext cx="3539733" cy="4109890"/>
              <a:chOff x="3561365" y="974878"/>
              <a:chExt cx="4287234" cy="4977794"/>
            </a:xfrm>
          </p:grpSpPr>
          <p:grpSp>
            <p:nvGrpSpPr>
              <p:cNvPr id="28" name="Group 82">
                <a:extLst>
                  <a:ext uri="{FF2B5EF4-FFF2-40B4-BE49-F238E27FC236}">
                    <a16:creationId xmlns:a16="http://schemas.microsoft.com/office/drawing/2014/main" id="{6A1538B0-AA88-49CA-B717-7850F49F892A}"/>
                  </a:ext>
                </a:extLst>
              </p:cNvPr>
              <p:cNvGrpSpPr/>
              <p:nvPr/>
            </p:nvGrpSpPr>
            <p:grpSpPr>
              <a:xfrm>
                <a:off x="3561365" y="974878"/>
                <a:ext cx="4287234" cy="4977794"/>
                <a:chOff x="3561365" y="974878"/>
                <a:chExt cx="4287234" cy="4977794"/>
              </a:xfrm>
            </p:grpSpPr>
            <p:sp>
              <p:nvSpPr>
                <p:cNvPr id="42" name="Hexagon 96">
                  <a:extLst>
                    <a:ext uri="{FF2B5EF4-FFF2-40B4-BE49-F238E27FC236}">
                      <a16:creationId xmlns:a16="http://schemas.microsoft.com/office/drawing/2014/main" id="{4D4FA5D5-B8A7-4EF0-856D-41EBE24CDFDD}"/>
                    </a:ext>
                  </a:extLst>
                </p:cNvPr>
                <p:cNvSpPr/>
                <p:nvPr/>
              </p:nvSpPr>
              <p:spPr>
                <a:xfrm rot="5400000">
                  <a:off x="3363953" y="1447511"/>
                  <a:ext cx="4682060" cy="4032526"/>
                </a:xfrm>
                <a:prstGeom prst="hexagon">
                  <a:avLst>
                    <a:gd name="adj" fmla="val 28691"/>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 name="Hexagon 97">
                  <a:extLst>
                    <a:ext uri="{FF2B5EF4-FFF2-40B4-BE49-F238E27FC236}">
                      <a16:creationId xmlns:a16="http://schemas.microsoft.com/office/drawing/2014/main" id="{B256A0AA-6034-4612-BCB6-4531D6E52D1C}"/>
                    </a:ext>
                  </a:extLst>
                </p:cNvPr>
                <p:cNvSpPr/>
                <p:nvPr/>
              </p:nvSpPr>
              <p:spPr>
                <a:xfrm rot="5400000">
                  <a:off x="3216086" y="1320158"/>
                  <a:ext cx="4977794" cy="4287233"/>
                </a:xfrm>
                <a:prstGeom prst="hexagon">
                  <a:avLst>
                    <a:gd name="adj" fmla="val 28691"/>
                    <a:gd name="vf" fmla="val 115470"/>
                  </a:avLst>
                </a:prstGeom>
                <a:no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9" name="Group 83">
                <a:extLst>
                  <a:ext uri="{FF2B5EF4-FFF2-40B4-BE49-F238E27FC236}">
                    <a16:creationId xmlns:a16="http://schemas.microsoft.com/office/drawing/2014/main" id="{C9048900-6235-4D25-B0F1-70F9792639B6}"/>
                  </a:ext>
                </a:extLst>
              </p:cNvPr>
              <p:cNvGrpSpPr/>
              <p:nvPr/>
            </p:nvGrpSpPr>
            <p:grpSpPr>
              <a:xfrm>
                <a:off x="3813663" y="1781634"/>
                <a:ext cx="3784600" cy="3334758"/>
                <a:chOff x="3746499" y="1747203"/>
                <a:chExt cx="3784600" cy="3334758"/>
              </a:xfrm>
            </p:grpSpPr>
            <p:sp>
              <p:nvSpPr>
                <p:cNvPr id="30" name="Trapezoid 84">
                  <a:extLst>
                    <a:ext uri="{FF2B5EF4-FFF2-40B4-BE49-F238E27FC236}">
                      <a16:creationId xmlns:a16="http://schemas.microsoft.com/office/drawing/2014/main" id="{6254545B-6ED2-4C66-877C-3EF1DBC82705}"/>
                    </a:ext>
                  </a:extLst>
                </p:cNvPr>
                <p:cNvSpPr/>
                <p:nvPr/>
              </p:nvSpPr>
              <p:spPr>
                <a:xfrm rot="12603094">
                  <a:off x="5477566" y="1747203"/>
                  <a:ext cx="2047960" cy="325811"/>
                </a:xfrm>
                <a:prstGeom prst="trapezoid">
                  <a:avLst>
                    <a:gd name="adj" fmla="val 56389"/>
                  </a:avLst>
                </a:prstGeom>
                <a:solidFill>
                  <a:srgbClr val="FE4060"/>
                </a:solidFill>
                <a:ln>
                  <a:solidFill>
                    <a:srgbClr val="FE3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Trapezoid 85">
                  <a:extLst>
                    <a:ext uri="{FF2B5EF4-FFF2-40B4-BE49-F238E27FC236}">
                      <a16:creationId xmlns:a16="http://schemas.microsoft.com/office/drawing/2014/main" id="{69671495-E2B9-4078-B131-53328E47FE17}"/>
                    </a:ext>
                  </a:extLst>
                </p:cNvPr>
                <p:cNvSpPr/>
                <p:nvPr/>
              </p:nvSpPr>
              <p:spPr>
                <a:xfrm rot="8996906" flipH="1">
                  <a:off x="3758303" y="1747203"/>
                  <a:ext cx="2047960" cy="325811"/>
                </a:xfrm>
                <a:prstGeom prst="trapezoid">
                  <a:avLst>
                    <a:gd name="adj" fmla="val 5638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Trapezoid 86">
                  <a:extLst>
                    <a:ext uri="{FF2B5EF4-FFF2-40B4-BE49-F238E27FC236}">
                      <a16:creationId xmlns:a16="http://schemas.microsoft.com/office/drawing/2014/main" id="{C7CB11D5-B9E8-4AF2-9DFA-B69A02580581}"/>
                    </a:ext>
                  </a:extLst>
                </p:cNvPr>
                <p:cNvSpPr/>
                <p:nvPr/>
              </p:nvSpPr>
              <p:spPr>
                <a:xfrm rot="8996906" flipV="1">
                  <a:off x="5474451" y="4756150"/>
                  <a:ext cx="2047960" cy="325811"/>
                </a:xfrm>
                <a:prstGeom prst="trapezoid">
                  <a:avLst>
                    <a:gd name="adj" fmla="val 56389"/>
                  </a:avLst>
                </a:prstGeom>
                <a:solidFill>
                  <a:srgbClr val="FEB834"/>
                </a:solidFill>
                <a:ln>
                  <a:solidFill>
                    <a:srgbClr val="FE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Trapezoid 87">
                  <a:extLst>
                    <a:ext uri="{FF2B5EF4-FFF2-40B4-BE49-F238E27FC236}">
                      <a16:creationId xmlns:a16="http://schemas.microsoft.com/office/drawing/2014/main" id="{A488078E-8861-4A41-849F-9EE3FFC6350C}"/>
                    </a:ext>
                  </a:extLst>
                </p:cNvPr>
                <p:cNvSpPr/>
                <p:nvPr/>
              </p:nvSpPr>
              <p:spPr>
                <a:xfrm rot="12603094" flipH="1" flipV="1">
                  <a:off x="3755188" y="4756150"/>
                  <a:ext cx="2047960" cy="325811"/>
                </a:xfrm>
                <a:prstGeom prst="trapezoid">
                  <a:avLst>
                    <a:gd name="adj" fmla="val 56389"/>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Trapezoid 88">
                  <a:extLst>
                    <a:ext uri="{FF2B5EF4-FFF2-40B4-BE49-F238E27FC236}">
                      <a16:creationId xmlns:a16="http://schemas.microsoft.com/office/drawing/2014/main" id="{3F887156-E9F1-4457-AEAE-77A1E2D8E34C}"/>
                    </a:ext>
                  </a:extLst>
                </p:cNvPr>
                <p:cNvSpPr/>
                <p:nvPr/>
              </p:nvSpPr>
              <p:spPr>
                <a:xfrm rot="16200000">
                  <a:off x="6344214" y="3251676"/>
                  <a:ext cx="2047960" cy="325811"/>
                </a:xfrm>
                <a:prstGeom prst="trapezoid">
                  <a:avLst>
                    <a:gd name="adj" fmla="val 56389"/>
                  </a:avLst>
                </a:prstGeom>
                <a:solidFill>
                  <a:srgbClr val="008795"/>
                </a:solidFill>
                <a:ln>
                  <a:solidFill>
                    <a:srgbClr val="008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Trapezoid 89">
                  <a:extLst>
                    <a:ext uri="{FF2B5EF4-FFF2-40B4-BE49-F238E27FC236}">
                      <a16:creationId xmlns:a16="http://schemas.microsoft.com/office/drawing/2014/main" id="{5BD2B900-CAEA-4E6D-96BE-63AA9EE5DA55}"/>
                    </a:ext>
                  </a:extLst>
                </p:cNvPr>
                <p:cNvSpPr/>
                <p:nvPr/>
              </p:nvSpPr>
              <p:spPr>
                <a:xfrm rot="5400000" flipH="1">
                  <a:off x="2885425" y="3251675"/>
                  <a:ext cx="2047960" cy="325811"/>
                </a:xfrm>
                <a:prstGeom prst="trapezoid">
                  <a:avLst>
                    <a:gd name="adj" fmla="val 56389"/>
                  </a:avLst>
                </a:prstGeom>
                <a:solidFill>
                  <a:srgbClr val="756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22" name="Group 76">
              <a:extLst>
                <a:ext uri="{FF2B5EF4-FFF2-40B4-BE49-F238E27FC236}">
                  <a16:creationId xmlns:a16="http://schemas.microsoft.com/office/drawing/2014/main" id="{CD9C4319-3C6A-41EF-8FF3-C53FC9451453}"/>
                </a:ext>
              </a:extLst>
            </p:cNvPr>
            <p:cNvGrpSpPr/>
            <p:nvPr/>
          </p:nvGrpSpPr>
          <p:grpSpPr>
            <a:xfrm>
              <a:off x="7006755" y="2187902"/>
              <a:ext cx="1233004" cy="313378"/>
              <a:chOff x="7201325" y="1087969"/>
              <a:chExt cx="1493384" cy="577081"/>
            </a:xfrm>
          </p:grpSpPr>
          <p:cxnSp>
            <p:nvCxnSpPr>
              <p:cNvPr id="26" name="Straight Connector 80">
                <a:extLst>
                  <a:ext uri="{FF2B5EF4-FFF2-40B4-BE49-F238E27FC236}">
                    <a16:creationId xmlns:a16="http://schemas.microsoft.com/office/drawing/2014/main" id="{CE2C539E-46E5-4A89-97F2-3A0169AA3AA3}"/>
                  </a:ext>
                </a:extLst>
              </p:cNvPr>
              <p:cNvCxnSpPr>
                <a:cxnSpLocks/>
              </p:cNvCxnSpPr>
              <p:nvPr/>
            </p:nvCxnSpPr>
            <p:spPr>
              <a:xfrm flipV="1">
                <a:off x="7201325" y="1087970"/>
                <a:ext cx="503523" cy="577080"/>
              </a:xfrm>
              <a:prstGeom prst="line">
                <a:avLst/>
              </a:prstGeom>
              <a:solidFill>
                <a:srgbClr val="FE4060"/>
              </a:solidFill>
              <a:ln w="19050">
                <a:solidFill>
                  <a:srgbClr val="FE3F61"/>
                </a:solidFill>
              </a:ln>
            </p:spPr>
            <p:style>
              <a:lnRef idx="1">
                <a:schemeClr val="accent1"/>
              </a:lnRef>
              <a:fillRef idx="0">
                <a:schemeClr val="accent1"/>
              </a:fillRef>
              <a:effectRef idx="0">
                <a:schemeClr val="accent1"/>
              </a:effectRef>
              <a:fontRef idx="minor">
                <a:schemeClr val="tx1"/>
              </a:fontRef>
            </p:style>
          </p:cxnSp>
          <p:cxnSp>
            <p:nvCxnSpPr>
              <p:cNvPr id="27" name="Straight Connector 81">
                <a:extLst>
                  <a:ext uri="{FF2B5EF4-FFF2-40B4-BE49-F238E27FC236}">
                    <a16:creationId xmlns:a16="http://schemas.microsoft.com/office/drawing/2014/main" id="{5CBB2F04-1024-470B-B73A-C9ED707438AC}"/>
                  </a:ext>
                </a:extLst>
              </p:cNvPr>
              <p:cNvCxnSpPr>
                <a:cxnSpLocks/>
              </p:cNvCxnSpPr>
              <p:nvPr/>
            </p:nvCxnSpPr>
            <p:spPr>
              <a:xfrm flipH="1">
                <a:off x="7688869" y="1087969"/>
                <a:ext cx="1005840" cy="1"/>
              </a:xfrm>
              <a:prstGeom prst="line">
                <a:avLst/>
              </a:prstGeom>
              <a:solidFill>
                <a:srgbClr val="FE4060"/>
              </a:solidFill>
              <a:ln w="19050">
                <a:solidFill>
                  <a:srgbClr val="FE3F61"/>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oup 70">
              <a:extLst>
                <a:ext uri="{FF2B5EF4-FFF2-40B4-BE49-F238E27FC236}">
                  <a16:creationId xmlns:a16="http://schemas.microsoft.com/office/drawing/2014/main" id="{BF18B607-2632-40E9-862A-D8F9C2E1CC45}"/>
                </a:ext>
              </a:extLst>
            </p:cNvPr>
            <p:cNvGrpSpPr/>
            <p:nvPr/>
          </p:nvGrpSpPr>
          <p:grpSpPr>
            <a:xfrm flipV="1">
              <a:off x="7004923" y="5382156"/>
              <a:ext cx="1233004" cy="313378"/>
              <a:chOff x="7201325" y="1087969"/>
              <a:chExt cx="1493384" cy="577081"/>
            </a:xfrm>
          </p:grpSpPr>
          <p:cxnSp>
            <p:nvCxnSpPr>
              <p:cNvPr id="20" name="Straight Connector 74">
                <a:extLst>
                  <a:ext uri="{FF2B5EF4-FFF2-40B4-BE49-F238E27FC236}">
                    <a16:creationId xmlns:a16="http://schemas.microsoft.com/office/drawing/2014/main" id="{409876E9-A725-4663-B749-662BD520CB65}"/>
                  </a:ext>
                </a:extLst>
              </p:cNvPr>
              <p:cNvCxnSpPr>
                <a:cxnSpLocks/>
              </p:cNvCxnSpPr>
              <p:nvPr/>
            </p:nvCxnSpPr>
            <p:spPr>
              <a:xfrm flipV="1">
                <a:off x="7201325" y="1087970"/>
                <a:ext cx="503523" cy="577080"/>
              </a:xfrm>
              <a:prstGeom prst="line">
                <a:avLst/>
              </a:prstGeom>
              <a:solidFill>
                <a:srgbClr val="FEB834"/>
              </a:solidFill>
              <a:ln w="19050">
                <a:solidFill>
                  <a:srgbClr val="FEB834"/>
                </a:solidFill>
              </a:ln>
            </p:spPr>
            <p:style>
              <a:lnRef idx="1">
                <a:schemeClr val="accent1"/>
              </a:lnRef>
              <a:fillRef idx="0">
                <a:schemeClr val="accent1"/>
              </a:fillRef>
              <a:effectRef idx="0">
                <a:schemeClr val="accent1"/>
              </a:effectRef>
              <a:fontRef idx="minor">
                <a:schemeClr val="tx1"/>
              </a:fontRef>
            </p:style>
          </p:cxnSp>
          <p:cxnSp>
            <p:nvCxnSpPr>
              <p:cNvPr id="21" name="Straight Connector 75">
                <a:extLst>
                  <a:ext uri="{FF2B5EF4-FFF2-40B4-BE49-F238E27FC236}">
                    <a16:creationId xmlns:a16="http://schemas.microsoft.com/office/drawing/2014/main" id="{6B9A78B3-FB78-4F8F-B6E9-17DF62985C40}"/>
                  </a:ext>
                </a:extLst>
              </p:cNvPr>
              <p:cNvCxnSpPr>
                <a:cxnSpLocks/>
              </p:cNvCxnSpPr>
              <p:nvPr/>
            </p:nvCxnSpPr>
            <p:spPr>
              <a:xfrm flipH="1">
                <a:off x="7688869" y="1087969"/>
                <a:ext cx="1005840" cy="1"/>
              </a:xfrm>
              <a:prstGeom prst="line">
                <a:avLst/>
              </a:prstGeom>
              <a:solidFill>
                <a:srgbClr val="FEB834"/>
              </a:solidFill>
              <a:ln w="19050">
                <a:solidFill>
                  <a:srgbClr val="FEB834"/>
                </a:solidFill>
                <a:headEnd type="oval"/>
              </a:ln>
            </p:spPr>
            <p:style>
              <a:lnRef idx="1">
                <a:schemeClr val="accent1"/>
              </a:lnRef>
              <a:fillRef idx="0">
                <a:schemeClr val="accent1"/>
              </a:fillRef>
              <a:effectRef idx="0">
                <a:schemeClr val="accent1"/>
              </a:effectRef>
              <a:fontRef idx="minor">
                <a:schemeClr val="tx1"/>
              </a:fontRef>
            </p:style>
          </p:cxnSp>
        </p:grpSp>
        <p:cxnSp>
          <p:nvCxnSpPr>
            <p:cNvPr id="15" name="Straight Connector 69">
              <a:extLst>
                <a:ext uri="{FF2B5EF4-FFF2-40B4-BE49-F238E27FC236}">
                  <a16:creationId xmlns:a16="http://schemas.microsoft.com/office/drawing/2014/main" id="{B78BABD9-B26A-484B-BB16-BC23EB01C3BE}"/>
                </a:ext>
              </a:extLst>
            </p:cNvPr>
            <p:cNvCxnSpPr>
              <a:cxnSpLocks/>
            </p:cNvCxnSpPr>
            <p:nvPr/>
          </p:nvCxnSpPr>
          <p:spPr>
            <a:xfrm flipH="1">
              <a:off x="7791019" y="3957676"/>
              <a:ext cx="830467" cy="1"/>
            </a:xfrm>
            <a:prstGeom prst="line">
              <a:avLst/>
            </a:prstGeom>
            <a:solidFill>
              <a:srgbClr val="008795"/>
            </a:solidFill>
            <a:ln w="19050">
              <a:solidFill>
                <a:srgbClr val="008795"/>
              </a:solidFill>
              <a:headEnd type="oval"/>
            </a:ln>
          </p:spPr>
          <p:style>
            <a:lnRef idx="1">
              <a:schemeClr val="accent1"/>
            </a:lnRef>
            <a:fillRef idx="0">
              <a:schemeClr val="accent1"/>
            </a:fillRef>
            <a:effectRef idx="0">
              <a:schemeClr val="accent1"/>
            </a:effectRef>
            <a:fontRef idx="minor">
              <a:schemeClr val="tx1"/>
            </a:fontRef>
          </p:style>
        </p:cxnSp>
      </p:grpSp>
      <p:sp>
        <p:nvSpPr>
          <p:cNvPr id="46" name="文本框 7">
            <a:extLst>
              <a:ext uri="{FF2B5EF4-FFF2-40B4-BE49-F238E27FC236}">
                <a16:creationId xmlns:a16="http://schemas.microsoft.com/office/drawing/2014/main" id="{33148BAA-3397-4C3B-8182-B893C905AD3E}"/>
              </a:ext>
            </a:extLst>
          </p:cNvPr>
          <p:cNvSpPr txBox="1"/>
          <p:nvPr/>
        </p:nvSpPr>
        <p:spPr bwMode="auto">
          <a:xfrm>
            <a:off x="3143719" y="1814745"/>
            <a:ext cx="2060720"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 Interval</a:t>
            </a:r>
            <a:endParaRPr lang="zh-CN" altLang="en-US" sz="2000" b="1" kern="0" dirty="0">
              <a:latin typeface="Miriam Libre" panose="00000500000000000000" pitchFamily="2" charset="-79"/>
              <a:cs typeface="Miriam Libre" panose="00000500000000000000" pitchFamily="2" charset="-79"/>
              <a:sym typeface="+mn-lt"/>
            </a:endParaRPr>
          </a:p>
        </p:txBody>
      </p:sp>
      <p:sp>
        <p:nvSpPr>
          <p:cNvPr id="86" name="文本框 7">
            <a:extLst>
              <a:ext uri="{FF2B5EF4-FFF2-40B4-BE49-F238E27FC236}">
                <a16:creationId xmlns:a16="http://schemas.microsoft.com/office/drawing/2014/main" id="{CCAFFC86-36EE-4404-B321-75CA42C6F245}"/>
              </a:ext>
            </a:extLst>
          </p:cNvPr>
          <p:cNvSpPr txBox="1"/>
          <p:nvPr/>
        </p:nvSpPr>
        <p:spPr bwMode="auto">
          <a:xfrm>
            <a:off x="3143720" y="4306781"/>
            <a:ext cx="1751832"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 Ordinal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92" name="文本框 7">
            <a:extLst>
              <a:ext uri="{FF2B5EF4-FFF2-40B4-BE49-F238E27FC236}">
                <a16:creationId xmlns:a16="http://schemas.microsoft.com/office/drawing/2014/main" id="{73B86E6D-37D0-4FBE-A0E3-2587DA2861A9}"/>
              </a:ext>
            </a:extLst>
          </p:cNvPr>
          <p:cNvSpPr txBox="1"/>
          <p:nvPr/>
        </p:nvSpPr>
        <p:spPr bwMode="auto">
          <a:xfrm>
            <a:off x="3328667" y="3106677"/>
            <a:ext cx="1751833"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 Nominal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5" name="TextBox 4">
            <a:extLst>
              <a:ext uri="{FF2B5EF4-FFF2-40B4-BE49-F238E27FC236}">
                <a16:creationId xmlns:a16="http://schemas.microsoft.com/office/drawing/2014/main" id="{F047E5A2-B7A9-6C36-3FF4-4C04EC4B94B5}"/>
              </a:ext>
            </a:extLst>
          </p:cNvPr>
          <p:cNvSpPr txBox="1"/>
          <p:nvPr/>
        </p:nvSpPr>
        <p:spPr>
          <a:xfrm>
            <a:off x="5136309" y="1765448"/>
            <a:ext cx="6576646" cy="1938992"/>
          </a:xfrm>
          <a:prstGeom prst="rect">
            <a:avLst/>
          </a:prstGeom>
          <a:noFill/>
        </p:spPr>
        <p:txBody>
          <a:bodyPr wrap="square">
            <a:spAutoFit/>
          </a:bodyPr>
          <a:lstStyle/>
          <a:p>
            <a:pPr algn="just"/>
            <a:r>
              <a:rPr lang="en-US" sz="2000" dirty="0">
                <a:effectLst/>
                <a:latin typeface="Miriam Libre" panose="00000500000000000000" pitchFamily="2" charset="-79"/>
                <a:ea typeface="Calibri" panose="020F0502020204030204" pitchFamily="34" charset="0"/>
                <a:cs typeface="Miriam Libre" panose="00000500000000000000" pitchFamily="2" charset="-79"/>
              </a:rPr>
              <a:t>Skala Interval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merupakan</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skala</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pengukuran</a:t>
            </a:r>
            <a:r>
              <a:rPr lang="en-US" sz="2000" dirty="0">
                <a:effectLst/>
                <a:latin typeface="Miriam Libre" panose="00000500000000000000" pitchFamily="2" charset="-79"/>
                <a:ea typeface="Calibri" panose="020F0502020204030204" pitchFamily="34" charset="0"/>
                <a:cs typeface="Miriam Libre" panose="00000500000000000000" pitchFamily="2" charset="-79"/>
              </a:rPr>
              <a:t> yang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banyak</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digunakan</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untuk</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mengukur</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fenomena</a:t>
            </a:r>
            <a:r>
              <a:rPr lang="en-US" sz="2000" dirty="0">
                <a:effectLst/>
                <a:latin typeface="Miriam Libre" panose="00000500000000000000" pitchFamily="2" charset="-79"/>
                <a:ea typeface="Calibri" panose="020F0502020204030204" pitchFamily="34" charset="0"/>
                <a:cs typeface="Miriam Libre" panose="00000500000000000000" pitchFamily="2" charset="-79"/>
              </a:rPr>
              <a:t>/</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gejala</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sosial</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dimana</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pihak</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responden</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diminta</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melakukan</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rangking</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terhadap</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preferensi</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tertentu</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sekaligus</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memberikan</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nilai</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i="1" dirty="0">
                <a:effectLst/>
                <a:latin typeface="Miriam Libre" panose="00000500000000000000" pitchFamily="2" charset="-79"/>
                <a:ea typeface="Calibri" panose="020F0502020204030204" pitchFamily="34" charset="0"/>
                <a:cs typeface="Miriam Libre" panose="00000500000000000000" pitchFamily="2" charset="-79"/>
              </a:rPr>
              <a:t>rate</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terhadap</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preferensi</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tersebut</a:t>
            </a:r>
            <a:r>
              <a:rPr lang="en-US" sz="2000" dirty="0">
                <a:effectLst/>
                <a:latin typeface="Miriam Libre" panose="00000500000000000000" pitchFamily="2" charset="-79"/>
                <a:ea typeface="Calibri" panose="020F0502020204030204" pitchFamily="34" charset="0"/>
                <a:cs typeface="Miriam Libre" panose="00000500000000000000" pitchFamily="2" charset="-79"/>
              </a:rPr>
              <a:t>.</a:t>
            </a:r>
            <a:endParaRPr lang="en-US" sz="2000" dirty="0">
              <a:latin typeface="Miriam Libre" panose="00000500000000000000" pitchFamily="2" charset="-79"/>
              <a:cs typeface="Miriam Libre" panose="00000500000000000000" pitchFamily="2" charset="-79"/>
            </a:endParaRPr>
          </a:p>
        </p:txBody>
      </p:sp>
      <p:sp>
        <p:nvSpPr>
          <p:cNvPr id="7" name="TextBox 6">
            <a:extLst>
              <a:ext uri="{FF2B5EF4-FFF2-40B4-BE49-F238E27FC236}">
                <a16:creationId xmlns:a16="http://schemas.microsoft.com/office/drawing/2014/main" id="{4B47A03F-4993-631A-0005-46F4C674581A}"/>
              </a:ext>
            </a:extLst>
          </p:cNvPr>
          <p:cNvSpPr txBox="1"/>
          <p:nvPr/>
        </p:nvSpPr>
        <p:spPr>
          <a:xfrm>
            <a:off x="5151154" y="3781019"/>
            <a:ext cx="6576646" cy="1631216"/>
          </a:xfrm>
          <a:prstGeom prst="rect">
            <a:avLst/>
          </a:prstGeom>
          <a:noFill/>
        </p:spPr>
        <p:txBody>
          <a:bodyPr wrap="square">
            <a:spAutoFit/>
          </a:bodyPr>
          <a:lstStyle/>
          <a:p>
            <a:r>
              <a:rPr lang="en-US" sz="2000" dirty="0" err="1">
                <a:latin typeface="Miriam Libre" panose="00000500000000000000" pitchFamily="2" charset="-79"/>
                <a:cs typeface="Miriam Libre" panose="00000500000000000000" pitchFamily="2" charset="-79"/>
              </a:rPr>
              <a:t>Jenis</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skala</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dapat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digunakan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untuk</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penelitian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sosial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yaitu</a:t>
            </a:r>
            <a:endParaRPr lang="en-US" sz="2000" dirty="0">
              <a:latin typeface="Miriam Libre" panose="00000500000000000000" pitchFamily="2" charset="-79"/>
              <a:cs typeface="Miriam Libre" panose="00000500000000000000" pitchFamily="2" charset="-79"/>
            </a:endParaRPr>
          </a:p>
          <a:p>
            <a:pPr marL="457200" indent="-457200">
              <a:buFont typeface="+mj-lt"/>
              <a:buAutoNum type="arabicPeriod"/>
            </a:pPr>
            <a:r>
              <a:rPr lang="en-US" sz="2000" dirty="0">
                <a:latin typeface="Miriam Libre" panose="00000500000000000000" pitchFamily="2" charset="-79"/>
                <a:cs typeface="Miriam Libre" panose="00000500000000000000" pitchFamily="2" charset="-79"/>
              </a:rPr>
              <a:t>Skala Likert</a:t>
            </a:r>
          </a:p>
          <a:p>
            <a:pPr marL="457200" indent="-457200">
              <a:buFont typeface="+mj-lt"/>
              <a:buAutoNum type="arabicPeriod"/>
            </a:pPr>
            <a:r>
              <a:rPr lang="en-US" sz="2000" dirty="0">
                <a:latin typeface="Miriam Libre" panose="00000500000000000000" pitchFamily="2" charset="-79"/>
                <a:cs typeface="Miriam Libre" panose="00000500000000000000" pitchFamily="2" charset="-79"/>
              </a:rPr>
              <a:t>Skala Guttman</a:t>
            </a:r>
          </a:p>
          <a:p>
            <a:pPr marL="457200" indent="-457200">
              <a:buFont typeface="+mj-lt"/>
              <a:buAutoNum type="arabicPeriod"/>
            </a:pPr>
            <a:r>
              <a:rPr lang="en-US" sz="2000" dirty="0">
                <a:latin typeface="Miriam Libre" panose="00000500000000000000" pitchFamily="2" charset="-79"/>
                <a:cs typeface="Miriam Libre" panose="00000500000000000000" pitchFamily="2" charset="-79"/>
              </a:rPr>
              <a:t>Skala Semantic </a:t>
            </a:r>
            <a:r>
              <a:rPr lang="en-US" sz="2000" dirty="0" err="1">
                <a:latin typeface="Miriam Libre" panose="00000500000000000000" pitchFamily="2" charset="-79"/>
                <a:cs typeface="Miriam Libre" panose="00000500000000000000" pitchFamily="2" charset="-79"/>
              </a:rPr>
              <a:t>Differensial</a:t>
            </a:r>
            <a:endParaRPr lang="en-US" sz="2000" dirty="0">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42425961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C0A14836-57AB-412F-9173-2A4D627C67C0}"/>
              </a:ext>
            </a:extLst>
          </p:cNvPr>
          <p:cNvGrpSpPr/>
          <p:nvPr/>
        </p:nvGrpSpPr>
        <p:grpSpPr>
          <a:xfrm>
            <a:off x="-956954" y="-569530"/>
            <a:ext cx="2829297" cy="2089581"/>
            <a:chOff x="-956954" y="-582230"/>
            <a:chExt cx="2829297" cy="2089581"/>
          </a:xfrm>
        </p:grpSpPr>
        <p:sp>
          <p:nvSpPr>
            <p:cNvPr id="48" name="菱形 47">
              <a:extLst>
                <a:ext uri="{FF2B5EF4-FFF2-40B4-BE49-F238E27FC236}">
                  <a16:creationId xmlns:a16="http://schemas.microsoft.com/office/drawing/2014/main" id="{C5AFD560-0689-4040-98F5-D99C6607A5F0}"/>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菱形 48">
              <a:extLst>
                <a:ext uri="{FF2B5EF4-FFF2-40B4-BE49-F238E27FC236}">
                  <a16:creationId xmlns:a16="http://schemas.microsoft.com/office/drawing/2014/main" id="{CDD8B528-ED27-4420-A0D8-968EC968CD0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CCC3302-FEA9-4795-8A5D-BA1861192ACA}"/>
                </a:ext>
              </a:extLst>
            </p:cNvPr>
            <p:cNvGrpSpPr/>
            <p:nvPr/>
          </p:nvGrpSpPr>
          <p:grpSpPr>
            <a:xfrm rot="2700000">
              <a:off x="852577" y="-207245"/>
              <a:ext cx="409114" cy="408826"/>
              <a:chOff x="1746913" y="1125538"/>
              <a:chExt cx="2934267" cy="1331059"/>
            </a:xfrm>
            <a:solidFill>
              <a:srgbClr val="FEB834"/>
            </a:solidFill>
          </p:grpSpPr>
          <p:sp>
            <p:nvSpPr>
              <p:cNvPr id="54" name="矩形 53">
                <a:extLst>
                  <a:ext uri="{FF2B5EF4-FFF2-40B4-BE49-F238E27FC236}">
                    <a16:creationId xmlns:a16="http://schemas.microsoft.com/office/drawing/2014/main" id="{35E65A37-B21E-445B-A038-4715DD2E21B1}"/>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54">
                <a:extLst>
                  <a:ext uri="{FF2B5EF4-FFF2-40B4-BE49-F238E27FC236}">
                    <a16:creationId xmlns:a16="http://schemas.microsoft.com/office/drawing/2014/main" id="{2F6B4237-703B-42D5-9479-8548E1D823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a:extLst>
                  <a:ext uri="{FF2B5EF4-FFF2-40B4-BE49-F238E27FC236}">
                    <a16:creationId xmlns:a16="http://schemas.microsoft.com/office/drawing/2014/main" id="{81B9FBA6-5507-4A48-8CB3-278BB17FA303}"/>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a:extLst>
                  <a:ext uri="{FF2B5EF4-FFF2-40B4-BE49-F238E27FC236}">
                    <a16:creationId xmlns:a16="http://schemas.microsoft.com/office/drawing/2014/main" id="{EA5A39E1-EC55-4C5E-B0CD-47858ACB6894}"/>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矩形 57">
                <a:extLst>
                  <a:ext uri="{FF2B5EF4-FFF2-40B4-BE49-F238E27FC236}">
                    <a16:creationId xmlns:a16="http://schemas.microsoft.com/office/drawing/2014/main" id="{2958E9F6-6DAB-444C-B2E6-82B40526482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矩形 58">
                <a:extLst>
                  <a:ext uri="{FF2B5EF4-FFF2-40B4-BE49-F238E27FC236}">
                    <a16:creationId xmlns:a16="http://schemas.microsoft.com/office/drawing/2014/main" id="{44F13B9A-879F-4AF3-9F90-29FC71765046}"/>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矩形 59">
                <a:extLst>
                  <a:ext uri="{FF2B5EF4-FFF2-40B4-BE49-F238E27FC236}">
                    <a16:creationId xmlns:a16="http://schemas.microsoft.com/office/drawing/2014/main" id="{DA4D9768-930B-43A9-93F6-03C380185996}"/>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1" name="菱形 50">
              <a:extLst>
                <a:ext uri="{FF2B5EF4-FFF2-40B4-BE49-F238E27FC236}">
                  <a16:creationId xmlns:a16="http://schemas.microsoft.com/office/drawing/2014/main" id="{EEECD7D6-FA94-4429-BF3D-9FC801DF4448}"/>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菱形 51">
              <a:extLst>
                <a:ext uri="{FF2B5EF4-FFF2-40B4-BE49-F238E27FC236}">
                  <a16:creationId xmlns:a16="http://schemas.microsoft.com/office/drawing/2014/main" id="{5C904DE6-E05C-4603-938A-1961B2DF4C4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3" name="任意多边形: 形状 52">
              <a:extLst>
                <a:ext uri="{FF2B5EF4-FFF2-40B4-BE49-F238E27FC236}">
                  <a16:creationId xmlns:a16="http://schemas.microsoft.com/office/drawing/2014/main" id="{A7472B7B-4F1A-42B4-AAA7-682B293865FE}"/>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2" name="文本框 61">
            <a:extLst>
              <a:ext uri="{FF2B5EF4-FFF2-40B4-BE49-F238E27FC236}">
                <a16:creationId xmlns:a16="http://schemas.microsoft.com/office/drawing/2014/main" id="{BD4E276C-7734-4111-B0B0-4BBEF44F7EB8}"/>
              </a:ext>
            </a:extLst>
          </p:cNvPr>
          <p:cNvSpPr txBox="1"/>
          <p:nvPr/>
        </p:nvSpPr>
        <p:spPr>
          <a:xfrm>
            <a:off x="1816400" y="409338"/>
            <a:ext cx="411683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SKALA PENGUKURAN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64" name="组合 63">
            <a:extLst>
              <a:ext uri="{FF2B5EF4-FFF2-40B4-BE49-F238E27FC236}">
                <a16:creationId xmlns:a16="http://schemas.microsoft.com/office/drawing/2014/main" id="{0AF250D7-258A-465D-B499-43078FDB2906}"/>
              </a:ext>
            </a:extLst>
          </p:cNvPr>
          <p:cNvGrpSpPr/>
          <p:nvPr/>
        </p:nvGrpSpPr>
        <p:grpSpPr>
          <a:xfrm>
            <a:off x="-956954" y="-582230"/>
            <a:ext cx="2829297" cy="2089581"/>
            <a:chOff x="-956954" y="-582230"/>
            <a:chExt cx="2829297" cy="2089581"/>
          </a:xfrm>
        </p:grpSpPr>
        <p:sp>
          <p:nvSpPr>
            <p:cNvPr id="65" name="菱形 64">
              <a:extLst>
                <a:ext uri="{FF2B5EF4-FFF2-40B4-BE49-F238E27FC236}">
                  <a16:creationId xmlns:a16="http://schemas.microsoft.com/office/drawing/2014/main" id="{6079F08A-882A-4B1D-B973-742A675655E1}"/>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菱形 65">
              <a:extLst>
                <a:ext uri="{FF2B5EF4-FFF2-40B4-BE49-F238E27FC236}">
                  <a16:creationId xmlns:a16="http://schemas.microsoft.com/office/drawing/2014/main" id="{5769200D-22CD-452F-B31B-0FBE12F1D344}"/>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7" name="组合 66">
              <a:extLst>
                <a:ext uri="{FF2B5EF4-FFF2-40B4-BE49-F238E27FC236}">
                  <a16:creationId xmlns:a16="http://schemas.microsoft.com/office/drawing/2014/main" id="{F842075F-C8C9-41A1-9781-83055009F2A9}"/>
                </a:ext>
              </a:extLst>
            </p:cNvPr>
            <p:cNvGrpSpPr/>
            <p:nvPr/>
          </p:nvGrpSpPr>
          <p:grpSpPr>
            <a:xfrm rot="2700000">
              <a:off x="852577" y="-207245"/>
              <a:ext cx="409114" cy="408826"/>
              <a:chOff x="1746913" y="1125538"/>
              <a:chExt cx="2934267" cy="1331059"/>
            </a:xfrm>
            <a:solidFill>
              <a:srgbClr val="FEB834"/>
            </a:solidFill>
          </p:grpSpPr>
          <p:sp>
            <p:nvSpPr>
              <p:cNvPr id="71" name="矩形 70">
                <a:extLst>
                  <a:ext uri="{FF2B5EF4-FFF2-40B4-BE49-F238E27FC236}">
                    <a16:creationId xmlns:a16="http://schemas.microsoft.com/office/drawing/2014/main" id="{A8E1DF66-783F-4786-B3FE-9FC5AB3E5D4F}"/>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矩形 71">
                <a:extLst>
                  <a:ext uri="{FF2B5EF4-FFF2-40B4-BE49-F238E27FC236}">
                    <a16:creationId xmlns:a16="http://schemas.microsoft.com/office/drawing/2014/main" id="{6B223387-08D0-49C3-8BF1-4EF351A4F15C}"/>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矩形 72">
                <a:extLst>
                  <a:ext uri="{FF2B5EF4-FFF2-40B4-BE49-F238E27FC236}">
                    <a16:creationId xmlns:a16="http://schemas.microsoft.com/office/drawing/2014/main" id="{5F9F90F0-9F79-45B4-BEB5-DC646C112567}"/>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id="{933A5367-DBA0-41F4-8E51-60CB16928BE8}"/>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5" name="矩形 74">
                <a:extLst>
                  <a:ext uri="{FF2B5EF4-FFF2-40B4-BE49-F238E27FC236}">
                    <a16:creationId xmlns:a16="http://schemas.microsoft.com/office/drawing/2014/main" id="{4EFEBD73-5207-4358-ABF2-6AF0F7E3C0B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矩形 75">
                <a:extLst>
                  <a:ext uri="{FF2B5EF4-FFF2-40B4-BE49-F238E27FC236}">
                    <a16:creationId xmlns:a16="http://schemas.microsoft.com/office/drawing/2014/main" id="{FF686217-552E-48F1-9904-088D61BBBB62}"/>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矩形 76">
                <a:extLst>
                  <a:ext uri="{FF2B5EF4-FFF2-40B4-BE49-F238E27FC236}">
                    <a16:creationId xmlns:a16="http://schemas.microsoft.com/office/drawing/2014/main" id="{4B9DA0C7-F723-4EDD-AF43-9862B6C75709}"/>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 name="菱形 67">
              <a:extLst>
                <a:ext uri="{FF2B5EF4-FFF2-40B4-BE49-F238E27FC236}">
                  <a16:creationId xmlns:a16="http://schemas.microsoft.com/office/drawing/2014/main" id="{146AF7BB-19AA-4CD9-B17E-A422805EB46F}"/>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菱形 68">
              <a:extLst>
                <a:ext uri="{FF2B5EF4-FFF2-40B4-BE49-F238E27FC236}">
                  <a16:creationId xmlns:a16="http://schemas.microsoft.com/office/drawing/2014/main" id="{67AE8C8C-28AD-4956-B01D-E942CA32FE3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0" name="任意多边形: 形状 69">
              <a:extLst>
                <a:ext uri="{FF2B5EF4-FFF2-40B4-BE49-F238E27FC236}">
                  <a16:creationId xmlns:a16="http://schemas.microsoft.com/office/drawing/2014/main" id="{A1F8036C-641B-451A-B980-9702334CB12D}"/>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id="{45F90F4A-CC98-4F33-B8F1-C834D0A23D86}"/>
              </a:ext>
            </a:extLst>
          </p:cNvPr>
          <p:cNvGrpSpPr/>
          <p:nvPr/>
        </p:nvGrpSpPr>
        <p:grpSpPr>
          <a:xfrm>
            <a:off x="223321" y="1784473"/>
            <a:ext cx="3049537" cy="2916609"/>
            <a:chOff x="4324282" y="1902733"/>
            <a:chExt cx="4297204" cy="4109890"/>
          </a:xfrm>
        </p:grpSpPr>
        <p:grpSp>
          <p:nvGrpSpPr>
            <p:cNvPr id="10" name="Group 64">
              <a:extLst>
                <a:ext uri="{FF2B5EF4-FFF2-40B4-BE49-F238E27FC236}">
                  <a16:creationId xmlns:a16="http://schemas.microsoft.com/office/drawing/2014/main" id="{64496F0B-FC62-41CD-9EEE-23DAEFFFF5E8}"/>
                </a:ext>
              </a:extLst>
            </p:cNvPr>
            <p:cNvGrpSpPr/>
            <p:nvPr/>
          </p:nvGrpSpPr>
          <p:grpSpPr>
            <a:xfrm>
              <a:off x="4324282" y="1902733"/>
              <a:ext cx="3539733" cy="4109890"/>
              <a:chOff x="3561365" y="974878"/>
              <a:chExt cx="4287234" cy="4977794"/>
            </a:xfrm>
          </p:grpSpPr>
          <p:grpSp>
            <p:nvGrpSpPr>
              <p:cNvPr id="28" name="Group 82">
                <a:extLst>
                  <a:ext uri="{FF2B5EF4-FFF2-40B4-BE49-F238E27FC236}">
                    <a16:creationId xmlns:a16="http://schemas.microsoft.com/office/drawing/2014/main" id="{6A1538B0-AA88-49CA-B717-7850F49F892A}"/>
                  </a:ext>
                </a:extLst>
              </p:cNvPr>
              <p:cNvGrpSpPr/>
              <p:nvPr/>
            </p:nvGrpSpPr>
            <p:grpSpPr>
              <a:xfrm>
                <a:off x="3561365" y="974878"/>
                <a:ext cx="4287234" cy="4977794"/>
                <a:chOff x="3561365" y="974878"/>
                <a:chExt cx="4287234" cy="4977794"/>
              </a:xfrm>
            </p:grpSpPr>
            <p:sp>
              <p:nvSpPr>
                <p:cNvPr id="42" name="Hexagon 96">
                  <a:extLst>
                    <a:ext uri="{FF2B5EF4-FFF2-40B4-BE49-F238E27FC236}">
                      <a16:creationId xmlns:a16="http://schemas.microsoft.com/office/drawing/2014/main" id="{4D4FA5D5-B8A7-4EF0-856D-41EBE24CDFDD}"/>
                    </a:ext>
                  </a:extLst>
                </p:cNvPr>
                <p:cNvSpPr/>
                <p:nvPr/>
              </p:nvSpPr>
              <p:spPr>
                <a:xfrm rot="5400000">
                  <a:off x="3363953" y="1447511"/>
                  <a:ext cx="4682060" cy="4032526"/>
                </a:xfrm>
                <a:prstGeom prst="hexagon">
                  <a:avLst>
                    <a:gd name="adj" fmla="val 28691"/>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 name="Hexagon 97">
                  <a:extLst>
                    <a:ext uri="{FF2B5EF4-FFF2-40B4-BE49-F238E27FC236}">
                      <a16:creationId xmlns:a16="http://schemas.microsoft.com/office/drawing/2014/main" id="{B256A0AA-6034-4612-BCB6-4531D6E52D1C}"/>
                    </a:ext>
                  </a:extLst>
                </p:cNvPr>
                <p:cNvSpPr/>
                <p:nvPr/>
              </p:nvSpPr>
              <p:spPr>
                <a:xfrm rot="5400000">
                  <a:off x="3216086" y="1320158"/>
                  <a:ext cx="4977794" cy="4287233"/>
                </a:xfrm>
                <a:prstGeom prst="hexagon">
                  <a:avLst>
                    <a:gd name="adj" fmla="val 28691"/>
                    <a:gd name="vf" fmla="val 115470"/>
                  </a:avLst>
                </a:prstGeom>
                <a:no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9" name="Group 83">
                <a:extLst>
                  <a:ext uri="{FF2B5EF4-FFF2-40B4-BE49-F238E27FC236}">
                    <a16:creationId xmlns:a16="http://schemas.microsoft.com/office/drawing/2014/main" id="{C9048900-6235-4D25-B0F1-70F9792639B6}"/>
                  </a:ext>
                </a:extLst>
              </p:cNvPr>
              <p:cNvGrpSpPr/>
              <p:nvPr/>
            </p:nvGrpSpPr>
            <p:grpSpPr>
              <a:xfrm>
                <a:off x="3813663" y="1781634"/>
                <a:ext cx="3784600" cy="3334758"/>
                <a:chOff x="3746499" y="1747203"/>
                <a:chExt cx="3784600" cy="3334758"/>
              </a:xfrm>
            </p:grpSpPr>
            <p:sp>
              <p:nvSpPr>
                <p:cNvPr id="30" name="Trapezoid 84">
                  <a:extLst>
                    <a:ext uri="{FF2B5EF4-FFF2-40B4-BE49-F238E27FC236}">
                      <a16:creationId xmlns:a16="http://schemas.microsoft.com/office/drawing/2014/main" id="{6254545B-6ED2-4C66-877C-3EF1DBC82705}"/>
                    </a:ext>
                  </a:extLst>
                </p:cNvPr>
                <p:cNvSpPr/>
                <p:nvPr/>
              </p:nvSpPr>
              <p:spPr>
                <a:xfrm rot="12603094">
                  <a:off x="5477566" y="1747203"/>
                  <a:ext cx="2047960" cy="325811"/>
                </a:xfrm>
                <a:prstGeom prst="trapezoid">
                  <a:avLst>
                    <a:gd name="adj" fmla="val 56389"/>
                  </a:avLst>
                </a:prstGeom>
                <a:solidFill>
                  <a:srgbClr val="75645C"/>
                </a:solid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Trapezoid 85">
                  <a:extLst>
                    <a:ext uri="{FF2B5EF4-FFF2-40B4-BE49-F238E27FC236}">
                      <a16:creationId xmlns:a16="http://schemas.microsoft.com/office/drawing/2014/main" id="{69671495-E2B9-4078-B131-53328E47FE17}"/>
                    </a:ext>
                  </a:extLst>
                </p:cNvPr>
                <p:cNvSpPr/>
                <p:nvPr/>
              </p:nvSpPr>
              <p:spPr>
                <a:xfrm rot="8996906" flipH="1">
                  <a:off x="3758303" y="1747203"/>
                  <a:ext cx="2047960" cy="325811"/>
                </a:xfrm>
                <a:prstGeom prst="trapezoid">
                  <a:avLst>
                    <a:gd name="adj" fmla="val 56389"/>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Trapezoid 86">
                  <a:extLst>
                    <a:ext uri="{FF2B5EF4-FFF2-40B4-BE49-F238E27FC236}">
                      <a16:creationId xmlns:a16="http://schemas.microsoft.com/office/drawing/2014/main" id="{C7CB11D5-B9E8-4AF2-9DFA-B69A02580581}"/>
                    </a:ext>
                  </a:extLst>
                </p:cNvPr>
                <p:cNvSpPr/>
                <p:nvPr/>
              </p:nvSpPr>
              <p:spPr>
                <a:xfrm rot="8996906" flipV="1">
                  <a:off x="5474451" y="4756150"/>
                  <a:ext cx="2047960" cy="325811"/>
                </a:xfrm>
                <a:prstGeom prst="trapezoid">
                  <a:avLst>
                    <a:gd name="adj" fmla="val 563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Trapezoid 87">
                  <a:extLst>
                    <a:ext uri="{FF2B5EF4-FFF2-40B4-BE49-F238E27FC236}">
                      <a16:creationId xmlns:a16="http://schemas.microsoft.com/office/drawing/2014/main" id="{A488078E-8861-4A41-849F-9EE3FFC6350C}"/>
                    </a:ext>
                  </a:extLst>
                </p:cNvPr>
                <p:cNvSpPr/>
                <p:nvPr/>
              </p:nvSpPr>
              <p:spPr>
                <a:xfrm rot="12603094" flipH="1" flipV="1">
                  <a:off x="3755188" y="4756150"/>
                  <a:ext cx="2047960" cy="325811"/>
                </a:xfrm>
                <a:prstGeom prst="trapezoid">
                  <a:avLst>
                    <a:gd name="adj" fmla="val 56389"/>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Trapezoid 88">
                  <a:extLst>
                    <a:ext uri="{FF2B5EF4-FFF2-40B4-BE49-F238E27FC236}">
                      <a16:creationId xmlns:a16="http://schemas.microsoft.com/office/drawing/2014/main" id="{3F887156-E9F1-4457-AEAE-77A1E2D8E34C}"/>
                    </a:ext>
                  </a:extLst>
                </p:cNvPr>
                <p:cNvSpPr/>
                <p:nvPr/>
              </p:nvSpPr>
              <p:spPr>
                <a:xfrm rot="16200000">
                  <a:off x="6344214" y="3251676"/>
                  <a:ext cx="2047960" cy="325811"/>
                </a:xfrm>
                <a:prstGeom prst="trapezoid">
                  <a:avLst>
                    <a:gd name="adj" fmla="val 563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Trapezoid 89">
                  <a:extLst>
                    <a:ext uri="{FF2B5EF4-FFF2-40B4-BE49-F238E27FC236}">
                      <a16:creationId xmlns:a16="http://schemas.microsoft.com/office/drawing/2014/main" id="{5BD2B900-CAEA-4E6D-96BE-63AA9EE5DA55}"/>
                    </a:ext>
                  </a:extLst>
                </p:cNvPr>
                <p:cNvSpPr/>
                <p:nvPr/>
              </p:nvSpPr>
              <p:spPr>
                <a:xfrm rot="5400000" flipH="1">
                  <a:off x="2885425" y="3251675"/>
                  <a:ext cx="2047960" cy="325811"/>
                </a:xfrm>
                <a:prstGeom prst="trapezoid">
                  <a:avLst>
                    <a:gd name="adj" fmla="val 56389"/>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22" name="Group 76">
              <a:extLst>
                <a:ext uri="{FF2B5EF4-FFF2-40B4-BE49-F238E27FC236}">
                  <a16:creationId xmlns:a16="http://schemas.microsoft.com/office/drawing/2014/main" id="{CD9C4319-3C6A-41EF-8FF3-C53FC9451453}"/>
                </a:ext>
              </a:extLst>
            </p:cNvPr>
            <p:cNvGrpSpPr/>
            <p:nvPr/>
          </p:nvGrpSpPr>
          <p:grpSpPr>
            <a:xfrm>
              <a:off x="7006755" y="2187902"/>
              <a:ext cx="1233004" cy="313378"/>
              <a:chOff x="7201325" y="1087969"/>
              <a:chExt cx="1493384" cy="577081"/>
            </a:xfrm>
          </p:grpSpPr>
          <p:cxnSp>
            <p:nvCxnSpPr>
              <p:cNvPr id="26" name="Straight Connector 80">
                <a:extLst>
                  <a:ext uri="{FF2B5EF4-FFF2-40B4-BE49-F238E27FC236}">
                    <a16:creationId xmlns:a16="http://schemas.microsoft.com/office/drawing/2014/main" id="{CE2C539E-46E5-4A89-97F2-3A0169AA3AA3}"/>
                  </a:ext>
                </a:extLst>
              </p:cNvPr>
              <p:cNvCxnSpPr>
                <a:cxnSpLocks/>
              </p:cNvCxnSpPr>
              <p:nvPr/>
            </p:nvCxnSpPr>
            <p:spPr>
              <a:xfrm flipV="1">
                <a:off x="7201325" y="1087970"/>
                <a:ext cx="503523" cy="577080"/>
              </a:xfrm>
              <a:prstGeom prst="line">
                <a:avLst/>
              </a:prstGeom>
              <a:solidFill>
                <a:srgbClr val="75645C"/>
              </a:solidFill>
              <a:ln w="19050">
                <a:solidFill>
                  <a:srgbClr val="75645C"/>
                </a:solidFill>
              </a:ln>
            </p:spPr>
            <p:style>
              <a:lnRef idx="1">
                <a:schemeClr val="accent1"/>
              </a:lnRef>
              <a:fillRef idx="0">
                <a:schemeClr val="accent1"/>
              </a:fillRef>
              <a:effectRef idx="0">
                <a:schemeClr val="accent1"/>
              </a:effectRef>
              <a:fontRef idx="minor">
                <a:schemeClr val="tx1"/>
              </a:fontRef>
            </p:style>
          </p:cxnSp>
          <p:cxnSp>
            <p:nvCxnSpPr>
              <p:cNvPr id="27" name="Straight Connector 81">
                <a:extLst>
                  <a:ext uri="{FF2B5EF4-FFF2-40B4-BE49-F238E27FC236}">
                    <a16:creationId xmlns:a16="http://schemas.microsoft.com/office/drawing/2014/main" id="{5CBB2F04-1024-470B-B73A-C9ED707438AC}"/>
                  </a:ext>
                </a:extLst>
              </p:cNvPr>
              <p:cNvCxnSpPr>
                <a:cxnSpLocks/>
              </p:cNvCxnSpPr>
              <p:nvPr/>
            </p:nvCxnSpPr>
            <p:spPr>
              <a:xfrm flipH="1">
                <a:off x="7688869" y="1087969"/>
                <a:ext cx="1005840" cy="1"/>
              </a:xfrm>
              <a:prstGeom prst="line">
                <a:avLst/>
              </a:prstGeom>
              <a:solidFill>
                <a:srgbClr val="75645C"/>
              </a:solidFill>
              <a:ln w="19050">
                <a:solidFill>
                  <a:srgbClr val="75645C"/>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oup 70">
              <a:extLst>
                <a:ext uri="{FF2B5EF4-FFF2-40B4-BE49-F238E27FC236}">
                  <a16:creationId xmlns:a16="http://schemas.microsoft.com/office/drawing/2014/main" id="{BF18B607-2632-40E9-862A-D8F9C2E1CC45}"/>
                </a:ext>
              </a:extLst>
            </p:cNvPr>
            <p:cNvGrpSpPr/>
            <p:nvPr/>
          </p:nvGrpSpPr>
          <p:grpSpPr>
            <a:xfrm flipV="1">
              <a:off x="7004923" y="5382156"/>
              <a:ext cx="1233004" cy="313378"/>
              <a:chOff x="7201325" y="1087969"/>
              <a:chExt cx="1493384" cy="577081"/>
            </a:xfrm>
          </p:grpSpPr>
          <p:cxnSp>
            <p:nvCxnSpPr>
              <p:cNvPr id="20" name="Straight Connector 74">
                <a:extLst>
                  <a:ext uri="{FF2B5EF4-FFF2-40B4-BE49-F238E27FC236}">
                    <a16:creationId xmlns:a16="http://schemas.microsoft.com/office/drawing/2014/main" id="{409876E9-A725-4663-B749-662BD520CB65}"/>
                  </a:ext>
                </a:extLst>
              </p:cNvPr>
              <p:cNvCxnSpPr>
                <a:cxnSpLocks/>
              </p:cNvCxnSpPr>
              <p:nvPr/>
            </p:nvCxnSpPr>
            <p:spPr>
              <a:xfrm flipV="1">
                <a:off x="7201325" y="1087970"/>
                <a:ext cx="503523" cy="577080"/>
              </a:xfrm>
              <a:prstGeom prst="line">
                <a:avLst/>
              </a:prstGeom>
              <a:solidFill>
                <a:srgbClr val="00B050"/>
              </a:solidFill>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75">
                <a:extLst>
                  <a:ext uri="{FF2B5EF4-FFF2-40B4-BE49-F238E27FC236}">
                    <a16:creationId xmlns:a16="http://schemas.microsoft.com/office/drawing/2014/main" id="{6B9A78B3-FB78-4F8F-B6E9-17DF62985C40}"/>
                  </a:ext>
                </a:extLst>
              </p:cNvPr>
              <p:cNvCxnSpPr>
                <a:cxnSpLocks/>
              </p:cNvCxnSpPr>
              <p:nvPr/>
            </p:nvCxnSpPr>
            <p:spPr>
              <a:xfrm flipH="1">
                <a:off x="7688869" y="1087969"/>
                <a:ext cx="1005840" cy="1"/>
              </a:xfrm>
              <a:prstGeom prst="line">
                <a:avLst/>
              </a:prstGeom>
              <a:solidFill>
                <a:srgbClr val="00B050"/>
              </a:solidFill>
              <a:ln w="19050">
                <a:solidFill>
                  <a:srgbClr val="00B050"/>
                </a:solidFill>
                <a:headEnd type="oval"/>
              </a:ln>
            </p:spPr>
            <p:style>
              <a:lnRef idx="1">
                <a:schemeClr val="accent1"/>
              </a:lnRef>
              <a:fillRef idx="0">
                <a:schemeClr val="accent1"/>
              </a:fillRef>
              <a:effectRef idx="0">
                <a:schemeClr val="accent1"/>
              </a:effectRef>
              <a:fontRef idx="minor">
                <a:schemeClr val="tx1"/>
              </a:fontRef>
            </p:style>
          </p:cxnSp>
        </p:grpSp>
        <p:cxnSp>
          <p:nvCxnSpPr>
            <p:cNvPr id="15" name="Straight Connector 69">
              <a:extLst>
                <a:ext uri="{FF2B5EF4-FFF2-40B4-BE49-F238E27FC236}">
                  <a16:creationId xmlns:a16="http://schemas.microsoft.com/office/drawing/2014/main" id="{B78BABD9-B26A-484B-BB16-BC23EB01C3BE}"/>
                </a:ext>
              </a:extLst>
            </p:cNvPr>
            <p:cNvCxnSpPr>
              <a:cxnSpLocks/>
            </p:cNvCxnSpPr>
            <p:nvPr/>
          </p:nvCxnSpPr>
          <p:spPr>
            <a:xfrm flipH="1">
              <a:off x="7791019" y="3957676"/>
              <a:ext cx="830467" cy="1"/>
            </a:xfrm>
            <a:prstGeom prst="line">
              <a:avLst/>
            </a:prstGeom>
            <a:solidFill>
              <a:srgbClr val="C00000"/>
            </a:solidFill>
            <a:ln w="19050">
              <a:solidFill>
                <a:srgbClr val="C00000"/>
              </a:solidFill>
              <a:headEnd type="oval"/>
            </a:ln>
          </p:spPr>
          <p:style>
            <a:lnRef idx="1">
              <a:schemeClr val="accent1"/>
            </a:lnRef>
            <a:fillRef idx="0">
              <a:schemeClr val="accent1"/>
            </a:fillRef>
            <a:effectRef idx="0">
              <a:schemeClr val="accent1"/>
            </a:effectRef>
            <a:fontRef idx="minor">
              <a:schemeClr val="tx1"/>
            </a:fontRef>
          </p:style>
        </p:cxnSp>
      </p:grpSp>
      <p:sp>
        <p:nvSpPr>
          <p:cNvPr id="46" name="文本框 7">
            <a:extLst>
              <a:ext uri="{FF2B5EF4-FFF2-40B4-BE49-F238E27FC236}">
                <a16:creationId xmlns:a16="http://schemas.microsoft.com/office/drawing/2014/main" id="{33148BAA-3397-4C3B-8182-B893C905AD3E}"/>
              </a:ext>
            </a:extLst>
          </p:cNvPr>
          <p:cNvSpPr txBox="1"/>
          <p:nvPr/>
        </p:nvSpPr>
        <p:spPr bwMode="auto">
          <a:xfrm>
            <a:off x="3143719" y="1814745"/>
            <a:ext cx="2060720" cy="4001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 Likert</a:t>
            </a:r>
            <a:endParaRPr lang="zh-CN" altLang="en-US" sz="2000" b="1" kern="0" dirty="0">
              <a:latin typeface="Miriam Libre" panose="00000500000000000000" pitchFamily="2" charset="-79"/>
              <a:cs typeface="Miriam Libre" panose="00000500000000000000" pitchFamily="2" charset="-79"/>
              <a:sym typeface="+mn-lt"/>
            </a:endParaRPr>
          </a:p>
        </p:txBody>
      </p:sp>
      <p:sp>
        <p:nvSpPr>
          <p:cNvPr id="86" name="文本框 7">
            <a:extLst>
              <a:ext uri="{FF2B5EF4-FFF2-40B4-BE49-F238E27FC236}">
                <a16:creationId xmlns:a16="http://schemas.microsoft.com/office/drawing/2014/main" id="{CCAFFC86-36EE-4404-B321-75CA42C6F245}"/>
              </a:ext>
            </a:extLst>
          </p:cNvPr>
          <p:cNvSpPr txBox="1"/>
          <p:nvPr/>
        </p:nvSpPr>
        <p:spPr bwMode="auto">
          <a:xfrm>
            <a:off x="3143720" y="4306781"/>
            <a:ext cx="1751832" cy="830997"/>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a:t>
            </a:r>
          </a:p>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Semantic </a:t>
            </a:r>
            <a:r>
              <a:rPr lang="en-US" altLang="zh-CN" sz="1600" b="1" kern="0" dirty="0" err="1">
                <a:latin typeface="Miriam Libre" panose="00000500000000000000" pitchFamily="2" charset="-79"/>
                <a:cs typeface="Miriam Libre" panose="00000500000000000000" pitchFamily="2" charset="-79"/>
                <a:sym typeface="+mn-lt"/>
              </a:rPr>
              <a:t>Differensial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92" name="文本框 7">
            <a:extLst>
              <a:ext uri="{FF2B5EF4-FFF2-40B4-BE49-F238E27FC236}">
                <a16:creationId xmlns:a16="http://schemas.microsoft.com/office/drawing/2014/main" id="{73B86E6D-37D0-4FBE-A0E3-2587DA2861A9}"/>
              </a:ext>
            </a:extLst>
          </p:cNvPr>
          <p:cNvSpPr txBox="1"/>
          <p:nvPr/>
        </p:nvSpPr>
        <p:spPr bwMode="auto">
          <a:xfrm>
            <a:off x="3328667" y="3106677"/>
            <a:ext cx="1751833" cy="33855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 Guttman</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5" name="TextBox 4">
            <a:extLst>
              <a:ext uri="{FF2B5EF4-FFF2-40B4-BE49-F238E27FC236}">
                <a16:creationId xmlns:a16="http://schemas.microsoft.com/office/drawing/2014/main" id="{F047E5A2-B7A9-6C36-3FF4-4C04EC4B94B5}"/>
              </a:ext>
            </a:extLst>
          </p:cNvPr>
          <p:cNvSpPr txBox="1"/>
          <p:nvPr/>
        </p:nvSpPr>
        <p:spPr>
          <a:xfrm>
            <a:off x="5136309" y="1765448"/>
            <a:ext cx="6576646" cy="4801314"/>
          </a:xfrm>
          <a:prstGeom prst="rect">
            <a:avLst/>
          </a:prstGeom>
          <a:noFill/>
        </p:spPr>
        <p:txBody>
          <a:bodyPr wrap="square">
            <a:spAutoFit/>
          </a:bodyPr>
          <a:lstStyle/>
          <a:p>
            <a:pPr algn="just"/>
            <a:r>
              <a:rPr lang="en-US" dirty="0">
                <a:latin typeface="Miriam Libre" panose="00000500000000000000" pitchFamily="2" charset="-79"/>
                <a:cs typeface="Miriam Libre" panose="00000500000000000000" pitchFamily="2" charset="-79"/>
              </a:rPr>
              <a:t>Skala Likert </a:t>
            </a:r>
            <a:r>
              <a:rPr lang="en-US" dirty="0" err="1">
                <a:latin typeface="Miriam Libre" panose="00000500000000000000" pitchFamily="2" charset="-79"/>
                <a:cs typeface="Miriam Libre" panose="00000500000000000000" pitchFamily="2" charset="-79"/>
              </a:rPr>
              <a:t>digunakan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untuk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mengukur</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sikap</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pendapat</a:t>
            </a:r>
            <a:r>
              <a:rPr lang="en-US" dirty="0">
                <a:latin typeface="Miriam Libre" panose="00000500000000000000" pitchFamily="2" charset="-79"/>
                <a:cs typeface="Miriam Libre" panose="00000500000000000000" pitchFamily="2" charset="-79"/>
              </a:rPr>
              <a:t> dan </a:t>
            </a:r>
            <a:r>
              <a:rPr lang="en-US" dirty="0" err="1">
                <a:latin typeface="Miriam Libre" panose="00000500000000000000" pitchFamily="2" charset="-79"/>
                <a:cs typeface="Miriam Libre" panose="00000500000000000000" pitchFamily="2" charset="-79"/>
              </a:rPr>
              <a:t>persepsi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seseorang</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atau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sekelompok</a:t>
            </a:r>
            <a:r>
              <a:rPr lang="en-US" dirty="0">
                <a:latin typeface="Miriam Libre" panose="00000500000000000000" pitchFamily="2" charset="-79"/>
                <a:cs typeface="Miriam Libre" panose="00000500000000000000" pitchFamily="2" charset="-79"/>
              </a:rPr>
              <a:t> orang </a:t>
            </a:r>
            <a:r>
              <a:rPr lang="en-US" dirty="0" err="1">
                <a:latin typeface="Miriam Libre" panose="00000500000000000000" pitchFamily="2" charset="-79"/>
                <a:cs typeface="Miriam Libre" panose="00000500000000000000" pitchFamily="2" charset="-79"/>
              </a:rPr>
              <a:t>tentang</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fenomena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sosial</a:t>
            </a:r>
            <a:r>
              <a:rPr lang="en-US" dirty="0">
                <a:latin typeface="Miriam Libre" panose="00000500000000000000" pitchFamily="2" charset="-79"/>
                <a:cs typeface="Miriam Libre" panose="00000500000000000000" pitchFamily="2" charset="-79"/>
              </a:rPr>
              <a:t>.</a:t>
            </a:r>
          </a:p>
          <a:p>
            <a:pPr algn="just"/>
            <a:r>
              <a:rPr lang="en-US" dirty="0" err="1">
                <a:latin typeface="Miriam Libre" panose="00000500000000000000" pitchFamily="2" charset="-79"/>
                <a:cs typeface="Miriam Libre" panose="00000500000000000000" pitchFamily="2" charset="-79"/>
              </a:rPr>
              <a:t>Contoh</a:t>
            </a:r>
            <a:r>
              <a:rPr lang="en-US" dirty="0">
                <a:latin typeface="Miriam Libre" panose="00000500000000000000" pitchFamily="2" charset="-79"/>
                <a:cs typeface="Miriam Libre" panose="00000500000000000000" pitchFamily="2" charset="-79"/>
              </a:rPr>
              <a:t>:</a:t>
            </a:r>
          </a:p>
          <a:p>
            <a:pPr algn="just"/>
            <a:r>
              <a:rPr lang="en-US" dirty="0">
                <a:latin typeface="Miriam Libre" panose="00000500000000000000" pitchFamily="2" charset="-79"/>
                <a:cs typeface="Miriam Libre" panose="00000500000000000000" pitchFamily="2" charset="-79"/>
              </a:rPr>
              <a:t>Sangat </a:t>
            </a:r>
            <a:r>
              <a:rPr lang="en-US" dirty="0" err="1">
                <a:latin typeface="Miriam Libre" panose="00000500000000000000" pitchFamily="2" charset="-79"/>
                <a:cs typeface="Miriam Libre" panose="00000500000000000000" pitchFamily="2" charset="-79"/>
              </a:rPr>
              <a:t>Tidak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Puas</a:t>
            </a:r>
            <a:r>
              <a:rPr lang="en-US" dirty="0">
                <a:latin typeface="Miriam Libre" panose="00000500000000000000" pitchFamily="2" charset="-79"/>
                <a:cs typeface="Miriam Libre" panose="00000500000000000000" pitchFamily="2" charset="-79"/>
              </a:rPr>
              <a:t>	: 1</a:t>
            </a:r>
          </a:p>
          <a:p>
            <a:pPr algn="just"/>
            <a:r>
              <a:rPr lang="en-US" dirty="0" err="1">
                <a:latin typeface="Miriam Libre" panose="00000500000000000000" pitchFamily="2" charset="-79"/>
                <a:cs typeface="Miriam Libre" panose="00000500000000000000" pitchFamily="2" charset="-79"/>
              </a:rPr>
              <a:t>Tidak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Puas</a:t>
            </a:r>
            <a:r>
              <a:rPr lang="en-US" dirty="0">
                <a:latin typeface="Miriam Libre" panose="00000500000000000000" pitchFamily="2" charset="-79"/>
                <a:cs typeface="Miriam Libre" panose="00000500000000000000" pitchFamily="2" charset="-79"/>
              </a:rPr>
              <a:t>			: 2</a:t>
            </a:r>
          </a:p>
          <a:p>
            <a:pPr algn="just"/>
            <a:r>
              <a:rPr lang="en-US" dirty="0" err="1">
                <a:latin typeface="Miriam Libre" panose="00000500000000000000" pitchFamily="2" charset="-79"/>
                <a:cs typeface="Miriam Libre" panose="00000500000000000000" pitchFamily="2" charset="-79"/>
              </a:rPr>
              <a:t>Cukup</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Puas</a:t>
            </a:r>
            <a:r>
              <a:rPr lang="en-US" dirty="0">
                <a:latin typeface="Miriam Libre" panose="00000500000000000000" pitchFamily="2" charset="-79"/>
                <a:cs typeface="Miriam Libre" panose="00000500000000000000" pitchFamily="2" charset="-79"/>
              </a:rPr>
              <a:t>			: 3</a:t>
            </a:r>
          </a:p>
          <a:p>
            <a:pPr algn="just"/>
            <a:r>
              <a:rPr lang="en-US" dirty="0" err="1">
                <a:latin typeface="Miriam Libre" panose="00000500000000000000" pitchFamily="2" charset="-79"/>
                <a:cs typeface="Miriam Libre" panose="00000500000000000000" pitchFamily="2" charset="-79"/>
              </a:rPr>
              <a:t>Puas</a:t>
            </a:r>
            <a:r>
              <a:rPr lang="en-US" dirty="0">
                <a:latin typeface="Miriam Libre" panose="00000500000000000000" pitchFamily="2" charset="-79"/>
                <a:cs typeface="Miriam Libre" panose="00000500000000000000" pitchFamily="2" charset="-79"/>
              </a:rPr>
              <a:t>				: 4</a:t>
            </a:r>
          </a:p>
          <a:p>
            <a:pPr algn="just"/>
            <a:r>
              <a:rPr lang="en-US" dirty="0">
                <a:latin typeface="Miriam Libre" panose="00000500000000000000" pitchFamily="2" charset="-79"/>
                <a:cs typeface="Miriam Libre" panose="00000500000000000000" pitchFamily="2" charset="-79"/>
              </a:rPr>
              <a:t>Sangat </a:t>
            </a:r>
            <a:r>
              <a:rPr lang="en-US" dirty="0" err="1">
                <a:latin typeface="Miriam Libre" panose="00000500000000000000" pitchFamily="2" charset="-79"/>
                <a:cs typeface="Miriam Libre" panose="00000500000000000000" pitchFamily="2" charset="-79"/>
              </a:rPr>
              <a:t>Puas</a:t>
            </a:r>
            <a:r>
              <a:rPr lang="en-US" dirty="0">
                <a:latin typeface="Miriam Libre" panose="00000500000000000000" pitchFamily="2" charset="-79"/>
                <a:cs typeface="Miriam Libre" panose="00000500000000000000" pitchFamily="2" charset="-79"/>
              </a:rPr>
              <a:t>			: 5</a:t>
            </a:r>
          </a:p>
          <a:p>
            <a:pPr algn="just"/>
            <a:r>
              <a:rPr lang="en-US" dirty="0" err="1">
                <a:latin typeface="Miriam Libre" panose="00000500000000000000" pitchFamily="2" charset="-79"/>
                <a:cs typeface="Miriam Libre" panose="00000500000000000000" pitchFamily="2" charset="-79"/>
              </a:rPr>
              <a:t>Atau</a:t>
            </a:r>
            <a:endParaRPr lang="en-US" dirty="0">
              <a:latin typeface="Miriam Libre" panose="00000500000000000000" pitchFamily="2" charset="-79"/>
              <a:cs typeface="Miriam Libre" panose="00000500000000000000" pitchFamily="2" charset="-79"/>
            </a:endParaRPr>
          </a:p>
          <a:p>
            <a:pPr algn="just"/>
            <a:r>
              <a:rPr lang="en-US" dirty="0">
                <a:latin typeface="Miriam Libre" panose="00000500000000000000" pitchFamily="2" charset="-79"/>
                <a:cs typeface="Miriam Libre" panose="00000500000000000000" pitchFamily="2" charset="-79"/>
              </a:rPr>
              <a:t>Sangat </a:t>
            </a:r>
            <a:r>
              <a:rPr lang="en-US" dirty="0" err="1">
                <a:latin typeface="Miriam Libre" panose="00000500000000000000" pitchFamily="2" charset="-79"/>
                <a:cs typeface="Miriam Libre" panose="00000500000000000000" pitchFamily="2" charset="-79"/>
              </a:rPr>
              <a:t>Buruk</a:t>
            </a:r>
            <a:r>
              <a:rPr lang="en-US" dirty="0">
                <a:latin typeface="Miriam Libre" panose="00000500000000000000" pitchFamily="2" charset="-79"/>
                <a:cs typeface="Miriam Libre" panose="00000500000000000000" pitchFamily="2" charset="-79"/>
              </a:rPr>
              <a:t>		: 1</a:t>
            </a:r>
          </a:p>
          <a:p>
            <a:pPr algn="just"/>
            <a:r>
              <a:rPr lang="en-US" dirty="0" err="1">
                <a:latin typeface="Miriam Libre" panose="00000500000000000000" pitchFamily="2" charset="-79"/>
                <a:cs typeface="Miriam Libre" panose="00000500000000000000" pitchFamily="2" charset="-79"/>
              </a:rPr>
              <a:t>Buruk</a:t>
            </a:r>
            <a:r>
              <a:rPr lang="en-US" dirty="0">
                <a:latin typeface="Miriam Libre" panose="00000500000000000000" pitchFamily="2" charset="-79"/>
                <a:cs typeface="Miriam Libre" panose="00000500000000000000" pitchFamily="2" charset="-79"/>
              </a:rPr>
              <a:t>				: 2</a:t>
            </a:r>
          </a:p>
          <a:p>
            <a:pPr algn="just"/>
            <a:r>
              <a:rPr lang="en-US" dirty="0" err="1">
                <a:latin typeface="Miriam Libre" panose="00000500000000000000" pitchFamily="2" charset="-79"/>
                <a:cs typeface="Miriam Libre" panose="00000500000000000000" pitchFamily="2" charset="-79"/>
              </a:rPr>
              <a:t>Cukup</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Baik</a:t>
            </a:r>
            <a:r>
              <a:rPr lang="en-US" dirty="0">
                <a:latin typeface="Miriam Libre" panose="00000500000000000000" pitchFamily="2" charset="-79"/>
                <a:cs typeface="Miriam Libre" panose="00000500000000000000" pitchFamily="2" charset="-79"/>
              </a:rPr>
              <a:t>			: 3</a:t>
            </a:r>
          </a:p>
          <a:p>
            <a:pPr algn="just"/>
            <a:r>
              <a:rPr lang="en-US" dirty="0" err="1">
                <a:latin typeface="Miriam Libre" panose="00000500000000000000" pitchFamily="2" charset="-79"/>
                <a:cs typeface="Miriam Libre" panose="00000500000000000000" pitchFamily="2" charset="-79"/>
              </a:rPr>
              <a:t>Baik</a:t>
            </a:r>
            <a:r>
              <a:rPr lang="en-US" dirty="0">
                <a:latin typeface="Miriam Libre" panose="00000500000000000000" pitchFamily="2" charset="-79"/>
                <a:cs typeface="Miriam Libre" panose="00000500000000000000" pitchFamily="2" charset="-79"/>
              </a:rPr>
              <a:t>				: 4</a:t>
            </a:r>
          </a:p>
          <a:p>
            <a:pPr algn="just"/>
            <a:r>
              <a:rPr lang="en-US" dirty="0">
                <a:latin typeface="Miriam Libre" panose="00000500000000000000" pitchFamily="2" charset="-79"/>
                <a:cs typeface="Miriam Libre" panose="00000500000000000000" pitchFamily="2" charset="-79"/>
              </a:rPr>
              <a:t>Sangat </a:t>
            </a:r>
            <a:r>
              <a:rPr lang="en-US" dirty="0" err="1">
                <a:latin typeface="Miriam Libre" panose="00000500000000000000" pitchFamily="2" charset="-79"/>
                <a:cs typeface="Miriam Libre" panose="00000500000000000000" pitchFamily="2" charset="-79"/>
              </a:rPr>
              <a:t>Baik</a:t>
            </a:r>
            <a:r>
              <a:rPr lang="en-US" dirty="0">
                <a:latin typeface="Miriam Libre" panose="00000500000000000000" pitchFamily="2" charset="-79"/>
                <a:cs typeface="Miriam Libre" panose="00000500000000000000" pitchFamily="2" charset="-79"/>
              </a:rPr>
              <a:t>			: 5</a:t>
            </a:r>
          </a:p>
          <a:p>
            <a:pPr algn="just"/>
            <a:r>
              <a:rPr lang="en-US" dirty="0">
                <a:latin typeface="Miriam Libre" panose="00000500000000000000" pitchFamily="2" charset="-79"/>
                <a:cs typeface="Miriam Libre" panose="00000500000000000000" pitchFamily="2" charset="-79"/>
              </a:rPr>
              <a:t>Interval </a:t>
            </a:r>
            <a:r>
              <a:rPr lang="en-US" dirty="0" err="1">
                <a:latin typeface="Miriam Libre" panose="00000500000000000000" pitchFamily="2" charset="-79"/>
                <a:cs typeface="Miriam Libre" panose="00000500000000000000" pitchFamily="2" charset="-79"/>
              </a:rPr>
              <a:t>skala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ini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tidak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harus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sampai</a:t>
            </a:r>
            <a:r>
              <a:rPr lang="en-US" dirty="0">
                <a:latin typeface="Miriam Libre" panose="00000500000000000000" pitchFamily="2" charset="-79"/>
                <a:cs typeface="Miriam Libre" panose="00000500000000000000" pitchFamily="2" charset="-79"/>
              </a:rPr>
              <a:t> 5 </a:t>
            </a:r>
            <a:r>
              <a:rPr lang="en-US" dirty="0" err="1">
                <a:latin typeface="Miriam Libre" panose="00000500000000000000" pitchFamily="2" charset="-79"/>
                <a:cs typeface="Miriam Libre" panose="00000500000000000000" pitchFamily="2" charset="-79"/>
              </a:rPr>
              <a:t>kelas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bisa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disesuaikan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dengan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kebutuhan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peneliti</a:t>
            </a:r>
            <a:endParaRPr lang="en-US" dirty="0">
              <a:latin typeface="Miriam Libre" panose="00000500000000000000" pitchFamily="2" charset="-79"/>
              <a:cs typeface="Miriam Libre" panose="00000500000000000000" pitchFamily="2" charset="-79"/>
            </a:endParaRPr>
          </a:p>
        </p:txBody>
      </p:sp>
      <p:sp>
        <p:nvSpPr>
          <p:cNvPr id="3" name="文本框 7">
            <a:extLst>
              <a:ext uri="{FF2B5EF4-FFF2-40B4-BE49-F238E27FC236}">
                <a16:creationId xmlns:a16="http://schemas.microsoft.com/office/drawing/2014/main" id="{0BD312D0-F67C-FC76-6D3E-D558912EEA5F}"/>
              </a:ext>
            </a:extLst>
          </p:cNvPr>
          <p:cNvSpPr txBox="1"/>
          <p:nvPr/>
        </p:nvSpPr>
        <p:spPr bwMode="auto">
          <a:xfrm>
            <a:off x="710300" y="2908658"/>
            <a:ext cx="1560388"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a:t>
            </a:r>
          </a:p>
          <a:p>
            <a:pPr algn="ct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Interval</a:t>
            </a:r>
            <a:endParaRPr lang="zh-CN" altLang="en-US" sz="2000" b="1" kern="0" dirty="0">
              <a:latin typeface="Miriam Libre" panose="00000500000000000000" pitchFamily="2" charset="-79"/>
              <a:cs typeface="Miriam Libre" panose="00000500000000000000" pitchFamily="2" charset="-79"/>
              <a:sym typeface="+mn-lt"/>
            </a:endParaRPr>
          </a:p>
        </p:txBody>
      </p:sp>
    </p:spTree>
    <p:extLst>
      <p:ext uri="{BB962C8B-B14F-4D97-AF65-F5344CB8AC3E}">
        <p14:creationId xmlns:p14="http://schemas.microsoft.com/office/powerpoint/2010/main" val="35916356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C0A14836-57AB-412F-9173-2A4D627C67C0}"/>
              </a:ext>
            </a:extLst>
          </p:cNvPr>
          <p:cNvGrpSpPr/>
          <p:nvPr/>
        </p:nvGrpSpPr>
        <p:grpSpPr>
          <a:xfrm>
            <a:off x="-956954" y="-569530"/>
            <a:ext cx="2829297" cy="2089581"/>
            <a:chOff x="-956954" y="-582230"/>
            <a:chExt cx="2829297" cy="2089581"/>
          </a:xfrm>
        </p:grpSpPr>
        <p:sp>
          <p:nvSpPr>
            <p:cNvPr id="48" name="菱形 47">
              <a:extLst>
                <a:ext uri="{FF2B5EF4-FFF2-40B4-BE49-F238E27FC236}">
                  <a16:creationId xmlns:a16="http://schemas.microsoft.com/office/drawing/2014/main" id="{C5AFD560-0689-4040-98F5-D99C6607A5F0}"/>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菱形 48">
              <a:extLst>
                <a:ext uri="{FF2B5EF4-FFF2-40B4-BE49-F238E27FC236}">
                  <a16:creationId xmlns:a16="http://schemas.microsoft.com/office/drawing/2014/main" id="{CDD8B528-ED27-4420-A0D8-968EC968CD0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CCC3302-FEA9-4795-8A5D-BA1861192ACA}"/>
                </a:ext>
              </a:extLst>
            </p:cNvPr>
            <p:cNvGrpSpPr/>
            <p:nvPr/>
          </p:nvGrpSpPr>
          <p:grpSpPr>
            <a:xfrm rot="2700000">
              <a:off x="852577" y="-207245"/>
              <a:ext cx="409114" cy="408826"/>
              <a:chOff x="1746913" y="1125538"/>
              <a:chExt cx="2934267" cy="1331059"/>
            </a:xfrm>
            <a:solidFill>
              <a:srgbClr val="FEB834"/>
            </a:solidFill>
          </p:grpSpPr>
          <p:sp>
            <p:nvSpPr>
              <p:cNvPr id="54" name="矩形 53">
                <a:extLst>
                  <a:ext uri="{FF2B5EF4-FFF2-40B4-BE49-F238E27FC236}">
                    <a16:creationId xmlns:a16="http://schemas.microsoft.com/office/drawing/2014/main" id="{35E65A37-B21E-445B-A038-4715DD2E21B1}"/>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54">
                <a:extLst>
                  <a:ext uri="{FF2B5EF4-FFF2-40B4-BE49-F238E27FC236}">
                    <a16:creationId xmlns:a16="http://schemas.microsoft.com/office/drawing/2014/main" id="{2F6B4237-703B-42D5-9479-8548E1D823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a:extLst>
                  <a:ext uri="{FF2B5EF4-FFF2-40B4-BE49-F238E27FC236}">
                    <a16:creationId xmlns:a16="http://schemas.microsoft.com/office/drawing/2014/main" id="{81B9FBA6-5507-4A48-8CB3-278BB17FA303}"/>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a:extLst>
                  <a:ext uri="{FF2B5EF4-FFF2-40B4-BE49-F238E27FC236}">
                    <a16:creationId xmlns:a16="http://schemas.microsoft.com/office/drawing/2014/main" id="{EA5A39E1-EC55-4C5E-B0CD-47858ACB6894}"/>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矩形 57">
                <a:extLst>
                  <a:ext uri="{FF2B5EF4-FFF2-40B4-BE49-F238E27FC236}">
                    <a16:creationId xmlns:a16="http://schemas.microsoft.com/office/drawing/2014/main" id="{2958E9F6-6DAB-444C-B2E6-82B40526482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矩形 58">
                <a:extLst>
                  <a:ext uri="{FF2B5EF4-FFF2-40B4-BE49-F238E27FC236}">
                    <a16:creationId xmlns:a16="http://schemas.microsoft.com/office/drawing/2014/main" id="{44F13B9A-879F-4AF3-9F90-29FC71765046}"/>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矩形 59">
                <a:extLst>
                  <a:ext uri="{FF2B5EF4-FFF2-40B4-BE49-F238E27FC236}">
                    <a16:creationId xmlns:a16="http://schemas.microsoft.com/office/drawing/2014/main" id="{DA4D9768-930B-43A9-93F6-03C380185996}"/>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1" name="菱形 50">
              <a:extLst>
                <a:ext uri="{FF2B5EF4-FFF2-40B4-BE49-F238E27FC236}">
                  <a16:creationId xmlns:a16="http://schemas.microsoft.com/office/drawing/2014/main" id="{EEECD7D6-FA94-4429-BF3D-9FC801DF4448}"/>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菱形 51">
              <a:extLst>
                <a:ext uri="{FF2B5EF4-FFF2-40B4-BE49-F238E27FC236}">
                  <a16:creationId xmlns:a16="http://schemas.microsoft.com/office/drawing/2014/main" id="{5C904DE6-E05C-4603-938A-1961B2DF4C4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3" name="任意多边形: 形状 52">
              <a:extLst>
                <a:ext uri="{FF2B5EF4-FFF2-40B4-BE49-F238E27FC236}">
                  <a16:creationId xmlns:a16="http://schemas.microsoft.com/office/drawing/2014/main" id="{A7472B7B-4F1A-42B4-AAA7-682B293865FE}"/>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2" name="文本框 61">
            <a:extLst>
              <a:ext uri="{FF2B5EF4-FFF2-40B4-BE49-F238E27FC236}">
                <a16:creationId xmlns:a16="http://schemas.microsoft.com/office/drawing/2014/main" id="{BD4E276C-7734-4111-B0B0-4BBEF44F7EB8}"/>
              </a:ext>
            </a:extLst>
          </p:cNvPr>
          <p:cNvSpPr txBox="1"/>
          <p:nvPr/>
        </p:nvSpPr>
        <p:spPr>
          <a:xfrm>
            <a:off x="1816400" y="409338"/>
            <a:ext cx="411683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SKALA PENGUKURAN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64" name="组合 63">
            <a:extLst>
              <a:ext uri="{FF2B5EF4-FFF2-40B4-BE49-F238E27FC236}">
                <a16:creationId xmlns:a16="http://schemas.microsoft.com/office/drawing/2014/main" id="{0AF250D7-258A-465D-B499-43078FDB2906}"/>
              </a:ext>
            </a:extLst>
          </p:cNvPr>
          <p:cNvGrpSpPr/>
          <p:nvPr/>
        </p:nvGrpSpPr>
        <p:grpSpPr>
          <a:xfrm>
            <a:off x="-956954" y="-582230"/>
            <a:ext cx="2829297" cy="2089581"/>
            <a:chOff x="-956954" y="-582230"/>
            <a:chExt cx="2829297" cy="2089581"/>
          </a:xfrm>
        </p:grpSpPr>
        <p:sp>
          <p:nvSpPr>
            <p:cNvPr id="65" name="菱形 64">
              <a:extLst>
                <a:ext uri="{FF2B5EF4-FFF2-40B4-BE49-F238E27FC236}">
                  <a16:creationId xmlns:a16="http://schemas.microsoft.com/office/drawing/2014/main" id="{6079F08A-882A-4B1D-B973-742A675655E1}"/>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菱形 65">
              <a:extLst>
                <a:ext uri="{FF2B5EF4-FFF2-40B4-BE49-F238E27FC236}">
                  <a16:creationId xmlns:a16="http://schemas.microsoft.com/office/drawing/2014/main" id="{5769200D-22CD-452F-B31B-0FBE12F1D344}"/>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7" name="组合 66">
              <a:extLst>
                <a:ext uri="{FF2B5EF4-FFF2-40B4-BE49-F238E27FC236}">
                  <a16:creationId xmlns:a16="http://schemas.microsoft.com/office/drawing/2014/main" id="{F842075F-C8C9-41A1-9781-83055009F2A9}"/>
                </a:ext>
              </a:extLst>
            </p:cNvPr>
            <p:cNvGrpSpPr/>
            <p:nvPr/>
          </p:nvGrpSpPr>
          <p:grpSpPr>
            <a:xfrm rot="2700000">
              <a:off x="852577" y="-207245"/>
              <a:ext cx="409114" cy="408826"/>
              <a:chOff x="1746913" y="1125538"/>
              <a:chExt cx="2934267" cy="1331059"/>
            </a:xfrm>
            <a:solidFill>
              <a:srgbClr val="FEB834"/>
            </a:solidFill>
          </p:grpSpPr>
          <p:sp>
            <p:nvSpPr>
              <p:cNvPr id="71" name="矩形 70">
                <a:extLst>
                  <a:ext uri="{FF2B5EF4-FFF2-40B4-BE49-F238E27FC236}">
                    <a16:creationId xmlns:a16="http://schemas.microsoft.com/office/drawing/2014/main" id="{A8E1DF66-783F-4786-B3FE-9FC5AB3E5D4F}"/>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矩形 71">
                <a:extLst>
                  <a:ext uri="{FF2B5EF4-FFF2-40B4-BE49-F238E27FC236}">
                    <a16:creationId xmlns:a16="http://schemas.microsoft.com/office/drawing/2014/main" id="{6B223387-08D0-49C3-8BF1-4EF351A4F15C}"/>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矩形 72">
                <a:extLst>
                  <a:ext uri="{FF2B5EF4-FFF2-40B4-BE49-F238E27FC236}">
                    <a16:creationId xmlns:a16="http://schemas.microsoft.com/office/drawing/2014/main" id="{5F9F90F0-9F79-45B4-BEB5-DC646C112567}"/>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id="{933A5367-DBA0-41F4-8E51-60CB16928BE8}"/>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5" name="矩形 74">
                <a:extLst>
                  <a:ext uri="{FF2B5EF4-FFF2-40B4-BE49-F238E27FC236}">
                    <a16:creationId xmlns:a16="http://schemas.microsoft.com/office/drawing/2014/main" id="{4EFEBD73-5207-4358-ABF2-6AF0F7E3C0B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矩形 75">
                <a:extLst>
                  <a:ext uri="{FF2B5EF4-FFF2-40B4-BE49-F238E27FC236}">
                    <a16:creationId xmlns:a16="http://schemas.microsoft.com/office/drawing/2014/main" id="{FF686217-552E-48F1-9904-088D61BBBB62}"/>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矩形 76">
                <a:extLst>
                  <a:ext uri="{FF2B5EF4-FFF2-40B4-BE49-F238E27FC236}">
                    <a16:creationId xmlns:a16="http://schemas.microsoft.com/office/drawing/2014/main" id="{4B9DA0C7-F723-4EDD-AF43-9862B6C75709}"/>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 name="菱形 67">
              <a:extLst>
                <a:ext uri="{FF2B5EF4-FFF2-40B4-BE49-F238E27FC236}">
                  <a16:creationId xmlns:a16="http://schemas.microsoft.com/office/drawing/2014/main" id="{146AF7BB-19AA-4CD9-B17E-A422805EB46F}"/>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菱形 68">
              <a:extLst>
                <a:ext uri="{FF2B5EF4-FFF2-40B4-BE49-F238E27FC236}">
                  <a16:creationId xmlns:a16="http://schemas.microsoft.com/office/drawing/2014/main" id="{67AE8C8C-28AD-4956-B01D-E942CA32FE3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0" name="任意多边形: 形状 69">
              <a:extLst>
                <a:ext uri="{FF2B5EF4-FFF2-40B4-BE49-F238E27FC236}">
                  <a16:creationId xmlns:a16="http://schemas.microsoft.com/office/drawing/2014/main" id="{A1F8036C-641B-451A-B980-9702334CB12D}"/>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id="{45F90F4A-CC98-4F33-B8F1-C834D0A23D86}"/>
              </a:ext>
            </a:extLst>
          </p:cNvPr>
          <p:cNvGrpSpPr/>
          <p:nvPr/>
        </p:nvGrpSpPr>
        <p:grpSpPr>
          <a:xfrm>
            <a:off x="223321" y="1784473"/>
            <a:ext cx="3049537" cy="2916609"/>
            <a:chOff x="4324282" y="1902733"/>
            <a:chExt cx="4297204" cy="4109890"/>
          </a:xfrm>
        </p:grpSpPr>
        <p:grpSp>
          <p:nvGrpSpPr>
            <p:cNvPr id="10" name="Group 64">
              <a:extLst>
                <a:ext uri="{FF2B5EF4-FFF2-40B4-BE49-F238E27FC236}">
                  <a16:creationId xmlns:a16="http://schemas.microsoft.com/office/drawing/2014/main" id="{64496F0B-FC62-41CD-9EEE-23DAEFFFF5E8}"/>
                </a:ext>
              </a:extLst>
            </p:cNvPr>
            <p:cNvGrpSpPr/>
            <p:nvPr/>
          </p:nvGrpSpPr>
          <p:grpSpPr>
            <a:xfrm>
              <a:off x="4324282" y="1902733"/>
              <a:ext cx="3539733" cy="4109890"/>
              <a:chOff x="3561365" y="974878"/>
              <a:chExt cx="4287234" cy="4977794"/>
            </a:xfrm>
          </p:grpSpPr>
          <p:grpSp>
            <p:nvGrpSpPr>
              <p:cNvPr id="28" name="Group 82">
                <a:extLst>
                  <a:ext uri="{FF2B5EF4-FFF2-40B4-BE49-F238E27FC236}">
                    <a16:creationId xmlns:a16="http://schemas.microsoft.com/office/drawing/2014/main" id="{6A1538B0-AA88-49CA-B717-7850F49F892A}"/>
                  </a:ext>
                </a:extLst>
              </p:cNvPr>
              <p:cNvGrpSpPr/>
              <p:nvPr/>
            </p:nvGrpSpPr>
            <p:grpSpPr>
              <a:xfrm>
                <a:off x="3561365" y="974878"/>
                <a:ext cx="4287234" cy="4977794"/>
                <a:chOff x="3561365" y="974878"/>
                <a:chExt cx="4287234" cy="4977794"/>
              </a:xfrm>
            </p:grpSpPr>
            <p:sp>
              <p:nvSpPr>
                <p:cNvPr id="42" name="Hexagon 96">
                  <a:extLst>
                    <a:ext uri="{FF2B5EF4-FFF2-40B4-BE49-F238E27FC236}">
                      <a16:creationId xmlns:a16="http://schemas.microsoft.com/office/drawing/2014/main" id="{4D4FA5D5-B8A7-4EF0-856D-41EBE24CDFDD}"/>
                    </a:ext>
                  </a:extLst>
                </p:cNvPr>
                <p:cNvSpPr/>
                <p:nvPr/>
              </p:nvSpPr>
              <p:spPr>
                <a:xfrm rot="5400000">
                  <a:off x="3363953" y="1447511"/>
                  <a:ext cx="4682060" cy="4032526"/>
                </a:xfrm>
                <a:prstGeom prst="hexagon">
                  <a:avLst>
                    <a:gd name="adj" fmla="val 28691"/>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 name="Hexagon 97">
                  <a:extLst>
                    <a:ext uri="{FF2B5EF4-FFF2-40B4-BE49-F238E27FC236}">
                      <a16:creationId xmlns:a16="http://schemas.microsoft.com/office/drawing/2014/main" id="{B256A0AA-6034-4612-BCB6-4531D6E52D1C}"/>
                    </a:ext>
                  </a:extLst>
                </p:cNvPr>
                <p:cNvSpPr/>
                <p:nvPr/>
              </p:nvSpPr>
              <p:spPr>
                <a:xfrm rot="5400000">
                  <a:off x="3216086" y="1320158"/>
                  <a:ext cx="4977794" cy="4287233"/>
                </a:xfrm>
                <a:prstGeom prst="hexagon">
                  <a:avLst>
                    <a:gd name="adj" fmla="val 28691"/>
                    <a:gd name="vf" fmla="val 115470"/>
                  </a:avLst>
                </a:prstGeom>
                <a:no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9" name="Group 83">
                <a:extLst>
                  <a:ext uri="{FF2B5EF4-FFF2-40B4-BE49-F238E27FC236}">
                    <a16:creationId xmlns:a16="http://schemas.microsoft.com/office/drawing/2014/main" id="{C9048900-6235-4D25-B0F1-70F9792639B6}"/>
                  </a:ext>
                </a:extLst>
              </p:cNvPr>
              <p:cNvGrpSpPr/>
              <p:nvPr/>
            </p:nvGrpSpPr>
            <p:grpSpPr>
              <a:xfrm>
                <a:off x="3813663" y="1781634"/>
                <a:ext cx="3784600" cy="3334758"/>
                <a:chOff x="3746499" y="1747203"/>
                <a:chExt cx="3784600" cy="3334758"/>
              </a:xfrm>
            </p:grpSpPr>
            <p:sp>
              <p:nvSpPr>
                <p:cNvPr id="30" name="Trapezoid 84">
                  <a:extLst>
                    <a:ext uri="{FF2B5EF4-FFF2-40B4-BE49-F238E27FC236}">
                      <a16:creationId xmlns:a16="http://schemas.microsoft.com/office/drawing/2014/main" id="{6254545B-6ED2-4C66-877C-3EF1DBC82705}"/>
                    </a:ext>
                  </a:extLst>
                </p:cNvPr>
                <p:cNvSpPr/>
                <p:nvPr/>
              </p:nvSpPr>
              <p:spPr>
                <a:xfrm rot="12603094">
                  <a:off x="5477566" y="1747203"/>
                  <a:ext cx="2047960" cy="325811"/>
                </a:xfrm>
                <a:prstGeom prst="trapezoid">
                  <a:avLst>
                    <a:gd name="adj" fmla="val 563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Trapezoid 85">
                  <a:extLst>
                    <a:ext uri="{FF2B5EF4-FFF2-40B4-BE49-F238E27FC236}">
                      <a16:creationId xmlns:a16="http://schemas.microsoft.com/office/drawing/2014/main" id="{69671495-E2B9-4078-B131-53328E47FE17}"/>
                    </a:ext>
                  </a:extLst>
                </p:cNvPr>
                <p:cNvSpPr/>
                <p:nvPr/>
              </p:nvSpPr>
              <p:spPr>
                <a:xfrm rot="8996906" flipH="1">
                  <a:off x="3758303" y="1747203"/>
                  <a:ext cx="2047960" cy="325811"/>
                </a:xfrm>
                <a:prstGeom prst="trapezoid">
                  <a:avLst>
                    <a:gd name="adj" fmla="val 56389"/>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Trapezoid 86">
                  <a:extLst>
                    <a:ext uri="{FF2B5EF4-FFF2-40B4-BE49-F238E27FC236}">
                      <a16:creationId xmlns:a16="http://schemas.microsoft.com/office/drawing/2014/main" id="{C7CB11D5-B9E8-4AF2-9DFA-B69A02580581}"/>
                    </a:ext>
                  </a:extLst>
                </p:cNvPr>
                <p:cNvSpPr/>
                <p:nvPr/>
              </p:nvSpPr>
              <p:spPr>
                <a:xfrm rot="8996906" flipV="1">
                  <a:off x="5474451" y="4756150"/>
                  <a:ext cx="2047960" cy="325811"/>
                </a:xfrm>
                <a:prstGeom prst="trapezoid">
                  <a:avLst>
                    <a:gd name="adj" fmla="val 56389"/>
                  </a:avLst>
                </a:prstGeom>
                <a:solidFill>
                  <a:srgbClr val="75645C"/>
                </a:solid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Trapezoid 87">
                  <a:extLst>
                    <a:ext uri="{FF2B5EF4-FFF2-40B4-BE49-F238E27FC236}">
                      <a16:creationId xmlns:a16="http://schemas.microsoft.com/office/drawing/2014/main" id="{A488078E-8861-4A41-849F-9EE3FFC6350C}"/>
                    </a:ext>
                  </a:extLst>
                </p:cNvPr>
                <p:cNvSpPr/>
                <p:nvPr/>
              </p:nvSpPr>
              <p:spPr>
                <a:xfrm rot="12603094" flipH="1" flipV="1">
                  <a:off x="3755188" y="4756150"/>
                  <a:ext cx="2047960" cy="325811"/>
                </a:xfrm>
                <a:prstGeom prst="trapezoid">
                  <a:avLst>
                    <a:gd name="adj" fmla="val 56389"/>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Trapezoid 88">
                  <a:extLst>
                    <a:ext uri="{FF2B5EF4-FFF2-40B4-BE49-F238E27FC236}">
                      <a16:creationId xmlns:a16="http://schemas.microsoft.com/office/drawing/2014/main" id="{3F887156-E9F1-4457-AEAE-77A1E2D8E34C}"/>
                    </a:ext>
                  </a:extLst>
                </p:cNvPr>
                <p:cNvSpPr/>
                <p:nvPr/>
              </p:nvSpPr>
              <p:spPr>
                <a:xfrm rot="16200000">
                  <a:off x="6344214" y="3251676"/>
                  <a:ext cx="2047960" cy="325811"/>
                </a:xfrm>
                <a:prstGeom prst="trapezoid">
                  <a:avLst>
                    <a:gd name="adj" fmla="val 563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Trapezoid 89">
                  <a:extLst>
                    <a:ext uri="{FF2B5EF4-FFF2-40B4-BE49-F238E27FC236}">
                      <a16:creationId xmlns:a16="http://schemas.microsoft.com/office/drawing/2014/main" id="{5BD2B900-CAEA-4E6D-96BE-63AA9EE5DA55}"/>
                    </a:ext>
                  </a:extLst>
                </p:cNvPr>
                <p:cNvSpPr/>
                <p:nvPr/>
              </p:nvSpPr>
              <p:spPr>
                <a:xfrm rot="5400000" flipH="1">
                  <a:off x="2885425" y="3251675"/>
                  <a:ext cx="2047960" cy="325811"/>
                </a:xfrm>
                <a:prstGeom prst="trapezoid">
                  <a:avLst>
                    <a:gd name="adj" fmla="val 56389"/>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22" name="Group 76">
              <a:extLst>
                <a:ext uri="{FF2B5EF4-FFF2-40B4-BE49-F238E27FC236}">
                  <a16:creationId xmlns:a16="http://schemas.microsoft.com/office/drawing/2014/main" id="{CD9C4319-3C6A-41EF-8FF3-C53FC9451453}"/>
                </a:ext>
              </a:extLst>
            </p:cNvPr>
            <p:cNvGrpSpPr/>
            <p:nvPr/>
          </p:nvGrpSpPr>
          <p:grpSpPr>
            <a:xfrm>
              <a:off x="7006755" y="2187902"/>
              <a:ext cx="1233004" cy="313378"/>
              <a:chOff x="7201325" y="1087969"/>
              <a:chExt cx="1493384" cy="577081"/>
            </a:xfrm>
          </p:grpSpPr>
          <p:cxnSp>
            <p:nvCxnSpPr>
              <p:cNvPr id="26" name="Straight Connector 80">
                <a:extLst>
                  <a:ext uri="{FF2B5EF4-FFF2-40B4-BE49-F238E27FC236}">
                    <a16:creationId xmlns:a16="http://schemas.microsoft.com/office/drawing/2014/main" id="{CE2C539E-46E5-4A89-97F2-3A0169AA3AA3}"/>
                  </a:ext>
                </a:extLst>
              </p:cNvPr>
              <p:cNvCxnSpPr>
                <a:cxnSpLocks/>
              </p:cNvCxnSpPr>
              <p:nvPr/>
            </p:nvCxnSpPr>
            <p:spPr>
              <a:xfrm flipV="1">
                <a:off x="7201325" y="1087970"/>
                <a:ext cx="503523" cy="577080"/>
              </a:xfrm>
              <a:prstGeom prst="line">
                <a:avLst/>
              </a:prstGeom>
              <a:solidFill>
                <a:srgbClr val="C000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81">
                <a:extLst>
                  <a:ext uri="{FF2B5EF4-FFF2-40B4-BE49-F238E27FC236}">
                    <a16:creationId xmlns:a16="http://schemas.microsoft.com/office/drawing/2014/main" id="{5CBB2F04-1024-470B-B73A-C9ED707438AC}"/>
                  </a:ext>
                </a:extLst>
              </p:cNvPr>
              <p:cNvCxnSpPr>
                <a:cxnSpLocks/>
              </p:cNvCxnSpPr>
              <p:nvPr/>
            </p:nvCxnSpPr>
            <p:spPr>
              <a:xfrm flipH="1">
                <a:off x="7688869" y="1087969"/>
                <a:ext cx="1005840" cy="1"/>
              </a:xfrm>
              <a:prstGeom prst="line">
                <a:avLst/>
              </a:prstGeom>
              <a:solidFill>
                <a:srgbClr val="C00000"/>
              </a:solidFill>
              <a:ln w="19050">
                <a:solidFill>
                  <a:srgbClr val="C00000"/>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oup 70">
              <a:extLst>
                <a:ext uri="{FF2B5EF4-FFF2-40B4-BE49-F238E27FC236}">
                  <a16:creationId xmlns:a16="http://schemas.microsoft.com/office/drawing/2014/main" id="{BF18B607-2632-40E9-862A-D8F9C2E1CC45}"/>
                </a:ext>
              </a:extLst>
            </p:cNvPr>
            <p:cNvGrpSpPr/>
            <p:nvPr/>
          </p:nvGrpSpPr>
          <p:grpSpPr>
            <a:xfrm flipV="1">
              <a:off x="7004923" y="5382156"/>
              <a:ext cx="1233004" cy="313378"/>
              <a:chOff x="7201325" y="1087969"/>
              <a:chExt cx="1493384" cy="577081"/>
            </a:xfrm>
          </p:grpSpPr>
          <p:cxnSp>
            <p:nvCxnSpPr>
              <p:cNvPr id="20" name="Straight Connector 74">
                <a:extLst>
                  <a:ext uri="{FF2B5EF4-FFF2-40B4-BE49-F238E27FC236}">
                    <a16:creationId xmlns:a16="http://schemas.microsoft.com/office/drawing/2014/main" id="{409876E9-A725-4663-B749-662BD520CB65}"/>
                  </a:ext>
                </a:extLst>
              </p:cNvPr>
              <p:cNvCxnSpPr>
                <a:cxnSpLocks/>
              </p:cNvCxnSpPr>
              <p:nvPr/>
            </p:nvCxnSpPr>
            <p:spPr>
              <a:xfrm flipV="1">
                <a:off x="7201325" y="1087970"/>
                <a:ext cx="503523" cy="577080"/>
              </a:xfrm>
              <a:prstGeom prst="line">
                <a:avLst/>
              </a:prstGeom>
              <a:solidFill>
                <a:srgbClr val="75645C"/>
              </a:solidFill>
              <a:ln w="19050">
                <a:solidFill>
                  <a:srgbClr val="75645C"/>
                </a:solidFill>
              </a:ln>
            </p:spPr>
            <p:style>
              <a:lnRef idx="1">
                <a:schemeClr val="accent1"/>
              </a:lnRef>
              <a:fillRef idx="0">
                <a:schemeClr val="accent1"/>
              </a:fillRef>
              <a:effectRef idx="0">
                <a:schemeClr val="accent1"/>
              </a:effectRef>
              <a:fontRef idx="minor">
                <a:schemeClr val="tx1"/>
              </a:fontRef>
            </p:style>
          </p:cxnSp>
          <p:cxnSp>
            <p:nvCxnSpPr>
              <p:cNvPr id="21" name="Straight Connector 75">
                <a:extLst>
                  <a:ext uri="{FF2B5EF4-FFF2-40B4-BE49-F238E27FC236}">
                    <a16:creationId xmlns:a16="http://schemas.microsoft.com/office/drawing/2014/main" id="{6B9A78B3-FB78-4F8F-B6E9-17DF62985C40}"/>
                  </a:ext>
                </a:extLst>
              </p:cNvPr>
              <p:cNvCxnSpPr>
                <a:cxnSpLocks/>
              </p:cNvCxnSpPr>
              <p:nvPr/>
            </p:nvCxnSpPr>
            <p:spPr>
              <a:xfrm flipH="1">
                <a:off x="7688869" y="1087969"/>
                <a:ext cx="1005840" cy="1"/>
              </a:xfrm>
              <a:prstGeom prst="line">
                <a:avLst/>
              </a:prstGeom>
              <a:solidFill>
                <a:srgbClr val="75645C"/>
              </a:solidFill>
              <a:ln w="19050">
                <a:solidFill>
                  <a:srgbClr val="75645C"/>
                </a:solidFill>
                <a:headEnd type="oval"/>
              </a:ln>
            </p:spPr>
            <p:style>
              <a:lnRef idx="1">
                <a:schemeClr val="accent1"/>
              </a:lnRef>
              <a:fillRef idx="0">
                <a:schemeClr val="accent1"/>
              </a:fillRef>
              <a:effectRef idx="0">
                <a:schemeClr val="accent1"/>
              </a:effectRef>
              <a:fontRef idx="minor">
                <a:schemeClr val="tx1"/>
              </a:fontRef>
            </p:style>
          </p:cxnSp>
        </p:grpSp>
        <p:cxnSp>
          <p:nvCxnSpPr>
            <p:cNvPr id="15" name="Straight Connector 69">
              <a:extLst>
                <a:ext uri="{FF2B5EF4-FFF2-40B4-BE49-F238E27FC236}">
                  <a16:creationId xmlns:a16="http://schemas.microsoft.com/office/drawing/2014/main" id="{B78BABD9-B26A-484B-BB16-BC23EB01C3BE}"/>
                </a:ext>
              </a:extLst>
            </p:cNvPr>
            <p:cNvCxnSpPr>
              <a:cxnSpLocks/>
            </p:cNvCxnSpPr>
            <p:nvPr/>
          </p:nvCxnSpPr>
          <p:spPr>
            <a:xfrm flipH="1">
              <a:off x="7791019" y="3957676"/>
              <a:ext cx="830467" cy="1"/>
            </a:xfrm>
            <a:prstGeom prst="line">
              <a:avLst/>
            </a:prstGeom>
            <a:solidFill>
              <a:srgbClr val="00B050"/>
            </a:solidFill>
            <a:ln w="19050">
              <a:solidFill>
                <a:srgbClr val="00B050"/>
              </a:solidFill>
              <a:headEnd type="oval"/>
            </a:ln>
          </p:spPr>
          <p:style>
            <a:lnRef idx="1">
              <a:schemeClr val="accent1"/>
            </a:lnRef>
            <a:fillRef idx="0">
              <a:schemeClr val="accent1"/>
            </a:fillRef>
            <a:effectRef idx="0">
              <a:schemeClr val="accent1"/>
            </a:effectRef>
            <a:fontRef idx="minor">
              <a:schemeClr val="tx1"/>
            </a:fontRef>
          </p:style>
        </p:cxnSp>
      </p:grpSp>
      <p:sp>
        <p:nvSpPr>
          <p:cNvPr id="46" name="文本框 7">
            <a:extLst>
              <a:ext uri="{FF2B5EF4-FFF2-40B4-BE49-F238E27FC236}">
                <a16:creationId xmlns:a16="http://schemas.microsoft.com/office/drawing/2014/main" id="{33148BAA-3397-4C3B-8182-B893C905AD3E}"/>
              </a:ext>
            </a:extLst>
          </p:cNvPr>
          <p:cNvSpPr txBox="1"/>
          <p:nvPr/>
        </p:nvSpPr>
        <p:spPr bwMode="auto">
          <a:xfrm>
            <a:off x="3143719" y="1814745"/>
            <a:ext cx="2060720"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 Gutmann</a:t>
            </a:r>
            <a:endParaRPr lang="zh-CN" altLang="en-US" sz="2000" b="1" kern="0" dirty="0">
              <a:latin typeface="Miriam Libre" panose="00000500000000000000" pitchFamily="2" charset="-79"/>
              <a:cs typeface="Miriam Libre" panose="00000500000000000000" pitchFamily="2" charset="-79"/>
              <a:sym typeface="+mn-lt"/>
            </a:endParaRPr>
          </a:p>
        </p:txBody>
      </p:sp>
      <p:sp>
        <p:nvSpPr>
          <p:cNvPr id="86" name="文本框 7">
            <a:extLst>
              <a:ext uri="{FF2B5EF4-FFF2-40B4-BE49-F238E27FC236}">
                <a16:creationId xmlns:a16="http://schemas.microsoft.com/office/drawing/2014/main" id="{CCAFFC86-36EE-4404-B321-75CA42C6F245}"/>
              </a:ext>
            </a:extLst>
          </p:cNvPr>
          <p:cNvSpPr txBox="1"/>
          <p:nvPr/>
        </p:nvSpPr>
        <p:spPr bwMode="auto">
          <a:xfrm>
            <a:off x="3143720" y="4306781"/>
            <a:ext cx="1751832"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a:t>
            </a:r>
          </a:p>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Interval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92" name="文本框 7">
            <a:extLst>
              <a:ext uri="{FF2B5EF4-FFF2-40B4-BE49-F238E27FC236}">
                <a16:creationId xmlns:a16="http://schemas.microsoft.com/office/drawing/2014/main" id="{73B86E6D-37D0-4FBE-A0E3-2587DA2861A9}"/>
              </a:ext>
            </a:extLst>
          </p:cNvPr>
          <p:cNvSpPr txBox="1"/>
          <p:nvPr/>
        </p:nvSpPr>
        <p:spPr bwMode="auto">
          <a:xfrm>
            <a:off x="3328667" y="3106677"/>
            <a:ext cx="1751833" cy="830997"/>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a:t>
            </a:r>
          </a:p>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Semantic </a:t>
            </a:r>
            <a:r>
              <a:rPr lang="en-US" altLang="zh-CN" sz="1600" b="1" kern="0" dirty="0" err="1">
                <a:latin typeface="Miriam Libre" panose="00000500000000000000" pitchFamily="2" charset="-79"/>
                <a:cs typeface="Miriam Libre" panose="00000500000000000000" pitchFamily="2" charset="-79"/>
                <a:sym typeface="+mn-lt"/>
              </a:rPr>
              <a:t>Differensial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5" name="TextBox 4">
            <a:extLst>
              <a:ext uri="{FF2B5EF4-FFF2-40B4-BE49-F238E27FC236}">
                <a16:creationId xmlns:a16="http://schemas.microsoft.com/office/drawing/2014/main" id="{F047E5A2-B7A9-6C36-3FF4-4C04EC4B94B5}"/>
              </a:ext>
            </a:extLst>
          </p:cNvPr>
          <p:cNvSpPr txBox="1"/>
          <p:nvPr/>
        </p:nvSpPr>
        <p:spPr>
          <a:xfrm>
            <a:off x="5136309" y="1765448"/>
            <a:ext cx="6576646" cy="3416320"/>
          </a:xfrm>
          <a:prstGeom prst="rect">
            <a:avLst/>
          </a:prstGeom>
          <a:noFill/>
        </p:spPr>
        <p:txBody>
          <a:bodyPr wrap="square">
            <a:spAutoFit/>
          </a:bodyPr>
          <a:lstStyle/>
          <a:p>
            <a:pPr algn="just"/>
            <a:r>
              <a:rPr lang="en-US" dirty="0">
                <a:latin typeface="Miriam Libre" panose="00000500000000000000" pitchFamily="2" charset="-79"/>
                <a:cs typeface="Miriam Libre" panose="00000500000000000000" pitchFamily="2" charset="-79"/>
              </a:rPr>
              <a:t>Skala Gutmann </a:t>
            </a:r>
            <a:r>
              <a:rPr lang="en-US" dirty="0" err="1">
                <a:latin typeface="Miriam Libre" panose="00000500000000000000" pitchFamily="2" charset="-79"/>
                <a:cs typeface="Miriam Libre" panose="00000500000000000000" pitchFamily="2" charset="-79"/>
              </a:rPr>
              <a:t>merupakan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suatu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pengukuran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untuk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memperoleh</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jawaban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responden</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tegas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yaitu</a:t>
            </a:r>
            <a:r>
              <a:rPr lang="en-US" dirty="0">
                <a:latin typeface="Miriam Libre" panose="00000500000000000000" pitchFamily="2" charset="-79"/>
                <a:cs typeface="Miriam Libre" panose="00000500000000000000" pitchFamily="2" charset="-79"/>
              </a:rPr>
              <a:t> : </a:t>
            </a:r>
            <a:r>
              <a:rPr lang="en-US" dirty="0" err="1">
                <a:latin typeface="Miriam Libre" panose="00000500000000000000" pitchFamily="2" charset="-79"/>
                <a:cs typeface="Miriam Libre" panose="00000500000000000000" pitchFamily="2" charset="-79"/>
              </a:rPr>
              <a:t>ya</a:t>
            </a:r>
            <a:r>
              <a:rPr lang="en-US" dirty="0">
                <a:latin typeface="Miriam Libre" panose="00000500000000000000" pitchFamily="2" charset="-79"/>
                <a:cs typeface="Miriam Libre" panose="00000500000000000000" pitchFamily="2" charset="-79"/>
              </a:rPr>
              <a:t> - </a:t>
            </a:r>
            <a:r>
              <a:rPr lang="en-US" dirty="0" err="1">
                <a:latin typeface="Miriam Libre" panose="00000500000000000000" pitchFamily="2" charset="-79"/>
                <a:cs typeface="Miriam Libre" panose="00000500000000000000" pitchFamily="2" charset="-79"/>
              </a:rPr>
              <a:t>tidak</a:t>
            </a:r>
            <a:r>
              <a:rPr lang="en-US" dirty="0">
                <a:latin typeface="Miriam Libre" panose="00000500000000000000" pitchFamily="2" charset="-79"/>
                <a:cs typeface="Miriam Libre" panose="00000500000000000000" pitchFamily="2" charset="-79"/>
              </a:rPr>
              <a:t> ; </a:t>
            </a:r>
            <a:r>
              <a:rPr lang="en-US" dirty="0" err="1">
                <a:latin typeface="Miriam Libre" panose="00000500000000000000" pitchFamily="2" charset="-79"/>
                <a:cs typeface="Miriam Libre" panose="00000500000000000000" pitchFamily="2" charset="-79"/>
              </a:rPr>
              <a:t>pernah-tidak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pernah</a:t>
            </a:r>
            <a:r>
              <a:rPr lang="en-US" dirty="0">
                <a:latin typeface="Miriam Libre" panose="00000500000000000000" pitchFamily="2" charset="-79"/>
                <a:cs typeface="Miriam Libre" panose="00000500000000000000" pitchFamily="2" charset="-79"/>
              </a:rPr>
              <a:t> ; </a:t>
            </a:r>
            <a:r>
              <a:rPr lang="en-US" dirty="0" err="1">
                <a:latin typeface="Miriam Libre" panose="00000500000000000000" pitchFamily="2" charset="-79"/>
                <a:cs typeface="Miriam Libre" panose="00000500000000000000" pitchFamily="2" charset="-79"/>
              </a:rPr>
              <a:t>positif-negatif</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setuju-tidak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setuju</a:t>
            </a:r>
            <a:r>
              <a:rPr lang="en-US" dirty="0">
                <a:latin typeface="Miriam Libre" panose="00000500000000000000" pitchFamily="2" charset="-79"/>
                <a:cs typeface="Miriam Libre" panose="00000500000000000000" pitchFamily="2" charset="-79"/>
              </a:rPr>
              <a:t>.</a:t>
            </a:r>
          </a:p>
          <a:p>
            <a:pPr algn="just"/>
            <a:r>
              <a:rPr lang="en-US" dirty="0" err="1">
                <a:latin typeface="Miriam Libre" panose="00000500000000000000" pitchFamily="2" charset="-79"/>
                <a:cs typeface="Miriam Libre" panose="00000500000000000000" pitchFamily="2" charset="-79"/>
              </a:rPr>
              <a:t>Contoh</a:t>
            </a:r>
            <a:r>
              <a:rPr lang="en-US" dirty="0">
                <a:latin typeface="Miriam Libre" panose="00000500000000000000" pitchFamily="2" charset="-79"/>
                <a:cs typeface="Miriam Libre" panose="00000500000000000000" pitchFamily="2" charset="-79"/>
              </a:rPr>
              <a:t> :</a:t>
            </a:r>
          </a:p>
          <a:p>
            <a:pPr algn="just"/>
            <a:r>
              <a:rPr lang="en-US" dirty="0" err="1">
                <a:latin typeface="Miriam Libre" panose="00000500000000000000" pitchFamily="2" charset="-79"/>
                <a:cs typeface="Miriam Libre" panose="00000500000000000000" pitchFamily="2" charset="-79"/>
              </a:rPr>
              <a:t>Bagaimana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pendapat</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anda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bila</a:t>
            </a:r>
            <a:r>
              <a:rPr lang="en-US" dirty="0">
                <a:latin typeface="Miriam Libre" panose="00000500000000000000" pitchFamily="2" charset="-79"/>
                <a:cs typeface="Miriam Libre" panose="00000500000000000000" pitchFamily="2" charset="-79"/>
              </a:rPr>
              <a:t> Tn X </a:t>
            </a:r>
            <a:r>
              <a:rPr lang="en-US" dirty="0" err="1">
                <a:latin typeface="Miriam Libre" panose="00000500000000000000" pitchFamily="2" charset="-79"/>
                <a:cs typeface="Miriam Libre" panose="00000500000000000000" pitchFamily="2" charset="-79"/>
              </a:rPr>
              <a:t>menjabat</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pimpinan</a:t>
            </a:r>
            <a:r>
              <a:rPr lang="en-US" dirty="0">
                <a:latin typeface="Miriam Libre" panose="00000500000000000000" pitchFamily="2" charset="-79"/>
                <a:cs typeface="Miriam Libre" panose="00000500000000000000" pitchFamily="2" charset="-79"/>
              </a:rPr>
              <a:t> di </a:t>
            </a:r>
            <a:r>
              <a:rPr lang="en-US" dirty="0" err="1">
                <a:latin typeface="Miriam Libre" panose="00000500000000000000" pitchFamily="2" charset="-79"/>
                <a:cs typeface="Miriam Libre" panose="00000500000000000000" pitchFamily="2" charset="-79"/>
              </a:rPr>
              <a:t>perusahaan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ini</a:t>
            </a:r>
            <a:r>
              <a:rPr lang="en-US" dirty="0">
                <a:latin typeface="Miriam Libre" panose="00000500000000000000" pitchFamily="2" charset="-79"/>
                <a:cs typeface="Miriam Libre" panose="00000500000000000000" pitchFamily="2" charset="-79"/>
              </a:rPr>
              <a:t> ?</a:t>
            </a:r>
          </a:p>
          <a:p>
            <a:pPr algn="just"/>
            <a:r>
              <a:rPr lang="en-US" dirty="0">
                <a:latin typeface="Miriam Libre" panose="00000500000000000000" pitchFamily="2" charset="-79"/>
                <a:cs typeface="Miriam Libre" panose="00000500000000000000" pitchFamily="2" charset="-79"/>
              </a:rPr>
              <a:t>a. </a:t>
            </a:r>
            <a:r>
              <a:rPr lang="en-US" dirty="0" err="1">
                <a:latin typeface="Miriam Libre" panose="00000500000000000000" pitchFamily="2" charset="-79"/>
                <a:cs typeface="Miriam Libre" panose="00000500000000000000" pitchFamily="2" charset="-79"/>
              </a:rPr>
              <a:t>Baik</a:t>
            </a:r>
            <a:endParaRPr lang="en-US" dirty="0">
              <a:latin typeface="Miriam Libre" panose="00000500000000000000" pitchFamily="2" charset="-79"/>
              <a:cs typeface="Miriam Libre" panose="00000500000000000000" pitchFamily="2" charset="-79"/>
            </a:endParaRPr>
          </a:p>
          <a:p>
            <a:pPr algn="just"/>
            <a:r>
              <a:rPr lang="en-US" dirty="0">
                <a:latin typeface="Miriam Libre" panose="00000500000000000000" pitchFamily="2" charset="-79"/>
                <a:cs typeface="Miriam Libre" panose="00000500000000000000" pitchFamily="2" charset="-79"/>
              </a:rPr>
              <a:t>b. </a:t>
            </a:r>
            <a:r>
              <a:rPr lang="en-US" dirty="0" err="1">
                <a:latin typeface="Miriam Libre" panose="00000500000000000000" pitchFamily="2" charset="-79"/>
                <a:cs typeface="Miriam Libre" panose="00000500000000000000" pitchFamily="2" charset="-79"/>
              </a:rPr>
              <a:t>Tidak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Baik</a:t>
            </a:r>
            <a:endParaRPr lang="en-US" dirty="0">
              <a:latin typeface="Miriam Libre" panose="00000500000000000000" pitchFamily="2" charset="-79"/>
              <a:cs typeface="Miriam Libre" panose="00000500000000000000" pitchFamily="2" charset="-79"/>
            </a:endParaRPr>
          </a:p>
          <a:p>
            <a:pPr algn="just"/>
            <a:r>
              <a:rPr lang="en-US" dirty="0" err="1">
                <a:latin typeface="Miriam Libre" panose="00000500000000000000" pitchFamily="2" charset="-79"/>
                <a:cs typeface="Miriam Libre" panose="00000500000000000000" pitchFamily="2" charset="-79"/>
              </a:rPr>
              <a:t>Tanggapan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ini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dikuantitatifkan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untuk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mempermudah</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tabulasi</a:t>
            </a:r>
            <a:r>
              <a:rPr lang="en-US" dirty="0">
                <a:latin typeface="Miriam Libre" panose="00000500000000000000" pitchFamily="2" charset="-79"/>
                <a:cs typeface="Miriam Libre" panose="00000500000000000000" pitchFamily="2" charset="-79"/>
              </a:rPr>
              <a:t> data. </a:t>
            </a:r>
            <a:r>
              <a:rPr lang="en-US" dirty="0" err="1">
                <a:latin typeface="Miriam Libre" panose="00000500000000000000" pitchFamily="2" charset="-79"/>
                <a:cs typeface="Miriam Libre" panose="00000500000000000000" pitchFamily="2" charset="-79"/>
              </a:rPr>
              <a:t>Biasanya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angka</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digunakan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yakni</a:t>
            </a:r>
            <a:r>
              <a:rPr lang="en-US" dirty="0">
                <a:latin typeface="Miriam Libre" panose="00000500000000000000" pitchFamily="2" charset="-79"/>
                <a:cs typeface="Miriam Libre" panose="00000500000000000000" pitchFamily="2" charset="-79"/>
              </a:rPr>
              <a:t> 1 </a:t>
            </a:r>
            <a:r>
              <a:rPr lang="en-US" dirty="0" err="1">
                <a:latin typeface="Miriam Libre" panose="00000500000000000000" pitchFamily="2" charset="-79"/>
                <a:cs typeface="Miriam Libre" panose="00000500000000000000" pitchFamily="2" charset="-79"/>
              </a:rPr>
              <a:t>untuk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negatif</a:t>
            </a:r>
            <a:r>
              <a:rPr lang="en-US" dirty="0">
                <a:latin typeface="Miriam Libre" panose="00000500000000000000" pitchFamily="2" charset="-79"/>
                <a:cs typeface="Miriam Libre" panose="00000500000000000000" pitchFamily="2" charset="-79"/>
              </a:rPr>
              <a:t> dan 2 </a:t>
            </a:r>
            <a:r>
              <a:rPr lang="en-US" dirty="0" err="1">
                <a:latin typeface="Miriam Libre" panose="00000500000000000000" pitchFamily="2" charset="-79"/>
                <a:cs typeface="Miriam Libre" panose="00000500000000000000" pitchFamily="2" charset="-79"/>
              </a:rPr>
              <a:t>untuk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positif</a:t>
            </a:r>
            <a:r>
              <a:rPr lang="en-US" dirty="0">
                <a:latin typeface="Miriam Libre" panose="00000500000000000000" pitchFamily="2" charset="-79"/>
                <a:cs typeface="Miriam Libre" panose="00000500000000000000" pitchFamily="2" charset="-79"/>
              </a:rPr>
              <a:t>.</a:t>
            </a:r>
          </a:p>
        </p:txBody>
      </p:sp>
      <p:sp>
        <p:nvSpPr>
          <p:cNvPr id="3" name="文本框 7">
            <a:extLst>
              <a:ext uri="{FF2B5EF4-FFF2-40B4-BE49-F238E27FC236}">
                <a16:creationId xmlns:a16="http://schemas.microsoft.com/office/drawing/2014/main" id="{0BD312D0-F67C-FC76-6D3E-D558912EEA5F}"/>
              </a:ext>
            </a:extLst>
          </p:cNvPr>
          <p:cNvSpPr txBox="1"/>
          <p:nvPr/>
        </p:nvSpPr>
        <p:spPr bwMode="auto">
          <a:xfrm>
            <a:off x="710300" y="2908658"/>
            <a:ext cx="1560388"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a:t>
            </a:r>
          </a:p>
          <a:p>
            <a:pPr algn="ct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Interval</a:t>
            </a:r>
            <a:endParaRPr lang="zh-CN" altLang="en-US" sz="2000" b="1" kern="0" dirty="0">
              <a:latin typeface="Miriam Libre" panose="00000500000000000000" pitchFamily="2" charset="-79"/>
              <a:cs typeface="Miriam Libre" panose="00000500000000000000" pitchFamily="2" charset="-79"/>
              <a:sym typeface="+mn-lt"/>
            </a:endParaRPr>
          </a:p>
        </p:txBody>
      </p:sp>
    </p:spTree>
    <p:extLst>
      <p:ext uri="{BB962C8B-B14F-4D97-AF65-F5344CB8AC3E}">
        <p14:creationId xmlns:p14="http://schemas.microsoft.com/office/powerpoint/2010/main" val="191953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C0A14836-57AB-412F-9173-2A4D627C67C0}"/>
              </a:ext>
            </a:extLst>
          </p:cNvPr>
          <p:cNvGrpSpPr/>
          <p:nvPr/>
        </p:nvGrpSpPr>
        <p:grpSpPr>
          <a:xfrm>
            <a:off x="-956954" y="-569530"/>
            <a:ext cx="2829297" cy="2089581"/>
            <a:chOff x="-956954" y="-582230"/>
            <a:chExt cx="2829297" cy="2089581"/>
          </a:xfrm>
        </p:grpSpPr>
        <p:sp>
          <p:nvSpPr>
            <p:cNvPr id="48" name="菱形 47">
              <a:extLst>
                <a:ext uri="{FF2B5EF4-FFF2-40B4-BE49-F238E27FC236}">
                  <a16:creationId xmlns:a16="http://schemas.microsoft.com/office/drawing/2014/main" id="{C5AFD560-0689-4040-98F5-D99C6607A5F0}"/>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菱形 48">
              <a:extLst>
                <a:ext uri="{FF2B5EF4-FFF2-40B4-BE49-F238E27FC236}">
                  <a16:creationId xmlns:a16="http://schemas.microsoft.com/office/drawing/2014/main" id="{CDD8B528-ED27-4420-A0D8-968EC968CD0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CCC3302-FEA9-4795-8A5D-BA1861192ACA}"/>
                </a:ext>
              </a:extLst>
            </p:cNvPr>
            <p:cNvGrpSpPr/>
            <p:nvPr/>
          </p:nvGrpSpPr>
          <p:grpSpPr>
            <a:xfrm rot="2700000">
              <a:off x="852577" y="-207245"/>
              <a:ext cx="409114" cy="408826"/>
              <a:chOff x="1746913" y="1125538"/>
              <a:chExt cx="2934267" cy="1331059"/>
            </a:xfrm>
            <a:solidFill>
              <a:srgbClr val="FEB834"/>
            </a:solidFill>
          </p:grpSpPr>
          <p:sp>
            <p:nvSpPr>
              <p:cNvPr id="54" name="矩形 53">
                <a:extLst>
                  <a:ext uri="{FF2B5EF4-FFF2-40B4-BE49-F238E27FC236}">
                    <a16:creationId xmlns:a16="http://schemas.microsoft.com/office/drawing/2014/main" id="{35E65A37-B21E-445B-A038-4715DD2E21B1}"/>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54">
                <a:extLst>
                  <a:ext uri="{FF2B5EF4-FFF2-40B4-BE49-F238E27FC236}">
                    <a16:creationId xmlns:a16="http://schemas.microsoft.com/office/drawing/2014/main" id="{2F6B4237-703B-42D5-9479-8548E1D823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a:extLst>
                  <a:ext uri="{FF2B5EF4-FFF2-40B4-BE49-F238E27FC236}">
                    <a16:creationId xmlns:a16="http://schemas.microsoft.com/office/drawing/2014/main" id="{81B9FBA6-5507-4A48-8CB3-278BB17FA303}"/>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a:extLst>
                  <a:ext uri="{FF2B5EF4-FFF2-40B4-BE49-F238E27FC236}">
                    <a16:creationId xmlns:a16="http://schemas.microsoft.com/office/drawing/2014/main" id="{EA5A39E1-EC55-4C5E-B0CD-47858ACB6894}"/>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矩形 57">
                <a:extLst>
                  <a:ext uri="{FF2B5EF4-FFF2-40B4-BE49-F238E27FC236}">
                    <a16:creationId xmlns:a16="http://schemas.microsoft.com/office/drawing/2014/main" id="{2958E9F6-6DAB-444C-B2E6-82B40526482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矩形 58">
                <a:extLst>
                  <a:ext uri="{FF2B5EF4-FFF2-40B4-BE49-F238E27FC236}">
                    <a16:creationId xmlns:a16="http://schemas.microsoft.com/office/drawing/2014/main" id="{44F13B9A-879F-4AF3-9F90-29FC71765046}"/>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矩形 59">
                <a:extLst>
                  <a:ext uri="{FF2B5EF4-FFF2-40B4-BE49-F238E27FC236}">
                    <a16:creationId xmlns:a16="http://schemas.microsoft.com/office/drawing/2014/main" id="{DA4D9768-930B-43A9-93F6-03C380185996}"/>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1" name="菱形 50">
              <a:extLst>
                <a:ext uri="{FF2B5EF4-FFF2-40B4-BE49-F238E27FC236}">
                  <a16:creationId xmlns:a16="http://schemas.microsoft.com/office/drawing/2014/main" id="{EEECD7D6-FA94-4429-BF3D-9FC801DF4448}"/>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菱形 51">
              <a:extLst>
                <a:ext uri="{FF2B5EF4-FFF2-40B4-BE49-F238E27FC236}">
                  <a16:creationId xmlns:a16="http://schemas.microsoft.com/office/drawing/2014/main" id="{5C904DE6-E05C-4603-938A-1961B2DF4C4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3" name="任意多边形: 形状 52">
              <a:extLst>
                <a:ext uri="{FF2B5EF4-FFF2-40B4-BE49-F238E27FC236}">
                  <a16:creationId xmlns:a16="http://schemas.microsoft.com/office/drawing/2014/main" id="{A7472B7B-4F1A-42B4-AAA7-682B293865FE}"/>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2" name="文本框 61">
            <a:extLst>
              <a:ext uri="{FF2B5EF4-FFF2-40B4-BE49-F238E27FC236}">
                <a16:creationId xmlns:a16="http://schemas.microsoft.com/office/drawing/2014/main" id="{BD4E276C-7734-4111-B0B0-4BBEF44F7EB8}"/>
              </a:ext>
            </a:extLst>
          </p:cNvPr>
          <p:cNvSpPr txBox="1"/>
          <p:nvPr/>
        </p:nvSpPr>
        <p:spPr>
          <a:xfrm>
            <a:off x="1816400" y="409338"/>
            <a:ext cx="411683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SKALA PENGUKURAN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64" name="组合 63">
            <a:extLst>
              <a:ext uri="{FF2B5EF4-FFF2-40B4-BE49-F238E27FC236}">
                <a16:creationId xmlns:a16="http://schemas.microsoft.com/office/drawing/2014/main" id="{0AF250D7-258A-465D-B499-43078FDB2906}"/>
              </a:ext>
            </a:extLst>
          </p:cNvPr>
          <p:cNvGrpSpPr/>
          <p:nvPr/>
        </p:nvGrpSpPr>
        <p:grpSpPr>
          <a:xfrm>
            <a:off x="-956954" y="-582230"/>
            <a:ext cx="2829297" cy="2089581"/>
            <a:chOff x="-956954" y="-582230"/>
            <a:chExt cx="2829297" cy="2089581"/>
          </a:xfrm>
        </p:grpSpPr>
        <p:sp>
          <p:nvSpPr>
            <p:cNvPr id="65" name="菱形 64">
              <a:extLst>
                <a:ext uri="{FF2B5EF4-FFF2-40B4-BE49-F238E27FC236}">
                  <a16:creationId xmlns:a16="http://schemas.microsoft.com/office/drawing/2014/main" id="{6079F08A-882A-4B1D-B973-742A675655E1}"/>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菱形 65">
              <a:extLst>
                <a:ext uri="{FF2B5EF4-FFF2-40B4-BE49-F238E27FC236}">
                  <a16:creationId xmlns:a16="http://schemas.microsoft.com/office/drawing/2014/main" id="{5769200D-22CD-452F-B31B-0FBE12F1D344}"/>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7" name="组合 66">
              <a:extLst>
                <a:ext uri="{FF2B5EF4-FFF2-40B4-BE49-F238E27FC236}">
                  <a16:creationId xmlns:a16="http://schemas.microsoft.com/office/drawing/2014/main" id="{F842075F-C8C9-41A1-9781-83055009F2A9}"/>
                </a:ext>
              </a:extLst>
            </p:cNvPr>
            <p:cNvGrpSpPr/>
            <p:nvPr/>
          </p:nvGrpSpPr>
          <p:grpSpPr>
            <a:xfrm rot="2700000">
              <a:off x="852577" y="-207245"/>
              <a:ext cx="409114" cy="408826"/>
              <a:chOff x="1746913" y="1125538"/>
              <a:chExt cx="2934267" cy="1331059"/>
            </a:xfrm>
            <a:solidFill>
              <a:srgbClr val="FEB834"/>
            </a:solidFill>
          </p:grpSpPr>
          <p:sp>
            <p:nvSpPr>
              <p:cNvPr id="71" name="矩形 70">
                <a:extLst>
                  <a:ext uri="{FF2B5EF4-FFF2-40B4-BE49-F238E27FC236}">
                    <a16:creationId xmlns:a16="http://schemas.microsoft.com/office/drawing/2014/main" id="{A8E1DF66-783F-4786-B3FE-9FC5AB3E5D4F}"/>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矩形 71">
                <a:extLst>
                  <a:ext uri="{FF2B5EF4-FFF2-40B4-BE49-F238E27FC236}">
                    <a16:creationId xmlns:a16="http://schemas.microsoft.com/office/drawing/2014/main" id="{6B223387-08D0-49C3-8BF1-4EF351A4F15C}"/>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矩形 72">
                <a:extLst>
                  <a:ext uri="{FF2B5EF4-FFF2-40B4-BE49-F238E27FC236}">
                    <a16:creationId xmlns:a16="http://schemas.microsoft.com/office/drawing/2014/main" id="{5F9F90F0-9F79-45B4-BEB5-DC646C112567}"/>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id="{933A5367-DBA0-41F4-8E51-60CB16928BE8}"/>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5" name="矩形 74">
                <a:extLst>
                  <a:ext uri="{FF2B5EF4-FFF2-40B4-BE49-F238E27FC236}">
                    <a16:creationId xmlns:a16="http://schemas.microsoft.com/office/drawing/2014/main" id="{4EFEBD73-5207-4358-ABF2-6AF0F7E3C0B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矩形 75">
                <a:extLst>
                  <a:ext uri="{FF2B5EF4-FFF2-40B4-BE49-F238E27FC236}">
                    <a16:creationId xmlns:a16="http://schemas.microsoft.com/office/drawing/2014/main" id="{FF686217-552E-48F1-9904-088D61BBBB62}"/>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矩形 76">
                <a:extLst>
                  <a:ext uri="{FF2B5EF4-FFF2-40B4-BE49-F238E27FC236}">
                    <a16:creationId xmlns:a16="http://schemas.microsoft.com/office/drawing/2014/main" id="{4B9DA0C7-F723-4EDD-AF43-9862B6C75709}"/>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 name="菱形 67">
              <a:extLst>
                <a:ext uri="{FF2B5EF4-FFF2-40B4-BE49-F238E27FC236}">
                  <a16:creationId xmlns:a16="http://schemas.microsoft.com/office/drawing/2014/main" id="{146AF7BB-19AA-4CD9-B17E-A422805EB46F}"/>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菱形 68">
              <a:extLst>
                <a:ext uri="{FF2B5EF4-FFF2-40B4-BE49-F238E27FC236}">
                  <a16:creationId xmlns:a16="http://schemas.microsoft.com/office/drawing/2014/main" id="{67AE8C8C-28AD-4956-B01D-E942CA32FE3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0" name="任意多边形: 形状 69">
              <a:extLst>
                <a:ext uri="{FF2B5EF4-FFF2-40B4-BE49-F238E27FC236}">
                  <a16:creationId xmlns:a16="http://schemas.microsoft.com/office/drawing/2014/main" id="{A1F8036C-641B-451A-B980-9702334CB12D}"/>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id="{45F90F4A-CC98-4F33-B8F1-C834D0A23D86}"/>
              </a:ext>
            </a:extLst>
          </p:cNvPr>
          <p:cNvGrpSpPr/>
          <p:nvPr/>
        </p:nvGrpSpPr>
        <p:grpSpPr>
          <a:xfrm>
            <a:off x="223321" y="1784473"/>
            <a:ext cx="3049537" cy="2916609"/>
            <a:chOff x="4324282" y="1902733"/>
            <a:chExt cx="4297204" cy="4109890"/>
          </a:xfrm>
        </p:grpSpPr>
        <p:grpSp>
          <p:nvGrpSpPr>
            <p:cNvPr id="10" name="Group 64">
              <a:extLst>
                <a:ext uri="{FF2B5EF4-FFF2-40B4-BE49-F238E27FC236}">
                  <a16:creationId xmlns:a16="http://schemas.microsoft.com/office/drawing/2014/main" id="{64496F0B-FC62-41CD-9EEE-23DAEFFFF5E8}"/>
                </a:ext>
              </a:extLst>
            </p:cNvPr>
            <p:cNvGrpSpPr/>
            <p:nvPr/>
          </p:nvGrpSpPr>
          <p:grpSpPr>
            <a:xfrm>
              <a:off x="4324282" y="1902733"/>
              <a:ext cx="3539733" cy="4109890"/>
              <a:chOff x="3561365" y="974878"/>
              <a:chExt cx="4287234" cy="4977794"/>
            </a:xfrm>
          </p:grpSpPr>
          <p:grpSp>
            <p:nvGrpSpPr>
              <p:cNvPr id="28" name="Group 82">
                <a:extLst>
                  <a:ext uri="{FF2B5EF4-FFF2-40B4-BE49-F238E27FC236}">
                    <a16:creationId xmlns:a16="http://schemas.microsoft.com/office/drawing/2014/main" id="{6A1538B0-AA88-49CA-B717-7850F49F892A}"/>
                  </a:ext>
                </a:extLst>
              </p:cNvPr>
              <p:cNvGrpSpPr/>
              <p:nvPr/>
            </p:nvGrpSpPr>
            <p:grpSpPr>
              <a:xfrm>
                <a:off x="3561365" y="974878"/>
                <a:ext cx="4287234" cy="4977794"/>
                <a:chOff x="3561365" y="974878"/>
                <a:chExt cx="4287234" cy="4977794"/>
              </a:xfrm>
            </p:grpSpPr>
            <p:sp>
              <p:nvSpPr>
                <p:cNvPr id="42" name="Hexagon 96">
                  <a:extLst>
                    <a:ext uri="{FF2B5EF4-FFF2-40B4-BE49-F238E27FC236}">
                      <a16:creationId xmlns:a16="http://schemas.microsoft.com/office/drawing/2014/main" id="{4D4FA5D5-B8A7-4EF0-856D-41EBE24CDFDD}"/>
                    </a:ext>
                  </a:extLst>
                </p:cNvPr>
                <p:cNvSpPr/>
                <p:nvPr/>
              </p:nvSpPr>
              <p:spPr>
                <a:xfrm rot="5400000">
                  <a:off x="3363953" y="1447511"/>
                  <a:ext cx="4682060" cy="4032526"/>
                </a:xfrm>
                <a:prstGeom prst="hexagon">
                  <a:avLst>
                    <a:gd name="adj" fmla="val 28691"/>
                    <a:gd name="vf" fmla="val 11547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3" name="Hexagon 97">
                  <a:extLst>
                    <a:ext uri="{FF2B5EF4-FFF2-40B4-BE49-F238E27FC236}">
                      <a16:creationId xmlns:a16="http://schemas.microsoft.com/office/drawing/2014/main" id="{B256A0AA-6034-4612-BCB6-4531D6E52D1C}"/>
                    </a:ext>
                  </a:extLst>
                </p:cNvPr>
                <p:cNvSpPr/>
                <p:nvPr/>
              </p:nvSpPr>
              <p:spPr>
                <a:xfrm rot="5400000">
                  <a:off x="3216086" y="1320158"/>
                  <a:ext cx="4977794" cy="4287233"/>
                </a:xfrm>
                <a:prstGeom prst="hexagon">
                  <a:avLst>
                    <a:gd name="adj" fmla="val 28691"/>
                    <a:gd name="vf" fmla="val 115470"/>
                  </a:avLst>
                </a:prstGeom>
                <a:no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nvGrpSpPr>
              <p:cNvPr id="29" name="Group 83">
                <a:extLst>
                  <a:ext uri="{FF2B5EF4-FFF2-40B4-BE49-F238E27FC236}">
                    <a16:creationId xmlns:a16="http://schemas.microsoft.com/office/drawing/2014/main" id="{C9048900-6235-4D25-B0F1-70F9792639B6}"/>
                  </a:ext>
                </a:extLst>
              </p:cNvPr>
              <p:cNvGrpSpPr/>
              <p:nvPr/>
            </p:nvGrpSpPr>
            <p:grpSpPr>
              <a:xfrm>
                <a:off x="3813663" y="1781634"/>
                <a:ext cx="3784600" cy="3334758"/>
                <a:chOff x="3746499" y="1747203"/>
                <a:chExt cx="3784600" cy="3334758"/>
              </a:xfrm>
            </p:grpSpPr>
            <p:sp>
              <p:nvSpPr>
                <p:cNvPr id="30" name="Trapezoid 84">
                  <a:extLst>
                    <a:ext uri="{FF2B5EF4-FFF2-40B4-BE49-F238E27FC236}">
                      <a16:creationId xmlns:a16="http://schemas.microsoft.com/office/drawing/2014/main" id="{6254545B-6ED2-4C66-877C-3EF1DBC82705}"/>
                    </a:ext>
                  </a:extLst>
                </p:cNvPr>
                <p:cNvSpPr/>
                <p:nvPr/>
              </p:nvSpPr>
              <p:spPr>
                <a:xfrm rot="12603094">
                  <a:off x="5477566" y="1747203"/>
                  <a:ext cx="2047960" cy="325811"/>
                </a:xfrm>
                <a:prstGeom prst="trapezoid">
                  <a:avLst>
                    <a:gd name="adj" fmla="val 5638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1" name="Trapezoid 85">
                  <a:extLst>
                    <a:ext uri="{FF2B5EF4-FFF2-40B4-BE49-F238E27FC236}">
                      <a16:creationId xmlns:a16="http://schemas.microsoft.com/office/drawing/2014/main" id="{69671495-E2B9-4078-B131-53328E47FE17}"/>
                    </a:ext>
                  </a:extLst>
                </p:cNvPr>
                <p:cNvSpPr/>
                <p:nvPr/>
              </p:nvSpPr>
              <p:spPr>
                <a:xfrm rot="8996906" flipH="1">
                  <a:off x="3758303" y="1747203"/>
                  <a:ext cx="2047960" cy="325811"/>
                </a:xfrm>
                <a:prstGeom prst="trapezoid">
                  <a:avLst>
                    <a:gd name="adj" fmla="val 56389"/>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2" name="Trapezoid 86">
                  <a:extLst>
                    <a:ext uri="{FF2B5EF4-FFF2-40B4-BE49-F238E27FC236}">
                      <a16:creationId xmlns:a16="http://schemas.microsoft.com/office/drawing/2014/main" id="{C7CB11D5-B9E8-4AF2-9DFA-B69A02580581}"/>
                    </a:ext>
                  </a:extLst>
                </p:cNvPr>
                <p:cNvSpPr/>
                <p:nvPr/>
              </p:nvSpPr>
              <p:spPr>
                <a:xfrm rot="8996906" flipV="1">
                  <a:off x="5474451" y="4756150"/>
                  <a:ext cx="2047960" cy="325811"/>
                </a:xfrm>
                <a:prstGeom prst="trapezoid">
                  <a:avLst>
                    <a:gd name="adj" fmla="val 5638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3" name="Trapezoid 87">
                  <a:extLst>
                    <a:ext uri="{FF2B5EF4-FFF2-40B4-BE49-F238E27FC236}">
                      <a16:creationId xmlns:a16="http://schemas.microsoft.com/office/drawing/2014/main" id="{A488078E-8861-4A41-849F-9EE3FFC6350C}"/>
                    </a:ext>
                  </a:extLst>
                </p:cNvPr>
                <p:cNvSpPr/>
                <p:nvPr/>
              </p:nvSpPr>
              <p:spPr>
                <a:xfrm rot="12603094" flipH="1" flipV="1">
                  <a:off x="3755188" y="4756150"/>
                  <a:ext cx="2047960" cy="325811"/>
                </a:xfrm>
                <a:prstGeom prst="trapezoid">
                  <a:avLst>
                    <a:gd name="adj" fmla="val 56389"/>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 name="Trapezoid 88">
                  <a:extLst>
                    <a:ext uri="{FF2B5EF4-FFF2-40B4-BE49-F238E27FC236}">
                      <a16:creationId xmlns:a16="http://schemas.microsoft.com/office/drawing/2014/main" id="{3F887156-E9F1-4457-AEAE-77A1E2D8E34C}"/>
                    </a:ext>
                  </a:extLst>
                </p:cNvPr>
                <p:cNvSpPr/>
                <p:nvPr/>
              </p:nvSpPr>
              <p:spPr>
                <a:xfrm rot="16200000">
                  <a:off x="6344214" y="3251676"/>
                  <a:ext cx="2047960" cy="325811"/>
                </a:xfrm>
                <a:prstGeom prst="trapezoid">
                  <a:avLst>
                    <a:gd name="adj" fmla="val 56389"/>
                  </a:avLst>
                </a:prstGeom>
                <a:solidFill>
                  <a:srgbClr val="75645C"/>
                </a:solidFill>
                <a:ln>
                  <a:solidFill>
                    <a:srgbClr val="756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5" name="Trapezoid 89">
                  <a:extLst>
                    <a:ext uri="{FF2B5EF4-FFF2-40B4-BE49-F238E27FC236}">
                      <a16:creationId xmlns:a16="http://schemas.microsoft.com/office/drawing/2014/main" id="{5BD2B900-CAEA-4E6D-96BE-63AA9EE5DA55}"/>
                    </a:ext>
                  </a:extLst>
                </p:cNvPr>
                <p:cNvSpPr/>
                <p:nvPr/>
              </p:nvSpPr>
              <p:spPr>
                <a:xfrm rot="5400000" flipH="1">
                  <a:off x="2885425" y="3251675"/>
                  <a:ext cx="2047960" cy="325811"/>
                </a:xfrm>
                <a:prstGeom prst="trapezoid">
                  <a:avLst>
                    <a:gd name="adj" fmla="val 56389"/>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grpSp>
        <p:grpSp>
          <p:nvGrpSpPr>
            <p:cNvPr id="22" name="Group 76">
              <a:extLst>
                <a:ext uri="{FF2B5EF4-FFF2-40B4-BE49-F238E27FC236}">
                  <a16:creationId xmlns:a16="http://schemas.microsoft.com/office/drawing/2014/main" id="{CD9C4319-3C6A-41EF-8FF3-C53FC9451453}"/>
                </a:ext>
              </a:extLst>
            </p:cNvPr>
            <p:cNvGrpSpPr/>
            <p:nvPr/>
          </p:nvGrpSpPr>
          <p:grpSpPr>
            <a:xfrm>
              <a:off x="7006755" y="2187902"/>
              <a:ext cx="1233004" cy="313378"/>
              <a:chOff x="7201325" y="1087969"/>
              <a:chExt cx="1493384" cy="577081"/>
            </a:xfrm>
          </p:grpSpPr>
          <p:cxnSp>
            <p:nvCxnSpPr>
              <p:cNvPr id="26" name="Straight Connector 80">
                <a:extLst>
                  <a:ext uri="{FF2B5EF4-FFF2-40B4-BE49-F238E27FC236}">
                    <a16:creationId xmlns:a16="http://schemas.microsoft.com/office/drawing/2014/main" id="{CE2C539E-46E5-4A89-97F2-3A0169AA3AA3}"/>
                  </a:ext>
                </a:extLst>
              </p:cNvPr>
              <p:cNvCxnSpPr>
                <a:cxnSpLocks/>
              </p:cNvCxnSpPr>
              <p:nvPr/>
            </p:nvCxnSpPr>
            <p:spPr>
              <a:xfrm flipV="1">
                <a:off x="7201325" y="1087970"/>
                <a:ext cx="503523" cy="577080"/>
              </a:xfrm>
              <a:prstGeom prst="line">
                <a:avLst/>
              </a:prstGeom>
              <a:solidFill>
                <a:srgbClr val="00B050"/>
              </a:solidFill>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Straight Connector 81">
                <a:extLst>
                  <a:ext uri="{FF2B5EF4-FFF2-40B4-BE49-F238E27FC236}">
                    <a16:creationId xmlns:a16="http://schemas.microsoft.com/office/drawing/2014/main" id="{5CBB2F04-1024-470B-B73A-C9ED707438AC}"/>
                  </a:ext>
                </a:extLst>
              </p:cNvPr>
              <p:cNvCxnSpPr>
                <a:cxnSpLocks/>
              </p:cNvCxnSpPr>
              <p:nvPr/>
            </p:nvCxnSpPr>
            <p:spPr>
              <a:xfrm flipH="1">
                <a:off x="7688869" y="1087969"/>
                <a:ext cx="1005840" cy="1"/>
              </a:xfrm>
              <a:prstGeom prst="line">
                <a:avLst/>
              </a:prstGeom>
              <a:solidFill>
                <a:srgbClr val="00B050"/>
              </a:solidFill>
              <a:ln w="19050">
                <a:solidFill>
                  <a:srgbClr val="00B050"/>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Group 70">
              <a:extLst>
                <a:ext uri="{FF2B5EF4-FFF2-40B4-BE49-F238E27FC236}">
                  <a16:creationId xmlns:a16="http://schemas.microsoft.com/office/drawing/2014/main" id="{BF18B607-2632-40E9-862A-D8F9C2E1CC45}"/>
                </a:ext>
              </a:extLst>
            </p:cNvPr>
            <p:cNvGrpSpPr/>
            <p:nvPr/>
          </p:nvGrpSpPr>
          <p:grpSpPr>
            <a:xfrm flipV="1">
              <a:off x="7004923" y="5382156"/>
              <a:ext cx="1233004" cy="313378"/>
              <a:chOff x="7201325" y="1087969"/>
              <a:chExt cx="1493384" cy="577081"/>
            </a:xfrm>
          </p:grpSpPr>
          <p:cxnSp>
            <p:nvCxnSpPr>
              <p:cNvPr id="20" name="Straight Connector 74">
                <a:extLst>
                  <a:ext uri="{FF2B5EF4-FFF2-40B4-BE49-F238E27FC236}">
                    <a16:creationId xmlns:a16="http://schemas.microsoft.com/office/drawing/2014/main" id="{409876E9-A725-4663-B749-662BD520CB65}"/>
                  </a:ext>
                </a:extLst>
              </p:cNvPr>
              <p:cNvCxnSpPr>
                <a:cxnSpLocks/>
              </p:cNvCxnSpPr>
              <p:nvPr/>
            </p:nvCxnSpPr>
            <p:spPr>
              <a:xfrm flipV="1">
                <a:off x="7201325" y="1087970"/>
                <a:ext cx="503523" cy="577080"/>
              </a:xfrm>
              <a:prstGeom prst="line">
                <a:avLst/>
              </a:prstGeom>
              <a:solidFill>
                <a:srgbClr val="C00000"/>
              </a:solid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75">
                <a:extLst>
                  <a:ext uri="{FF2B5EF4-FFF2-40B4-BE49-F238E27FC236}">
                    <a16:creationId xmlns:a16="http://schemas.microsoft.com/office/drawing/2014/main" id="{6B9A78B3-FB78-4F8F-B6E9-17DF62985C40}"/>
                  </a:ext>
                </a:extLst>
              </p:cNvPr>
              <p:cNvCxnSpPr>
                <a:cxnSpLocks/>
              </p:cNvCxnSpPr>
              <p:nvPr/>
            </p:nvCxnSpPr>
            <p:spPr>
              <a:xfrm flipH="1">
                <a:off x="7688869" y="1087969"/>
                <a:ext cx="1005840" cy="1"/>
              </a:xfrm>
              <a:prstGeom prst="line">
                <a:avLst/>
              </a:prstGeom>
              <a:solidFill>
                <a:srgbClr val="C00000"/>
              </a:solidFill>
              <a:ln w="19050">
                <a:solidFill>
                  <a:srgbClr val="C00000"/>
                </a:solidFill>
                <a:headEnd type="oval"/>
              </a:ln>
            </p:spPr>
            <p:style>
              <a:lnRef idx="1">
                <a:schemeClr val="accent1"/>
              </a:lnRef>
              <a:fillRef idx="0">
                <a:schemeClr val="accent1"/>
              </a:fillRef>
              <a:effectRef idx="0">
                <a:schemeClr val="accent1"/>
              </a:effectRef>
              <a:fontRef idx="minor">
                <a:schemeClr val="tx1"/>
              </a:fontRef>
            </p:style>
          </p:cxnSp>
        </p:grpSp>
        <p:cxnSp>
          <p:nvCxnSpPr>
            <p:cNvPr id="15" name="Straight Connector 69">
              <a:extLst>
                <a:ext uri="{FF2B5EF4-FFF2-40B4-BE49-F238E27FC236}">
                  <a16:creationId xmlns:a16="http://schemas.microsoft.com/office/drawing/2014/main" id="{B78BABD9-B26A-484B-BB16-BC23EB01C3BE}"/>
                </a:ext>
              </a:extLst>
            </p:cNvPr>
            <p:cNvCxnSpPr>
              <a:cxnSpLocks/>
            </p:cNvCxnSpPr>
            <p:nvPr/>
          </p:nvCxnSpPr>
          <p:spPr>
            <a:xfrm flipH="1">
              <a:off x="7791019" y="3957676"/>
              <a:ext cx="830467" cy="1"/>
            </a:xfrm>
            <a:prstGeom prst="line">
              <a:avLst/>
            </a:prstGeom>
            <a:solidFill>
              <a:srgbClr val="75645C"/>
            </a:solidFill>
            <a:ln w="19050">
              <a:solidFill>
                <a:srgbClr val="75645C"/>
              </a:solidFill>
              <a:headEnd type="oval"/>
            </a:ln>
          </p:spPr>
          <p:style>
            <a:lnRef idx="1">
              <a:schemeClr val="accent1"/>
            </a:lnRef>
            <a:fillRef idx="0">
              <a:schemeClr val="accent1"/>
            </a:fillRef>
            <a:effectRef idx="0">
              <a:schemeClr val="accent1"/>
            </a:effectRef>
            <a:fontRef idx="minor">
              <a:schemeClr val="tx1"/>
            </a:fontRef>
          </p:style>
        </p:cxnSp>
      </p:grpSp>
      <p:sp>
        <p:nvSpPr>
          <p:cNvPr id="46" name="文本框 7">
            <a:extLst>
              <a:ext uri="{FF2B5EF4-FFF2-40B4-BE49-F238E27FC236}">
                <a16:creationId xmlns:a16="http://schemas.microsoft.com/office/drawing/2014/main" id="{33148BAA-3397-4C3B-8182-B893C905AD3E}"/>
              </a:ext>
            </a:extLst>
          </p:cNvPr>
          <p:cNvSpPr txBox="1"/>
          <p:nvPr/>
        </p:nvSpPr>
        <p:spPr bwMode="auto">
          <a:xfrm>
            <a:off x="3143719" y="1814745"/>
            <a:ext cx="2060720" cy="1015663"/>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a:t>
            </a:r>
          </a:p>
          <a:p>
            <a:pP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Semantic </a:t>
            </a:r>
            <a:r>
              <a:rPr lang="en-US" altLang="zh-CN" sz="2000" b="1" kern="0" dirty="0" err="1">
                <a:latin typeface="Miriam Libre" panose="00000500000000000000" pitchFamily="2" charset="-79"/>
                <a:cs typeface="Miriam Libre" panose="00000500000000000000" pitchFamily="2" charset="-79"/>
                <a:sym typeface="+mn-lt"/>
              </a:rPr>
              <a:t>Differensial</a:t>
            </a:r>
            <a:endParaRPr lang="zh-CN" altLang="en-US" sz="2000" b="1" kern="0" dirty="0">
              <a:latin typeface="Miriam Libre" panose="00000500000000000000" pitchFamily="2" charset="-79"/>
              <a:cs typeface="Miriam Libre" panose="00000500000000000000" pitchFamily="2" charset="-79"/>
              <a:sym typeface="+mn-lt"/>
            </a:endParaRPr>
          </a:p>
        </p:txBody>
      </p:sp>
      <p:sp>
        <p:nvSpPr>
          <p:cNvPr id="86" name="文本框 7">
            <a:extLst>
              <a:ext uri="{FF2B5EF4-FFF2-40B4-BE49-F238E27FC236}">
                <a16:creationId xmlns:a16="http://schemas.microsoft.com/office/drawing/2014/main" id="{CCAFFC86-36EE-4404-B321-75CA42C6F245}"/>
              </a:ext>
            </a:extLst>
          </p:cNvPr>
          <p:cNvSpPr txBox="1"/>
          <p:nvPr/>
        </p:nvSpPr>
        <p:spPr bwMode="auto">
          <a:xfrm>
            <a:off x="3143720" y="4306781"/>
            <a:ext cx="1751832"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a:t>
            </a:r>
          </a:p>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Guttman</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92" name="文本框 7">
            <a:extLst>
              <a:ext uri="{FF2B5EF4-FFF2-40B4-BE49-F238E27FC236}">
                <a16:creationId xmlns:a16="http://schemas.microsoft.com/office/drawing/2014/main" id="{73B86E6D-37D0-4FBE-A0E3-2587DA2861A9}"/>
              </a:ext>
            </a:extLst>
          </p:cNvPr>
          <p:cNvSpPr txBox="1"/>
          <p:nvPr/>
        </p:nvSpPr>
        <p:spPr bwMode="auto">
          <a:xfrm>
            <a:off x="3328667" y="3106677"/>
            <a:ext cx="1751833"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Skala</a:t>
            </a:r>
          </a:p>
          <a:p>
            <a:pPr defTabSz="914400" fontAlgn="auto">
              <a:spcBef>
                <a:spcPts val="0"/>
              </a:spcBef>
              <a:spcAft>
                <a:spcPts val="0"/>
              </a:spcAft>
              <a:defRPr/>
            </a:pPr>
            <a:r>
              <a:rPr lang="en-US" altLang="zh-CN" sz="1600" b="1" kern="0" dirty="0">
                <a:latin typeface="Miriam Libre" panose="00000500000000000000" pitchFamily="2" charset="-79"/>
                <a:cs typeface="Miriam Libre" panose="00000500000000000000" pitchFamily="2" charset="-79"/>
                <a:sym typeface="+mn-lt"/>
              </a:rPr>
              <a:t>Interval</a:t>
            </a:r>
            <a:endParaRPr lang="zh-CN" altLang="en-US" sz="1600" b="1" kern="0" dirty="0">
              <a:latin typeface="Miriam Libre" panose="00000500000000000000" pitchFamily="2" charset="-79"/>
              <a:cs typeface="Miriam Libre" panose="00000500000000000000" pitchFamily="2" charset="-79"/>
              <a:sym typeface="+mn-lt"/>
            </a:endParaRPr>
          </a:p>
        </p:txBody>
      </p:sp>
      <p:sp>
        <p:nvSpPr>
          <p:cNvPr id="5" name="TextBox 4">
            <a:extLst>
              <a:ext uri="{FF2B5EF4-FFF2-40B4-BE49-F238E27FC236}">
                <a16:creationId xmlns:a16="http://schemas.microsoft.com/office/drawing/2014/main" id="{F047E5A2-B7A9-6C36-3FF4-4C04EC4B94B5}"/>
              </a:ext>
            </a:extLst>
          </p:cNvPr>
          <p:cNvSpPr txBox="1"/>
          <p:nvPr/>
        </p:nvSpPr>
        <p:spPr>
          <a:xfrm>
            <a:off x="5136309" y="1765448"/>
            <a:ext cx="6576646" cy="2862322"/>
          </a:xfrm>
          <a:prstGeom prst="rect">
            <a:avLst/>
          </a:prstGeom>
          <a:noFill/>
        </p:spPr>
        <p:txBody>
          <a:bodyPr wrap="square">
            <a:spAutoFit/>
          </a:bodyPr>
          <a:lstStyle/>
          <a:p>
            <a:pPr algn="just"/>
            <a:r>
              <a:rPr lang="en-US" dirty="0">
                <a:latin typeface="Miriam Libre" panose="00000500000000000000" pitchFamily="2" charset="-79"/>
                <a:cs typeface="Miriam Libre" panose="00000500000000000000" pitchFamily="2" charset="-79"/>
              </a:rPr>
              <a:t>Sematic </a:t>
            </a:r>
            <a:r>
              <a:rPr lang="en-US" dirty="0" err="1">
                <a:latin typeface="Miriam Libre" panose="00000500000000000000" pitchFamily="2" charset="-79"/>
                <a:cs typeface="Miriam Libre" panose="00000500000000000000" pitchFamily="2" charset="-79"/>
              </a:rPr>
              <a:t>Defferential</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merupakan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suatu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skala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pengukuran</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disusun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dalam</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suatu</a:t>
            </a:r>
            <a:r>
              <a:rPr lang="en-US" dirty="0">
                <a:latin typeface="Miriam Libre" panose="00000500000000000000" pitchFamily="2" charset="-79"/>
                <a:cs typeface="Miriam Libre" panose="00000500000000000000" pitchFamily="2" charset="-79"/>
              </a:rPr>
              <a:t> garis </a:t>
            </a:r>
            <a:r>
              <a:rPr lang="en-US" dirty="0" err="1">
                <a:latin typeface="Miriam Libre" panose="00000500000000000000" pitchFamily="2" charset="-79"/>
                <a:cs typeface="Miriam Libre" panose="00000500000000000000" pitchFamily="2" charset="-79"/>
              </a:rPr>
              <a:t>dimana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jawaban</a:t>
            </a:r>
            <a:r>
              <a:rPr lang="en-US" dirty="0">
                <a:latin typeface="Miriam Libre" panose="00000500000000000000" pitchFamily="2" charset="-79"/>
                <a:cs typeface="Miriam Libre" panose="00000500000000000000" pitchFamily="2" charset="-79"/>
              </a:rPr>
              <a:t> sangat </a:t>
            </a:r>
            <a:r>
              <a:rPr lang="en-US" dirty="0" err="1">
                <a:latin typeface="Miriam Libre" panose="00000500000000000000" pitchFamily="2" charset="-79"/>
                <a:cs typeface="Miriam Libre" panose="00000500000000000000" pitchFamily="2" charset="-79"/>
              </a:rPr>
              <a:t>positif</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terletak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dibagian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kanan</a:t>
            </a:r>
            <a:r>
              <a:rPr lang="en-US" dirty="0">
                <a:latin typeface="Miriam Libre" panose="00000500000000000000" pitchFamily="2" charset="-79"/>
                <a:cs typeface="Miriam Libre" panose="00000500000000000000" pitchFamily="2" charset="-79"/>
              </a:rPr>
              <a:t> garis, </a:t>
            </a:r>
            <a:r>
              <a:rPr lang="en-US" dirty="0" err="1">
                <a:latin typeface="Miriam Libre" panose="00000500000000000000" pitchFamily="2" charset="-79"/>
                <a:cs typeface="Miriam Libre" panose="00000500000000000000" pitchFamily="2" charset="-79"/>
              </a:rPr>
              <a:t>sedangkan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jawaban</a:t>
            </a:r>
            <a:r>
              <a:rPr lang="en-US" dirty="0">
                <a:latin typeface="Miriam Libre" panose="00000500000000000000" pitchFamily="2" charset="-79"/>
                <a:cs typeface="Miriam Libre" panose="00000500000000000000" pitchFamily="2" charset="-79"/>
              </a:rPr>
              <a:t> sangat </a:t>
            </a:r>
            <a:r>
              <a:rPr lang="en-US" dirty="0" err="1">
                <a:latin typeface="Miriam Libre" panose="00000500000000000000" pitchFamily="2" charset="-79"/>
                <a:cs typeface="Miriam Libre" panose="00000500000000000000" pitchFamily="2" charset="-79"/>
              </a:rPr>
              <a:t>negatif</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terletak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dibagian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kiri</a:t>
            </a:r>
            <a:r>
              <a:rPr lang="en-US" dirty="0">
                <a:latin typeface="Miriam Libre" panose="00000500000000000000" pitchFamily="2" charset="-79"/>
                <a:cs typeface="Miriam Libre" panose="00000500000000000000" pitchFamily="2" charset="-79"/>
              </a:rPr>
              <a:t> garis </a:t>
            </a:r>
            <a:r>
              <a:rPr lang="en-US" dirty="0" err="1">
                <a:latin typeface="Miriam Libre" panose="00000500000000000000" pitchFamily="2" charset="-79"/>
                <a:cs typeface="Miriam Libre" panose="00000500000000000000" pitchFamily="2" charset="-79"/>
              </a:rPr>
              <a:t>atau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sebaliknya</a:t>
            </a:r>
            <a:r>
              <a:rPr lang="en-US" dirty="0">
                <a:latin typeface="Miriam Libre" panose="00000500000000000000" pitchFamily="2" charset="-79"/>
                <a:cs typeface="Miriam Libre" panose="00000500000000000000" pitchFamily="2" charset="-79"/>
              </a:rPr>
              <a:t>.</a:t>
            </a:r>
          </a:p>
          <a:p>
            <a:pPr algn="just"/>
            <a:r>
              <a:rPr lang="en-US" dirty="0" err="1">
                <a:latin typeface="Miriam Libre" panose="00000500000000000000" pitchFamily="2" charset="-79"/>
                <a:cs typeface="Miriam Libre" panose="00000500000000000000" pitchFamily="2" charset="-79"/>
              </a:rPr>
              <a:t>Contoh</a:t>
            </a:r>
            <a:r>
              <a:rPr lang="en-US" dirty="0">
                <a:latin typeface="Miriam Libre" panose="00000500000000000000" pitchFamily="2" charset="-79"/>
                <a:cs typeface="Miriam Libre" panose="00000500000000000000" pitchFamily="2" charset="-79"/>
              </a:rPr>
              <a:t>:</a:t>
            </a:r>
          </a:p>
          <a:p>
            <a:pPr algn="just"/>
            <a:r>
              <a:rPr lang="en-US" dirty="0">
                <a:latin typeface="Miriam Libre" panose="00000500000000000000" pitchFamily="2" charset="-79"/>
                <a:cs typeface="Miriam Libre" panose="00000500000000000000" pitchFamily="2" charset="-79"/>
              </a:rPr>
              <a:t>Sepatu Futsal </a:t>
            </a:r>
            <a:r>
              <a:rPr lang="en-US" dirty="0" err="1">
                <a:latin typeface="Miriam Libre" panose="00000500000000000000" pitchFamily="2" charset="-79"/>
                <a:cs typeface="Miriam Libre" panose="00000500000000000000" pitchFamily="2" charset="-79"/>
              </a:rPr>
              <a:t>merek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lokal</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Ortuseight</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memiliki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harga</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terjangkau</a:t>
            </a:r>
            <a:endParaRPr lang="en-US" dirty="0">
              <a:latin typeface="Miriam Libre" panose="00000500000000000000" pitchFamily="2" charset="-79"/>
              <a:cs typeface="Miriam Libre" panose="00000500000000000000" pitchFamily="2" charset="-79"/>
            </a:endParaRPr>
          </a:p>
          <a:p>
            <a:pPr algn="just"/>
            <a:endParaRPr lang="en-US" dirty="0">
              <a:latin typeface="Miriam Libre" panose="00000500000000000000" pitchFamily="2" charset="-79"/>
              <a:cs typeface="Miriam Libre" panose="00000500000000000000" pitchFamily="2" charset="-79"/>
            </a:endParaRPr>
          </a:p>
          <a:p>
            <a:pPr algn="just"/>
            <a:r>
              <a:rPr lang="en-US" dirty="0">
                <a:latin typeface="Miriam Libre" panose="00000500000000000000" pitchFamily="2" charset="-79"/>
                <a:cs typeface="Miriam Libre" panose="00000500000000000000" pitchFamily="2" charset="-79"/>
              </a:rPr>
              <a:t>Sangat </a:t>
            </a:r>
            <a:r>
              <a:rPr lang="en-US" dirty="0" err="1">
                <a:latin typeface="Miriam Libre" panose="00000500000000000000" pitchFamily="2" charset="-79"/>
                <a:cs typeface="Miriam Libre" panose="00000500000000000000" pitchFamily="2" charset="-79"/>
              </a:rPr>
              <a:t>tidak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terjangkau</a:t>
            </a:r>
            <a:r>
              <a:rPr lang="en-US" dirty="0">
                <a:latin typeface="Miriam Libre" panose="00000500000000000000" pitchFamily="2" charset="-79"/>
                <a:cs typeface="Miriam Libre" panose="00000500000000000000" pitchFamily="2" charset="-79"/>
              </a:rPr>
              <a:t>				Sangat </a:t>
            </a:r>
            <a:r>
              <a:rPr lang="en-US" dirty="0" err="1">
                <a:latin typeface="Miriam Libre" panose="00000500000000000000" pitchFamily="2" charset="-79"/>
                <a:cs typeface="Miriam Libre" panose="00000500000000000000" pitchFamily="2" charset="-79"/>
              </a:rPr>
              <a:t>terjangkau</a:t>
            </a:r>
            <a:endParaRPr lang="en-US" dirty="0">
              <a:latin typeface="Miriam Libre" panose="00000500000000000000" pitchFamily="2" charset="-79"/>
              <a:cs typeface="Miriam Libre" panose="00000500000000000000" pitchFamily="2" charset="-79"/>
            </a:endParaRPr>
          </a:p>
        </p:txBody>
      </p:sp>
      <p:sp>
        <p:nvSpPr>
          <p:cNvPr id="3" name="文本框 7">
            <a:extLst>
              <a:ext uri="{FF2B5EF4-FFF2-40B4-BE49-F238E27FC236}">
                <a16:creationId xmlns:a16="http://schemas.microsoft.com/office/drawing/2014/main" id="{0BD312D0-F67C-FC76-6D3E-D558912EEA5F}"/>
              </a:ext>
            </a:extLst>
          </p:cNvPr>
          <p:cNvSpPr txBox="1"/>
          <p:nvPr/>
        </p:nvSpPr>
        <p:spPr bwMode="auto">
          <a:xfrm>
            <a:off x="710300" y="2908658"/>
            <a:ext cx="1560388" cy="70788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Skala</a:t>
            </a:r>
          </a:p>
          <a:p>
            <a:pPr algn="ctr" defTabSz="914400" fontAlgn="auto">
              <a:spcBef>
                <a:spcPts val="0"/>
              </a:spcBef>
              <a:spcAft>
                <a:spcPts val="0"/>
              </a:spcAft>
              <a:defRPr/>
            </a:pPr>
            <a:r>
              <a:rPr lang="en-US" altLang="zh-CN" sz="2000" b="1" kern="0" dirty="0">
                <a:latin typeface="Miriam Libre" panose="00000500000000000000" pitchFamily="2" charset="-79"/>
                <a:cs typeface="Miriam Libre" panose="00000500000000000000" pitchFamily="2" charset="-79"/>
                <a:sym typeface="+mn-lt"/>
              </a:rPr>
              <a:t>Interval</a:t>
            </a:r>
            <a:endParaRPr lang="zh-CN" altLang="en-US" sz="2000" b="1" kern="0" dirty="0">
              <a:latin typeface="Miriam Libre" panose="00000500000000000000" pitchFamily="2" charset="-79"/>
              <a:cs typeface="Miriam Libre" panose="00000500000000000000" pitchFamily="2" charset="-79"/>
              <a:sym typeface="+mn-lt"/>
            </a:endParaRPr>
          </a:p>
        </p:txBody>
      </p:sp>
      <p:grpSp>
        <p:nvGrpSpPr>
          <p:cNvPr id="4" name="Group 3">
            <a:extLst>
              <a:ext uri="{FF2B5EF4-FFF2-40B4-BE49-F238E27FC236}">
                <a16:creationId xmlns:a16="http://schemas.microsoft.com/office/drawing/2014/main" id="{36511E45-C1E8-2806-F655-1258D5BC096B}"/>
              </a:ext>
            </a:extLst>
          </p:cNvPr>
          <p:cNvGrpSpPr/>
          <p:nvPr/>
        </p:nvGrpSpPr>
        <p:grpSpPr>
          <a:xfrm>
            <a:off x="7429133" y="4091742"/>
            <a:ext cx="2257425" cy="161925"/>
            <a:chOff x="0" y="0"/>
            <a:chExt cx="2257425" cy="161925"/>
          </a:xfrm>
          <a:solidFill>
            <a:srgbClr val="C00000"/>
          </a:solidFill>
        </p:grpSpPr>
        <p:sp>
          <p:nvSpPr>
            <p:cNvPr id="6" name="Oval 5">
              <a:extLst>
                <a:ext uri="{FF2B5EF4-FFF2-40B4-BE49-F238E27FC236}">
                  <a16:creationId xmlns:a16="http://schemas.microsoft.com/office/drawing/2014/main" id="{98BD391C-4F25-EEE0-3150-20F17DDD66E0}"/>
                </a:ext>
              </a:extLst>
            </p:cNvPr>
            <p:cNvSpPr/>
            <p:nvPr/>
          </p:nvSpPr>
          <p:spPr>
            <a:xfrm>
              <a:off x="0" y="0"/>
              <a:ext cx="142875" cy="14287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a:extLst>
                <a:ext uri="{FF2B5EF4-FFF2-40B4-BE49-F238E27FC236}">
                  <a16:creationId xmlns:a16="http://schemas.microsoft.com/office/drawing/2014/main" id="{C19EF079-CC89-1D21-2E27-3990DC6F18E9}"/>
                </a:ext>
              </a:extLst>
            </p:cNvPr>
            <p:cNvSpPr/>
            <p:nvPr/>
          </p:nvSpPr>
          <p:spPr>
            <a:xfrm>
              <a:off x="485775" y="19050"/>
              <a:ext cx="142875" cy="14287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a:extLst>
                <a:ext uri="{FF2B5EF4-FFF2-40B4-BE49-F238E27FC236}">
                  <a16:creationId xmlns:a16="http://schemas.microsoft.com/office/drawing/2014/main" id="{E7FEFAAE-9E0A-3038-464C-2FA931D6A59A}"/>
                </a:ext>
              </a:extLst>
            </p:cNvPr>
            <p:cNvSpPr/>
            <p:nvPr/>
          </p:nvSpPr>
          <p:spPr>
            <a:xfrm>
              <a:off x="1019175" y="19050"/>
              <a:ext cx="142875" cy="14287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Oval 8">
              <a:extLst>
                <a:ext uri="{FF2B5EF4-FFF2-40B4-BE49-F238E27FC236}">
                  <a16:creationId xmlns:a16="http://schemas.microsoft.com/office/drawing/2014/main" id="{A8C0FEEB-482E-DDD5-E2E3-6FBA273DF845}"/>
                </a:ext>
              </a:extLst>
            </p:cNvPr>
            <p:cNvSpPr/>
            <p:nvPr/>
          </p:nvSpPr>
          <p:spPr>
            <a:xfrm>
              <a:off x="1571625" y="19050"/>
              <a:ext cx="142875" cy="14287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a:extLst>
                <a:ext uri="{FF2B5EF4-FFF2-40B4-BE49-F238E27FC236}">
                  <a16:creationId xmlns:a16="http://schemas.microsoft.com/office/drawing/2014/main" id="{9F31B835-318E-EDB6-E2AC-2F821A20673D}"/>
                </a:ext>
              </a:extLst>
            </p:cNvPr>
            <p:cNvSpPr/>
            <p:nvPr/>
          </p:nvSpPr>
          <p:spPr>
            <a:xfrm>
              <a:off x="2114550" y="19050"/>
              <a:ext cx="142875" cy="14287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2939082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C0A14836-57AB-412F-9173-2A4D627C67C0}"/>
              </a:ext>
            </a:extLst>
          </p:cNvPr>
          <p:cNvGrpSpPr/>
          <p:nvPr/>
        </p:nvGrpSpPr>
        <p:grpSpPr>
          <a:xfrm>
            <a:off x="-956954" y="-569530"/>
            <a:ext cx="2829297" cy="2089581"/>
            <a:chOff x="-956954" y="-582230"/>
            <a:chExt cx="2829297" cy="2089581"/>
          </a:xfrm>
        </p:grpSpPr>
        <p:sp>
          <p:nvSpPr>
            <p:cNvPr id="48" name="菱形 47">
              <a:extLst>
                <a:ext uri="{FF2B5EF4-FFF2-40B4-BE49-F238E27FC236}">
                  <a16:creationId xmlns:a16="http://schemas.microsoft.com/office/drawing/2014/main" id="{C5AFD560-0689-4040-98F5-D99C6607A5F0}"/>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菱形 48">
              <a:extLst>
                <a:ext uri="{FF2B5EF4-FFF2-40B4-BE49-F238E27FC236}">
                  <a16:creationId xmlns:a16="http://schemas.microsoft.com/office/drawing/2014/main" id="{CDD8B528-ED27-4420-A0D8-968EC968CD0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a:extLst>
                <a:ext uri="{FF2B5EF4-FFF2-40B4-BE49-F238E27FC236}">
                  <a16:creationId xmlns:a16="http://schemas.microsoft.com/office/drawing/2014/main" id="{4CCC3302-FEA9-4795-8A5D-BA1861192ACA}"/>
                </a:ext>
              </a:extLst>
            </p:cNvPr>
            <p:cNvGrpSpPr/>
            <p:nvPr/>
          </p:nvGrpSpPr>
          <p:grpSpPr>
            <a:xfrm rot="2700000">
              <a:off x="852577" y="-207245"/>
              <a:ext cx="409114" cy="408826"/>
              <a:chOff x="1746913" y="1125538"/>
              <a:chExt cx="2934267" cy="1331059"/>
            </a:xfrm>
            <a:solidFill>
              <a:srgbClr val="FEB834"/>
            </a:solidFill>
          </p:grpSpPr>
          <p:sp>
            <p:nvSpPr>
              <p:cNvPr id="54" name="矩形 53">
                <a:extLst>
                  <a:ext uri="{FF2B5EF4-FFF2-40B4-BE49-F238E27FC236}">
                    <a16:creationId xmlns:a16="http://schemas.microsoft.com/office/drawing/2014/main" id="{35E65A37-B21E-445B-A038-4715DD2E21B1}"/>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54">
                <a:extLst>
                  <a:ext uri="{FF2B5EF4-FFF2-40B4-BE49-F238E27FC236}">
                    <a16:creationId xmlns:a16="http://schemas.microsoft.com/office/drawing/2014/main" id="{2F6B4237-703B-42D5-9479-8548E1D823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矩形 55">
                <a:extLst>
                  <a:ext uri="{FF2B5EF4-FFF2-40B4-BE49-F238E27FC236}">
                    <a16:creationId xmlns:a16="http://schemas.microsoft.com/office/drawing/2014/main" id="{81B9FBA6-5507-4A48-8CB3-278BB17FA303}"/>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矩形 56">
                <a:extLst>
                  <a:ext uri="{FF2B5EF4-FFF2-40B4-BE49-F238E27FC236}">
                    <a16:creationId xmlns:a16="http://schemas.microsoft.com/office/drawing/2014/main" id="{EA5A39E1-EC55-4C5E-B0CD-47858ACB6894}"/>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矩形 57">
                <a:extLst>
                  <a:ext uri="{FF2B5EF4-FFF2-40B4-BE49-F238E27FC236}">
                    <a16:creationId xmlns:a16="http://schemas.microsoft.com/office/drawing/2014/main" id="{2958E9F6-6DAB-444C-B2E6-82B40526482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矩形 58">
                <a:extLst>
                  <a:ext uri="{FF2B5EF4-FFF2-40B4-BE49-F238E27FC236}">
                    <a16:creationId xmlns:a16="http://schemas.microsoft.com/office/drawing/2014/main" id="{44F13B9A-879F-4AF3-9F90-29FC71765046}"/>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矩形 59">
                <a:extLst>
                  <a:ext uri="{FF2B5EF4-FFF2-40B4-BE49-F238E27FC236}">
                    <a16:creationId xmlns:a16="http://schemas.microsoft.com/office/drawing/2014/main" id="{DA4D9768-930B-43A9-93F6-03C380185996}"/>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1" name="菱形 50">
              <a:extLst>
                <a:ext uri="{FF2B5EF4-FFF2-40B4-BE49-F238E27FC236}">
                  <a16:creationId xmlns:a16="http://schemas.microsoft.com/office/drawing/2014/main" id="{EEECD7D6-FA94-4429-BF3D-9FC801DF4448}"/>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菱形 51">
              <a:extLst>
                <a:ext uri="{FF2B5EF4-FFF2-40B4-BE49-F238E27FC236}">
                  <a16:creationId xmlns:a16="http://schemas.microsoft.com/office/drawing/2014/main" id="{5C904DE6-E05C-4603-938A-1961B2DF4C4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53" name="任意多边形: 形状 52">
              <a:extLst>
                <a:ext uri="{FF2B5EF4-FFF2-40B4-BE49-F238E27FC236}">
                  <a16:creationId xmlns:a16="http://schemas.microsoft.com/office/drawing/2014/main" id="{A7472B7B-4F1A-42B4-AAA7-682B293865FE}"/>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2" name="文本框 61">
            <a:extLst>
              <a:ext uri="{FF2B5EF4-FFF2-40B4-BE49-F238E27FC236}">
                <a16:creationId xmlns:a16="http://schemas.microsoft.com/office/drawing/2014/main" id="{BD4E276C-7734-4111-B0B0-4BBEF44F7EB8}"/>
              </a:ext>
            </a:extLst>
          </p:cNvPr>
          <p:cNvSpPr txBox="1"/>
          <p:nvPr/>
        </p:nvSpPr>
        <p:spPr>
          <a:xfrm>
            <a:off x="1932858" y="365984"/>
            <a:ext cx="2252541" cy="584775"/>
          </a:xfrm>
          <a:prstGeom prst="rect">
            <a:avLst/>
          </a:prstGeom>
          <a:noFill/>
        </p:spPr>
        <p:txBody>
          <a:bodyPr wrap="none" rtlCol="0">
            <a:spAutoFit/>
            <a:scene3d>
              <a:camera prst="orthographicFront"/>
              <a:lightRig rig="threePt" dir="t"/>
            </a:scene3d>
            <a:sp3d contourW="12700"/>
          </a:bodyPr>
          <a:lstStyle/>
          <a:p>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REFERENSI</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64" name="组合 63">
            <a:extLst>
              <a:ext uri="{FF2B5EF4-FFF2-40B4-BE49-F238E27FC236}">
                <a16:creationId xmlns:a16="http://schemas.microsoft.com/office/drawing/2014/main" id="{0AF250D7-258A-465D-B499-43078FDB2906}"/>
              </a:ext>
            </a:extLst>
          </p:cNvPr>
          <p:cNvGrpSpPr/>
          <p:nvPr/>
        </p:nvGrpSpPr>
        <p:grpSpPr>
          <a:xfrm>
            <a:off x="-956954" y="-582230"/>
            <a:ext cx="2829297" cy="2089581"/>
            <a:chOff x="-956954" y="-582230"/>
            <a:chExt cx="2829297" cy="2089581"/>
          </a:xfrm>
        </p:grpSpPr>
        <p:sp>
          <p:nvSpPr>
            <p:cNvPr id="65" name="菱形 64">
              <a:extLst>
                <a:ext uri="{FF2B5EF4-FFF2-40B4-BE49-F238E27FC236}">
                  <a16:creationId xmlns:a16="http://schemas.microsoft.com/office/drawing/2014/main" id="{6079F08A-882A-4B1D-B973-742A675655E1}"/>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菱形 65">
              <a:extLst>
                <a:ext uri="{FF2B5EF4-FFF2-40B4-BE49-F238E27FC236}">
                  <a16:creationId xmlns:a16="http://schemas.microsoft.com/office/drawing/2014/main" id="{5769200D-22CD-452F-B31B-0FBE12F1D344}"/>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7" name="组合 66">
              <a:extLst>
                <a:ext uri="{FF2B5EF4-FFF2-40B4-BE49-F238E27FC236}">
                  <a16:creationId xmlns:a16="http://schemas.microsoft.com/office/drawing/2014/main" id="{F842075F-C8C9-41A1-9781-83055009F2A9}"/>
                </a:ext>
              </a:extLst>
            </p:cNvPr>
            <p:cNvGrpSpPr/>
            <p:nvPr/>
          </p:nvGrpSpPr>
          <p:grpSpPr>
            <a:xfrm rot="2700000">
              <a:off x="852577" y="-207245"/>
              <a:ext cx="409114" cy="408826"/>
              <a:chOff x="1746913" y="1125538"/>
              <a:chExt cx="2934267" cy="1331059"/>
            </a:xfrm>
            <a:solidFill>
              <a:srgbClr val="FEB834"/>
            </a:solidFill>
          </p:grpSpPr>
          <p:sp>
            <p:nvSpPr>
              <p:cNvPr id="71" name="矩形 70">
                <a:extLst>
                  <a:ext uri="{FF2B5EF4-FFF2-40B4-BE49-F238E27FC236}">
                    <a16:creationId xmlns:a16="http://schemas.microsoft.com/office/drawing/2014/main" id="{A8E1DF66-783F-4786-B3FE-9FC5AB3E5D4F}"/>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矩形 71">
                <a:extLst>
                  <a:ext uri="{FF2B5EF4-FFF2-40B4-BE49-F238E27FC236}">
                    <a16:creationId xmlns:a16="http://schemas.microsoft.com/office/drawing/2014/main" id="{6B223387-08D0-49C3-8BF1-4EF351A4F15C}"/>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矩形 72">
                <a:extLst>
                  <a:ext uri="{FF2B5EF4-FFF2-40B4-BE49-F238E27FC236}">
                    <a16:creationId xmlns:a16="http://schemas.microsoft.com/office/drawing/2014/main" id="{5F9F90F0-9F79-45B4-BEB5-DC646C112567}"/>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矩形 73">
                <a:extLst>
                  <a:ext uri="{FF2B5EF4-FFF2-40B4-BE49-F238E27FC236}">
                    <a16:creationId xmlns:a16="http://schemas.microsoft.com/office/drawing/2014/main" id="{933A5367-DBA0-41F4-8E51-60CB16928BE8}"/>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5" name="矩形 74">
                <a:extLst>
                  <a:ext uri="{FF2B5EF4-FFF2-40B4-BE49-F238E27FC236}">
                    <a16:creationId xmlns:a16="http://schemas.microsoft.com/office/drawing/2014/main" id="{4EFEBD73-5207-4358-ABF2-6AF0F7E3C0B1}"/>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6" name="矩形 75">
                <a:extLst>
                  <a:ext uri="{FF2B5EF4-FFF2-40B4-BE49-F238E27FC236}">
                    <a16:creationId xmlns:a16="http://schemas.microsoft.com/office/drawing/2014/main" id="{FF686217-552E-48F1-9904-088D61BBBB62}"/>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矩形 76">
                <a:extLst>
                  <a:ext uri="{FF2B5EF4-FFF2-40B4-BE49-F238E27FC236}">
                    <a16:creationId xmlns:a16="http://schemas.microsoft.com/office/drawing/2014/main" id="{4B9DA0C7-F723-4EDD-AF43-9862B6C75709}"/>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8" name="菱形 67">
              <a:extLst>
                <a:ext uri="{FF2B5EF4-FFF2-40B4-BE49-F238E27FC236}">
                  <a16:creationId xmlns:a16="http://schemas.microsoft.com/office/drawing/2014/main" id="{146AF7BB-19AA-4CD9-B17E-A422805EB46F}"/>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菱形 68">
              <a:extLst>
                <a:ext uri="{FF2B5EF4-FFF2-40B4-BE49-F238E27FC236}">
                  <a16:creationId xmlns:a16="http://schemas.microsoft.com/office/drawing/2014/main" id="{67AE8C8C-28AD-4956-B01D-E942CA32FE36}"/>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70" name="任意多边形: 形状 69">
              <a:extLst>
                <a:ext uri="{FF2B5EF4-FFF2-40B4-BE49-F238E27FC236}">
                  <a16:creationId xmlns:a16="http://schemas.microsoft.com/office/drawing/2014/main" id="{A1F8036C-641B-451A-B980-9702334CB12D}"/>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 name="TextBox 4">
            <a:extLst>
              <a:ext uri="{FF2B5EF4-FFF2-40B4-BE49-F238E27FC236}">
                <a16:creationId xmlns:a16="http://schemas.microsoft.com/office/drawing/2014/main" id="{F047E5A2-B7A9-6C36-3FF4-4C04EC4B94B5}"/>
              </a:ext>
            </a:extLst>
          </p:cNvPr>
          <p:cNvSpPr txBox="1"/>
          <p:nvPr/>
        </p:nvSpPr>
        <p:spPr>
          <a:xfrm>
            <a:off x="1932858" y="1464814"/>
            <a:ext cx="9222822" cy="1754326"/>
          </a:xfrm>
          <a:prstGeom prst="rect">
            <a:avLst/>
          </a:prstGeom>
          <a:noFill/>
        </p:spPr>
        <p:txBody>
          <a:bodyPr wrap="square">
            <a:spAutoFit/>
          </a:bodyPr>
          <a:lstStyle/>
          <a:p>
            <a:pPr marL="285750" indent="-285750" algn="just">
              <a:buFont typeface="Arial" panose="020B0604020202020204" pitchFamily="34" charset="0"/>
              <a:buChar char="•"/>
            </a:pPr>
            <a:r>
              <a:rPr lang="en-US" dirty="0" err="1">
                <a:latin typeface="Miriam Libre" panose="00000500000000000000" pitchFamily="2" charset="-79"/>
                <a:cs typeface="Miriam Libre" panose="00000500000000000000" pitchFamily="2" charset="-79"/>
              </a:rPr>
              <a:t>Suliyanto</a:t>
            </a:r>
            <a:r>
              <a:rPr lang="en-US" dirty="0">
                <a:latin typeface="Miriam Libre" panose="00000500000000000000" pitchFamily="2" charset="-79"/>
                <a:cs typeface="Miriam Libre" panose="00000500000000000000" pitchFamily="2" charset="-79"/>
              </a:rPr>
              <a:t>. 2010. </a:t>
            </a:r>
            <a:r>
              <a:rPr lang="sv-SE" i="1" dirty="0">
                <a:latin typeface="Miriam Libre" panose="00000500000000000000" pitchFamily="2" charset="-79"/>
                <a:cs typeface="Miriam Libre" panose="00000500000000000000" pitchFamily="2" charset="-79"/>
              </a:rPr>
              <a:t>Ekonometrika Terapan : Teori &amp; Aplikasi Dengan SPSS</a:t>
            </a:r>
            <a:r>
              <a:rPr lang="sv-SE" dirty="0">
                <a:latin typeface="Miriam Libre" panose="00000500000000000000" pitchFamily="2" charset="-79"/>
                <a:cs typeface="Miriam Libre" panose="00000500000000000000" pitchFamily="2" charset="-79"/>
              </a:rPr>
              <a:t> . Yogyakarta: Penerbit Andi</a:t>
            </a:r>
          </a:p>
          <a:p>
            <a:pPr marL="285750" indent="-285750" algn="just">
              <a:buFont typeface="Arial" panose="020B0604020202020204" pitchFamily="34" charset="0"/>
              <a:buChar char="•"/>
            </a:pPr>
            <a:r>
              <a:rPr lang="sv-SE" dirty="0">
                <a:latin typeface="Miriam Libre" panose="00000500000000000000" pitchFamily="2" charset="-79"/>
                <a:cs typeface="Miriam Libre" panose="00000500000000000000" pitchFamily="2" charset="-79"/>
              </a:rPr>
              <a:t>Widarjono. A. 2015. </a:t>
            </a:r>
            <a:r>
              <a:rPr lang="sv-SE" i="1" dirty="0">
                <a:latin typeface="Miriam Libre" panose="00000500000000000000" pitchFamily="2" charset="-79"/>
                <a:cs typeface="Miriam Libre" panose="00000500000000000000" pitchFamily="2" charset="-79"/>
              </a:rPr>
              <a:t>Statistika Terapan Dengan Excel dan SPSS</a:t>
            </a:r>
            <a:r>
              <a:rPr lang="sv-SE" dirty="0">
                <a:latin typeface="Miriam Libre" panose="00000500000000000000" pitchFamily="2" charset="-79"/>
                <a:cs typeface="Miriam Libre" panose="00000500000000000000" pitchFamily="2" charset="-79"/>
              </a:rPr>
              <a:t>. Yogyakarta: UPP STIM YKPN</a:t>
            </a:r>
          </a:p>
          <a:p>
            <a:pPr marL="285750" indent="-285750" algn="just">
              <a:buFont typeface="Arial" panose="020B0604020202020204" pitchFamily="34" charset="0"/>
              <a:buChar char="•"/>
            </a:pPr>
            <a:r>
              <a:rPr lang="fi-FI" dirty="0">
                <a:latin typeface="Miriam Libre" panose="00000500000000000000" pitchFamily="2" charset="-79"/>
                <a:cs typeface="Miriam Libre" panose="00000500000000000000" pitchFamily="2" charset="-79"/>
              </a:rPr>
              <a:t>Hadi. S. 2016. </a:t>
            </a:r>
            <a:r>
              <a:rPr lang="fi-FI" i="1" dirty="0">
                <a:latin typeface="Miriam Libre" panose="00000500000000000000" pitchFamily="2" charset="-79"/>
                <a:cs typeface="Miriam Libre" panose="00000500000000000000" pitchFamily="2" charset="-79"/>
              </a:rPr>
              <a:t>Statistik Edisi Revisi</a:t>
            </a:r>
            <a:r>
              <a:rPr lang="fi-FI" dirty="0">
                <a:latin typeface="Miriam Libre" panose="00000500000000000000" pitchFamily="2" charset="-79"/>
                <a:cs typeface="Miriam Libre" panose="00000500000000000000" pitchFamily="2" charset="-79"/>
              </a:rPr>
              <a:t>. Yogyakarta: Pustaka Pelajar</a:t>
            </a:r>
          </a:p>
          <a:p>
            <a:pPr marL="285750" indent="-285750" algn="just">
              <a:buFont typeface="Arial" panose="020B0604020202020204" pitchFamily="34" charset="0"/>
              <a:buChar char="•"/>
            </a:pPr>
            <a:r>
              <a:rPr lang="fi-FI" dirty="0">
                <a:latin typeface="Miriam Libre" panose="00000500000000000000" pitchFamily="2" charset="-79"/>
                <a:cs typeface="Miriam Libre" panose="00000500000000000000" pitchFamily="2" charset="-79"/>
              </a:rPr>
              <a:t>Sugiyono. 2019. </a:t>
            </a:r>
            <a:r>
              <a:rPr lang="fi-FI" i="1" dirty="0">
                <a:latin typeface="Miriam Libre" panose="00000500000000000000" pitchFamily="2" charset="-79"/>
                <a:cs typeface="Miriam Libre" panose="00000500000000000000" pitchFamily="2" charset="-79"/>
              </a:rPr>
              <a:t>Statistik Untuk Pene</a:t>
            </a:r>
            <a:r>
              <a:rPr lang="fi-FI" dirty="0">
                <a:latin typeface="Miriam Libre" panose="00000500000000000000" pitchFamily="2" charset="-79"/>
                <a:cs typeface="Miriam Libre" panose="00000500000000000000" pitchFamily="2" charset="-79"/>
              </a:rPr>
              <a:t>litian. Bandung: Alfabeta</a:t>
            </a:r>
            <a:endParaRPr lang="en-US" dirty="0">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13990619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a:extLst>
              <a:ext uri="{FF2B5EF4-FFF2-40B4-BE49-F238E27FC236}">
                <a16:creationId xmlns:a16="http://schemas.microsoft.com/office/drawing/2014/main" id="{2CEBC08B-8105-438D-855A-167C4C8045F4}"/>
              </a:ext>
            </a:extLst>
          </p:cNvPr>
          <p:cNvSpPr/>
          <p:nvPr/>
        </p:nvSpPr>
        <p:spPr>
          <a:xfrm flipV="1">
            <a:off x="-229702" y="2930698"/>
            <a:ext cx="3850155" cy="3850154"/>
          </a:xfrm>
          <a:prstGeom prst="diamond">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834825FD-5CED-4D3B-AAAC-200C0CFBBABB}"/>
              </a:ext>
            </a:extLst>
          </p:cNvPr>
          <p:cNvGrpSpPr/>
          <p:nvPr/>
        </p:nvGrpSpPr>
        <p:grpSpPr>
          <a:xfrm flipV="1">
            <a:off x="1609651" y="1373430"/>
            <a:ext cx="1811329" cy="1811328"/>
            <a:chOff x="802536" y="-208313"/>
            <a:chExt cx="1536966" cy="1536966"/>
          </a:xfrm>
        </p:grpSpPr>
        <p:sp>
          <p:nvSpPr>
            <p:cNvPr id="30" name="菱形 29">
              <a:extLst>
                <a:ext uri="{FF2B5EF4-FFF2-40B4-BE49-F238E27FC236}">
                  <a16:creationId xmlns:a16="http://schemas.microsoft.com/office/drawing/2014/main" id="{DFD23A1B-664B-48F2-A388-2432A74D7A13}"/>
                </a:ext>
              </a:extLst>
            </p:cNvPr>
            <p:cNvSpPr/>
            <p:nvPr/>
          </p:nvSpPr>
          <p:spPr>
            <a:xfrm>
              <a:off x="802536" y="-208313"/>
              <a:ext cx="1536966" cy="1536966"/>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1" name="组合 30">
              <a:extLst>
                <a:ext uri="{FF2B5EF4-FFF2-40B4-BE49-F238E27FC236}">
                  <a16:creationId xmlns:a16="http://schemas.microsoft.com/office/drawing/2014/main" id="{997B0733-CFF8-48C8-A08A-3C0C5223F341}"/>
                </a:ext>
              </a:extLst>
            </p:cNvPr>
            <p:cNvGrpSpPr/>
            <p:nvPr/>
          </p:nvGrpSpPr>
          <p:grpSpPr>
            <a:xfrm rot="2700000">
              <a:off x="1088751" y="78242"/>
              <a:ext cx="964537" cy="963856"/>
              <a:chOff x="1746913" y="1125538"/>
              <a:chExt cx="2934267" cy="1331059"/>
            </a:xfrm>
            <a:solidFill>
              <a:schemeClr val="bg1"/>
            </a:solidFill>
          </p:grpSpPr>
          <p:sp>
            <p:nvSpPr>
              <p:cNvPr id="32" name="矩形 31">
                <a:extLst>
                  <a:ext uri="{FF2B5EF4-FFF2-40B4-BE49-F238E27FC236}">
                    <a16:creationId xmlns:a16="http://schemas.microsoft.com/office/drawing/2014/main" id="{4E94D861-97BA-4637-A525-73DB92443D03}"/>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矩形 32">
                <a:extLst>
                  <a:ext uri="{FF2B5EF4-FFF2-40B4-BE49-F238E27FC236}">
                    <a16:creationId xmlns:a16="http://schemas.microsoft.com/office/drawing/2014/main" id="{0931CAB9-D6CA-4A24-80EE-5B3E44914F26}"/>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矩形 33">
                <a:extLst>
                  <a:ext uri="{FF2B5EF4-FFF2-40B4-BE49-F238E27FC236}">
                    <a16:creationId xmlns:a16="http://schemas.microsoft.com/office/drawing/2014/main" id="{C817EB90-406F-4D57-8DD9-A9889118CA3C}"/>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34">
                <a:extLst>
                  <a:ext uri="{FF2B5EF4-FFF2-40B4-BE49-F238E27FC236}">
                    <a16:creationId xmlns:a16="http://schemas.microsoft.com/office/drawing/2014/main" id="{805BAAA6-C7C2-4E49-84BE-7EC3CC457891}"/>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矩形 35">
                <a:extLst>
                  <a:ext uri="{FF2B5EF4-FFF2-40B4-BE49-F238E27FC236}">
                    <a16:creationId xmlns:a16="http://schemas.microsoft.com/office/drawing/2014/main" id="{1DEF1235-ED88-47D5-B92A-7C17E39C4B5F}"/>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矩形 36">
                <a:extLst>
                  <a:ext uri="{FF2B5EF4-FFF2-40B4-BE49-F238E27FC236}">
                    <a16:creationId xmlns:a16="http://schemas.microsoft.com/office/drawing/2014/main" id="{C117203D-158A-4710-9195-27EB058089CF}"/>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a:extLst>
                  <a:ext uri="{FF2B5EF4-FFF2-40B4-BE49-F238E27FC236}">
                    <a16:creationId xmlns:a16="http://schemas.microsoft.com/office/drawing/2014/main" id="{EBFD947A-5ADC-47A2-973F-4FCF015F58B3}"/>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5" name="菱形 4">
            <a:extLst>
              <a:ext uri="{FF2B5EF4-FFF2-40B4-BE49-F238E27FC236}">
                <a16:creationId xmlns:a16="http://schemas.microsoft.com/office/drawing/2014/main" id="{94FAA50A-7E18-4D89-A000-CB57FD140328}"/>
              </a:ext>
            </a:extLst>
          </p:cNvPr>
          <p:cNvSpPr/>
          <p:nvPr/>
        </p:nvSpPr>
        <p:spPr>
          <a:xfrm flipV="1">
            <a:off x="2634037" y="5059702"/>
            <a:ext cx="2372755" cy="2372754"/>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菱形 5">
            <a:extLst>
              <a:ext uri="{FF2B5EF4-FFF2-40B4-BE49-F238E27FC236}">
                <a16:creationId xmlns:a16="http://schemas.microsoft.com/office/drawing/2014/main" id="{5E0443A7-792F-48C1-907A-1A854459E43D}"/>
              </a:ext>
            </a:extLst>
          </p:cNvPr>
          <p:cNvSpPr/>
          <p:nvPr/>
        </p:nvSpPr>
        <p:spPr>
          <a:xfrm flipV="1">
            <a:off x="2679954" y="32710"/>
            <a:ext cx="6825292" cy="6825290"/>
          </a:xfrm>
          <a:prstGeom prst="diamond">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菱形 6">
            <a:extLst>
              <a:ext uri="{FF2B5EF4-FFF2-40B4-BE49-F238E27FC236}">
                <a16:creationId xmlns:a16="http://schemas.microsoft.com/office/drawing/2014/main" id="{99F1F3FB-B001-446B-86B2-C6B9FA88DFB6}"/>
              </a:ext>
            </a:extLst>
          </p:cNvPr>
          <p:cNvSpPr/>
          <p:nvPr/>
        </p:nvSpPr>
        <p:spPr>
          <a:xfrm flipV="1">
            <a:off x="7986577" y="-646836"/>
            <a:ext cx="3850154" cy="385015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组合 7">
            <a:extLst>
              <a:ext uri="{FF2B5EF4-FFF2-40B4-BE49-F238E27FC236}">
                <a16:creationId xmlns:a16="http://schemas.microsoft.com/office/drawing/2014/main" id="{6C33F8C8-156F-47DE-886D-3EF4FAE30B19}"/>
              </a:ext>
            </a:extLst>
          </p:cNvPr>
          <p:cNvGrpSpPr/>
          <p:nvPr/>
        </p:nvGrpSpPr>
        <p:grpSpPr>
          <a:xfrm rot="18900000" flipV="1">
            <a:off x="9268272" y="3895802"/>
            <a:ext cx="1191633" cy="1190793"/>
            <a:chOff x="1746913" y="1125538"/>
            <a:chExt cx="2934267" cy="1331059"/>
          </a:xfrm>
          <a:solidFill>
            <a:srgbClr val="FEB834"/>
          </a:solidFill>
        </p:grpSpPr>
        <p:sp>
          <p:nvSpPr>
            <p:cNvPr id="23" name="矩形 22">
              <a:extLst>
                <a:ext uri="{FF2B5EF4-FFF2-40B4-BE49-F238E27FC236}">
                  <a16:creationId xmlns:a16="http://schemas.microsoft.com/office/drawing/2014/main" id="{6AD28B76-F58D-41FE-9183-83F590A7691D}"/>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a:extLst>
                <a:ext uri="{FF2B5EF4-FFF2-40B4-BE49-F238E27FC236}">
                  <a16:creationId xmlns:a16="http://schemas.microsoft.com/office/drawing/2014/main" id="{3F5728D2-92D1-407D-BFA1-A30649C4D6BB}"/>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1F849CCB-ECE4-46A1-9436-4BAC76E5E082}"/>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a:extLst>
                <a:ext uri="{FF2B5EF4-FFF2-40B4-BE49-F238E27FC236}">
                  <a16:creationId xmlns:a16="http://schemas.microsoft.com/office/drawing/2014/main" id="{8414BE01-4396-49AE-8694-77575CD62747}"/>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矩形 26">
              <a:extLst>
                <a:ext uri="{FF2B5EF4-FFF2-40B4-BE49-F238E27FC236}">
                  <a16:creationId xmlns:a16="http://schemas.microsoft.com/office/drawing/2014/main" id="{258BB8E3-4EAF-44B4-892C-EF298706F65E}"/>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矩形 27">
              <a:extLst>
                <a:ext uri="{FF2B5EF4-FFF2-40B4-BE49-F238E27FC236}">
                  <a16:creationId xmlns:a16="http://schemas.microsoft.com/office/drawing/2014/main" id="{8BF6181E-83AE-43D5-B3A9-AC5D21778C12}"/>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矩形 28">
              <a:extLst>
                <a:ext uri="{FF2B5EF4-FFF2-40B4-BE49-F238E27FC236}">
                  <a16:creationId xmlns:a16="http://schemas.microsoft.com/office/drawing/2014/main" id="{3CB7DA2B-B140-4694-A3C5-2F7B46019D12}"/>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9" name="菱形 8">
            <a:extLst>
              <a:ext uri="{FF2B5EF4-FFF2-40B4-BE49-F238E27FC236}">
                <a16:creationId xmlns:a16="http://schemas.microsoft.com/office/drawing/2014/main" id="{23D53E45-A5CC-43E5-9EBA-36EF06D47043}"/>
              </a:ext>
            </a:extLst>
          </p:cNvPr>
          <p:cNvSpPr/>
          <p:nvPr/>
        </p:nvSpPr>
        <p:spPr>
          <a:xfrm flipV="1">
            <a:off x="10222934" y="2118191"/>
            <a:ext cx="2618585" cy="2618584"/>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菱形 9">
            <a:extLst>
              <a:ext uri="{FF2B5EF4-FFF2-40B4-BE49-F238E27FC236}">
                <a16:creationId xmlns:a16="http://schemas.microsoft.com/office/drawing/2014/main" id="{D3956E4D-0B08-47AC-980F-6051AD8A20A1}"/>
              </a:ext>
            </a:extLst>
          </p:cNvPr>
          <p:cNvSpPr/>
          <p:nvPr/>
        </p:nvSpPr>
        <p:spPr>
          <a:xfrm flipV="1">
            <a:off x="11836731" y="700916"/>
            <a:ext cx="2372755" cy="2372754"/>
          </a:xfrm>
          <a:prstGeom prst="diamond">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菱形 10">
            <a:extLst>
              <a:ext uri="{FF2B5EF4-FFF2-40B4-BE49-F238E27FC236}">
                <a16:creationId xmlns:a16="http://schemas.microsoft.com/office/drawing/2014/main" id="{EC266419-C529-46AD-A95F-B025A9F32F9D}"/>
              </a:ext>
            </a:extLst>
          </p:cNvPr>
          <p:cNvSpPr/>
          <p:nvPr/>
        </p:nvSpPr>
        <p:spPr>
          <a:xfrm flipV="1">
            <a:off x="2625212" y="4016078"/>
            <a:ext cx="1811329" cy="1811328"/>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菱形 11">
            <a:extLst>
              <a:ext uri="{FF2B5EF4-FFF2-40B4-BE49-F238E27FC236}">
                <a16:creationId xmlns:a16="http://schemas.microsoft.com/office/drawing/2014/main" id="{6F111DB7-49EC-4816-99DD-F58881C12520}"/>
              </a:ext>
            </a:extLst>
          </p:cNvPr>
          <p:cNvSpPr/>
          <p:nvPr/>
        </p:nvSpPr>
        <p:spPr>
          <a:xfrm flipV="1">
            <a:off x="9808007" y="1634898"/>
            <a:ext cx="1954708" cy="1954708"/>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任意多边形: 形状 12">
            <a:extLst>
              <a:ext uri="{FF2B5EF4-FFF2-40B4-BE49-F238E27FC236}">
                <a16:creationId xmlns:a16="http://schemas.microsoft.com/office/drawing/2014/main" id="{7318C00F-4030-4A60-9757-9C1AB3FE0F29}"/>
              </a:ext>
            </a:extLst>
          </p:cNvPr>
          <p:cNvSpPr/>
          <p:nvPr/>
        </p:nvSpPr>
        <p:spPr>
          <a:xfrm rot="18900000" flipV="1">
            <a:off x="7272109" y="-285092"/>
            <a:ext cx="1008991" cy="1008991"/>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4" name="组合 13">
            <a:extLst>
              <a:ext uri="{FF2B5EF4-FFF2-40B4-BE49-F238E27FC236}">
                <a16:creationId xmlns:a16="http://schemas.microsoft.com/office/drawing/2014/main" id="{68268EDB-96FE-4D36-B513-F474DA4B6A9A}"/>
              </a:ext>
            </a:extLst>
          </p:cNvPr>
          <p:cNvGrpSpPr/>
          <p:nvPr/>
        </p:nvGrpSpPr>
        <p:grpSpPr>
          <a:xfrm flipV="1">
            <a:off x="11836731" y="4202361"/>
            <a:ext cx="857764" cy="863066"/>
            <a:chOff x="9525220" y="67185"/>
            <a:chExt cx="1084676" cy="1091381"/>
          </a:xfrm>
          <a:solidFill>
            <a:srgbClr val="75645C"/>
          </a:solidFill>
        </p:grpSpPr>
        <p:sp>
          <p:nvSpPr>
            <p:cNvPr id="21" name="椭圆 20">
              <a:extLst>
                <a:ext uri="{FF2B5EF4-FFF2-40B4-BE49-F238E27FC236}">
                  <a16:creationId xmlns:a16="http://schemas.microsoft.com/office/drawing/2014/main" id="{664F6BDB-4115-4367-91CA-394C1C65CCFB}"/>
                </a:ext>
              </a:extLst>
            </p:cNvPr>
            <p:cNvSpPr/>
            <p:nvPr/>
          </p:nvSpPr>
          <p:spPr>
            <a:xfrm>
              <a:off x="9525220" y="67185"/>
              <a:ext cx="530942" cy="5309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椭圆 21">
              <a:extLst>
                <a:ext uri="{FF2B5EF4-FFF2-40B4-BE49-F238E27FC236}">
                  <a16:creationId xmlns:a16="http://schemas.microsoft.com/office/drawing/2014/main" id="{ECEADE2F-4636-4990-96FA-32F2A45D0C8B}"/>
                </a:ext>
              </a:extLst>
            </p:cNvPr>
            <p:cNvSpPr/>
            <p:nvPr/>
          </p:nvSpPr>
          <p:spPr>
            <a:xfrm>
              <a:off x="10078954" y="627624"/>
              <a:ext cx="530942" cy="5309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6" name="组合 15">
            <a:extLst>
              <a:ext uri="{FF2B5EF4-FFF2-40B4-BE49-F238E27FC236}">
                <a16:creationId xmlns:a16="http://schemas.microsoft.com/office/drawing/2014/main" id="{B98D68DB-8F23-4273-906A-7E578E652BFD}"/>
              </a:ext>
            </a:extLst>
          </p:cNvPr>
          <p:cNvGrpSpPr/>
          <p:nvPr/>
        </p:nvGrpSpPr>
        <p:grpSpPr>
          <a:xfrm flipH="1" flipV="1">
            <a:off x="2803569" y="1165968"/>
            <a:ext cx="485541" cy="488788"/>
            <a:chOff x="9607155" y="149120"/>
            <a:chExt cx="1002741" cy="1009446"/>
          </a:xfrm>
          <a:solidFill>
            <a:srgbClr val="75645C"/>
          </a:solidFill>
        </p:grpSpPr>
        <p:sp>
          <p:nvSpPr>
            <p:cNvPr id="17" name="椭圆 16">
              <a:extLst>
                <a:ext uri="{FF2B5EF4-FFF2-40B4-BE49-F238E27FC236}">
                  <a16:creationId xmlns:a16="http://schemas.microsoft.com/office/drawing/2014/main" id="{8B660621-F5A7-46EA-9CF1-409DB7B980F4}"/>
                </a:ext>
              </a:extLst>
            </p:cNvPr>
            <p:cNvSpPr/>
            <p:nvPr/>
          </p:nvSpPr>
          <p:spPr>
            <a:xfrm>
              <a:off x="9607155" y="149120"/>
              <a:ext cx="530943" cy="5309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椭圆 17">
              <a:extLst>
                <a:ext uri="{FF2B5EF4-FFF2-40B4-BE49-F238E27FC236}">
                  <a16:creationId xmlns:a16="http://schemas.microsoft.com/office/drawing/2014/main" id="{31B48274-B446-4D80-A6C8-3CC076A7F1D2}"/>
                </a:ext>
              </a:extLst>
            </p:cNvPr>
            <p:cNvSpPr/>
            <p:nvPr/>
          </p:nvSpPr>
          <p:spPr>
            <a:xfrm>
              <a:off x="10078954" y="627624"/>
              <a:ext cx="530942" cy="5309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5" name="组合 14">
            <a:extLst>
              <a:ext uri="{FF2B5EF4-FFF2-40B4-BE49-F238E27FC236}">
                <a16:creationId xmlns:a16="http://schemas.microsoft.com/office/drawing/2014/main" id="{FA94C186-9B29-4BD3-AE4D-AB4784E17E11}"/>
              </a:ext>
            </a:extLst>
          </p:cNvPr>
          <p:cNvGrpSpPr/>
          <p:nvPr/>
        </p:nvGrpSpPr>
        <p:grpSpPr>
          <a:xfrm flipH="1" flipV="1">
            <a:off x="8376173" y="1189373"/>
            <a:ext cx="549501" cy="553176"/>
            <a:chOff x="9607155" y="149120"/>
            <a:chExt cx="1002741" cy="1009446"/>
          </a:xfrm>
          <a:solidFill>
            <a:schemeClr val="bg1"/>
          </a:solidFill>
        </p:grpSpPr>
        <p:sp>
          <p:nvSpPr>
            <p:cNvPr id="19" name="椭圆 18">
              <a:extLst>
                <a:ext uri="{FF2B5EF4-FFF2-40B4-BE49-F238E27FC236}">
                  <a16:creationId xmlns:a16="http://schemas.microsoft.com/office/drawing/2014/main" id="{27BA7C83-4AC2-425E-B5D2-06FFC0A4D1F9}"/>
                </a:ext>
              </a:extLst>
            </p:cNvPr>
            <p:cNvSpPr/>
            <p:nvPr/>
          </p:nvSpPr>
          <p:spPr>
            <a:xfrm>
              <a:off x="9607155" y="149120"/>
              <a:ext cx="530943" cy="5309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椭圆 19">
              <a:extLst>
                <a:ext uri="{FF2B5EF4-FFF2-40B4-BE49-F238E27FC236}">
                  <a16:creationId xmlns:a16="http://schemas.microsoft.com/office/drawing/2014/main" id="{184850CA-090F-4D47-89C2-995FAAF5348C}"/>
                </a:ext>
              </a:extLst>
            </p:cNvPr>
            <p:cNvSpPr/>
            <p:nvPr/>
          </p:nvSpPr>
          <p:spPr>
            <a:xfrm>
              <a:off x="10078954" y="627624"/>
              <a:ext cx="530942" cy="5309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0" name="文本框 39">
            <a:extLst>
              <a:ext uri="{FF2B5EF4-FFF2-40B4-BE49-F238E27FC236}">
                <a16:creationId xmlns:a16="http://schemas.microsoft.com/office/drawing/2014/main" id="{19846F6F-D51A-49EA-863D-506E7B41463E}"/>
              </a:ext>
            </a:extLst>
          </p:cNvPr>
          <p:cNvSpPr txBox="1"/>
          <p:nvPr/>
        </p:nvSpPr>
        <p:spPr>
          <a:xfrm>
            <a:off x="3766134" y="2889784"/>
            <a:ext cx="4652940" cy="1200329"/>
          </a:xfrm>
          <a:prstGeom prst="rect">
            <a:avLst/>
          </a:prstGeom>
          <a:noFill/>
        </p:spPr>
        <p:txBody>
          <a:bodyPr wrap="none" rtlCol="0">
            <a:spAutoFit/>
            <a:scene3d>
              <a:camera prst="orthographicFront"/>
              <a:lightRig rig="threePt" dir="t"/>
            </a:scene3d>
            <a:sp3d contourW="12700"/>
          </a:bodyPr>
          <a:lstStyle/>
          <a:p>
            <a:pPr algn="ctr"/>
            <a:r>
              <a:rPr lang="en-US" altLang="zh-CN" sz="7200" dirty="0">
                <a:solidFill>
                  <a:schemeClr val="bg1"/>
                </a:solidFill>
                <a:cs typeface="+mn-ea"/>
                <a:sym typeface="+mn-lt"/>
              </a:rPr>
              <a:t>THANK YOU</a:t>
            </a:r>
            <a:endParaRPr lang="zh-CN" altLang="en-US" sz="7200" dirty="0">
              <a:solidFill>
                <a:schemeClr val="bg1"/>
              </a:solidFill>
              <a:cs typeface="+mn-ea"/>
              <a:sym typeface="+mn-lt"/>
            </a:endParaRPr>
          </a:p>
        </p:txBody>
      </p:sp>
      <p:sp>
        <p:nvSpPr>
          <p:cNvPr id="2" name="Google Shape;505;p34">
            <a:extLst>
              <a:ext uri="{FF2B5EF4-FFF2-40B4-BE49-F238E27FC236}">
                <a16:creationId xmlns:a16="http://schemas.microsoft.com/office/drawing/2014/main" id="{D99DBCE3-BA6F-2FF0-C5E9-FE85B5FBBC93}"/>
              </a:ext>
            </a:extLst>
          </p:cNvPr>
          <p:cNvSpPr txBox="1">
            <a:spLocks/>
          </p:cNvSpPr>
          <p:nvPr/>
        </p:nvSpPr>
        <p:spPr>
          <a:xfrm>
            <a:off x="6647179" y="5428862"/>
            <a:ext cx="5932170" cy="675728"/>
          </a:xfrm>
          <a:prstGeom prst="rect">
            <a:avLst/>
          </a:prstGeom>
        </p:spPr>
        <p:txBody>
          <a:bodyPr spcFirstLastPara="1" wrap="square" lIns="0" tIns="0" rIns="0" bIns="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27000" indent="0" algn="ctr">
              <a:buFont typeface="Arial" panose="020B0604020202020204" pitchFamily="34" charset="0"/>
              <a:buNone/>
            </a:pPr>
            <a:r>
              <a:rPr lang="en-US" sz="1400" b="1" dirty="0">
                <a:solidFill>
                  <a:srgbClr val="008795"/>
                </a:solidFill>
                <a:latin typeface="Miriam Libre" panose="00000500000000000000" pitchFamily="2" charset="-79"/>
                <a:cs typeface="Miriam Libre" panose="00000500000000000000" pitchFamily="2" charset="-79"/>
              </a:rPr>
              <a:t>Program </a:t>
            </a:r>
            <a:r>
              <a:rPr lang="en-US" sz="1400" b="1" dirty="0" err="1">
                <a:solidFill>
                  <a:srgbClr val="008795"/>
                </a:solidFill>
                <a:latin typeface="Miriam Libre" panose="00000500000000000000" pitchFamily="2" charset="-79"/>
                <a:cs typeface="Miriam Libre" panose="00000500000000000000" pitchFamily="2" charset="-79"/>
              </a:rPr>
              <a:t>Bantuan</a:t>
            </a:r>
            <a:endParaRPr lang="en-US" sz="1400" b="1" dirty="0">
              <a:solidFill>
                <a:srgbClr val="008795"/>
              </a:solidFill>
              <a:latin typeface="Miriam Libre" panose="00000500000000000000" pitchFamily="2" charset="-79"/>
              <a:cs typeface="Miriam Libre" panose="00000500000000000000" pitchFamily="2" charset="-79"/>
            </a:endParaRPr>
          </a:p>
          <a:p>
            <a:pPr marL="127000" indent="0" algn="ctr">
              <a:buFont typeface="Arial" panose="020B0604020202020204" pitchFamily="34" charset="0"/>
              <a:buNone/>
            </a:pPr>
            <a:r>
              <a:rPr lang="en-US" sz="1400" b="1" dirty="0" err="1">
                <a:solidFill>
                  <a:srgbClr val="008795"/>
                </a:solidFill>
                <a:latin typeface="Miriam Libre" panose="00000500000000000000" pitchFamily="2" charset="-79"/>
                <a:cs typeface="Miriam Libre" panose="00000500000000000000" pitchFamily="2" charset="-79"/>
              </a:rPr>
              <a:t>Pembelajaran</a:t>
            </a:r>
            <a:r>
              <a:rPr lang="en-US" sz="1400" b="1" dirty="0">
                <a:solidFill>
                  <a:srgbClr val="008795"/>
                </a:solidFill>
                <a:latin typeface="Miriam Libre" panose="00000500000000000000" pitchFamily="2" charset="-79"/>
                <a:cs typeface="Miriam Libre" panose="00000500000000000000" pitchFamily="2" charset="-79"/>
              </a:rPr>
              <a:t> Daring </a:t>
            </a:r>
            <a:r>
              <a:rPr lang="en-US" sz="1400" b="1" dirty="0" err="1">
                <a:solidFill>
                  <a:srgbClr val="008795"/>
                </a:solidFill>
                <a:latin typeface="Miriam Libre" panose="00000500000000000000" pitchFamily="2" charset="-79"/>
                <a:cs typeface="Miriam Libre" panose="00000500000000000000" pitchFamily="2" charset="-79"/>
              </a:rPr>
              <a:t>Kolaboratif</a:t>
            </a:r>
            <a:r>
              <a:rPr lang="en-US" sz="1400" b="1" dirty="0">
                <a:solidFill>
                  <a:srgbClr val="008795"/>
                </a:solidFill>
                <a:latin typeface="Miriam Libre" panose="00000500000000000000" pitchFamily="2" charset="-79"/>
                <a:cs typeface="Miriam Libre" panose="00000500000000000000" pitchFamily="2" charset="-79"/>
              </a:rPr>
              <a:t> (PDK) </a:t>
            </a:r>
            <a:r>
              <a:rPr lang="en-US" sz="1400" b="1" dirty="0" err="1">
                <a:solidFill>
                  <a:srgbClr val="008795"/>
                </a:solidFill>
                <a:latin typeface="Miriam Libre" panose="00000500000000000000" pitchFamily="2" charset="-79"/>
                <a:cs typeface="Miriam Libre" panose="00000500000000000000" pitchFamily="2" charset="-79"/>
              </a:rPr>
              <a:t>Tahun</a:t>
            </a:r>
            <a:r>
              <a:rPr lang="en-US" sz="1400" b="1" dirty="0">
                <a:solidFill>
                  <a:srgbClr val="008795"/>
                </a:solidFill>
                <a:latin typeface="Miriam Libre" panose="00000500000000000000" pitchFamily="2" charset="-79"/>
                <a:cs typeface="Miriam Libre" panose="00000500000000000000" pitchFamily="2" charset="-79"/>
              </a:rPr>
              <a:t> 2023</a:t>
            </a:r>
          </a:p>
        </p:txBody>
      </p:sp>
      <p:pic>
        <p:nvPicPr>
          <p:cNvPr id="42" name="Picture 41">
            <a:extLst>
              <a:ext uri="{FF2B5EF4-FFF2-40B4-BE49-F238E27FC236}">
                <a16:creationId xmlns:a16="http://schemas.microsoft.com/office/drawing/2014/main" id="{99078288-E36F-88C8-E4A9-CBE668C58D7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79507" y="6109010"/>
            <a:ext cx="910835" cy="643277"/>
          </a:xfrm>
          <a:prstGeom prst="rect">
            <a:avLst/>
          </a:prstGeom>
        </p:spPr>
      </p:pic>
      <p:pic>
        <p:nvPicPr>
          <p:cNvPr id="43" name="Picture 42">
            <a:extLst>
              <a:ext uri="{FF2B5EF4-FFF2-40B4-BE49-F238E27FC236}">
                <a16:creationId xmlns:a16="http://schemas.microsoft.com/office/drawing/2014/main" id="{DC6E98CB-4B23-4F85-5F19-4E51B4BCFE68}"/>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5044" t="9452" r="15044" b="22767"/>
          <a:stretch/>
        </p:blipFill>
        <p:spPr>
          <a:xfrm>
            <a:off x="8948217" y="6130702"/>
            <a:ext cx="579952" cy="567155"/>
          </a:xfrm>
          <a:prstGeom prst="rect">
            <a:avLst/>
          </a:prstGeom>
        </p:spPr>
      </p:pic>
      <p:pic>
        <p:nvPicPr>
          <p:cNvPr id="44" name="Picture 4">
            <a:extLst>
              <a:ext uri="{FF2B5EF4-FFF2-40B4-BE49-F238E27FC236}">
                <a16:creationId xmlns:a16="http://schemas.microsoft.com/office/drawing/2014/main" id="{F342DAF4-4E75-1A24-CEBF-CE1576AF9D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2915" y="6084255"/>
            <a:ext cx="641645" cy="64164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a:extLst>
              <a:ext uri="{FF2B5EF4-FFF2-40B4-BE49-F238E27FC236}">
                <a16:creationId xmlns:a16="http://schemas.microsoft.com/office/drawing/2014/main" id="{D97C384B-6662-129B-36C7-FD9B964ACD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07866" y="6075524"/>
            <a:ext cx="811396" cy="69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903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12"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par>
                                <p:cTn id="57" presetID="2" presetClass="entr" presetSubtype="12"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ppt_x"/>
                                          </p:val>
                                        </p:tav>
                                        <p:tav tm="100000">
                                          <p:val>
                                            <p:strVal val="#ppt_x"/>
                                          </p:val>
                                        </p:tav>
                                      </p:tavLst>
                                    </p:anim>
                                    <p:anim calcmode="lin" valueType="num">
                                      <p:cBhvr additive="base">
                                        <p:cTn id="78" dur="500" fill="hold"/>
                                        <p:tgtEl>
                                          <p:spTgt spid="43"/>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ppt_x"/>
                                          </p:val>
                                        </p:tav>
                                        <p:tav tm="100000">
                                          <p:val>
                                            <p:strVal val="#ppt_x"/>
                                          </p:val>
                                        </p:tav>
                                      </p:tavLst>
                                    </p:anim>
                                    <p:anim calcmode="lin" valueType="num">
                                      <p:cBhvr additive="base">
                                        <p:cTn id="8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4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E377CFE4-9EB5-40DF-A3D7-EB10305DE150}"/>
              </a:ext>
            </a:extLst>
          </p:cNvPr>
          <p:cNvGrpSpPr/>
          <p:nvPr/>
        </p:nvGrpSpPr>
        <p:grpSpPr>
          <a:xfrm>
            <a:off x="-956954" y="-582230"/>
            <a:ext cx="2829297" cy="2089581"/>
            <a:chOff x="-956954" y="-582230"/>
            <a:chExt cx="2829297" cy="2089581"/>
          </a:xfrm>
        </p:grpSpPr>
        <p:sp>
          <p:nvSpPr>
            <p:cNvPr id="8" name="菱形 7">
              <a:extLst>
                <a:ext uri="{FF2B5EF4-FFF2-40B4-BE49-F238E27FC236}">
                  <a16:creationId xmlns:a16="http://schemas.microsoft.com/office/drawing/2014/main" id="{3218C815-FA03-44C5-A20D-DA2AF77C6782}"/>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菱形 8">
              <a:extLst>
                <a:ext uri="{FF2B5EF4-FFF2-40B4-BE49-F238E27FC236}">
                  <a16:creationId xmlns:a16="http://schemas.microsoft.com/office/drawing/2014/main" id="{EC166624-EAEB-4184-86DF-B99185E2398A}"/>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 name="组合 9">
              <a:extLst>
                <a:ext uri="{FF2B5EF4-FFF2-40B4-BE49-F238E27FC236}">
                  <a16:creationId xmlns:a16="http://schemas.microsoft.com/office/drawing/2014/main" id="{57BBB17F-B95B-4C66-A2D0-0C5FF276F305}"/>
                </a:ext>
              </a:extLst>
            </p:cNvPr>
            <p:cNvGrpSpPr/>
            <p:nvPr/>
          </p:nvGrpSpPr>
          <p:grpSpPr>
            <a:xfrm rot="2700000">
              <a:off x="852577" y="-207245"/>
              <a:ext cx="409114" cy="408826"/>
              <a:chOff x="1746913" y="1125538"/>
              <a:chExt cx="2934267" cy="1331059"/>
            </a:xfrm>
            <a:solidFill>
              <a:srgbClr val="FEB834"/>
            </a:solidFill>
          </p:grpSpPr>
          <p:sp>
            <p:nvSpPr>
              <p:cNvPr id="14" name="矩形 13">
                <a:extLst>
                  <a:ext uri="{FF2B5EF4-FFF2-40B4-BE49-F238E27FC236}">
                    <a16:creationId xmlns:a16="http://schemas.microsoft.com/office/drawing/2014/main" id="{2D0D1667-AE09-4526-B264-BD3B1EC7C5F2}"/>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a:extLst>
                  <a:ext uri="{FF2B5EF4-FFF2-40B4-BE49-F238E27FC236}">
                    <a16:creationId xmlns:a16="http://schemas.microsoft.com/office/drawing/2014/main" id="{5AF7A8D5-35A1-4542-BA23-432D2F605528}"/>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a:extLst>
                  <a:ext uri="{FF2B5EF4-FFF2-40B4-BE49-F238E27FC236}">
                    <a16:creationId xmlns:a16="http://schemas.microsoft.com/office/drawing/2014/main" id="{41406E2C-FD17-4474-8C50-362FAEEF984B}"/>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矩形 16">
                <a:extLst>
                  <a:ext uri="{FF2B5EF4-FFF2-40B4-BE49-F238E27FC236}">
                    <a16:creationId xmlns:a16="http://schemas.microsoft.com/office/drawing/2014/main" id="{FC015F47-0287-4618-9FE8-C50B83844483}"/>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a:extLst>
                  <a:ext uri="{FF2B5EF4-FFF2-40B4-BE49-F238E27FC236}">
                    <a16:creationId xmlns:a16="http://schemas.microsoft.com/office/drawing/2014/main" id="{18420A4F-4827-40AB-A9F8-BBBF05378AAC}"/>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a16="http://schemas.microsoft.com/office/drawing/2014/main" id="{6C763959-FD2B-4E7E-B57B-5D9967A34AFF}"/>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19">
                <a:extLst>
                  <a:ext uri="{FF2B5EF4-FFF2-40B4-BE49-F238E27FC236}">
                    <a16:creationId xmlns:a16="http://schemas.microsoft.com/office/drawing/2014/main" id="{64A4E30E-9493-445F-BFE5-11BEBF2D31FD}"/>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菱形 10">
              <a:extLst>
                <a:ext uri="{FF2B5EF4-FFF2-40B4-BE49-F238E27FC236}">
                  <a16:creationId xmlns:a16="http://schemas.microsoft.com/office/drawing/2014/main" id="{FADB53D9-95BD-4CE0-BA68-E06A7A14771D}"/>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菱形 11">
              <a:extLst>
                <a:ext uri="{FF2B5EF4-FFF2-40B4-BE49-F238E27FC236}">
                  <a16:creationId xmlns:a16="http://schemas.microsoft.com/office/drawing/2014/main" id="{82B717EE-593C-447F-AC4D-8C753DCE49C1}"/>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3" name="任意多边形: 形状 12">
              <a:extLst>
                <a:ext uri="{FF2B5EF4-FFF2-40B4-BE49-F238E27FC236}">
                  <a16:creationId xmlns:a16="http://schemas.microsoft.com/office/drawing/2014/main" id="{7776023B-9361-46B2-9E26-848A774CACC4}"/>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6" name="文本框 7">
            <a:extLst>
              <a:ext uri="{FF2B5EF4-FFF2-40B4-BE49-F238E27FC236}">
                <a16:creationId xmlns:a16="http://schemas.microsoft.com/office/drawing/2014/main" id="{F53FF90E-0A85-436A-AA5C-4CFC31CE54CE}"/>
              </a:ext>
            </a:extLst>
          </p:cNvPr>
          <p:cNvSpPr txBox="1"/>
          <p:nvPr/>
        </p:nvSpPr>
        <p:spPr bwMode="auto">
          <a:xfrm>
            <a:off x="1035118" y="1464814"/>
            <a:ext cx="6122181" cy="2246769"/>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914400" fontAlgn="auto">
              <a:spcBef>
                <a:spcPts val="0"/>
              </a:spcBef>
              <a:spcAft>
                <a:spcPts val="0"/>
              </a:spcAft>
              <a:defRPr/>
            </a:pPr>
            <a:r>
              <a:rPr lang="en-US" altLang="zh-CN" sz="2000" kern="0" dirty="0" err="1">
                <a:latin typeface="Miriam Libre" panose="00000500000000000000" pitchFamily="2" charset="-79"/>
                <a:cs typeface="Miriam Libre" panose="00000500000000000000" pitchFamily="2" charset="-79"/>
                <a:sym typeface="+mn-lt"/>
              </a:rPr>
              <a:t>Variabel</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penelitian</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berkaitan</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dengan</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tentang</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apa</a:t>
            </a:r>
            <a:r>
              <a:rPr lang="en-US" altLang="zh-CN" sz="2000" kern="0" dirty="0">
                <a:latin typeface="Miriam Libre" panose="00000500000000000000" pitchFamily="2" charset="-79"/>
                <a:cs typeface="Miriam Libre" panose="00000500000000000000" pitchFamily="2" charset="-79"/>
                <a:sym typeface="+mn-lt"/>
              </a:rPr>
              <a:t> yang </a:t>
            </a:r>
            <a:r>
              <a:rPr lang="en-US" altLang="zh-CN" sz="2000" kern="0" dirty="0" err="1">
                <a:latin typeface="Miriam Libre" panose="00000500000000000000" pitchFamily="2" charset="-79"/>
                <a:cs typeface="Miriam Libre" panose="00000500000000000000" pitchFamily="2" charset="-79"/>
                <a:sym typeface="+mn-lt"/>
              </a:rPr>
              <a:t>akan</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diteliti</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Variabel</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penelitian</a:t>
            </a:r>
            <a:r>
              <a:rPr lang="en-US" altLang="zh-CN" sz="2000" kern="0" dirty="0">
                <a:latin typeface="Miriam Libre" panose="00000500000000000000" pitchFamily="2" charset="-79"/>
                <a:cs typeface="Miriam Libre" panose="00000500000000000000" pitchFamily="2" charset="-79"/>
                <a:sym typeface="+mn-lt"/>
              </a:rPr>
              <a:t> pada </a:t>
            </a:r>
            <a:r>
              <a:rPr lang="en-US" altLang="zh-CN" sz="2000" kern="0" dirty="0" err="1">
                <a:latin typeface="Miriam Libre" panose="00000500000000000000" pitchFamily="2" charset="-79"/>
                <a:cs typeface="Miriam Libre" panose="00000500000000000000" pitchFamily="2" charset="-79"/>
                <a:sym typeface="+mn-lt"/>
              </a:rPr>
              <a:t>dasarnya</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adalah</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segala</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sesuatu</a:t>
            </a:r>
            <a:r>
              <a:rPr lang="en-US" altLang="zh-CN" sz="2000" kern="0" dirty="0">
                <a:latin typeface="Miriam Libre" panose="00000500000000000000" pitchFamily="2" charset="-79"/>
                <a:cs typeface="Miriam Libre" panose="00000500000000000000" pitchFamily="2" charset="-79"/>
                <a:sym typeface="+mn-lt"/>
              </a:rPr>
              <a:t> yang </a:t>
            </a:r>
            <a:r>
              <a:rPr lang="en-US" altLang="zh-CN" sz="2000" kern="0" dirty="0" err="1">
                <a:latin typeface="Miriam Libre" panose="00000500000000000000" pitchFamily="2" charset="-79"/>
                <a:cs typeface="Miriam Libre" panose="00000500000000000000" pitchFamily="2" charset="-79"/>
                <a:sym typeface="+mn-lt"/>
              </a:rPr>
              <a:t>berbentu</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apa</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saja</a:t>
            </a:r>
            <a:r>
              <a:rPr lang="en-US" altLang="zh-CN" sz="2000" kern="0" dirty="0">
                <a:latin typeface="Miriam Libre" panose="00000500000000000000" pitchFamily="2" charset="-79"/>
                <a:cs typeface="Miriam Libre" panose="00000500000000000000" pitchFamily="2" charset="-79"/>
                <a:sym typeface="+mn-lt"/>
              </a:rPr>
              <a:t> yang </a:t>
            </a:r>
            <a:r>
              <a:rPr lang="en-US" altLang="zh-CN" sz="2000" kern="0" dirty="0" err="1">
                <a:latin typeface="Miriam Libre" panose="00000500000000000000" pitchFamily="2" charset="-79"/>
                <a:cs typeface="Miriam Libre" panose="00000500000000000000" pitchFamily="2" charset="-79"/>
                <a:sym typeface="+mn-lt"/>
              </a:rPr>
              <a:t>ditetapkan</a:t>
            </a:r>
            <a:r>
              <a:rPr lang="en-US" altLang="zh-CN" sz="2000" kern="0" dirty="0">
                <a:latin typeface="Miriam Libre" panose="00000500000000000000" pitchFamily="2" charset="-79"/>
                <a:cs typeface="Miriam Libre" panose="00000500000000000000" pitchFamily="2" charset="-79"/>
                <a:sym typeface="+mn-lt"/>
              </a:rPr>
              <a:t> oleh </a:t>
            </a:r>
            <a:r>
              <a:rPr lang="en-US" altLang="zh-CN" sz="2000" kern="0" dirty="0" err="1">
                <a:latin typeface="Miriam Libre" panose="00000500000000000000" pitchFamily="2" charset="-79"/>
                <a:cs typeface="Miriam Libre" panose="00000500000000000000" pitchFamily="2" charset="-79"/>
                <a:sym typeface="+mn-lt"/>
              </a:rPr>
              <a:t>peneliti</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untuk</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dipelajari</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sehingga</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diperoleh</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informasi</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tentang</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hal</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tersebut</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kemudian</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ditarik</a:t>
            </a:r>
            <a:r>
              <a:rPr lang="en-US" altLang="zh-CN" sz="2000" kern="0" dirty="0">
                <a:latin typeface="Miriam Libre" panose="00000500000000000000" pitchFamily="2" charset="-79"/>
                <a:cs typeface="Miriam Libre" panose="00000500000000000000" pitchFamily="2" charset="-79"/>
                <a:sym typeface="+mn-lt"/>
              </a:rPr>
              <a:t> </a:t>
            </a:r>
            <a:r>
              <a:rPr lang="en-US" altLang="zh-CN" sz="2000" kern="0" dirty="0" err="1">
                <a:latin typeface="Miriam Libre" panose="00000500000000000000" pitchFamily="2" charset="-79"/>
                <a:cs typeface="Miriam Libre" panose="00000500000000000000" pitchFamily="2" charset="-79"/>
                <a:sym typeface="+mn-lt"/>
              </a:rPr>
              <a:t>kesimpulannya</a:t>
            </a:r>
            <a:endParaRPr lang="zh-CN" altLang="en-US" sz="2000" kern="0" dirty="0">
              <a:latin typeface="Miriam Libre" panose="00000500000000000000" pitchFamily="2" charset="-79"/>
              <a:cs typeface="Miriam Libre" panose="00000500000000000000" pitchFamily="2" charset="-79"/>
              <a:sym typeface="+mn-lt"/>
            </a:endParaRPr>
          </a:p>
        </p:txBody>
      </p:sp>
      <p:sp>
        <p:nvSpPr>
          <p:cNvPr id="28" name="文本框 27">
            <a:extLst>
              <a:ext uri="{FF2B5EF4-FFF2-40B4-BE49-F238E27FC236}">
                <a16:creationId xmlns:a16="http://schemas.microsoft.com/office/drawing/2014/main" id="{405E5647-CAC2-4523-A47A-8FF7C4D1FB25}"/>
              </a:ext>
            </a:extLst>
          </p:cNvPr>
          <p:cNvSpPr txBox="1"/>
          <p:nvPr/>
        </p:nvSpPr>
        <p:spPr>
          <a:xfrm>
            <a:off x="1718667" y="364621"/>
            <a:ext cx="4491935"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VARIABEL PENELITIAN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sp>
        <p:nvSpPr>
          <p:cNvPr id="22" name="TextBox 21">
            <a:extLst>
              <a:ext uri="{FF2B5EF4-FFF2-40B4-BE49-F238E27FC236}">
                <a16:creationId xmlns:a16="http://schemas.microsoft.com/office/drawing/2014/main" id="{3BB5980A-3DC1-4F10-2954-02D08B02FFD9}"/>
              </a:ext>
            </a:extLst>
          </p:cNvPr>
          <p:cNvSpPr txBox="1"/>
          <p:nvPr/>
        </p:nvSpPr>
        <p:spPr>
          <a:xfrm>
            <a:off x="1077899" y="3799732"/>
            <a:ext cx="6079400" cy="1938992"/>
          </a:xfrm>
          <a:prstGeom prst="rect">
            <a:avLst/>
          </a:prstGeom>
          <a:noFill/>
        </p:spPr>
        <p:txBody>
          <a:bodyPr wrap="square">
            <a:spAutoFit/>
          </a:bodyPr>
          <a:lstStyle/>
          <a:p>
            <a:pPr algn="just" defTabSz="914400">
              <a:defRPr/>
            </a:pPr>
            <a:r>
              <a:rPr lang="en-US" sz="2000" kern="0" dirty="0" err="1">
                <a:latin typeface="Miriam Libre" panose="00000500000000000000" pitchFamily="2" charset="-79"/>
                <a:cs typeface="Miriam Libre" panose="00000500000000000000" pitchFamily="2" charset="-79"/>
              </a:rPr>
              <a:t>Secara</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teoritis</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variabel</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didefinisikan</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sebagai</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atribut</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seseorang</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atau</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obyek</a:t>
            </a:r>
            <a:r>
              <a:rPr lang="en-US" sz="2000" kern="0" dirty="0">
                <a:latin typeface="Miriam Libre" panose="00000500000000000000" pitchFamily="2" charset="-79"/>
                <a:cs typeface="Miriam Libre" panose="00000500000000000000" pitchFamily="2" charset="-79"/>
              </a:rPr>
              <a:t> yang </a:t>
            </a:r>
            <a:r>
              <a:rPr lang="en-US" sz="2000" kern="0" dirty="0" err="1">
                <a:latin typeface="Miriam Libre" panose="00000500000000000000" pitchFamily="2" charset="-79"/>
                <a:cs typeface="Miriam Libre" panose="00000500000000000000" pitchFamily="2" charset="-79"/>
              </a:rPr>
              <a:t>mempunyai</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variasi</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antara</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satu</a:t>
            </a:r>
            <a:r>
              <a:rPr lang="en-US" sz="2000" kern="0" dirty="0">
                <a:latin typeface="Miriam Libre" panose="00000500000000000000" pitchFamily="2" charset="-79"/>
                <a:cs typeface="Miriam Libre" panose="00000500000000000000" pitchFamily="2" charset="-79"/>
              </a:rPr>
              <a:t> orang </a:t>
            </a:r>
            <a:r>
              <a:rPr lang="en-US" sz="2000" kern="0" dirty="0" err="1">
                <a:latin typeface="Miriam Libre" panose="00000500000000000000" pitchFamily="2" charset="-79"/>
                <a:cs typeface="Miriam Libre" panose="00000500000000000000" pitchFamily="2" charset="-79"/>
              </a:rPr>
              <a:t>dengan</a:t>
            </a:r>
            <a:r>
              <a:rPr lang="en-US" sz="2000" kern="0" dirty="0">
                <a:latin typeface="Miriam Libre" panose="00000500000000000000" pitchFamily="2" charset="-79"/>
                <a:cs typeface="Miriam Libre" panose="00000500000000000000" pitchFamily="2" charset="-79"/>
              </a:rPr>
              <a:t> yang </a:t>
            </a:r>
            <a:r>
              <a:rPr lang="en-US" sz="2000" kern="0" dirty="0" err="1">
                <a:latin typeface="Miriam Libre" panose="00000500000000000000" pitchFamily="2" charset="-79"/>
                <a:cs typeface="Miriam Libre" panose="00000500000000000000" pitchFamily="2" charset="-79"/>
              </a:rPr>
              <a:t>lainnya</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atau</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satu</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obyek</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dengan</a:t>
            </a:r>
            <a:r>
              <a:rPr lang="en-US" sz="2000" kern="0" dirty="0">
                <a:latin typeface="Miriam Libre" panose="00000500000000000000" pitchFamily="2" charset="-79"/>
                <a:cs typeface="Miriam Libre" panose="00000500000000000000" pitchFamily="2" charset="-79"/>
              </a:rPr>
              <a:t> yang lain. </a:t>
            </a:r>
            <a:r>
              <a:rPr lang="en-US" sz="2000" kern="0" dirty="0" err="1">
                <a:latin typeface="Miriam Libre" panose="00000500000000000000" pitchFamily="2" charset="-79"/>
                <a:cs typeface="Miriam Libre" panose="00000500000000000000" pitchFamily="2" charset="-79"/>
              </a:rPr>
              <a:t>Variabel</a:t>
            </a:r>
            <a:r>
              <a:rPr lang="en-US" sz="2000" kern="0" dirty="0">
                <a:latin typeface="Miriam Libre" panose="00000500000000000000" pitchFamily="2" charset="-79"/>
                <a:cs typeface="Miriam Libre" panose="00000500000000000000" pitchFamily="2" charset="-79"/>
              </a:rPr>
              <a:t> juga </a:t>
            </a:r>
            <a:r>
              <a:rPr lang="en-US" sz="2000" kern="0" dirty="0" err="1">
                <a:latin typeface="Miriam Libre" panose="00000500000000000000" pitchFamily="2" charset="-79"/>
                <a:cs typeface="Miriam Libre" panose="00000500000000000000" pitchFamily="2" charset="-79"/>
              </a:rPr>
              <a:t>merupakan</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atribut</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dari</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bidang</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keilmuan</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atau</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kegiatan</a:t>
            </a:r>
            <a:r>
              <a:rPr lang="en-US" sz="2000" kern="0" dirty="0">
                <a:latin typeface="Miriam Libre" panose="00000500000000000000" pitchFamily="2" charset="-79"/>
                <a:cs typeface="Miriam Libre" panose="00000500000000000000" pitchFamily="2" charset="-79"/>
              </a:rPr>
              <a:t> </a:t>
            </a:r>
            <a:r>
              <a:rPr lang="en-US" sz="2000" kern="0" dirty="0" err="1">
                <a:latin typeface="Miriam Libre" panose="00000500000000000000" pitchFamily="2" charset="-79"/>
                <a:cs typeface="Miriam Libre" panose="00000500000000000000" pitchFamily="2" charset="-79"/>
              </a:rPr>
              <a:t>tertentu</a:t>
            </a:r>
            <a:endParaRPr lang="en-US" sz="2000" kern="0" dirty="0">
              <a:latin typeface="Miriam Libre" panose="00000500000000000000" pitchFamily="2" charset="-79"/>
              <a:cs typeface="Miriam Libre" panose="00000500000000000000" pitchFamily="2" charset="-79"/>
            </a:endParaRPr>
          </a:p>
        </p:txBody>
      </p:sp>
      <p:grpSp>
        <p:nvGrpSpPr>
          <p:cNvPr id="51" name="Group 50">
            <a:extLst>
              <a:ext uri="{FF2B5EF4-FFF2-40B4-BE49-F238E27FC236}">
                <a16:creationId xmlns:a16="http://schemas.microsoft.com/office/drawing/2014/main" id="{7736898B-0E8B-7408-707C-311CD978F210}"/>
              </a:ext>
            </a:extLst>
          </p:cNvPr>
          <p:cNvGrpSpPr/>
          <p:nvPr/>
        </p:nvGrpSpPr>
        <p:grpSpPr>
          <a:xfrm>
            <a:off x="7728113" y="353283"/>
            <a:ext cx="4147509" cy="6253665"/>
            <a:chOff x="7671841" y="114127"/>
            <a:chExt cx="4147509" cy="6253665"/>
          </a:xfrm>
        </p:grpSpPr>
        <p:grpSp>
          <p:nvGrpSpPr>
            <p:cNvPr id="2" name="组合 1">
              <a:extLst>
                <a:ext uri="{FF2B5EF4-FFF2-40B4-BE49-F238E27FC236}">
                  <a16:creationId xmlns:a16="http://schemas.microsoft.com/office/drawing/2014/main" id="{1028F43C-3046-420C-8D08-4B180BD6F9A2}"/>
                </a:ext>
              </a:extLst>
            </p:cNvPr>
            <p:cNvGrpSpPr/>
            <p:nvPr/>
          </p:nvGrpSpPr>
          <p:grpSpPr>
            <a:xfrm>
              <a:off x="8752157" y="114127"/>
              <a:ext cx="1986877" cy="2304777"/>
              <a:chOff x="7556143" y="1741751"/>
              <a:chExt cx="1986877" cy="2304777"/>
            </a:xfrm>
          </p:grpSpPr>
          <p:sp>
            <p:nvSpPr>
              <p:cNvPr id="3" name="六边形 2">
                <a:extLst>
                  <a:ext uri="{FF2B5EF4-FFF2-40B4-BE49-F238E27FC236}">
                    <a16:creationId xmlns:a16="http://schemas.microsoft.com/office/drawing/2014/main" id="{805DD224-E0D5-4636-9484-A9BE157CB555}"/>
                  </a:ext>
                </a:extLst>
              </p:cNvPr>
              <p:cNvSpPr/>
              <p:nvPr/>
            </p:nvSpPr>
            <p:spPr>
              <a:xfrm rot="5400000">
                <a:off x="7397193" y="1900701"/>
                <a:ext cx="2304777" cy="1986877"/>
              </a:xfrm>
              <a:prstGeom prst="hexagon">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文本框 7">
                <a:extLst>
                  <a:ext uri="{FF2B5EF4-FFF2-40B4-BE49-F238E27FC236}">
                    <a16:creationId xmlns:a16="http://schemas.microsoft.com/office/drawing/2014/main" id="{4F7E0FC1-1E53-4012-8D10-D357FDB9078B}"/>
                  </a:ext>
                </a:extLst>
              </p:cNvPr>
              <p:cNvSpPr txBox="1"/>
              <p:nvPr/>
            </p:nvSpPr>
            <p:spPr bwMode="auto">
              <a:xfrm>
                <a:off x="7710017" y="2413995"/>
                <a:ext cx="1673896"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Independent</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43" name="组合 42">
              <a:extLst>
                <a:ext uri="{FF2B5EF4-FFF2-40B4-BE49-F238E27FC236}">
                  <a16:creationId xmlns:a16="http://schemas.microsoft.com/office/drawing/2014/main" id="{44F6104D-E33B-4856-BC92-F6A3C9E9A6C4}"/>
                </a:ext>
              </a:extLst>
            </p:cNvPr>
            <p:cNvGrpSpPr/>
            <p:nvPr/>
          </p:nvGrpSpPr>
          <p:grpSpPr>
            <a:xfrm>
              <a:off x="7671841" y="2088571"/>
              <a:ext cx="1986877" cy="2304777"/>
              <a:chOff x="6475827" y="3716195"/>
              <a:chExt cx="1986877" cy="2304777"/>
            </a:xfrm>
          </p:grpSpPr>
          <p:sp>
            <p:nvSpPr>
              <p:cNvPr id="4" name="六边形 3">
                <a:extLst>
                  <a:ext uri="{FF2B5EF4-FFF2-40B4-BE49-F238E27FC236}">
                    <a16:creationId xmlns:a16="http://schemas.microsoft.com/office/drawing/2014/main" id="{08549995-BB4B-4362-B9C5-AF708481CD52}"/>
                  </a:ext>
                </a:extLst>
              </p:cNvPr>
              <p:cNvSpPr/>
              <p:nvPr/>
            </p:nvSpPr>
            <p:spPr>
              <a:xfrm rot="5400000">
                <a:off x="6316877" y="3875145"/>
                <a:ext cx="2304777" cy="1986877"/>
              </a:xfrm>
              <a:prstGeom prst="hexagon">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文本框 7">
                <a:extLst>
                  <a:ext uri="{FF2B5EF4-FFF2-40B4-BE49-F238E27FC236}">
                    <a16:creationId xmlns:a16="http://schemas.microsoft.com/office/drawing/2014/main" id="{6EEAC776-F28A-49C5-96F7-F2EECCBF1206}"/>
                  </a:ext>
                </a:extLst>
              </p:cNvPr>
              <p:cNvSpPr txBox="1"/>
              <p:nvPr/>
            </p:nvSpPr>
            <p:spPr bwMode="auto">
              <a:xfrm>
                <a:off x="6671303" y="4532017"/>
                <a:ext cx="1595924"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Dependent</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6" name="组合 5">
              <a:extLst>
                <a:ext uri="{FF2B5EF4-FFF2-40B4-BE49-F238E27FC236}">
                  <a16:creationId xmlns:a16="http://schemas.microsoft.com/office/drawing/2014/main" id="{269D212A-4CF0-4288-A6D3-F0C38BF37425}"/>
                </a:ext>
              </a:extLst>
            </p:cNvPr>
            <p:cNvGrpSpPr/>
            <p:nvPr/>
          </p:nvGrpSpPr>
          <p:grpSpPr>
            <a:xfrm>
              <a:off x="9832473" y="2088571"/>
              <a:ext cx="1986877" cy="2304777"/>
              <a:chOff x="8636459" y="3716195"/>
              <a:chExt cx="1986877" cy="2304777"/>
            </a:xfrm>
          </p:grpSpPr>
          <p:sp>
            <p:nvSpPr>
              <p:cNvPr id="5" name="六边形 4">
                <a:extLst>
                  <a:ext uri="{FF2B5EF4-FFF2-40B4-BE49-F238E27FC236}">
                    <a16:creationId xmlns:a16="http://schemas.microsoft.com/office/drawing/2014/main" id="{DBA5D53C-7548-4445-934E-B544DA1FBECE}"/>
                  </a:ext>
                </a:extLst>
              </p:cNvPr>
              <p:cNvSpPr/>
              <p:nvPr/>
            </p:nvSpPr>
            <p:spPr>
              <a:xfrm rot="5400000">
                <a:off x="8477509" y="3875145"/>
                <a:ext cx="2304777" cy="1986877"/>
              </a:xfrm>
              <a:prstGeom prst="hexagon">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文本框 7">
                <a:extLst>
                  <a:ext uri="{FF2B5EF4-FFF2-40B4-BE49-F238E27FC236}">
                    <a16:creationId xmlns:a16="http://schemas.microsoft.com/office/drawing/2014/main" id="{0F699425-F509-4FF8-90D8-188E627ED5CF}"/>
                  </a:ext>
                </a:extLst>
              </p:cNvPr>
              <p:cNvSpPr txBox="1"/>
              <p:nvPr/>
            </p:nvSpPr>
            <p:spPr bwMode="auto">
              <a:xfrm>
                <a:off x="8723000" y="4699306"/>
                <a:ext cx="1818340"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a:t>
                </a:r>
                <a:r>
                  <a:rPr lang="en-US" altLang="zh-CN" sz="1600" b="1" kern="0" dirty="0" err="1">
                    <a:solidFill>
                      <a:schemeClr val="bg1"/>
                    </a:solidFill>
                    <a:latin typeface="Miriam Libre" panose="00000500000000000000" pitchFamily="2" charset="-79"/>
                    <a:cs typeface="Miriam Libre" panose="00000500000000000000" pitchFamily="2" charset="-79"/>
                    <a:sym typeface="+mn-lt"/>
                  </a:rPr>
                  <a:t>Moaderasi</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23" name="组合 1">
              <a:extLst>
                <a:ext uri="{FF2B5EF4-FFF2-40B4-BE49-F238E27FC236}">
                  <a16:creationId xmlns:a16="http://schemas.microsoft.com/office/drawing/2014/main" id="{0D8D3F5E-958E-2824-3B61-084B338CA965}"/>
                </a:ext>
              </a:extLst>
            </p:cNvPr>
            <p:cNvGrpSpPr/>
            <p:nvPr/>
          </p:nvGrpSpPr>
          <p:grpSpPr>
            <a:xfrm>
              <a:off x="8754462" y="4063015"/>
              <a:ext cx="1986877" cy="2304777"/>
              <a:chOff x="7556143" y="1741751"/>
              <a:chExt cx="1986877" cy="2304777"/>
            </a:xfrm>
          </p:grpSpPr>
          <p:sp>
            <p:nvSpPr>
              <p:cNvPr id="44" name="六边形 2">
                <a:extLst>
                  <a:ext uri="{FF2B5EF4-FFF2-40B4-BE49-F238E27FC236}">
                    <a16:creationId xmlns:a16="http://schemas.microsoft.com/office/drawing/2014/main" id="{2D55E04E-7F61-90E8-FEA7-B30BD33AC978}"/>
                  </a:ext>
                </a:extLst>
              </p:cNvPr>
              <p:cNvSpPr/>
              <p:nvPr/>
            </p:nvSpPr>
            <p:spPr>
              <a:xfrm rot="5400000">
                <a:off x="7397193" y="1900701"/>
                <a:ext cx="2304777" cy="198687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文本框 7">
                <a:extLst>
                  <a:ext uri="{FF2B5EF4-FFF2-40B4-BE49-F238E27FC236}">
                    <a16:creationId xmlns:a16="http://schemas.microsoft.com/office/drawing/2014/main" id="{D189719A-0C22-57AE-6A12-937EB110BD72}"/>
                  </a:ext>
                </a:extLst>
              </p:cNvPr>
              <p:cNvSpPr txBox="1"/>
              <p:nvPr/>
            </p:nvSpPr>
            <p:spPr bwMode="auto">
              <a:xfrm>
                <a:off x="7738153" y="2592557"/>
                <a:ext cx="1673896"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Intervening</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spTree>
    <p:extLst>
      <p:ext uri="{BB962C8B-B14F-4D97-AF65-F5344CB8AC3E}">
        <p14:creationId xmlns:p14="http://schemas.microsoft.com/office/powerpoint/2010/main" val="33734667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833CF977-0504-4F06-B093-368D19570EE7}"/>
              </a:ext>
            </a:extLst>
          </p:cNvPr>
          <p:cNvGrpSpPr/>
          <p:nvPr/>
        </p:nvGrpSpPr>
        <p:grpSpPr>
          <a:xfrm>
            <a:off x="-956954" y="-582230"/>
            <a:ext cx="2829297" cy="2089581"/>
            <a:chOff x="-956954" y="-582230"/>
            <a:chExt cx="2829297" cy="2089581"/>
          </a:xfrm>
        </p:grpSpPr>
        <p:sp>
          <p:nvSpPr>
            <p:cNvPr id="31" name="菱形 30">
              <a:extLst>
                <a:ext uri="{FF2B5EF4-FFF2-40B4-BE49-F238E27FC236}">
                  <a16:creationId xmlns:a16="http://schemas.microsoft.com/office/drawing/2014/main" id="{23E495C7-024F-413F-925E-ADBAEA83EE7F}"/>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菱形 31">
              <a:extLst>
                <a:ext uri="{FF2B5EF4-FFF2-40B4-BE49-F238E27FC236}">
                  <a16:creationId xmlns:a16="http://schemas.microsoft.com/office/drawing/2014/main" id="{B227DB16-8335-4B4F-8D01-D1359C05CCBA}"/>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3" name="组合 32">
              <a:extLst>
                <a:ext uri="{FF2B5EF4-FFF2-40B4-BE49-F238E27FC236}">
                  <a16:creationId xmlns:a16="http://schemas.microsoft.com/office/drawing/2014/main" id="{2B9CFF96-5EB2-4A14-B315-5CC42E601443}"/>
                </a:ext>
              </a:extLst>
            </p:cNvPr>
            <p:cNvGrpSpPr/>
            <p:nvPr/>
          </p:nvGrpSpPr>
          <p:grpSpPr>
            <a:xfrm rot="2700000">
              <a:off x="852577" y="-207245"/>
              <a:ext cx="409114" cy="408826"/>
              <a:chOff x="1746913" y="1125538"/>
              <a:chExt cx="2934267" cy="1331059"/>
            </a:xfrm>
            <a:solidFill>
              <a:srgbClr val="FEB834"/>
            </a:solidFill>
          </p:grpSpPr>
          <p:sp>
            <p:nvSpPr>
              <p:cNvPr id="37" name="矩形 36">
                <a:extLst>
                  <a:ext uri="{FF2B5EF4-FFF2-40B4-BE49-F238E27FC236}">
                    <a16:creationId xmlns:a16="http://schemas.microsoft.com/office/drawing/2014/main" id="{073AED94-353E-4E57-8193-8A8DCE9F7960}"/>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a:extLst>
                  <a:ext uri="{FF2B5EF4-FFF2-40B4-BE49-F238E27FC236}">
                    <a16:creationId xmlns:a16="http://schemas.microsoft.com/office/drawing/2014/main" id="{1DE316BA-6AD3-464C-977C-CB813EED732C}"/>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矩形 38">
                <a:extLst>
                  <a:ext uri="{FF2B5EF4-FFF2-40B4-BE49-F238E27FC236}">
                    <a16:creationId xmlns:a16="http://schemas.microsoft.com/office/drawing/2014/main" id="{25722AA2-504A-445F-B151-96046AD2506F}"/>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矩形 39">
                <a:extLst>
                  <a:ext uri="{FF2B5EF4-FFF2-40B4-BE49-F238E27FC236}">
                    <a16:creationId xmlns:a16="http://schemas.microsoft.com/office/drawing/2014/main" id="{E25BFD4D-99F4-4D0F-8430-FD5EDAA2F935}"/>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矩形 40">
                <a:extLst>
                  <a:ext uri="{FF2B5EF4-FFF2-40B4-BE49-F238E27FC236}">
                    <a16:creationId xmlns:a16="http://schemas.microsoft.com/office/drawing/2014/main" id="{9C3CFDF2-8241-4BC7-A04C-F191DDBB1F12}"/>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矩形 41">
                <a:extLst>
                  <a:ext uri="{FF2B5EF4-FFF2-40B4-BE49-F238E27FC236}">
                    <a16:creationId xmlns:a16="http://schemas.microsoft.com/office/drawing/2014/main" id="{04EA1449-2830-4A8E-B65C-657384E5FF6B}"/>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矩形 42">
                <a:extLst>
                  <a:ext uri="{FF2B5EF4-FFF2-40B4-BE49-F238E27FC236}">
                    <a16:creationId xmlns:a16="http://schemas.microsoft.com/office/drawing/2014/main" id="{27E29C80-E113-4599-832D-95CD49C42037}"/>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4" name="菱形 33">
              <a:extLst>
                <a:ext uri="{FF2B5EF4-FFF2-40B4-BE49-F238E27FC236}">
                  <a16:creationId xmlns:a16="http://schemas.microsoft.com/office/drawing/2014/main" id="{6051731C-002B-4A79-9C3F-1BD9066F102E}"/>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菱形 34">
              <a:extLst>
                <a:ext uri="{FF2B5EF4-FFF2-40B4-BE49-F238E27FC236}">
                  <a16:creationId xmlns:a16="http://schemas.microsoft.com/office/drawing/2014/main" id="{370FA336-D7CE-465E-A979-13C8AFC6371A}"/>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6" name="任意多边形: 形状 35">
              <a:extLst>
                <a:ext uri="{FF2B5EF4-FFF2-40B4-BE49-F238E27FC236}">
                  <a16:creationId xmlns:a16="http://schemas.microsoft.com/office/drawing/2014/main" id="{728B9094-6EA8-4ECE-A39E-A153DD45EE9A}"/>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 name="文本框 27">
            <a:extLst>
              <a:ext uri="{FF2B5EF4-FFF2-40B4-BE49-F238E27FC236}">
                <a16:creationId xmlns:a16="http://schemas.microsoft.com/office/drawing/2014/main" id="{A37B6E1F-9F98-1ECA-7929-946CDABE8F17}"/>
              </a:ext>
            </a:extLst>
          </p:cNvPr>
          <p:cNvSpPr txBox="1"/>
          <p:nvPr/>
        </p:nvSpPr>
        <p:spPr>
          <a:xfrm>
            <a:off x="1718667" y="364621"/>
            <a:ext cx="4491935"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VARIABEL PENELITIAN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sp>
        <p:nvSpPr>
          <p:cNvPr id="27" name="文本框 27">
            <a:extLst>
              <a:ext uri="{FF2B5EF4-FFF2-40B4-BE49-F238E27FC236}">
                <a16:creationId xmlns:a16="http://schemas.microsoft.com/office/drawing/2014/main" id="{2CC32456-8568-59EB-CA9E-957BA9297C50}"/>
              </a:ext>
            </a:extLst>
          </p:cNvPr>
          <p:cNvSpPr txBox="1"/>
          <p:nvPr/>
        </p:nvSpPr>
        <p:spPr>
          <a:xfrm>
            <a:off x="3445937" y="1019372"/>
            <a:ext cx="5134740"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err="1">
                <a:solidFill>
                  <a:schemeClr val="tx1">
                    <a:lumMod val="85000"/>
                    <a:lumOff val="15000"/>
                  </a:schemeClr>
                </a:solidFill>
                <a:latin typeface="Miriam Libre" panose="00000500000000000000" pitchFamily="2" charset="-79"/>
                <a:cs typeface="Miriam Libre" panose="00000500000000000000" pitchFamily="2" charset="-79"/>
                <a:sym typeface="+mn-lt"/>
              </a:rPr>
              <a:t>Ilustrasi</a:t>
            </a:r>
            <a:r>
              <a:rPr lang="en-US" altLang="zh-CN" sz="2800" dirty="0">
                <a:solidFill>
                  <a:schemeClr val="tx1">
                    <a:lumMod val="85000"/>
                    <a:lumOff val="15000"/>
                  </a:schemeClr>
                </a:solidFill>
                <a:latin typeface="Miriam Libre" panose="00000500000000000000" pitchFamily="2" charset="-79"/>
                <a:cs typeface="Miriam Libre" panose="00000500000000000000" pitchFamily="2" charset="-79"/>
                <a:sym typeface="+mn-lt"/>
              </a:rPr>
              <a:t> </a:t>
            </a:r>
            <a:r>
              <a:rPr lang="en-US" altLang="zh-CN" sz="2800" dirty="0" err="1">
                <a:solidFill>
                  <a:schemeClr val="tx1">
                    <a:lumMod val="85000"/>
                    <a:lumOff val="15000"/>
                  </a:schemeClr>
                </a:solidFill>
                <a:latin typeface="Miriam Libre" panose="00000500000000000000" pitchFamily="2" charset="-79"/>
                <a:cs typeface="Miriam Libre" panose="00000500000000000000" pitchFamily="2" charset="-79"/>
                <a:sym typeface="+mn-lt"/>
              </a:rPr>
              <a:t>Variabel</a:t>
            </a:r>
            <a:r>
              <a:rPr lang="en-US" altLang="zh-CN" sz="2800" dirty="0">
                <a:solidFill>
                  <a:schemeClr val="tx1">
                    <a:lumMod val="85000"/>
                    <a:lumOff val="15000"/>
                  </a:schemeClr>
                </a:solidFill>
                <a:latin typeface="Miriam Libre" panose="00000500000000000000" pitchFamily="2" charset="-79"/>
                <a:cs typeface="Miriam Libre" panose="00000500000000000000" pitchFamily="2" charset="-79"/>
                <a:sym typeface="+mn-lt"/>
              </a:rPr>
              <a:t> </a:t>
            </a:r>
            <a:r>
              <a:rPr lang="en-US" altLang="zh-CN" sz="2800" dirty="0" err="1">
                <a:solidFill>
                  <a:schemeClr val="tx1">
                    <a:lumMod val="85000"/>
                    <a:lumOff val="15000"/>
                  </a:schemeClr>
                </a:solidFill>
                <a:latin typeface="Miriam Libre" panose="00000500000000000000" pitchFamily="2" charset="-79"/>
                <a:cs typeface="Miriam Libre" panose="00000500000000000000" pitchFamily="2" charset="-79"/>
                <a:sym typeface="+mn-lt"/>
              </a:rPr>
              <a:t>Penelitian</a:t>
            </a:r>
            <a:endParaRPr lang="zh-CN" altLang="en-US" sz="2800"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59" name="Group 58">
            <a:extLst>
              <a:ext uri="{FF2B5EF4-FFF2-40B4-BE49-F238E27FC236}">
                <a16:creationId xmlns:a16="http://schemas.microsoft.com/office/drawing/2014/main" id="{F1B5A291-9EA6-13CE-9B1D-D442327BE57E}"/>
              </a:ext>
            </a:extLst>
          </p:cNvPr>
          <p:cNvGrpSpPr/>
          <p:nvPr/>
        </p:nvGrpSpPr>
        <p:grpSpPr>
          <a:xfrm>
            <a:off x="976866" y="1575982"/>
            <a:ext cx="10152635" cy="2819411"/>
            <a:chOff x="976866" y="2194970"/>
            <a:chExt cx="10152635" cy="2819411"/>
          </a:xfrm>
        </p:grpSpPr>
        <p:sp>
          <p:nvSpPr>
            <p:cNvPr id="26" name="Rectangle 32">
              <a:extLst>
                <a:ext uri="{FF2B5EF4-FFF2-40B4-BE49-F238E27FC236}">
                  <a16:creationId xmlns:a16="http://schemas.microsoft.com/office/drawing/2014/main" id="{F0B911C9-317D-4888-B6D0-93572172CC87}"/>
                </a:ext>
              </a:extLst>
            </p:cNvPr>
            <p:cNvSpPr/>
            <p:nvPr/>
          </p:nvSpPr>
          <p:spPr>
            <a:xfrm>
              <a:off x="3763501" y="2199211"/>
              <a:ext cx="1551417" cy="1232822"/>
            </a:xfrm>
            <a:prstGeom prst="rect">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Miriam Libre" panose="00000500000000000000" pitchFamily="2" charset="-79"/>
                  <a:cs typeface="Miriam Libre" panose="00000500000000000000" pitchFamily="2" charset="-79"/>
                  <a:sym typeface="+mn-lt"/>
                </a:rPr>
                <a:t>Berkaki</a:t>
              </a:r>
              <a:r>
                <a:rPr lang="en-US" b="1" dirty="0">
                  <a:latin typeface="Miriam Libre" panose="00000500000000000000" pitchFamily="2" charset="-79"/>
                  <a:cs typeface="Miriam Libre" panose="00000500000000000000" pitchFamily="2" charset="-79"/>
                  <a:sym typeface="+mn-lt"/>
                </a:rPr>
                <a:t> </a:t>
              </a:r>
              <a:r>
                <a:rPr lang="en-US" b="1" dirty="0" err="1">
                  <a:latin typeface="Miriam Libre" panose="00000500000000000000" pitchFamily="2" charset="-79"/>
                  <a:cs typeface="Miriam Libre" panose="00000500000000000000" pitchFamily="2" charset="-79"/>
                  <a:sym typeface="+mn-lt"/>
                </a:rPr>
                <a:t>Empat</a:t>
              </a:r>
              <a:endParaRPr lang="id-ID" b="1" dirty="0">
                <a:latin typeface="Miriam Libre" panose="00000500000000000000" pitchFamily="2" charset="-79"/>
                <a:cs typeface="Miriam Libre" panose="00000500000000000000" pitchFamily="2" charset="-79"/>
                <a:sym typeface="+mn-lt"/>
              </a:endParaRPr>
            </a:p>
          </p:txBody>
        </p:sp>
        <p:sp>
          <p:nvSpPr>
            <p:cNvPr id="24" name="Rectangle 50">
              <a:extLst>
                <a:ext uri="{FF2B5EF4-FFF2-40B4-BE49-F238E27FC236}">
                  <a16:creationId xmlns:a16="http://schemas.microsoft.com/office/drawing/2014/main" id="{769EB05E-2BAA-4D22-87EA-686468989756}"/>
                </a:ext>
              </a:extLst>
            </p:cNvPr>
            <p:cNvSpPr/>
            <p:nvPr/>
          </p:nvSpPr>
          <p:spPr>
            <a:xfrm>
              <a:off x="3763499" y="3716518"/>
              <a:ext cx="1551417" cy="1232822"/>
            </a:xfrm>
            <a:prstGeom prst="rect">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iriam Libre" panose="00000500000000000000" pitchFamily="2" charset="-79"/>
                  <a:cs typeface="Miriam Libre" panose="00000500000000000000" pitchFamily="2" charset="-79"/>
                  <a:sym typeface="+mn-lt"/>
                </a:rPr>
                <a:t>Keyboard &amp; Mouse RGB</a:t>
              </a:r>
              <a:endParaRPr lang="id-ID" b="1" dirty="0">
                <a:latin typeface="Miriam Libre" panose="00000500000000000000" pitchFamily="2" charset="-79"/>
                <a:cs typeface="Miriam Libre" panose="00000500000000000000" pitchFamily="2" charset="-79"/>
                <a:sym typeface="+mn-lt"/>
              </a:endParaRPr>
            </a:p>
          </p:txBody>
        </p:sp>
        <p:sp>
          <p:nvSpPr>
            <p:cNvPr id="22" name="Rectangle 51">
              <a:extLst>
                <a:ext uri="{FF2B5EF4-FFF2-40B4-BE49-F238E27FC236}">
                  <a16:creationId xmlns:a16="http://schemas.microsoft.com/office/drawing/2014/main" id="{A86A9D01-F38C-44C3-939D-B2BAB9B06A60}"/>
                </a:ext>
              </a:extLst>
            </p:cNvPr>
            <p:cNvSpPr/>
            <p:nvPr/>
          </p:nvSpPr>
          <p:spPr>
            <a:xfrm>
              <a:off x="5701695" y="2199211"/>
              <a:ext cx="1551417" cy="1232822"/>
            </a:xfrm>
            <a:prstGeom prst="rect">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Miriam Libre" panose="00000500000000000000" pitchFamily="2" charset="-79"/>
                  <a:cs typeface="Miriam Libre" panose="00000500000000000000" pitchFamily="2" charset="-79"/>
                  <a:sym typeface="+mn-lt"/>
                </a:rPr>
                <a:t>Bulu </a:t>
              </a:r>
              <a:r>
                <a:rPr lang="en-US" b="1" dirty="0" err="1">
                  <a:latin typeface="Miriam Libre" panose="00000500000000000000" pitchFamily="2" charset="-79"/>
                  <a:cs typeface="Miriam Libre" panose="00000500000000000000" pitchFamily="2" charset="-79"/>
                  <a:sym typeface="+mn-lt"/>
                </a:rPr>
                <a:t>Halus</a:t>
              </a:r>
              <a:endParaRPr lang="id-ID" b="1" dirty="0">
                <a:latin typeface="Miriam Libre" panose="00000500000000000000" pitchFamily="2" charset="-79"/>
                <a:cs typeface="Miriam Libre" panose="00000500000000000000" pitchFamily="2" charset="-79"/>
                <a:sym typeface="+mn-lt"/>
              </a:endParaRPr>
            </a:p>
          </p:txBody>
        </p:sp>
        <p:sp>
          <p:nvSpPr>
            <p:cNvPr id="20" name="Rectangle 54">
              <a:extLst>
                <a:ext uri="{FF2B5EF4-FFF2-40B4-BE49-F238E27FC236}">
                  <a16:creationId xmlns:a16="http://schemas.microsoft.com/office/drawing/2014/main" id="{63848E3B-B263-4472-AB39-FB9EC82102B9}"/>
                </a:ext>
              </a:extLst>
            </p:cNvPr>
            <p:cNvSpPr/>
            <p:nvPr/>
          </p:nvSpPr>
          <p:spPr>
            <a:xfrm>
              <a:off x="5730680" y="3716518"/>
              <a:ext cx="1551417" cy="1232822"/>
            </a:xfrm>
            <a:prstGeom prst="rect">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mn-ea"/>
                  <a:sym typeface="+mn-lt"/>
                </a:rPr>
                <a:t>CPU</a:t>
              </a:r>
            </a:p>
            <a:p>
              <a:pPr algn="ctr"/>
              <a:r>
                <a:rPr lang="en-US" b="1" dirty="0">
                  <a:cs typeface="+mn-ea"/>
                  <a:sym typeface="+mn-lt"/>
                </a:rPr>
                <a:t>Core i7 12nd Gen</a:t>
              </a:r>
              <a:endParaRPr lang="id-ID" b="1" dirty="0">
                <a:cs typeface="+mn-ea"/>
                <a:sym typeface="+mn-lt"/>
              </a:endParaRPr>
            </a:p>
          </p:txBody>
        </p:sp>
        <p:sp>
          <p:nvSpPr>
            <p:cNvPr id="18" name="Rectangle 56">
              <a:extLst>
                <a:ext uri="{FF2B5EF4-FFF2-40B4-BE49-F238E27FC236}">
                  <a16:creationId xmlns:a16="http://schemas.microsoft.com/office/drawing/2014/main" id="{8D0BB27F-53A8-4F98-B139-E9BDEBE3FA6F}"/>
                </a:ext>
              </a:extLst>
            </p:cNvPr>
            <p:cNvSpPr/>
            <p:nvPr/>
          </p:nvSpPr>
          <p:spPr>
            <a:xfrm>
              <a:off x="9578082" y="3716518"/>
              <a:ext cx="1551417" cy="1232822"/>
            </a:xfrm>
            <a:prstGeom prst="rect">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mn-ea"/>
                  <a:sym typeface="+mn-lt"/>
                </a:rPr>
                <a:t>Monitor 4K</a:t>
              </a:r>
              <a:endParaRPr lang="id-ID" b="1" dirty="0">
                <a:cs typeface="+mn-ea"/>
                <a:sym typeface="+mn-lt"/>
              </a:endParaRPr>
            </a:p>
          </p:txBody>
        </p:sp>
        <p:sp>
          <p:nvSpPr>
            <p:cNvPr id="16" name="Rectangle 57">
              <a:extLst>
                <a:ext uri="{FF2B5EF4-FFF2-40B4-BE49-F238E27FC236}">
                  <a16:creationId xmlns:a16="http://schemas.microsoft.com/office/drawing/2014/main" id="{45A897E5-8573-4480-AAA6-1A9684CFDB89}"/>
                </a:ext>
              </a:extLst>
            </p:cNvPr>
            <p:cNvSpPr/>
            <p:nvPr/>
          </p:nvSpPr>
          <p:spPr>
            <a:xfrm>
              <a:off x="9578084" y="2198435"/>
              <a:ext cx="1551417" cy="1232822"/>
            </a:xfrm>
            <a:prstGeom prst="rect">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Miriam Libre" panose="00000500000000000000" pitchFamily="2" charset="-79"/>
                  <a:cs typeface="Miriam Libre" panose="00000500000000000000" pitchFamily="2" charset="-79"/>
                  <a:sym typeface="+mn-lt"/>
                </a:rPr>
                <a:t>Suara</a:t>
              </a:r>
              <a:r>
                <a:rPr lang="en-US" b="1" dirty="0">
                  <a:latin typeface="Miriam Libre" panose="00000500000000000000" pitchFamily="2" charset="-79"/>
                  <a:cs typeface="Miriam Libre" panose="00000500000000000000" pitchFamily="2" charset="-79"/>
                  <a:sym typeface="+mn-lt"/>
                </a:rPr>
                <a:t> Khas </a:t>
              </a:r>
              <a:r>
                <a:rPr lang="en-US" b="1" dirty="0" err="1">
                  <a:latin typeface="Miriam Libre" panose="00000500000000000000" pitchFamily="2" charset="-79"/>
                  <a:cs typeface="Miriam Libre" panose="00000500000000000000" pitchFamily="2" charset="-79"/>
                  <a:sym typeface="+mn-lt"/>
                </a:rPr>
                <a:t>Mengeong</a:t>
              </a:r>
              <a:endParaRPr lang="id-ID" b="1" dirty="0">
                <a:latin typeface="Miriam Libre" panose="00000500000000000000" pitchFamily="2" charset="-79"/>
                <a:cs typeface="Miriam Libre" panose="00000500000000000000" pitchFamily="2" charset="-79"/>
                <a:sym typeface="+mn-lt"/>
              </a:endParaRPr>
            </a:p>
          </p:txBody>
        </p:sp>
        <p:sp>
          <p:nvSpPr>
            <p:cNvPr id="14" name="Rectangle 58">
              <a:extLst>
                <a:ext uri="{FF2B5EF4-FFF2-40B4-BE49-F238E27FC236}">
                  <a16:creationId xmlns:a16="http://schemas.microsoft.com/office/drawing/2014/main" id="{3A748074-22E4-49CF-B3DC-DDB33EE87899}"/>
                </a:ext>
              </a:extLst>
            </p:cNvPr>
            <p:cNvSpPr/>
            <p:nvPr/>
          </p:nvSpPr>
          <p:spPr>
            <a:xfrm>
              <a:off x="7639889" y="2194970"/>
              <a:ext cx="1551417" cy="1232822"/>
            </a:xfrm>
            <a:prstGeom prst="rect">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Miriam Libre" panose="00000500000000000000" pitchFamily="2" charset="-79"/>
                  <a:cs typeface="Miriam Libre" panose="00000500000000000000" pitchFamily="2" charset="-79"/>
                  <a:sym typeface="+mn-lt"/>
                </a:rPr>
                <a:t>Makanan</a:t>
              </a:r>
              <a:r>
                <a:rPr lang="en-US" b="1" dirty="0">
                  <a:latin typeface="Miriam Libre" panose="00000500000000000000" pitchFamily="2" charset="-79"/>
                  <a:cs typeface="Miriam Libre" panose="00000500000000000000" pitchFamily="2" charset="-79"/>
                  <a:sym typeface="+mn-lt"/>
                </a:rPr>
                <a:t> Khas Ikan</a:t>
              </a:r>
              <a:endParaRPr lang="id-ID" b="1" dirty="0">
                <a:latin typeface="Miriam Libre" panose="00000500000000000000" pitchFamily="2" charset="-79"/>
                <a:cs typeface="Miriam Libre" panose="00000500000000000000" pitchFamily="2" charset="-79"/>
                <a:sym typeface="+mn-lt"/>
              </a:endParaRPr>
            </a:p>
          </p:txBody>
        </p:sp>
        <p:sp>
          <p:nvSpPr>
            <p:cNvPr id="12" name="Rectangle 59">
              <a:extLst>
                <a:ext uri="{FF2B5EF4-FFF2-40B4-BE49-F238E27FC236}">
                  <a16:creationId xmlns:a16="http://schemas.microsoft.com/office/drawing/2014/main" id="{BF653A7C-EACB-492A-A3D0-465C9B3718D9}"/>
                </a:ext>
              </a:extLst>
            </p:cNvPr>
            <p:cNvSpPr/>
            <p:nvPr/>
          </p:nvSpPr>
          <p:spPr>
            <a:xfrm>
              <a:off x="7639887" y="3716518"/>
              <a:ext cx="1551417" cy="1232822"/>
            </a:xfrm>
            <a:prstGeom prst="rect">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mn-ea"/>
                  <a:sym typeface="+mn-lt"/>
                </a:rPr>
                <a:t>Graphics Card Nvidia RTX Series</a:t>
              </a:r>
              <a:endParaRPr lang="id-ID" b="1" dirty="0">
                <a:cs typeface="+mn-ea"/>
                <a:sym typeface="+mn-lt"/>
              </a:endParaRPr>
            </a:p>
          </p:txBody>
        </p:sp>
        <p:sp>
          <p:nvSpPr>
            <p:cNvPr id="29" name="Rectangle 32">
              <a:extLst>
                <a:ext uri="{FF2B5EF4-FFF2-40B4-BE49-F238E27FC236}">
                  <a16:creationId xmlns:a16="http://schemas.microsoft.com/office/drawing/2014/main" id="{6E12CAB5-DBE2-ECEC-EAC9-24B34FB556D9}"/>
                </a:ext>
              </a:extLst>
            </p:cNvPr>
            <p:cNvSpPr/>
            <p:nvPr/>
          </p:nvSpPr>
          <p:spPr>
            <a:xfrm>
              <a:off x="976867" y="2208046"/>
              <a:ext cx="1551417" cy="1232822"/>
            </a:xfrm>
            <a:prstGeom prst="rect">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latin typeface="Miriam Libre" panose="00000500000000000000" pitchFamily="2" charset="-79"/>
                  <a:cs typeface="Miriam Libre" panose="00000500000000000000" pitchFamily="2" charset="-79"/>
                  <a:sym typeface="+mn-lt"/>
                </a:rPr>
                <a:t>Kucing </a:t>
              </a:r>
            </a:p>
          </p:txBody>
        </p:sp>
        <p:sp>
          <p:nvSpPr>
            <p:cNvPr id="51" name="Rectangle 50">
              <a:extLst>
                <a:ext uri="{FF2B5EF4-FFF2-40B4-BE49-F238E27FC236}">
                  <a16:creationId xmlns:a16="http://schemas.microsoft.com/office/drawing/2014/main" id="{5D7A99E7-25AC-8AA6-D19D-21494CE350A1}"/>
                </a:ext>
              </a:extLst>
            </p:cNvPr>
            <p:cNvSpPr/>
            <p:nvPr/>
          </p:nvSpPr>
          <p:spPr>
            <a:xfrm>
              <a:off x="976866" y="3781559"/>
              <a:ext cx="1551417" cy="1232822"/>
            </a:xfrm>
            <a:prstGeom prst="rect">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Miriam Libre" panose="00000500000000000000" pitchFamily="2" charset="-79"/>
                  <a:cs typeface="Miriam Libre" panose="00000500000000000000" pitchFamily="2" charset="-79"/>
                  <a:sym typeface="+mn-lt"/>
                </a:rPr>
                <a:t>Komputer</a:t>
              </a:r>
              <a:r>
                <a:rPr lang="en-US" b="1" dirty="0">
                  <a:latin typeface="Miriam Libre" panose="00000500000000000000" pitchFamily="2" charset="-79"/>
                  <a:cs typeface="Miriam Libre" panose="00000500000000000000" pitchFamily="2" charset="-79"/>
                  <a:sym typeface="+mn-lt"/>
                </a:rPr>
                <a:t> Gaming</a:t>
              </a:r>
              <a:endParaRPr lang="id-ID" b="1" dirty="0">
                <a:latin typeface="Miriam Libre" panose="00000500000000000000" pitchFamily="2" charset="-79"/>
                <a:cs typeface="Miriam Libre" panose="00000500000000000000" pitchFamily="2" charset="-79"/>
                <a:sym typeface="+mn-lt"/>
              </a:endParaRPr>
            </a:p>
          </p:txBody>
        </p:sp>
        <p:cxnSp>
          <p:nvCxnSpPr>
            <p:cNvPr id="53" name="Straight Arrow Connector 52">
              <a:extLst>
                <a:ext uri="{FF2B5EF4-FFF2-40B4-BE49-F238E27FC236}">
                  <a16:creationId xmlns:a16="http://schemas.microsoft.com/office/drawing/2014/main" id="{20A6D7F6-8358-B358-030D-CD5389137A98}"/>
                </a:ext>
              </a:extLst>
            </p:cNvPr>
            <p:cNvCxnSpPr>
              <a:cxnSpLocks/>
            </p:cNvCxnSpPr>
            <p:nvPr/>
          </p:nvCxnSpPr>
          <p:spPr>
            <a:xfrm>
              <a:off x="2743200" y="2811381"/>
              <a:ext cx="8616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54F8496-C25B-680D-045D-1DF1CAE227F3}"/>
                </a:ext>
              </a:extLst>
            </p:cNvPr>
            <p:cNvCxnSpPr>
              <a:cxnSpLocks/>
            </p:cNvCxnSpPr>
            <p:nvPr/>
          </p:nvCxnSpPr>
          <p:spPr>
            <a:xfrm>
              <a:off x="2735576" y="4337197"/>
              <a:ext cx="86163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9B135C2-5FAF-AD10-76DD-B3E18ED4300D}"/>
              </a:ext>
            </a:extLst>
          </p:cNvPr>
          <p:cNvSpPr txBox="1"/>
          <p:nvPr/>
        </p:nvSpPr>
        <p:spPr>
          <a:xfrm>
            <a:off x="897117" y="4408710"/>
            <a:ext cx="10232381" cy="923330"/>
          </a:xfrm>
          <a:prstGeom prst="rect">
            <a:avLst/>
          </a:prstGeom>
          <a:noFill/>
        </p:spPr>
        <p:txBody>
          <a:bodyPr wrap="square">
            <a:spAutoFit/>
          </a:bodyPr>
          <a:lstStyle/>
          <a:p>
            <a:pPr algn="just"/>
            <a:r>
              <a:rPr lang="en-US" dirty="0">
                <a:latin typeface="Miriam Libre" panose="00000500000000000000" pitchFamily="2" charset="-79"/>
                <a:cs typeface="Miriam Libre" panose="00000500000000000000" pitchFamily="2" charset="-79"/>
              </a:rPr>
              <a:t>Dari </a:t>
            </a:r>
            <a:r>
              <a:rPr lang="en-US" dirty="0" err="1">
                <a:latin typeface="Miriam Libre" panose="00000500000000000000" pitchFamily="2" charset="-79"/>
                <a:cs typeface="Miriam Libre" panose="00000500000000000000" pitchFamily="2" charset="-79"/>
              </a:rPr>
              <a:t>ilustrasi</a:t>
            </a:r>
            <a:r>
              <a:rPr lang="en-US" dirty="0">
                <a:latin typeface="Miriam Libre" panose="00000500000000000000" pitchFamily="2" charset="-79"/>
                <a:cs typeface="Miriam Libre" panose="00000500000000000000" pitchFamily="2" charset="-79"/>
              </a:rPr>
              <a:t> di </a:t>
            </a:r>
            <a:r>
              <a:rPr lang="en-US" dirty="0" err="1">
                <a:latin typeface="Miriam Libre" panose="00000500000000000000" pitchFamily="2" charset="-79"/>
                <a:cs typeface="Miriam Libre" panose="00000500000000000000" pitchFamily="2" charset="-79"/>
              </a:rPr>
              <a:t>atas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variabel</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merupakan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satu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kesatuan</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melekat</a:t>
            </a:r>
            <a:r>
              <a:rPr lang="en-US" dirty="0">
                <a:latin typeface="Miriam Libre" panose="00000500000000000000" pitchFamily="2" charset="-79"/>
                <a:cs typeface="Miriam Libre" panose="00000500000000000000" pitchFamily="2" charset="-79"/>
              </a:rPr>
              <a:t> di </a:t>
            </a:r>
            <a:r>
              <a:rPr lang="en-US" dirty="0" err="1">
                <a:latin typeface="Miriam Libre" panose="00000500000000000000" pitchFamily="2" charset="-79"/>
                <a:cs typeface="Miriam Libre" panose="00000500000000000000" pitchFamily="2" charset="-79"/>
              </a:rPr>
              <a:t>dalam</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sebuah</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objek</a:t>
            </a:r>
            <a:r>
              <a:rPr lang="en-US" dirty="0">
                <a:latin typeface="Miriam Libre" panose="00000500000000000000" pitchFamily="2" charset="-79"/>
                <a:cs typeface="Miriam Libre" panose="00000500000000000000" pitchFamily="2" charset="-79"/>
              </a:rPr>
              <a:t> dan </a:t>
            </a:r>
            <a:r>
              <a:rPr lang="en-US" dirty="0" err="1">
                <a:latin typeface="Miriam Libre" panose="00000500000000000000" pitchFamily="2" charset="-79"/>
                <a:cs typeface="Miriam Libre" panose="00000500000000000000" pitchFamily="2" charset="-79"/>
              </a:rPr>
              <a:t>menjadi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ciri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khas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objek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tersebut</a:t>
            </a:r>
            <a:r>
              <a:rPr lang="en-US" dirty="0">
                <a:latin typeface="Miriam Libre" panose="00000500000000000000" pitchFamily="2" charset="-79"/>
                <a:cs typeface="Miriam Libre" panose="00000500000000000000" pitchFamily="2" charset="-79"/>
              </a:rPr>
              <a:t>. Ciri </a:t>
            </a:r>
            <a:r>
              <a:rPr lang="en-US" dirty="0" err="1">
                <a:latin typeface="Miriam Libre" panose="00000500000000000000" pitchFamily="2" charset="-79"/>
                <a:cs typeface="Miriam Libre" panose="00000500000000000000" pitchFamily="2" charset="-79"/>
              </a:rPr>
              <a:t>khas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ini</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membedakan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objek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tersebut</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dengan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lainnya</a:t>
            </a:r>
            <a:endParaRPr lang="en-US" dirty="0">
              <a:latin typeface="Miriam Libre" panose="00000500000000000000" pitchFamily="2" charset="-79"/>
              <a:cs typeface="Miriam Libre" panose="00000500000000000000" pitchFamily="2" charset="-79"/>
            </a:endParaRPr>
          </a:p>
        </p:txBody>
      </p:sp>
      <p:sp>
        <p:nvSpPr>
          <p:cNvPr id="60" name="TextBox 59">
            <a:extLst>
              <a:ext uri="{FF2B5EF4-FFF2-40B4-BE49-F238E27FC236}">
                <a16:creationId xmlns:a16="http://schemas.microsoft.com/office/drawing/2014/main" id="{B9A2FE8C-A36A-A35F-A9A7-4CB46152FC68}"/>
              </a:ext>
            </a:extLst>
          </p:cNvPr>
          <p:cNvSpPr txBox="1"/>
          <p:nvPr/>
        </p:nvSpPr>
        <p:spPr>
          <a:xfrm>
            <a:off x="897117" y="5399338"/>
            <a:ext cx="10232381" cy="1477328"/>
          </a:xfrm>
          <a:prstGeom prst="rect">
            <a:avLst/>
          </a:prstGeom>
          <a:noFill/>
        </p:spPr>
        <p:txBody>
          <a:bodyPr wrap="square">
            <a:spAutoFit/>
          </a:bodyPr>
          <a:lstStyle/>
          <a:p>
            <a:pPr algn="just"/>
            <a:r>
              <a:rPr lang="en-US" dirty="0" err="1">
                <a:latin typeface="Miriam Libre" panose="00000500000000000000" pitchFamily="2" charset="-79"/>
                <a:cs typeface="Miriam Libre" panose="00000500000000000000" pitchFamily="2" charset="-79"/>
              </a:rPr>
              <a:t>Variabel</a:t>
            </a:r>
            <a:r>
              <a:rPr lang="en-US" dirty="0">
                <a:latin typeface="Miriam Libre" panose="00000500000000000000" pitchFamily="2" charset="-79"/>
                <a:cs typeface="Miriam Libre" panose="00000500000000000000" pitchFamily="2" charset="-79"/>
              </a:rPr>
              <a:t> juga </a:t>
            </a:r>
            <a:r>
              <a:rPr lang="en-US" dirty="0" err="1">
                <a:latin typeface="Miriam Libre" panose="00000500000000000000" pitchFamily="2" charset="-79"/>
                <a:cs typeface="Miriam Libre" panose="00000500000000000000" pitchFamily="2" charset="-79"/>
              </a:rPr>
              <a:t>harus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memiliki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variasi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Meski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memiliki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ciri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khas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variabel</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baik</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harus</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memiliki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variasi</a:t>
            </a:r>
            <a:r>
              <a:rPr lang="en-US" dirty="0">
                <a:latin typeface="Miriam Libre" panose="00000500000000000000" pitchFamily="2" charset="-79"/>
                <a:cs typeface="Miriam Libre" panose="00000500000000000000" pitchFamily="2" charset="-79"/>
              </a:rPr>
              <a:t> di </a:t>
            </a:r>
            <a:r>
              <a:rPr lang="en-US" dirty="0" err="1">
                <a:latin typeface="Miriam Libre" panose="00000500000000000000" pitchFamily="2" charset="-79"/>
                <a:cs typeface="Miriam Libre" panose="00000500000000000000" pitchFamily="2" charset="-79"/>
              </a:rPr>
              <a:t>dalamnya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Misalnya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gaji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karyawan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Gaji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karyawan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ini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memiliki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variasi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antara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karyawan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satu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dengan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lainnya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Sehingga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variabel</a:t>
            </a:r>
            <a:r>
              <a:rPr lang="en-US" dirty="0">
                <a:latin typeface="Miriam Libre" panose="00000500000000000000" pitchFamily="2" charset="-79"/>
                <a:cs typeface="Miriam Libre" panose="00000500000000000000" pitchFamily="2" charset="-79"/>
              </a:rPr>
              <a:t> yang </a:t>
            </a:r>
            <a:r>
              <a:rPr lang="en-US" dirty="0" err="1">
                <a:latin typeface="Miriam Libre" panose="00000500000000000000" pitchFamily="2" charset="-79"/>
                <a:cs typeface="Miriam Libre" panose="00000500000000000000" pitchFamily="2" charset="-79"/>
              </a:rPr>
              <a:t>diteliti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memiliki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sumber</a:t>
            </a:r>
            <a:r>
              <a:rPr lang="en-US" dirty="0">
                <a:latin typeface="Miriam Libre" panose="00000500000000000000" pitchFamily="2" charset="-79"/>
                <a:cs typeface="Miriam Libre" panose="00000500000000000000" pitchFamily="2" charset="-79"/>
              </a:rPr>
              <a:t> data yang </a:t>
            </a:r>
            <a:r>
              <a:rPr lang="en-US" dirty="0" err="1">
                <a:latin typeface="Miriam Libre" panose="00000500000000000000" pitchFamily="2" charset="-79"/>
                <a:cs typeface="Miriam Libre" panose="00000500000000000000" pitchFamily="2" charset="-79"/>
              </a:rPr>
              <a:t>sama</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yakni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gaji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dikarenakan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gaji</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karyawan</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satu</a:t>
            </a:r>
            <a:r>
              <a:rPr lang="en-US" dirty="0">
                <a:latin typeface="Miriam Libre" panose="00000500000000000000" pitchFamily="2" charset="-79"/>
                <a:cs typeface="Miriam Libre" panose="00000500000000000000" pitchFamily="2" charset="-79"/>
              </a:rPr>
              <a:t> </a:t>
            </a:r>
            <a:r>
              <a:rPr lang="en-US" dirty="0" err="1">
                <a:latin typeface="Miriam Libre" panose="00000500000000000000" pitchFamily="2" charset="-79"/>
                <a:cs typeface="Miriam Libre" panose="00000500000000000000" pitchFamily="2" charset="-79"/>
              </a:rPr>
              <a:t>dengan</a:t>
            </a:r>
            <a:r>
              <a:rPr lang="en-US" dirty="0">
                <a:latin typeface="Miriam Libre" panose="00000500000000000000" pitchFamily="2" charset="-79"/>
                <a:cs typeface="Miriam Libre" panose="00000500000000000000" pitchFamily="2" charset="-79"/>
              </a:rPr>
              <a:t> yang lain </a:t>
            </a:r>
            <a:r>
              <a:rPr lang="en-US" dirty="0" err="1">
                <a:latin typeface="Miriam Libre" panose="00000500000000000000" pitchFamily="2" charset="-79"/>
                <a:cs typeface="Miriam Libre" panose="00000500000000000000" pitchFamily="2" charset="-79"/>
              </a:rPr>
              <a:t>berbeda</a:t>
            </a:r>
            <a:endParaRPr lang="en-US" dirty="0">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315667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7D872B5-77C0-401A-9919-7DCEFB630361}"/>
              </a:ext>
            </a:extLst>
          </p:cNvPr>
          <p:cNvGrpSpPr/>
          <p:nvPr/>
        </p:nvGrpSpPr>
        <p:grpSpPr>
          <a:xfrm>
            <a:off x="-956954" y="-582230"/>
            <a:ext cx="2829297" cy="2089581"/>
            <a:chOff x="-956954" y="-582230"/>
            <a:chExt cx="2829297" cy="2089581"/>
          </a:xfrm>
        </p:grpSpPr>
        <p:sp>
          <p:nvSpPr>
            <p:cNvPr id="14" name="菱形 13">
              <a:extLst>
                <a:ext uri="{FF2B5EF4-FFF2-40B4-BE49-F238E27FC236}">
                  <a16:creationId xmlns:a16="http://schemas.microsoft.com/office/drawing/2014/main" id="{28A4A188-D077-46C5-B0B5-C1339DEFBAA7}"/>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菱形 14">
              <a:extLst>
                <a:ext uri="{FF2B5EF4-FFF2-40B4-BE49-F238E27FC236}">
                  <a16:creationId xmlns:a16="http://schemas.microsoft.com/office/drawing/2014/main" id="{3BC46A01-D135-482E-98E1-B3E76023515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a:extLst>
                <a:ext uri="{FF2B5EF4-FFF2-40B4-BE49-F238E27FC236}">
                  <a16:creationId xmlns:a16="http://schemas.microsoft.com/office/drawing/2014/main" id="{C6BBFC74-4130-4C58-8EC9-D2E243F745F2}"/>
                </a:ext>
              </a:extLst>
            </p:cNvPr>
            <p:cNvGrpSpPr/>
            <p:nvPr/>
          </p:nvGrpSpPr>
          <p:grpSpPr>
            <a:xfrm rot="2700000">
              <a:off x="852577" y="-207245"/>
              <a:ext cx="409114" cy="408826"/>
              <a:chOff x="1746913" y="1125538"/>
              <a:chExt cx="2934267" cy="1331059"/>
            </a:xfrm>
            <a:solidFill>
              <a:srgbClr val="FEB834"/>
            </a:solidFill>
          </p:grpSpPr>
          <p:sp>
            <p:nvSpPr>
              <p:cNvPr id="20" name="矩形 19">
                <a:extLst>
                  <a:ext uri="{FF2B5EF4-FFF2-40B4-BE49-F238E27FC236}">
                    <a16:creationId xmlns:a16="http://schemas.microsoft.com/office/drawing/2014/main" id="{A20B919A-BA61-4D96-B2E4-D604E4541C43}"/>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a:extLst>
                  <a:ext uri="{FF2B5EF4-FFF2-40B4-BE49-F238E27FC236}">
                    <a16:creationId xmlns:a16="http://schemas.microsoft.com/office/drawing/2014/main" id="{7E7A4346-CBBE-4576-A262-844FB7C4E1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id="{C187B081-0645-45C2-AFEA-04F769A1CE4D}"/>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730E3282-5AB4-4CB3-95FB-4A1DE0BEA09B}"/>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a:extLst>
                  <a:ext uri="{FF2B5EF4-FFF2-40B4-BE49-F238E27FC236}">
                    <a16:creationId xmlns:a16="http://schemas.microsoft.com/office/drawing/2014/main" id="{23265925-6CD1-46DE-B23F-28F2ED69FB99}"/>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152DDA5D-E963-4F53-91D9-A54D482BA954}"/>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a:extLst>
                  <a:ext uri="{FF2B5EF4-FFF2-40B4-BE49-F238E27FC236}">
                    <a16:creationId xmlns:a16="http://schemas.microsoft.com/office/drawing/2014/main" id="{8ADEBEE3-BC4A-4941-8809-FD1B1EB8B7CF}"/>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 name="菱形 16">
              <a:extLst>
                <a:ext uri="{FF2B5EF4-FFF2-40B4-BE49-F238E27FC236}">
                  <a16:creationId xmlns:a16="http://schemas.microsoft.com/office/drawing/2014/main" id="{0AC74374-5A3B-41B6-83A8-CE39782900F5}"/>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菱形 17">
              <a:extLst>
                <a:ext uri="{FF2B5EF4-FFF2-40B4-BE49-F238E27FC236}">
                  <a16:creationId xmlns:a16="http://schemas.microsoft.com/office/drawing/2014/main" id="{6D6D3127-EE67-42C6-9AE3-073B7301E6C3}"/>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9" name="任意多边形: 形状 18">
              <a:extLst>
                <a:ext uri="{FF2B5EF4-FFF2-40B4-BE49-F238E27FC236}">
                  <a16:creationId xmlns:a16="http://schemas.microsoft.com/office/drawing/2014/main" id="{D4D21121-9B04-460B-9DEC-D55E6FCEEBB4}"/>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9" name="文本框 28">
            <a:extLst>
              <a:ext uri="{FF2B5EF4-FFF2-40B4-BE49-F238E27FC236}">
                <a16:creationId xmlns:a16="http://schemas.microsoft.com/office/drawing/2014/main" id="{DC0EC667-715D-442E-A99D-DDBF29A724F6}"/>
              </a:ext>
            </a:extLst>
          </p:cNvPr>
          <p:cNvSpPr txBox="1"/>
          <p:nvPr/>
        </p:nvSpPr>
        <p:spPr>
          <a:xfrm>
            <a:off x="1858224" y="280624"/>
            <a:ext cx="567014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JENIS VARIABEL PENELITIAN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9" name="组合 1">
            <a:extLst>
              <a:ext uri="{FF2B5EF4-FFF2-40B4-BE49-F238E27FC236}">
                <a16:creationId xmlns:a16="http://schemas.microsoft.com/office/drawing/2014/main" id="{C11AD0E6-B8AA-B3A8-C97D-258C9F103608}"/>
              </a:ext>
            </a:extLst>
          </p:cNvPr>
          <p:cNvGrpSpPr/>
          <p:nvPr/>
        </p:nvGrpSpPr>
        <p:grpSpPr>
          <a:xfrm>
            <a:off x="1727179" y="1131705"/>
            <a:ext cx="1684993" cy="1954591"/>
            <a:chOff x="7556143" y="1741751"/>
            <a:chExt cx="1986877" cy="2304777"/>
          </a:xfrm>
        </p:grpSpPr>
        <p:sp>
          <p:nvSpPr>
            <p:cNvPr id="55" name="六边形 2">
              <a:extLst>
                <a:ext uri="{FF2B5EF4-FFF2-40B4-BE49-F238E27FC236}">
                  <a16:creationId xmlns:a16="http://schemas.microsoft.com/office/drawing/2014/main" id="{A9F7FEB9-F6CF-6647-3B39-E40E643D8DB9}"/>
                </a:ext>
              </a:extLst>
            </p:cNvPr>
            <p:cNvSpPr/>
            <p:nvPr/>
          </p:nvSpPr>
          <p:spPr>
            <a:xfrm rot="5400000">
              <a:off x="7397193" y="1900701"/>
              <a:ext cx="2304777" cy="1986877"/>
            </a:xfrm>
            <a:prstGeom prst="hexagon">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文本框 7">
              <a:extLst>
                <a:ext uri="{FF2B5EF4-FFF2-40B4-BE49-F238E27FC236}">
                  <a16:creationId xmlns:a16="http://schemas.microsoft.com/office/drawing/2014/main" id="{DDB2B5F8-C63B-1779-814F-CDD743EFC2E1}"/>
                </a:ext>
              </a:extLst>
            </p:cNvPr>
            <p:cNvSpPr txBox="1"/>
            <p:nvPr/>
          </p:nvSpPr>
          <p:spPr bwMode="auto">
            <a:xfrm>
              <a:off x="7710018" y="2413995"/>
              <a:ext cx="1673896" cy="61696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4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400" b="1" kern="0" dirty="0">
                  <a:solidFill>
                    <a:schemeClr val="bg1"/>
                  </a:solidFill>
                  <a:latin typeface="Miriam Libre" panose="00000500000000000000" pitchFamily="2" charset="-79"/>
                  <a:cs typeface="Miriam Libre" panose="00000500000000000000" pitchFamily="2" charset="-79"/>
                  <a:sym typeface="+mn-lt"/>
                </a:rPr>
                <a:t> Independent</a:t>
              </a:r>
              <a:endParaRPr lang="zh-CN" altLang="en-US" sz="14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0" name="组合 42">
            <a:extLst>
              <a:ext uri="{FF2B5EF4-FFF2-40B4-BE49-F238E27FC236}">
                <a16:creationId xmlns:a16="http://schemas.microsoft.com/office/drawing/2014/main" id="{CBCC9BB7-AC9A-D385-88DE-7588BBA6830D}"/>
              </a:ext>
            </a:extLst>
          </p:cNvPr>
          <p:cNvGrpSpPr/>
          <p:nvPr/>
        </p:nvGrpSpPr>
        <p:grpSpPr>
          <a:xfrm>
            <a:off x="811005" y="2806154"/>
            <a:ext cx="1684993" cy="1954591"/>
            <a:chOff x="6475827" y="3716195"/>
            <a:chExt cx="1986877" cy="2304777"/>
          </a:xfrm>
        </p:grpSpPr>
        <p:sp>
          <p:nvSpPr>
            <p:cNvPr id="53" name="六边形 3">
              <a:extLst>
                <a:ext uri="{FF2B5EF4-FFF2-40B4-BE49-F238E27FC236}">
                  <a16:creationId xmlns:a16="http://schemas.microsoft.com/office/drawing/2014/main" id="{488FBF33-7F80-379F-1198-380CC4BB6DDB}"/>
                </a:ext>
              </a:extLst>
            </p:cNvPr>
            <p:cNvSpPr/>
            <p:nvPr/>
          </p:nvSpPr>
          <p:spPr>
            <a:xfrm rot="5400000">
              <a:off x="6316877" y="3875145"/>
              <a:ext cx="2304777" cy="1986877"/>
            </a:xfrm>
            <a:prstGeom prst="hexagon">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文本框 7">
              <a:extLst>
                <a:ext uri="{FF2B5EF4-FFF2-40B4-BE49-F238E27FC236}">
                  <a16:creationId xmlns:a16="http://schemas.microsoft.com/office/drawing/2014/main" id="{CDAB5926-1D3A-5B29-1A9A-F876E217E230}"/>
                </a:ext>
              </a:extLst>
            </p:cNvPr>
            <p:cNvSpPr txBox="1"/>
            <p:nvPr/>
          </p:nvSpPr>
          <p:spPr bwMode="auto">
            <a:xfrm>
              <a:off x="6654715" y="4532017"/>
              <a:ext cx="1595924"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Dependent</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1" name="组合 5">
            <a:extLst>
              <a:ext uri="{FF2B5EF4-FFF2-40B4-BE49-F238E27FC236}">
                <a16:creationId xmlns:a16="http://schemas.microsoft.com/office/drawing/2014/main" id="{B1FC69DB-856C-6694-087F-93085D5EA5BD}"/>
              </a:ext>
            </a:extLst>
          </p:cNvPr>
          <p:cNvGrpSpPr/>
          <p:nvPr/>
        </p:nvGrpSpPr>
        <p:grpSpPr>
          <a:xfrm>
            <a:off x="2643352" y="2806154"/>
            <a:ext cx="1684993" cy="1954591"/>
            <a:chOff x="8636459" y="3716195"/>
            <a:chExt cx="1986877" cy="2304777"/>
          </a:xfrm>
        </p:grpSpPr>
        <p:sp>
          <p:nvSpPr>
            <p:cNvPr id="51" name="六边形 4">
              <a:extLst>
                <a:ext uri="{FF2B5EF4-FFF2-40B4-BE49-F238E27FC236}">
                  <a16:creationId xmlns:a16="http://schemas.microsoft.com/office/drawing/2014/main" id="{D00AD686-A35B-382B-22CC-42362F37AF3F}"/>
                </a:ext>
              </a:extLst>
            </p:cNvPr>
            <p:cNvSpPr/>
            <p:nvPr/>
          </p:nvSpPr>
          <p:spPr>
            <a:xfrm rot="5400000">
              <a:off x="8477509" y="3875145"/>
              <a:ext cx="2304777" cy="1986877"/>
            </a:xfrm>
            <a:prstGeom prst="hexagon">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文本框 7">
              <a:extLst>
                <a:ext uri="{FF2B5EF4-FFF2-40B4-BE49-F238E27FC236}">
                  <a16:creationId xmlns:a16="http://schemas.microsoft.com/office/drawing/2014/main" id="{FB70A0E6-C2A0-A483-AEB8-58ABC34BC3F2}"/>
                </a:ext>
              </a:extLst>
            </p:cNvPr>
            <p:cNvSpPr txBox="1"/>
            <p:nvPr/>
          </p:nvSpPr>
          <p:spPr bwMode="auto">
            <a:xfrm>
              <a:off x="8723000" y="4550010"/>
              <a:ext cx="1818340" cy="68954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Intervening</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2" name="组合 1">
            <a:extLst>
              <a:ext uri="{FF2B5EF4-FFF2-40B4-BE49-F238E27FC236}">
                <a16:creationId xmlns:a16="http://schemas.microsoft.com/office/drawing/2014/main" id="{FDD303D5-C491-B3EF-97D9-5505FAE479E5}"/>
              </a:ext>
            </a:extLst>
          </p:cNvPr>
          <p:cNvGrpSpPr/>
          <p:nvPr/>
        </p:nvGrpSpPr>
        <p:grpSpPr>
          <a:xfrm>
            <a:off x="1729133" y="4480602"/>
            <a:ext cx="1684993" cy="1954591"/>
            <a:chOff x="7556143" y="1741751"/>
            <a:chExt cx="1986877" cy="2304777"/>
          </a:xfrm>
        </p:grpSpPr>
        <p:sp>
          <p:nvSpPr>
            <p:cNvPr id="49" name="六边形 2">
              <a:extLst>
                <a:ext uri="{FF2B5EF4-FFF2-40B4-BE49-F238E27FC236}">
                  <a16:creationId xmlns:a16="http://schemas.microsoft.com/office/drawing/2014/main" id="{183B11F9-2692-2F51-AB1D-94048A69EF32}"/>
                </a:ext>
              </a:extLst>
            </p:cNvPr>
            <p:cNvSpPr/>
            <p:nvPr/>
          </p:nvSpPr>
          <p:spPr>
            <a:xfrm rot="5400000">
              <a:off x="7397193" y="1900701"/>
              <a:ext cx="2304777" cy="198687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7">
              <a:extLst>
                <a:ext uri="{FF2B5EF4-FFF2-40B4-BE49-F238E27FC236}">
                  <a16:creationId xmlns:a16="http://schemas.microsoft.com/office/drawing/2014/main" id="{2FEF9EE5-9B95-1DE7-633E-0EAD9774AFAD}"/>
                </a:ext>
              </a:extLst>
            </p:cNvPr>
            <p:cNvSpPr txBox="1"/>
            <p:nvPr/>
          </p:nvSpPr>
          <p:spPr bwMode="auto">
            <a:xfrm>
              <a:off x="7710018" y="2623624"/>
              <a:ext cx="1673896" cy="3992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cxnSp>
        <p:nvCxnSpPr>
          <p:cNvPr id="62" name="Straight Arrow Connector 61">
            <a:extLst>
              <a:ext uri="{FF2B5EF4-FFF2-40B4-BE49-F238E27FC236}">
                <a16:creationId xmlns:a16="http://schemas.microsoft.com/office/drawing/2014/main" id="{D653810A-5CAF-C308-2187-D6F98E488346}"/>
              </a:ext>
            </a:extLst>
          </p:cNvPr>
          <p:cNvCxnSpPr>
            <a:cxnSpLocks/>
          </p:cNvCxnSpPr>
          <p:nvPr/>
        </p:nvCxnSpPr>
        <p:spPr>
          <a:xfrm>
            <a:off x="3468444" y="1552953"/>
            <a:ext cx="236965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3AB5D5A-5383-C2AE-264B-EF453E051C66}"/>
              </a:ext>
            </a:extLst>
          </p:cNvPr>
          <p:cNvSpPr txBox="1"/>
          <p:nvPr/>
        </p:nvSpPr>
        <p:spPr>
          <a:xfrm>
            <a:off x="5992837" y="1412273"/>
            <a:ext cx="5838092" cy="2246769"/>
          </a:xfrm>
          <a:prstGeom prst="rect">
            <a:avLst/>
          </a:prstGeom>
          <a:noFill/>
        </p:spPr>
        <p:txBody>
          <a:bodyPr wrap="square" rtlCol="0">
            <a:spAutoFit/>
          </a:bodyPr>
          <a:lstStyle/>
          <a:p>
            <a:pPr algn="just"/>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ini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biasa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disebut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dengan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bebas</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ini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merupakan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memberikan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pengaruh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terhadap</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suatu</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penelitian</a:t>
            </a:r>
            <a:r>
              <a:rPr lang="en-US" sz="2000" dirty="0">
                <a:latin typeface="Miriam Libre" panose="00000500000000000000" pitchFamily="2" charset="-79"/>
                <a:cs typeface="Miriam Libre" panose="00000500000000000000" pitchFamily="2" charset="-79"/>
              </a:rPr>
              <a:t> dan </a:t>
            </a:r>
            <a:r>
              <a:rPr lang="en-US" sz="2000" dirty="0" err="1">
                <a:latin typeface="Miriam Libre" panose="00000500000000000000" pitchFamily="2" charset="-79"/>
                <a:cs typeface="Miriam Libre" panose="00000500000000000000" pitchFamily="2" charset="-79"/>
              </a:rPr>
              <a:t>menjadi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sebab</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dalam</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penelitian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Sebab</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ini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menimbulkan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perubahan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apabila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dimasukkan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sebagai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sebuah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topik</a:t>
            </a:r>
            <a:r>
              <a:rPr lang="en-US" sz="2000" dirty="0">
                <a:latin typeface="Miriam Libre" panose="00000500000000000000" pitchFamily="2" charset="-79"/>
                <a:cs typeface="Miriam Libre" panose="00000500000000000000" pitchFamily="2" charset="-79"/>
              </a:rPr>
              <a:t> di </a:t>
            </a:r>
            <a:r>
              <a:rPr lang="en-US" sz="2000" dirty="0" err="1">
                <a:latin typeface="Miriam Libre" panose="00000500000000000000" pitchFamily="2" charset="-79"/>
                <a:cs typeface="Miriam Libre" panose="00000500000000000000" pitchFamily="2" charset="-79"/>
              </a:rPr>
              <a:t>dalam</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penelitian</a:t>
            </a:r>
            <a:endParaRPr lang="en-US" sz="2000" dirty="0">
              <a:latin typeface="Miriam Libre" panose="00000500000000000000" pitchFamily="2" charset="-79"/>
              <a:cs typeface="Miriam Libre" panose="00000500000000000000" pitchFamily="2" charset="-79"/>
            </a:endParaRPr>
          </a:p>
        </p:txBody>
      </p:sp>
      <p:sp>
        <p:nvSpPr>
          <p:cNvPr id="68" name="文本框 7">
            <a:extLst>
              <a:ext uri="{FF2B5EF4-FFF2-40B4-BE49-F238E27FC236}">
                <a16:creationId xmlns:a16="http://schemas.microsoft.com/office/drawing/2014/main" id="{08FAD36F-12D6-CB23-1886-B57425E75692}"/>
              </a:ext>
            </a:extLst>
          </p:cNvPr>
          <p:cNvSpPr txBox="1"/>
          <p:nvPr/>
        </p:nvSpPr>
        <p:spPr bwMode="auto">
          <a:xfrm>
            <a:off x="1791449" y="5049482"/>
            <a:ext cx="1542063"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a:t>
            </a:r>
            <a:r>
              <a:rPr lang="en-US" altLang="zh-CN" sz="1600" b="1" kern="0" dirty="0" err="1">
                <a:solidFill>
                  <a:schemeClr val="bg1"/>
                </a:solidFill>
                <a:latin typeface="Miriam Libre" panose="00000500000000000000" pitchFamily="2" charset="-79"/>
                <a:cs typeface="Miriam Libre" panose="00000500000000000000" pitchFamily="2" charset="-79"/>
                <a:sym typeface="+mn-lt"/>
              </a:rPr>
              <a:t>Moderasi</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spTree>
    <p:extLst>
      <p:ext uri="{BB962C8B-B14F-4D97-AF65-F5344CB8AC3E}">
        <p14:creationId xmlns:p14="http://schemas.microsoft.com/office/powerpoint/2010/main" val="23616387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7D872B5-77C0-401A-9919-7DCEFB630361}"/>
              </a:ext>
            </a:extLst>
          </p:cNvPr>
          <p:cNvGrpSpPr/>
          <p:nvPr/>
        </p:nvGrpSpPr>
        <p:grpSpPr>
          <a:xfrm>
            <a:off x="-956954" y="-582230"/>
            <a:ext cx="2829297" cy="2089581"/>
            <a:chOff x="-956954" y="-582230"/>
            <a:chExt cx="2829297" cy="2089581"/>
          </a:xfrm>
        </p:grpSpPr>
        <p:sp>
          <p:nvSpPr>
            <p:cNvPr id="14" name="菱形 13">
              <a:extLst>
                <a:ext uri="{FF2B5EF4-FFF2-40B4-BE49-F238E27FC236}">
                  <a16:creationId xmlns:a16="http://schemas.microsoft.com/office/drawing/2014/main" id="{28A4A188-D077-46C5-B0B5-C1339DEFBAA7}"/>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菱形 14">
              <a:extLst>
                <a:ext uri="{FF2B5EF4-FFF2-40B4-BE49-F238E27FC236}">
                  <a16:creationId xmlns:a16="http://schemas.microsoft.com/office/drawing/2014/main" id="{3BC46A01-D135-482E-98E1-B3E76023515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a:extLst>
                <a:ext uri="{FF2B5EF4-FFF2-40B4-BE49-F238E27FC236}">
                  <a16:creationId xmlns:a16="http://schemas.microsoft.com/office/drawing/2014/main" id="{C6BBFC74-4130-4C58-8EC9-D2E243F745F2}"/>
                </a:ext>
              </a:extLst>
            </p:cNvPr>
            <p:cNvGrpSpPr/>
            <p:nvPr/>
          </p:nvGrpSpPr>
          <p:grpSpPr>
            <a:xfrm rot="2700000">
              <a:off x="852577" y="-207245"/>
              <a:ext cx="409114" cy="408826"/>
              <a:chOff x="1746913" y="1125538"/>
              <a:chExt cx="2934267" cy="1331059"/>
            </a:xfrm>
            <a:solidFill>
              <a:srgbClr val="FEB834"/>
            </a:solidFill>
          </p:grpSpPr>
          <p:sp>
            <p:nvSpPr>
              <p:cNvPr id="20" name="矩形 19">
                <a:extLst>
                  <a:ext uri="{FF2B5EF4-FFF2-40B4-BE49-F238E27FC236}">
                    <a16:creationId xmlns:a16="http://schemas.microsoft.com/office/drawing/2014/main" id="{A20B919A-BA61-4D96-B2E4-D604E4541C43}"/>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a:extLst>
                  <a:ext uri="{FF2B5EF4-FFF2-40B4-BE49-F238E27FC236}">
                    <a16:creationId xmlns:a16="http://schemas.microsoft.com/office/drawing/2014/main" id="{7E7A4346-CBBE-4576-A262-844FB7C4E1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id="{C187B081-0645-45C2-AFEA-04F769A1CE4D}"/>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730E3282-5AB4-4CB3-95FB-4A1DE0BEA09B}"/>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a:extLst>
                  <a:ext uri="{FF2B5EF4-FFF2-40B4-BE49-F238E27FC236}">
                    <a16:creationId xmlns:a16="http://schemas.microsoft.com/office/drawing/2014/main" id="{23265925-6CD1-46DE-B23F-28F2ED69FB99}"/>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152DDA5D-E963-4F53-91D9-A54D482BA954}"/>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a:extLst>
                  <a:ext uri="{FF2B5EF4-FFF2-40B4-BE49-F238E27FC236}">
                    <a16:creationId xmlns:a16="http://schemas.microsoft.com/office/drawing/2014/main" id="{8ADEBEE3-BC4A-4941-8809-FD1B1EB8B7CF}"/>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 name="菱形 16">
              <a:extLst>
                <a:ext uri="{FF2B5EF4-FFF2-40B4-BE49-F238E27FC236}">
                  <a16:creationId xmlns:a16="http://schemas.microsoft.com/office/drawing/2014/main" id="{0AC74374-5A3B-41B6-83A8-CE39782900F5}"/>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菱形 17">
              <a:extLst>
                <a:ext uri="{FF2B5EF4-FFF2-40B4-BE49-F238E27FC236}">
                  <a16:creationId xmlns:a16="http://schemas.microsoft.com/office/drawing/2014/main" id="{6D6D3127-EE67-42C6-9AE3-073B7301E6C3}"/>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9" name="任意多边形: 形状 18">
              <a:extLst>
                <a:ext uri="{FF2B5EF4-FFF2-40B4-BE49-F238E27FC236}">
                  <a16:creationId xmlns:a16="http://schemas.microsoft.com/office/drawing/2014/main" id="{D4D21121-9B04-460B-9DEC-D55E6FCEEBB4}"/>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9" name="文本框 28">
            <a:extLst>
              <a:ext uri="{FF2B5EF4-FFF2-40B4-BE49-F238E27FC236}">
                <a16:creationId xmlns:a16="http://schemas.microsoft.com/office/drawing/2014/main" id="{DC0EC667-715D-442E-A99D-DDBF29A724F6}"/>
              </a:ext>
            </a:extLst>
          </p:cNvPr>
          <p:cNvSpPr txBox="1"/>
          <p:nvPr/>
        </p:nvSpPr>
        <p:spPr>
          <a:xfrm>
            <a:off x="1858224" y="280624"/>
            <a:ext cx="567014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JENIS VARIABEL PENELITIAN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9" name="组合 1">
            <a:extLst>
              <a:ext uri="{FF2B5EF4-FFF2-40B4-BE49-F238E27FC236}">
                <a16:creationId xmlns:a16="http://schemas.microsoft.com/office/drawing/2014/main" id="{C11AD0E6-B8AA-B3A8-C97D-258C9F103608}"/>
              </a:ext>
            </a:extLst>
          </p:cNvPr>
          <p:cNvGrpSpPr/>
          <p:nvPr/>
        </p:nvGrpSpPr>
        <p:grpSpPr>
          <a:xfrm>
            <a:off x="2604552" y="2843670"/>
            <a:ext cx="1684993" cy="1954591"/>
            <a:chOff x="7556143" y="1741751"/>
            <a:chExt cx="1986877" cy="2304777"/>
          </a:xfrm>
        </p:grpSpPr>
        <p:sp>
          <p:nvSpPr>
            <p:cNvPr id="55" name="六边形 2">
              <a:extLst>
                <a:ext uri="{FF2B5EF4-FFF2-40B4-BE49-F238E27FC236}">
                  <a16:creationId xmlns:a16="http://schemas.microsoft.com/office/drawing/2014/main" id="{A9F7FEB9-F6CF-6647-3B39-E40E643D8DB9}"/>
                </a:ext>
              </a:extLst>
            </p:cNvPr>
            <p:cNvSpPr/>
            <p:nvPr/>
          </p:nvSpPr>
          <p:spPr>
            <a:xfrm rot="5400000">
              <a:off x="7397193" y="1900701"/>
              <a:ext cx="2304777" cy="1986877"/>
            </a:xfrm>
            <a:prstGeom prst="hexagon">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文本框 7">
              <a:extLst>
                <a:ext uri="{FF2B5EF4-FFF2-40B4-BE49-F238E27FC236}">
                  <a16:creationId xmlns:a16="http://schemas.microsoft.com/office/drawing/2014/main" id="{DDB2B5F8-C63B-1779-814F-CDD743EFC2E1}"/>
                </a:ext>
              </a:extLst>
            </p:cNvPr>
            <p:cNvSpPr txBox="1"/>
            <p:nvPr/>
          </p:nvSpPr>
          <p:spPr bwMode="auto">
            <a:xfrm>
              <a:off x="7710018" y="2413995"/>
              <a:ext cx="1673896" cy="61696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4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400" b="1" kern="0" dirty="0">
                  <a:solidFill>
                    <a:schemeClr val="bg1"/>
                  </a:solidFill>
                  <a:latin typeface="Miriam Libre" panose="00000500000000000000" pitchFamily="2" charset="-79"/>
                  <a:cs typeface="Miriam Libre" panose="00000500000000000000" pitchFamily="2" charset="-79"/>
                  <a:sym typeface="+mn-lt"/>
                </a:rPr>
                <a:t> Independent</a:t>
              </a:r>
              <a:endParaRPr lang="zh-CN" altLang="en-US" sz="14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0" name="组合 42">
            <a:extLst>
              <a:ext uri="{FF2B5EF4-FFF2-40B4-BE49-F238E27FC236}">
                <a16:creationId xmlns:a16="http://schemas.microsoft.com/office/drawing/2014/main" id="{CBCC9BB7-AC9A-D385-88DE-7588BBA6830D}"/>
              </a:ext>
            </a:extLst>
          </p:cNvPr>
          <p:cNvGrpSpPr/>
          <p:nvPr/>
        </p:nvGrpSpPr>
        <p:grpSpPr>
          <a:xfrm>
            <a:off x="1628708" y="1131706"/>
            <a:ext cx="1684993" cy="1954591"/>
            <a:chOff x="6475827" y="3716195"/>
            <a:chExt cx="1986877" cy="2304777"/>
          </a:xfrm>
        </p:grpSpPr>
        <p:sp>
          <p:nvSpPr>
            <p:cNvPr id="53" name="六边形 3">
              <a:extLst>
                <a:ext uri="{FF2B5EF4-FFF2-40B4-BE49-F238E27FC236}">
                  <a16:creationId xmlns:a16="http://schemas.microsoft.com/office/drawing/2014/main" id="{488FBF33-7F80-379F-1198-380CC4BB6DDB}"/>
                </a:ext>
              </a:extLst>
            </p:cNvPr>
            <p:cNvSpPr/>
            <p:nvPr/>
          </p:nvSpPr>
          <p:spPr>
            <a:xfrm rot="5400000">
              <a:off x="6316877" y="3875145"/>
              <a:ext cx="2304777" cy="1986877"/>
            </a:xfrm>
            <a:prstGeom prst="hexagon">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文本框 7">
              <a:extLst>
                <a:ext uri="{FF2B5EF4-FFF2-40B4-BE49-F238E27FC236}">
                  <a16:creationId xmlns:a16="http://schemas.microsoft.com/office/drawing/2014/main" id="{CDAB5926-1D3A-5B29-1A9A-F876E217E230}"/>
                </a:ext>
              </a:extLst>
            </p:cNvPr>
            <p:cNvSpPr txBox="1"/>
            <p:nvPr/>
          </p:nvSpPr>
          <p:spPr bwMode="auto">
            <a:xfrm>
              <a:off x="6654715" y="4532017"/>
              <a:ext cx="1595924"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Dependent</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1" name="组合 5">
            <a:extLst>
              <a:ext uri="{FF2B5EF4-FFF2-40B4-BE49-F238E27FC236}">
                <a16:creationId xmlns:a16="http://schemas.microsoft.com/office/drawing/2014/main" id="{B1FC69DB-856C-6694-087F-93085D5EA5BD}"/>
              </a:ext>
            </a:extLst>
          </p:cNvPr>
          <p:cNvGrpSpPr/>
          <p:nvPr/>
        </p:nvGrpSpPr>
        <p:grpSpPr>
          <a:xfrm>
            <a:off x="1656492" y="4555634"/>
            <a:ext cx="1684993" cy="1954591"/>
            <a:chOff x="8636459" y="3716195"/>
            <a:chExt cx="1986877" cy="2304777"/>
          </a:xfrm>
        </p:grpSpPr>
        <p:sp>
          <p:nvSpPr>
            <p:cNvPr id="51" name="六边形 4">
              <a:extLst>
                <a:ext uri="{FF2B5EF4-FFF2-40B4-BE49-F238E27FC236}">
                  <a16:creationId xmlns:a16="http://schemas.microsoft.com/office/drawing/2014/main" id="{D00AD686-A35B-382B-22CC-42362F37AF3F}"/>
                </a:ext>
              </a:extLst>
            </p:cNvPr>
            <p:cNvSpPr/>
            <p:nvPr/>
          </p:nvSpPr>
          <p:spPr>
            <a:xfrm rot="5400000">
              <a:off x="8477509" y="3875145"/>
              <a:ext cx="2304777" cy="1986877"/>
            </a:xfrm>
            <a:prstGeom prst="hexagon">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文本框 7">
              <a:extLst>
                <a:ext uri="{FF2B5EF4-FFF2-40B4-BE49-F238E27FC236}">
                  <a16:creationId xmlns:a16="http://schemas.microsoft.com/office/drawing/2014/main" id="{FB70A0E6-C2A0-A483-AEB8-58ABC34BC3F2}"/>
                </a:ext>
              </a:extLst>
            </p:cNvPr>
            <p:cNvSpPr txBox="1"/>
            <p:nvPr/>
          </p:nvSpPr>
          <p:spPr bwMode="auto">
            <a:xfrm>
              <a:off x="8723000" y="4550010"/>
              <a:ext cx="1818340" cy="68954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Intervening</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2" name="组合 1">
            <a:extLst>
              <a:ext uri="{FF2B5EF4-FFF2-40B4-BE49-F238E27FC236}">
                <a16:creationId xmlns:a16="http://schemas.microsoft.com/office/drawing/2014/main" id="{FDD303D5-C491-B3EF-97D9-5505FAE479E5}"/>
              </a:ext>
            </a:extLst>
          </p:cNvPr>
          <p:cNvGrpSpPr/>
          <p:nvPr/>
        </p:nvGrpSpPr>
        <p:grpSpPr>
          <a:xfrm>
            <a:off x="747048" y="2823264"/>
            <a:ext cx="1684993" cy="1954591"/>
            <a:chOff x="7556143" y="1741751"/>
            <a:chExt cx="1986877" cy="2304777"/>
          </a:xfrm>
        </p:grpSpPr>
        <p:sp>
          <p:nvSpPr>
            <p:cNvPr id="49" name="六边形 2">
              <a:extLst>
                <a:ext uri="{FF2B5EF4-FFF2-40B4-BE49-F238E27FC236}">
                  <a16:creationId xmlns:a16="http://schemas.microsoft.com/office/drawing/2014/main" id="{183B11F9-2692-2F51-AB1D-94048A69EF32}"/>
                </a:ext>
              </a:extLst>
            </p:cNvPr>
            <p:cNvSpPr/>
            <p:nvPr/>
          </p:nvSpPr>
          <p:spPr>
            <a:xfrm rot="5400000">
              <a:off x="7397193" y="1900701"/>
              <a:ext cx="2304777" cy="198687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7">
              <a:extLst>
                <a:ext uri="{FF2B5EF4-FFF2-40B4-BE49-F238E27FC236}">
                  <a16:creationId xmlns:a16="http://schemas.microsoft.com/office/drawing/2014/main" id="{2FEF9EE5-9B95-1DE7-633E-0EAD9774AFAD}"/>
                </a:ext>
              </a:extLst>
            </p:cNvPr>
            <p:cNvSpPr txBox="1"/>
            <p:nvPr/>
          </p:nvSpPr>
          <p:spPr bwMode="auto">
            <a:xfrm>
              <a:off x="7710018" y="2623624"/>
              <a:ext cx="1673896" cy="68954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a:t>
              </a:r>
              <a:r>
                <a:rPr lang="en-US" altLang="zh-CN" sz="1600" b="1" kern="0" dirty="0" err="1">
                  <a:solidFill>
                    <a:schemeClr val="bg1"/>
                  </a:solidFill>
                  <a:latin typeface="Miriam Libre" panose="00000500000000000000" pitchFamily="2" charset="-79"/>
                  <a:cs typeface="Miriam Libre" panose="00000500000000000000" pitchFamily="2" charset="-79"/>
                  <a:sym typeface="+mn-lt"/>
                </a:rPr>
                <a:t>Moderasi</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cxnSp>
        <p:nvCxnSpPr>
          <p:cNvPr id="62" name="Straight Arrow Connector 61">
            <a:extLst>
              <a:ext uri="{FF2B5EF4-FFF2-40B4-BE49-F238E27FC236}">
                <a16:creationId xmlns:a16="http://schemas.microsoft.com/office/drawing/2014/main" id="{D653810A-5CAF-C308-2187-D6F98E488346}"/>
              </a:ext>
            </a:extLst>
          </p:cNvPr>
          <p:cNvCxnSpPr>
            <a:cxnSpLocks/>
          </p:cNvCxnSpPr>
          <p:nvPr/>
        </p:nvCxnSpPr>
        <p:spPr>
          <a:xfrm>
            <a:off x="3468444" y="1552953"/>
            <a:ext cx="2369650" cy="0"/>
          </a:xfrm>
          <a:prstGeom prst="straightConnector1">
            <a:avLst/>
          </a:prstGeom>
          <a:ln w="38100">
            <a:solidFill>
              <a:srgbClr val="FE406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3AB5D5A-5383-C2AE-264B-EF453E051C66}"/>
              </a:ext>
            </a:extLst>
          </p:cNvPr>
          <p:cNvSpPr txBox="1"/>
          <p:nvPr/>
        </p:nvSpPr>
        <p:spPr>
          <a:xfrm>
            <a:off x="5992837" y="1440410"/>
            <a:ext cx="5838092" cy="1631216"/>
          </a:xfrm>
          <a:prstGeom prst="rect">
            <a:avLst/>
          </a:prstGeom>
          <a:noFill/>
        </p:spPr>
        <p:txBody>
          <a:bodyPr wrap="square" rtlCol="0">
            <a:spAutoFit/>
          </a:bodyPr>
          <a:lstStyle/>
          <a:p>
            <a:pPr algn="just"/>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dependent. Lawan </a:t>
            </a:r>
            <a:r>
              <a:rPr lang="en-US" sz="2000" dirty="0" err="1">
                <a:latin typeface="Miriam Libre" panose="00000500000000000000" pitchFamily="2" charset="-79"/>
                <a:cs typeface="Miriam Libre" panose="00000500000000000000" pitchFamily="2" charset="-79"/>
              </a:rPr>
              <a:t>dari</a:t>
            </a:r>
            <a:r>
              <a:rPr lang="en-US" sz="2000" dirty="0">
                <a:latin typeface="Miriam Libre" panose="00000500000000000000" pitchFamily="2" charset="-79"/>
                <a:cs typeface="Miriam Libre" panose="00000500000000000000" pitchFamily="2" charset="-79"/>
              </a:rPr>
              <a:t> independent </a:t>
            </a:r>
            <a:r>
              <a:rPr lang="en-US" sz="2000" dirty="0" err="1">
                <a:latin typeface="Miriam Libre" panose="00000500000000000000" pitchFamily="2" charset="-79"/>
                <a:cs typeface="Miriam Libre" panose="00000500000000000000" pitchFamily="2" charset="-79"/>
              </a:rPr>
              <a:t>adalah</a:t>
            </a:r>
            <a:r>
              <a:rPr lang="en-US" sz="2000" dirty="0">
                <a:latin typeface="Miriam Libre" panose="00000500000000000000" pitchFamily="2" charset="-79"/>
                <a:cs typeface="Miriam Libre" panose="00000500000000000000" pitchFamily="2" charset="-79"/>
              </a:rPr>
              <a:t> dependent.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ini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merupakan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menerima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pengaruh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dari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bebas</a:t>
            </a:r>
            <a:r>
              <a:rPr lang="en-US" sz="2000" dirty="0">
                <a:latin typeface="Miriam Libre" panose="00000500000000000000" pitchFamily="2" charset="-79"/>
                <a:cs typeface="Miriam Libre" panose="00000500000000000000" pitchFamily="2" charset="-79"/>
              </a:rPr>
              <a:t> dan </a:t>
            </a:r>
            <a:r>
              <a:rPr lang="en-US" sz="2000" dirty="0" err="1">
                <a:latin typeface="Miriam Libre" panose="00000500000000000000" pitchFamily="2" charset="-79"/>
                <a:cs typeface="Miriam Libre" panose="00000500000000000000" pitchFamily="2" charset="-79"/>
              </a:rPr>
              <a:t>menjadi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akibat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dari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perubahan</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terjadi</a:t>
            </a:r>
            <a:r>
              <a:rPr lang="en-US" sz="2000" dirty="0">
                <a:latin typeface="Miriam Libre" panose="00000500000000000000" pitchFamily="2" charset="-79"/>
                <a:cs typeface="Miriam Libre" panose="00000500000000000000" pitchFamily="2" charset="-79"/>
              </a:rPr>
              <a:t> di </a:t>
            </a:r>
            <a:r>
              <a:rPr lang="en-US" sz="2000" dirty="0" err="1">
                <a:latin typeface="Miriam Libre" panose="00000500000000000000" pitchFamily="2" charset="-79"/>
                <a:cs typeface="Miriam Libre" panose="00000500000000000000" pitchFamily="2" charset="-79"/>
              </a:rPr>
              <a:t>dalam</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penelitian</a:t>
            </a:r>
            <a:r>
              <a:rPr lang="en-US" sz="2000" dirty="0">
                <a:latin typeface="Miriam Libre" panose="00000500000000000000" pitchFamily="2" charset="-79"/>
                <a:cs typeface="Miriam Libre" panose="00000500000000000000" pitchFamily="2" charset="-79"/>
              </a:rPr>
              <a:t>.</a:t>
            </a:r>
          </a:p>
        </p:txBody>
      </p:sp>
      <p:sp>
        <p:nvSpPr>
          <p:cNvPr id="3" name="TextBox 2">
            <a:extLst>
              <a:ext uri="{FF2B5EF4-FFF2-40B4-BE49-F238E27FC236}">
                <a16:creationId xmlns:a16="http://schemas.microsoft.com/office/drawing/2014/main" id="{E58753BE-04AF-82F0-8F85-18637600D252}"/>
              </a:ext>
            </a:extLst>
          </p:cNvPr>
          <p:cNvSpPr txBox="1"/>
          <p:nvPr/>
        </p:nvSpPr>
        <p:spPr>
          <a:xfrm>
            <a:off x="5992837" y="3140557"/>
            <a:ext cx="5838092" cy="707886"/>
          </a:xfrm>
          <a:prstGeom prst="rect">
            <a:avLst/>
          </a:prstGeom>
          <a:noFill/>
        </p:spPr>
        <p:txBody>
          <a:bodyPr wrap="square">
            <a:spAutoFit/>
          </a:bodyPr>
          <a:lstStyle/>
          <a:p>
            <a:pPr algn="just"/>
            <a:r>
              <a:rPr lang="en-US" sz="2000" dirty="0" err="1">
                <a:effectLst/>
                <a:latin typeface="Miriam Libre" panose="00000500000000000000" pitchFamily="2" charset="-79"/>
                <a:ea typeface="Calibri" panose="020F0502020204030204" pitchFamily="34" charset="0"/>
                <a:cs typeface="Miriam Libre" panose="00000500000000000000" pitchFamily="2" charset="-79"/>
              </a:rPr>
              <a:t>Ilustrasi</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variabel</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bebas</a:t>
            </a:r>
            <a:r>
              <a:rPr lang="en-US" sz="2000" dirty="0">
                <a:effectLst/>
                <a:latin typeface="Miriam Libre" panose="00000500000000000000" pitchFamily="2" charset="-79"/>
                <a:ea typeface="Calibri" panose="020F0502020204030204" pitchFamily="34" charset="0"/>
                <a:cs typeface="Miriam Libre" panose="00000500000000000000" pitchFamily="2" charset="-79"/>
              </a:rPr>
              <a:t> dan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terikat</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sebagai</a:t>
            </a:r>
            <a:r>
              <a:rPr lang="en-US" sz="2000" dirty="0">
                <a:effectLst/>
                <a:latin typeface="Miriam Libre" panose="00000500000000000000" pitchFamily="2" charset="-79"/>
                <a:ea typeface="Calibri" panose="020F0502020204030204" pitchFamily="34" charset="0"/>
                <a:cs typeface="Miriam Libre" panose="00000500000000000000" pitchFamily="2" charset="-79"/>
              </a:rPr>
              <a:t> </a:t>
            </a:r>
            <a:r>
              <a:rPr lang="en-US" sz="2000" dirty="0" err="1">
                <a:effectLst/>
                <a:latin typeface="Miriam Libre" panose="00000500000000000000" pitchFamily="2" charset="-79"/>
                <a:ea typeface="Calibri" panose="020F0502020204030204" pitchFamily="34" charset="0"/>
                <a:cs typeface="Miriam Libre" panose="00000500000000000000" pitchFamily="2" charset="-79"/>
              </a:rPr>
              <a:t>berikut</a:t>
            </a:r>
            <a:endParaRPr lang="en-US" sz="2000" dirty="0">
              <a:latin typeface="Miriam Libre" panose="00000500000000000000" pitchFamily="2" charset="-79"/>
              <a:cs typeface="Miriam Libre" panose="00000500000000000000" pitchFamily="2" charset="-79"/>
            </a:endParaRPr>
          </a:p>
        </p:txBody>
      </p:sp>
      <p:grpSp>
        <p:nvGrpSpPr>
          <p:cNvPr id="4" name="Group 3">
            <a:extLst>
              <a:ext uri="{FF2B5EF4-FFF2-40B4-BE49-F238E27FC236}">
                <a16:creationId xmlns:a16="http://schemas.microsoft.com/office/drawing/2014/main" id="{7D582C22-AC2B-F119-BF47-EF1AD7BDDB04}"/>
              </a:ext>
            </a:extLst>
          </p:cNvPr>
          <p:cNvGrpSpPr/>
          <p:nvPr/>
        </p:nvGrpSpPr>
        <p:grpSpPr>
          <a:xfrm>
            <a:off x="6055066" y="3882505"/>
            <a:ext cx="5248275" cy="942975"/>
            <a:chOff x="0" y="0"/>
            <a:chExt cx="5248275" cy="942975"/>
          </a:xfrm>
          <a:solidFill>
            <a:srgbClr val="92D050"/>
          </a:solidFill>
        </p:grpSpPr>
        <p:sp>
          <p:nvSpPr>
            <p:cNvPr id="5" name="Rectangle: Rounded Corners 4">
              <a:extLst>
                <a:ext uri="{FF2B5EF4-FFF2-40B4-BE49-F238E27FC236}">
                  <a16:creationId xmlns:a16="http://schemas.microsoft.com/office/drawing/2014/main" id="{F1072D07-B5EA-9633-882E-69207DEE319A}"/>
                </a:ext>
              </a:extLst>
            </p:cNvPr>
            <p:cNvSpPr/>
            <p:nvPr/>
          </p:nvSpPr>
          <p:spPr>
            <a:xfrm>
              <a:off x="0" y="9525"/>
              <a:ext cx="1695450" cy="933450"/>
            </a:xfrm>
            <a:prstGeom prst="roundRect">
              <a:avLst/>
            </a:prstGeom>
            <a:grpFill/>
            <a:ln>
              <a:solidFill>
                <a:srgbClr val="92D05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Kegiatan</a:t>
              </a:r>
              <a:r>
                <a:rPr lang="en-US" sz="11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Promosi</a:t>
              </a:r>
              <a:r>
                <a:rPr lang="en-US" sz="11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Perusahan</a:t>
              </a:r>
              <a:endParaRPr lang="en-US" sz="1100" b="1" dirty="0">
                <a:effectLst/>
                <a:latin typeface="Miriam Libre" panose="00000500000000000000" pitchFamily="2" charset="-79"/>
                <a:ea typeface="Calibri" panose="020F0502020204030204" pitchFamily="34" charset="0"/>
                <a:cs typeface="Miriam Libre" panose="00000500000000000000" pitchFamily="2" charset="-79"/>
              </a:endParaRPr>
            </a:p>
            <a:p>
              <a:pPr algn="ctr">
                <a:lnSpc>
                  <a:spcPct val="107000"/>
                </a:lnSpc>
                <a:spcAft>
                  <a:spcPts val="800"/>
                </a:spcAft>
              </a:pPr>
              <a:r>
                <a:rPr lang="en-US" sz="1100" b="1" dirty="0">
                  <a:effectLst/>
                  <a:latin typeface="Miriam Libre" panose="00000500000000000000" pitchFamily="2" charset="-79"/>
                  <a:ea typeface="Calibri" panose="020F0502020204030204" pitchFamily="34" charset="0"/>
                  <a:cs typeface="Miriam Libre" panose="00000500000000000000" pitchFamily="2" charset="-79"/>
                </a:rPr>
                <a:t>(</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Variabel</a:t>
              </a:r>
              <a:r>
                <a:rPr lang="en-US" sz="11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Bebas</a:t>
              </a:r>
              <a:r>
                <a:rPr lang="en-US" sz="1100" b="1" dirty="0">
                  <a:effectLst/>
                  <a:latin typeface="Miriam Libre" panose="00000500000000000000" pitchFamily="2" charset="-79"/>
                  <a:ea typeface="Calibri" panose="020F0502020204030204" pitchFamily="34" charset="0"/>
                  <a:cs typeface="Miriam Libre" panose="00000500000000000000" pitchFamily="2" charset="-79"/>
                </a:rPr>
                <a:t>)</a:t>
              </a:r>
            </a:p>
          </p:txBody>
        </p:sp>
        <p:sp>
          <p:nvSpPr>
            <p:cNvPr id="6" name="Rectangle: Rounded Corners 5">
              <a:extLst>
                <a:ext uri="{FF2B5EF4-FFF2-40B4-BE49-F238E27FC236}">
                  <a16:creationId xmlns:a16="http://schemas.microsoft.com/office/drawing/2014/main" id="{C84EC47F-94C6-3ED3-F944-4FA927DC4FA9}"/>
                </a:ext>
              </a:extLst>
            </p:cNvPr>
            <p:cNvSpPr/>
            <p:nvPr/>
          </p:nvSpPr>
          <p:spPr>
            <a:xfrm>
              <a:off x="3552825" y="0"/>
              <a:ext cx="1695450" cy="895350"/>
            </a:xfrm>
            <a:prstGeom prst="roundRect">
              <a:avLst/>
            </a:prstGeom>
            <a:solidFill>
              <a:srgbClr val="FE2247"/>
            </a:solidFill>
            <a:ln>
              <a:solidFill>
                <a:srgbClr val="FE406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Penjualan</a:t>
              </a:r>
              <a:r>
                <a:rPr lang="en-US" sz="1100" b="1" dirty="0">
                  <a:effectLst/>
                  <a:latin typeface="Miriam Libre" panose="00000500000000000000" pitchFamily="2" charset="-79"/>
                  <a:ea typeface="Calibri" panose="020F0502020204030204" pitchFamily="34" charset="0"/>
                  <a:cs typeface="Miriam Libre" panose="00000500000000000000" pitchFamily="2" charset="-79"/>
                </a:rPr>
                <a:t> yang </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dihasilkan</a:t>
              </a:r>
              <a:endParaRPr lang="en-US" sz="1100" b="1" dirty="0">
                <a:effectLst/>
                <a:latin typeface="Miriam Libre" panose="00000500000000000000" pitchFamily="2" charset="-79"/>
                <a:ea typeface="Calibri" panose="020F0502020204030204" pitchFamily="34" charset="0"/>
                <a:cs typeface="Miriam Libre" panose="00000500000000000000" pitchFamily="2" charset="-79"/>
              </a:endParaRPr>
            </a:p>
            <a:p>
              <a:pPr algn="ctr">
                <a:lnSpc>
                  <a:spcPct val="107000"/>
                </a:lnSpc>
                <a:spcAft>
                  <a:spcPts val="800"/>
                </a:spcAft>
              </a:pPr>
              <a:r>
                <a:rPr lang="en-US" sz="1100" b="1" dirty="0">
                  <a:effectLst/>
                  <a:latin typeface="Miriam Libre" panose="00000500000000000000" pitchFamily="2" charset="-79"/>
                  <a:ea typeface="Calibri" panose="020F0502020204030204" pitchFamily="34" charset="0"/>
                  <a:cs typeface="Miriam Libre" panose="00000500000000000000" pitchFamily="2" charset="-79"/>
                </a:rPr>
                <a:t>(</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Varibel</a:t>
              </a:r>
              <a:r>
                <a:rPr lang="en-US" sz="11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Terikat</a:t>
              </a:r>
              <a:r>
                <a:rPr lang="en-US" sz="1100" b="1" dirty="0">
                  <a:effectLst/>
                  <a:latin typeface="Miriam Libre" panose="00000500000000000000" pitchFamily="2" charset="-79"/>
                  <a:ea typeface="Calibri" panose="020F0502020204030204" pitchFamily="34" charset="0"/>
                  <a:cs typeface="Miriam Libre" panose="00000500000000000000" pitchFamily="2" charset="-79"/>
                </a:rPr>
                <a:t>)</a:t>
              </a:r>
            </a:p>
          </p:txBody>
        </p:sp>
        <p:sp>
          <p:nvSpPr>
            <p:cNvPr id="7" name="Arrow: Right 6">
              <a:extLst>
                <a:ext uri="{FF2B5EF4-FFF2-40B4-BE49-F238E27FC236}">
                  <a16:creationId xmlns:a16="http://schemas.microsoft.com/office/drawing/2014/main" id="{F336AEC8-2EE2-687C-3E48-848131D001FA}"/>
                </a:ext>
              </a:extLst>
            </p:cNvPr>
            <p:cNvSpPr/>
            <p:nvPr/>
          </p:nvSpPr>
          <p:spPr>
            <a:xfrm>
              <a:off x="1838325" y="190500"/>
              <a:ext cx="1619250" cy="542925"/>
            </a:xfrm>
            <a:prstGeom prst="rightArrow">
              <a:avLst/>
            </a:prstGeom>
            <a:solidFill>
              <a:srgbClr val="FFFF00"/>
            </a:solidFill>
            <a:ln>
              <a:solidFill>
                <a:srgbClr val="FFFF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Arah</a:t>
              </a:r>
              <a:r>
                <a:rPr lang="en-US" sz="11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Pengaruh</a:t>
              </a:r>
              <a:endParaRPr lang="en-US" sz="1100" b="1" dirty="0">
                <a:effectLst/>
                <a:latin typeface="Miriam Libre" panose="00000500000000000000" pitchFamily="2" charset="-79"/>
                <a:ea typeface="Calibri" panose="020F0502020204030204" pitchFamily="34" charset="0"/>
                <a:cs typeface="Miriam Libre" panose="00000500000000000000" pitchFamily="2" charset="-79"/>
              </a:endParaRPr>
            </a:p>
          </p:txBody>
        </p:sp>
      </p:grpSp>
      <p:sp>
        <p:nvSpPr>
          <p:cNvPr id="27" name="TextBox 26">
            <a:extLst>
              <a:ext uri="{FF2B5EF4-FFF2-40B4-BE49-F238E27FC236}">
                <a16:creationId xmlns:a16="http://schemas.microsoft.com/office/drawing/2014/main" id="{59E5154D-5A16-D960-AEA7-7B0460B62630}"/>
              </a:ext>
            </a:extLst>
          </p:cNvPr>
          <p:cNvSpPr txBox="1"/>
          <p:nvPr/>
        </p:nvSpPr>
        <p:spPr>
          <a:xfrm>
            <a:off x="5950638" y="5025427"/>
            <a:ext cx="5880291" cy="1569660"/>
          </a:xfrm>
          <a:prstGeom prst="rect">
            <a:avLst/>
          </a:prstGeom>
          <a:noFill/>
        </p:spPr>
        <p:txBody>
          <a:bodyPr wrap="square">
            <a:spAutoFit/>
          </a:bodyPr>
          <a:lstStyle/>
          <a:p>
            <a:pPr algn="just"/>
            <a:r>
              <a:rPr lang="en-US" sz="1600" dirty="0">
                <a:latin typeface="Miriam Libre" panose="00000500000000000000" pitchFamily="2" charset="-79"/>
                <a:cs typeface="Miriam Libre" panose="00000500000000000000" pitchFamily="2" charset="-79"/>
              </a:rPr>
              <a:t>Dari </a:t>
            </a:r>
            <a:r>
              <a:rPr lang="en-US" sz="1600" dirty="0" err="1">
                <a:latin typeface="Miriam Libre" panose="00000500000000000000" pitchFamily="2" charset="-79"/>
                <a:cs typeface="Miriam Libre" panose="00000500000000000000" pitchFamily="2" charset="-79"/>
              </a:rPr>
              <a:t>ilustrasi</a:t>
            </a:r>
            <a:r>
              <a:rPr lang="en-US" sz="1600" dirty="0">
                <a:latin typeface="Miriam Libre" panose="00000500000000000000" pitchFamily="2" charset="-79"/>
                <a:cs typeface="Miriam Libre" panose="00000500000000000000" pitchFamily="2" charset="-79"/>
              </a:rPr>
              <a:t> di </a:t>
            </a:r>
            <a:r>
              <a:rPr lang="en-US" sz="1600" dirty="0" err="1">
                <a:latin typeface="Miriam Libre" panose="00000500000000000000" pitchFamily="2" charset="-79"/>
                <a:cs typeface="Miriam Libre" panose="00000500000000000000" pitchFamily="2" charset="-79"/>
              </a:rPr>
              <a:t>atas</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dapat</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dilihat</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bahwa</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penjualan</a:t>
            </a:r>
            <a:r>
              <a:rPr lang="en-US" sz="1600" dirty="0">
                <a:latin typeface="Miriam Libre" panose="00000500000000000000" pitchFamily="2" charset="-79"/>
                <a:cs typeface="Miriam Libre" panose="00000500000000000000" pitchFamily="2" charset="-79"/>
              </a:rPr>
              <a:t> yang </a:t>
            </a:r>
            <a:r>
              <a:rPr lang="en-US" sz="1600" dirty="0" err="1">
                <a:latin typeface="Miriam Libre" panose="00000500000000000000" pitchFamily="2" charset="-79"/>
                <a:cs typeface="Miriam Libre" panose="00000500000000000000" pitchFamily="2" charset="-79"/>
              </a:rPr>
              <a:t>dihasilkan</a:t>
            </a:r>
            <a:r>
              <a:rPr lang="en-US" sz="1600" dirty="0">
                <a:latin typeface="Miriam Libre" panose="00000500000000000000" pitchFamily="2" charset="-79"/>
                <a:cs typeface="Miriam Libre" panose="00000500000000000000" pitchFamily="2" charset="-79"/>
              </a:rPr>
              <a:t> oleh </a:t>
            </a:r>
            <a:r>
              <a:rPr lang="en-US" sz="1600" dirty="0" err="1">
                <a:latin typeface="Miriam Libre" panose="00000500000000000000" pitchFamily="2" charset="-79"/>
                <a:cs typeface="Miriam Libre" panose="00000500000000000000" pitchFamily="2" charset="-79"/>
              </a:rPr>
              <a:t>perusahaan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tergantung</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dari</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promosi</a:t>
            </a:r>
            <a:r>
              <a:rPr lang="en-US" sz="1600" dirty="0">
                <a:latin typeface="Miriam Libre" panose="00000500000000000000" pitchFamily="2" charset="-79"/>
                <a:cs typeface="Miriam Libre" panose="00000500000000000000" pitchFamily="2" charset="-79"/>
              </a:rPr>
              <a:t> yang </a:t>
            </a:r>
            <a:r>
              <a:rPr lang="en-US" sz="1600" dirty="0" err="1">
                <a:latin typeface="Miriam Libre" panose="00000500000000000000" pitchFamily="2" charset="-79"/>
                <a:cs typeface="Miriam Libre" panose="00000500000000000000" pitchFamily="2" charset="-79"/>
              </a:rPr>
              <a:t>dijalankan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Secara</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teori</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semakin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tinggi</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promosi</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maka</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penjualan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akan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semakin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besar</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Namun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kenyataannya</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tidak</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demikian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karena</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promosi</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sifatnya</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beragam</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atau</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bervariasi</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maka</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akan</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mempengaruhi</a:t>
            </a:r>
            <a:r>
              <a:rPr lang="en-US" sz="1600" dirty="0">
                <a:latin typeface="Miriam Libre" panose="00000500000000000000" pitchFamily="2" charset="-79"/>
                <a:cs typeface="Miriam Libre" panose="00000500000000000000" pitchFamily="2" charset="-79"/>
              </a:rPr>
              <a:t> </a:t>
            </a:r>
            <a:r>
              <a:rPr lang="en-US" sz="1600" dirty="0" err="1">
                <a:latin typeface="Miriam Libre" panose="00000500000000000000" pitchFamily="2" charset="-79"/>
                <a:cs typeface="Miriam Libre" panose="00000500000000000000" pitchFamily="2" charset="-79"/>
              </a:rPr>
              <a:t>penjualan</a:t>
            </a:r>
            <a:endParaRPr lang="en-US" sz="1600" dirty="0">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39798582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7D872B5-77C0-401A-9919-7DCEFB630361}"/>
              </a:ext>
            </a:extLst>
          </p:cNvPr>
          <p:cNvGrpSpPr/>
          <p:nvPr/>
        </p:nvGrpSpPr>
        <p:grpSpPr>
          <a:xfrm>
            <a:off x="-956954" y="-582230"/>
            <a:ext cx="2829297" cy="2089581"/>
            <a:chOff x="-956954" y="-582230"/>
            <a:chExt cx="2829297" cy="2089581"/>
          </a:xfrm>
        </p:grpSpPr>
        <p:sp>
          <p:nvSpPr>
            <p:cNvPr id="14" name="菱形 13">
              <a:extLst>
                <a:ext uri="{FF2B5EF4-FFF2-40B4-BE49-F238E27FC236}">
                  <a16:creationId xmlns:a16="http://schemas.microsoft.com/office/drawing/2014/main" id="{28A4A188-D077-46C5-B0B5-C1339DEFBAA7}"/>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菱形 14">
              <a:extLst>
                <a:ext uri="{FF2B5EF4-FFF2-40B4-BE49-F238E27FC236}">
                  <a16:creationId xmlns:a16="http://schemas.microsoft.com/office/drawing/2014/main" id="{3BC46A01-D135-482E-98E1-B3E76023515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a:extLst>
                <a:ext uri="{FF2B5EF4-FFF2-40B4-BE49-F238E27FC236}">
                  <a16:creationId xmlns:a16="http://schemas.microsoft.com/office/drawing/2014/main" id="{C6BBFC74-4130-4C58-8EC9-D2E243F745F2}"/>
                </a:ext>
              </a:extLst>
            </p:cNvPr>
            <p:cNvGrpSpPr/>
            <p:nvPr/>
          </p:nvGrpSpPr>
          <p:grpSpPr>
            <a:xfrm rot="2700000">
              <a:off x="852577" y="-207245"/>
              <a:ext cx="409114" cy="408826"/>
              <a:chOff x="1746913" y="1125538"/>
              <a:chExt cx="2934267" cy="1331059"/>
            </a:xfrm>
            <a:solidFill>
              <a:srgbClr val="FEB834"/>
            </a:solidFill>
          </p:grpSpPr>
          <p:sp>
            <p:nvSpPr>
              <p:cNvPr id="20" name="矩形 19">
                <a:extLst>
                  <a:ext uri="{FF2B5EF4-FFF2-40B4-BE49-F238E27FC236}">
                    <a16:creationId xmlns:a16="http://schemas.microsoft.com/office/drawing/2014/main" id="{A20B919A-BA61-4D96-B2E4-D604E4541C43}"/>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a:extLst>
                  <a:ext uri="{FF2B5EF4-FFF2-40B4-BE49-F238E27FC236}">
                    <a16:creationId xmlns:a16="http://schemas.microsoft.com/office/drawing/2014/main" id="{7E7A4346-CBBE-4576-A262-844FB7C4E1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id="{C187B081-0645-45C2-AFEA-04F769A1CE4D}"/>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730E3282-5AB4-4CB3-95FB-4A1DE0BEA09B}"/>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a:extLst>
                  <a:ext uri="{FF2B5EF4-FFF2-40B4-BE49-F238E27FC236}">
                    <a16:creationId xmlns:a16="http://schemas.microsoft.com/office/drawing/2014/main" id="{23265925-6CD1-46DE-B23F-28F2ED69FB99}"/>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152DDA5D-E963-4F53-91D9-A54D482BA954}"/>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a:extLst>
                  <a:ext uri="{FF2B5EF4-FFF2-40B4-BE49-F238E27FC236}">
                    <a16:creationId xmlns:a16="http://schemas.microsoft.com/office/drawing/2014/main" id="{8ADEBEE3-BC4A-4941-8809-FD1B1EB8B7CF}"/>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 name="菱形 16">
              <a:extLst>
                <a:ext uri="{FF2B5EF4-FFF2-40B4-BE49-F238E27FC236}">
                  <a16:creationId xmlns:a16="http://schemas.microsoft.com/office/drawing/2014/main" id="{0AC74374-5A3B-41B6-83A8-CE39782900F5}"/>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菱形 17">
              <a:extLst>
                <a:ext uri="{FF2B5EF4-FFF2-40B4-BE49-F238E27FC236}">
                  <a16:creationId xmlns:a16="http://schemas.microsoft.com/office/drawing/2014/main" id="{6D6D3127-EE67-42C6-9AE3-073B7301E6C3}"/>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9" name="任意多边形: 形状 18">
              <a:extLst>
                <a:ext uri="{FF2B5EF4-FFF2-40B4-BE49-F238E27FC236}">
                  <a16:creationId xmlns:a16="http://schemas.microsoft.com/office/drawing/2014/main" id="{D4D21121-9B04-460B-9DEC-D55E6FCEEBB4}"/>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9" name="文本框 28">
            <a:extLst>
              <a:ext uri="{FF2B5EF4-FFF2-40B4-BE49-F238E27FC236}">
                <a16:creationId xmlns:a16="http://schemas.microsoft.com/office/drawing/2014/main" id="{DC0EC667-715D-442E-A99D-DDBF29A724F6}"/>
              </a:ext>
            </a:extLst>
          </p:cNvPr>
          <p:cNvSpPr txBox="1"/>
          <p:nvPr/>
        </p:nvSpPr>
        <p:spPr>
          <a:xfrm>
            <a:off x="1858224" y="280624"/>
            <a:ext cx="567014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JENIS VARIABEL PENELITIAN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9" name="组合 1">
            <a:extLst>
              <a:ext uri="{FF2B5EF4-FFF2-40B4-BE49-F238E27FC236}">
                <a16:creationId xmlns:a16="http://schemas.microsoft.com/office/drawing/2014/main" id="{C11AD0E6-B8AA-B3A8-C97D-258C9F103608}"/>
              </a:ext>
            </a:extLst>
          </p:cNvPr>
          <p:cNvGrpSpPr/>
          <p:nvPr/>
        </p:nvGrpSpPr>
        <p:grpSpPr>
          <a:xfrm>
            <a:off x="1797681" y="4482230"/>
            <a:ext cx="1684993" cy="1954591"/>
            <a:chOff x="7556143" y="1741751"/>
            <a:chExt cx="1986877" cy="2304777"/>
          </a:xfrm>
        </p:grpSpPr>
        <p:sp>
          <p:nvSpPr>
            <p:cNvPr id="55" name="六边形 2">
              <a:extLst>
                <a:ext uri="{FF2B5EF4-FFF2-40B4-BE49-F238E27FC236}">
                  <a16:creationId xmlns:a16="http://schemas.microsoft.com/office/drawing/2014/main" id="{A9F7FEB9-F6CF-6647-3B39-E40E643D8DB9}"/>
                </a:ext>
              </a:extLst>
            </p:cNvPr>
            <p:cNvSpPr/>
            <p:nvPr/>
          </p:nvSpPr>
          <p:spPr>
            <a:xfrm rot="5400000">
              <a:off x="7397193" y="1900701"/>
              <a:ext cx="2304777" cy="1986877"/>
            </a:xfrm>
            <a:prstGeom prst="hexagon">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文本框 7">
              <a:extLst>
                <a:ext uri="{FF2B5EF4-FFF2-40B4-BE49-F238E27FC236}">
                  <a16:creationId xmlns:a16="http://schemas.microsoft.com/office/drawing/2014/main" id="{DDB2B5F8-C63B-1779-814F-CDD743EFC2E1}"/>
                </a:ext>
              </a:extLst>
            </p:cNvPr>
            <p:cNvSpPr txBox="1"/>
            <p:nvPr/>
          </p:nvSpPr>
          <p:spPr bwMode="auto">
            <a:xfrm>
              <a:off x="7710018" y="2413995"/>
              <a:ext cx="1673896" cy="61696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4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400" b="1" kern="0" dirty="0">
                  <a:solidFill>
                    <a:schemeClr val="bg1"/>
                  </a:solidFill>
                  <a:latin typeface="Miriam Libre" panose="00000500000000000000" pitchFamily="2" charset="-79"/>
                  <a:cs typeface="Miriam Libre" panose="00000500000000000000" pitchFamily="2" charset="-79"/>
                  <a:sym typeface="+mn-lt"/>
                </a:rPr>
                <a:t> Independent</a:t>
              </a:r>
              <a:endParaRPr lang="zh-CN" altLang="en-US" sz="14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0" name="组合 42">
            <a:extLst>
              <a:ext uri="{FF2B5EF4-FFF2-40B4-BE49-F238E27FC236}">
                <a16:creationId xmlns:a16="http://schemas.microsoft.com/office/drawing/2014/main" id="{CBCC9BB7-AC9A-D385-88DE-7588BBA6830D}"/>
              </a:ext>
            </a:extLst>
          </p:cNvPr>
          <p:cNvGrpSpPr/>
          <p:nvPr/>
        </p:nvGrpSpPr>
        <p:grpSpPr>
          <a:xfrm>
            <a:off x="2788627" y="2831985"/>
            <a:ext cx="1684993" cy="1954591"/>
            <a:chOff x="6475827" y="3716195"/>
            <a:chExt cx="1986877" cy="2304777"/>
          </a:xfrm>
        </p:grpSpPr>
        <p:sp>
          <p:nvSpPr>
            <p:cNvPr id="53" name="六边形 3">
              <a:extLst>
                <a:ext uri="{FF2B5EF4-FFF2-40B4-BE49-F238E27FC236}">
                  <a16:creationId xmlns:a16="http://schemas.microsoft.com/office/drawing/2014/main" id="{488FBF33-7F80-379F-1198-380CC4BB6DDB}"/>
                </a:ext>
              </a:extLst>
            </p:cNvPr>
            <p:cNvSpPr/>
            <p:nvPr/>
          </p:nvSpPr>
          <p:spPr>
            <a:xfrm rot="5400000">
              <a:off x="6316877" y="3875145"/>
              <a:ext cx="2304777" cy="1986877"/>
            </a:xfrm>
            <a:prstGeom prst="hexagon">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文本框 7">
              <a:extLst>
                <a:ext uri="{FF2B5EF4-FFF2-40B4-BE49-F238E27FC236}">
                  <a16:creationId xmlns:a16="http://schemas.microsoft.com/office/drawing/2014/main" id="{CDAB5926-1D3A-5B29-1A9A-F876E217E230}"/>
                </a:ext>
              </a:extLst>
            </p:cNvPr>
            <p:cNvSpPr txBox="1"/>
            <p:nvPr/>
          </p:nvSpPr>
          <p:spPr bwMode="auto">
            <a:xfrm>
              <a:off x="6654715" y="4532017"/>
              <a:ext cx="1595924"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Dependent</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1" name="组合 5">
            <a:extLst>
              <a:ext uri="{FF2B5EF4-FFF2-40B4-BE49-F238E27FC236}">
                <a16:creationId xmlns:a16="http://schemas.microsoft.com/office/drawing/2014/main" id="{B1FC69DB-856C-6694-087F-93085D5EA5BD}"/>
              </a:ext>
            </a:extLst>
          </p:cNvPr>
          <p:cNvGrpSpPr/>
          <p:nvPr/>
        </p:nvGrpSpPr>
        <p:grpSpPr>
          <a:xfrm>
            <a:off x="806734" y="2831985"/>
            <a:ext cx="1684993" cy="1954591"/>
            <a:chOff x="8636459" y="3716195"/>
            <a:chExt cx="1986877" cy="2304777"/>
          </a:xfrm>
        </p:grpSpPr>
        <p:sp>
          <p:nvSpPr>
            <p:cNvPr id="51" name="六边形 4">
              <a:extLst>
                <a:ext uri="{FF2B5EF4-FFF2-40B4-BE49-F238E27FC236}">
                  <a16:creationId xmlns:a16="http://schemas.microsoft.com/office/drawing/2014/main" id="{D00AD686-A35B-382B-22CC-42362F37AF3F}"/>
                </a:ext>
              </a:extLst>
            </p:cNvPr>
            <p:cNvSpPr/>
            <p:nvPr/>
          </p:nvSpPr>
          <p:spPr>
            <a:xfrm rot="5400000">
              <a:off x="8477509" y="3875145"/>
              <a:ext cx="2304777" cy="1986877"/>
            </a:xfrm>
            <a:prstGeom prst="hexagon">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文本框 7">
              <a:extLst>
                <a:ext uri="{FF2B5EF4-FFF2-40B4-BE49-F238E27FC236}">
                  <a16:creationId xmlns:a16="http://schemas.microsoft.com/office/drawing/2014/main" id="{FB70A0E6-C2A0-A483-AEB8-58ABC34BC3F2}"/>
                </a:ext>
              </a:extLst>
            </p:cNvPr>
            <p:cNvSpPr txBox="1"/>
            <p:nvPr/>
          </p:nvSpPr>
          <p:spPr bwMode="auto">
            <a:xfrm>
              <a:off x="8723000" y="4550010"/>
              <a:ext cx="1818340" cy="3992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2" name="组合 1">
            <a:extLst>
              <a:ext uri="{FF2B5EF4-FFF2-40B4-BE49-F238E27FC236}">
                <a16:creationId xmlns:a16="http://schemas.microsoft.com/office/drawing/2014/main" id="{FDD303D5-C491-B3EF-97D9-5505FAE479E5}"/>
              </a:ext>
            </a:extLst>
          </p:cNvPr>
          <p:cNvGrpSpPr/>
          <p:nvPr/>
        </p:nvGrpSpPr>
        <p:grpSpPr>
          <a:xfrm>
            <a:off x="1725313" y="1106808"/>
            <a:ext cx="1684993" cy="1954591"/>
            <a:chOff x="7556143" y="1741751"/>
            <a:chExt cx="1986877" cy="2304777"/>
          </a:xfrm>
        </p:grpSpPr>
        <p:sp>
          <p:nvSpPr>
            <p:cNvPr id="49" name="六边形 2">
              <a:extLst>
                <a:ext uri="{FF2B5EF4-FFF2-40B4-BE49-F238E27FC236}">
                  <a16:creationId xmlns:a16="http://schemas.microsoft.com/office/drawing/2014/main" id="{183B11F9-2692-2F51-AB1D-94048A69EF32}"/>
                </a:ext>
              </a:extLst>
            </p:cNvPr>
            <p:cNvSpPr/>
            <p:nvPr/>
          </p:nvSpPr>
          <p:spPr>
            <a:xfrm rot="5400000">
              <a:off x="7397193" y="1900701"/>
              <a:ext cx="2304777" cy="198687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7">
              <a:extLst>
                <a:ext uri="{FF2B5EF4-FFF2-40B4-BE49-F238E27FC236}">
                  <a16:creationId xmlns:a16="http://schemas.microsoft.com/office/drawing/2014/main" id="{2FEF9EE5-9B95-1DE7-633E-0EAD9774AFAD}"/>
                </a:ext>
              </a:extLst>
            </p:cNvPr>
            <p:cNvSpPr txBox="1"/>
            <p:nvPr/>
          </p:nvSpPr>
          <p:spPr bwMode="auto">
            <a:xfrm>
              <a:off x="7710018" y="2623624"/>
              <a:ext cx="1673896" cy="68954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a:t>
              </a:r>
              <a:r>
                <a:rPr lang="en-US" altLang="zh-CN" sz="1600" b="1" kern="0" dirty="0" err="1">
                  <a:solidFill>
                    <a:schemeClr val="bg1"/>
                  </a:solidFill>
                  <a:latin typeface="Miriam Libre" panose="00000500000000000000" pitchFamily="2" charset="-79"/>
                  <a:cs typeface="Miriam Libre" panose="00000500000000000000" pitchFamily="2" charset="-79"/>
                  <a:sym typeface="+mn-lt"/>
                </a:rPr>
                <a:t>Moaderasi</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cxnSp>
        <p:nvCxnSpPr>
          <p:cNvPr id="62" name="Straight Arrow Connector 61">
            <a:extLst>
              <a:ext uri="{FF2B5EF4-FFF2-40B4-BE49-F238E27FC236}">
                <a16:creationId xmlns:a16="http://schemas.microsoft.com/office/drawing/2014/main" id="{D653810A-5CAF-C308-2187-D6F98E488346}"/>
              </a:ext>
            </a:extLst>
          </p:cNvPr>
          <p:cNvCxnSpPr>
            <a:cxnSpLocks/>
          </p:cNvCxnSpPr>
          <p:nvPr/>
        </p:nvCxnSpPr>
        <p:spPr>
          <a:xfrm>
            <a:off x="3468444" y="1552953"/>
            <a:ext cx="236965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3AB5D5A-5383-C2AE-264B-EF453E051C66}"/>
              </a:ext>
            </a:extLst>
          </p:cNvPr>
          <p:cNvSpPr txBox="1"/>
          <p:nvPr/>
        </p:nvSpPr>
        <p:spPr>
          <a:xfrm>
            <a:off x="5992837" y="1440410"/>
            <a:ext cx="5838092" cy="3477875"/>
          </a:xfrm>
          <a:prstGeom prst="rect">
            <a:avLst/>
          </a:prstGeom>
          <a:noFill/>
        </p:spPr>
        <p:txBody>
          <a:bodyPr wrap="square" rtlCol="0">
            <a:spAutoFit/>
          </a:bodyPr>
          <a:lstStyle/>
          <a:p>
            <a:pPr algn="just"/>
            <a:r>
              <a:rPr lang="en-US" sz="2000">
                <a:latin typeface="Miriam Libre" panose="00000500000000000000" pitchFamily="2" charset="-79"/>
                <a:cs typeface="Miriam Libre" panose="00000500000000000000" pitchFamily="2" charset="-79"/>
              </a:rPr>
              <a:t>Variabel yang mempengaruhi hubungan variabel bebas dengan terikat di mana pengaruh yang dihasilkan akan melemahkan atau memperkuat kedua variabel tersebut. Misalnya penjualan yang dihasilkan tergantung dari promosi yang dilakukan namun akan menjadi menurun jika lokasi promosi tidak sesuai ketentuan. Maka promosi akan menggenjot penjualan jika didukung dengan lokasi promosi yang baik dan tepat</a:t>
            </a:r>
            <a:endParaRPr lang="en-US" sz="2000" dirty="0">
              <a:latin typeface="Miriam Libre" panose="00000500000000000000" pitchFamily="2" charset="-79"/>
              <a:cs typeface="Miriam Libre" panose="00000500000000000000" pitchFamily="2" charset="-79"/>
            </a:endParaRPr>
          </a:p>
        </p:txBody>
      </p:sp>
      <p:sp>
        <p:nvSpPr>
          <p:cNvPr id="28" name="文本框 7">
            <a:extLst>
              <a:ext uri="{FF2B5EF4-FFF2-40B4-BE49-F238E27FC236}">
                <a16:creationId xmlns:a16="http://schemas.microsoft.com/office/drawing/2014/main" id="{4480D377-6AEC-56BA-8703-FF5579566F42}"/>
              </a:ext>
            </a:extLst>
          </p:cNvPr>
          <p:cNvSpPr txBox="1"/>
          <p:nvPr/>
        </p:nvSpPr>
        <p:spPr bwMode="auto">
          <a:xfrm>
            <a:off x="922330" y="3552390"/>
            <a:ext cx="1419566"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Intervening</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spTree>
    <p:extLst>
      <p:ext uri="{BB962C8B-B14F-4D97-AF65-F5344CB8AC3E}">
        <p14:creationId xmlns:p14="http://schemas.microsoft.com/office/powerpoint/2010/main" val="8911620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7D872B5-77C0-401A-9919-7DCEFB630361}"/>
              </a:ext>
            </a:extLst>
          </p:cNvPr>
          <p:cNvGrpSpPr/>
          <p:nvPr/>
        </p:nvGrpSpPr>
        <p:grpSpPr>
          <a:xfrm>
            <a:off x="-956954" y="-582230"/>
            <a:ext cx="2829297" cy="2089581"/>
            <a:chOff x="-956954" y="-582230"/>
            <a:chExt cx="2829297" cy="2089581"/>
          </a:xfrm>
        </p:grpSpPr>
        <p:sp>
          <p:nvSpPr>
            <p:cNvPr id="14" name="菱形 13">
              <a:extLst>
                <a:ext uri="{FF2B5EF4-FFF2-40B4-BE49-F238E27FC236}">
                  <a16:creationId xmlns:a16="http://schemas.microsoft.com/office/drawing/2014/main" id="{28A4A188-D077-46C5-B0B5-C1339DEFBAA7}"/>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菱形 14">
              <a:extLst>
                <a:ext uri="{FF2B5EF4-FFF2-40B4-BE49-F238E27FC236}">
                  <a16:creationId xmlns:a16="http://schemas.microsoft.com/office/drawing/2014/main" id="{3BC46A01-D135-482E-98E1-B3E76023515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a:extLst>
                <a:ext uri="{FF2B5EF4-FFF2-40B4-BE49-F238E27FC236}">
                  <a16:creationId xmlns:a16="http://schemas.microsoft.com/office/drawing/2014/main" id="{C6BBFC74-4130-4C58-8EC9-D2E243F745F2}"/>
                </a:ext>
              </a:extLst>
            </p:cNvPr>
            <p:cNvGrpSpPr/>
            <p:nvPr/>
          </p:nvGrpSpPr>
          <p:grpSpPr>
            <a:xfrm rot="2700000">
              <a:off x="852577" y="-207245"/>
              <a:ext cx="409114" cy="408826"/>
              <a:chOff x="1746913" y="1125538"/>
              <a:chExt cx="2934267" cy="1331059"/>
            </a:xfrm>
            <a:solidFill>
              <a:srgbClr val="FEB834"/>
            </a:solidFill>
          </p:grpSpPr>
          <p:sp>
            <p:nvSpPr>
              <p:cNvPr id="20" name="矩形 19">
                <a:extLst>
                  <a:ext uri="{FF2B5EF4-FFF2-40B4-BE49-F238E27FC236}">
                    <a16:creationId xmlns:a16="http://schemas.microsoft.com/office/drawing/2014/main" id="{A20B919A-BA61-4D96-B2E4-D604E4541C43}"/>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a:extLst>
                  <a:ext uri="{FF2B5EF4-FFF2-40B4-BE49-F238E27FC236}">
                    <a16:creationId xmlns:a16="http://schemas.microsoft.com/office/drawing/2014/main" id="{7E7A4346-CBBE-4576-A262-844FB7C4E1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id="{C187B081-0645-45C2-AFEA-04F769A1CE4D}"/>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730E3282-5AB4-4CB3-95FB-4A1DE0BEA09B}"/>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a:extLst>
                  <a:ext uri="{FF2B5EF4-FFF2-40B4-BE49-F238E27FC236}">
                    <a16:creationId xmlns:a16="http://schemas.microsoft.com/office/drawing/2014/main" id="{23265925-6CD1-46DE-B23F-28F2ED69FB99}"/>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152DDA5D-E963-4F53-91D9-A54D482BA954}"/>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a:extLst>
                  <a:ext uri="{FF2B5EF4-FFF2-40B4-BE49-F238E27FC236}">
                    <a16:creationId xmlns:a16="http://schemas.microsoft.com/office/drawing/2014/main" id="{8ADEBEE3-BC4A-4941-8809-FD1B1EB8B7CF}"/>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 name="菱形 16">
              <a:extLst>
                <a:ext uri="{FF2B5EF4-FFF2-40B4-BE49-F238E27FC236}">
                  <a16:creationId xmlns:a16="http://schemas.microsoft.com/office/drawing/2014/main" id="{0AC74374-5A3B-41B6-83A8-CE39782900F5}"/>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菱形 17">
              <a:extLst>
                <a:ext uri="{FF2B5EF4-FFF2-40B4-BE49-F238E27FC236}">
                  <a16:creationId xmlns:a16="http://schemas.microsoft.com/office/drawing/2014/main" id="{6D6D3127-EE67-42C6-9AE3-073B7301E6C3}"/>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9" name="任意多边形: 形状 18">
              <a:extLst>
                <a:ext uri="{FF2B5EF4-FFF2-40B4-BE49-F238E27FC236}">
                  <a16:creationId xmlns:a16="http://schemas.microsoft.com/office/drawing/2014/main" id="{D4D21121-9B04-460B-9DEC-D55E6FCEEBB4}"/>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9" name="文本框 28">
            <a:extLst>
              <a:ext uri="{FF2B5EF4-FFF2-40B4-BE49-F238E27FC236}">
                <a16:creationId xmlns:a16="http://schemas.microsoft.com/office/drawing/2014/main" id="{DC0EC667-715D-442E-A99D-DDBF29A724F6}"/>
              </a:ext>
            </a:extLst>
          </p:cNvPr>
          <p:cNvSpPr txBox="1"/>
          <p:nvPr/>
        </p:nvSpPr>
        <p:spPr>
          <a:xfrm>
            <a:off x="1858224" y="280624"/>
            <a:ext cx="567014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JENIS VARIABEL PENELITIAN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9" name="组合 1">
            <a:extLst>
              <a:ext uri="{FF2B5EF4-FFF2-40B4-BE49-F238E27FC236}">
                <a16:creationId xmlns:a16="http://schemas.microsoft.com/office/drawing/2014/main" id="{C11AD0E6-B8AA-B3A8-C97D-258C9F103608}"/>
              </a:ext>
            </a:extLst>
          </p:cNvPr>
          <p:cNvGrpSpPr/>
          <p:nvPr/>
        </p:nvGrpSpPr>
        <p:grpSpPr>
          <a:xfrm>
            <a:off x="1797681" y="4482230"/>
            <a:ext cx="1684993" cy="1954591"/>
            <a:chOff x="7556143" y="1741751"/>
            <a:chExt cx="1986877" cy="2304777"/>
          </a:xfrm>
        </p:grpSpPr>
        <p:sp>
          <p:nvSpPr>
            <p:cNvPr id="55" name="六边形 2">
              <a:extLst>
                <a:ext uri="{FF2B5EF4-FFF2-40B4-BE49-F238E27FC236}">
                  <a16:creationId xmlns:a16="http://schemas.microsoft.com/office/drawing/2014/main" id="{A9F7FEB9-F6CF-6647-3B39-E40E643D8DB9}"/>
                </a:ext>
              </a:extLst>
            </p:cNvPr>
            <p:cNvSpPr/>
            <p:nvPr/>
          </p:nvSpPr>
          <p:spPr>
            <a:xfrm rot="5400000">
              <a:off x="7397193" y="1900701"/>
              <a:ext cx="2304777" cy="1986877"/>
            </a:xfrm>
            <a:prstGeom prst="hexagon">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文本框 7">
              <a:extLst>
                <a:ext uri="{FF2B5EF4-FFF2-40B4-BE49-F238E27FC236}">
                  <a16:creationId xmlns:a16="http://schemas.microsoft.com/office/drawing/2014/main" id="{DDB2B5F8-C63B-1779-814F-CDD743EFC2E1}"/>
                </a:ext>
              </a:extLst>
            </p:cNvPr>
            <p:cNvSpPr txBox="1"/>
            <p:nvPr/>
          </p:nvSpPr>
          <p:spPr bwMode="auto">
            <a:xfrm>
              <a:off x="7710018" y="2413995"/>
              <a:ext cx="1673896" cy="61696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4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400" b="1" kern="0" dirty="0">
                  <a:solidFill>
                    <a:schemeClr val="bg1"/>
                  </a:solidFill>
                  <a:latin typeface="Miriam Libre" panose="00000500000000000000" pitchFamily="2" charset="-79"/>
                  <a:cs typeface="Miriam Libre" panose="00000500000000000000" pitchFamily="2" charset="-79"/>
                  <a:sym typeface="+mn-lt"/>
                </a:rPr>
                <a:t> Independent</a:t>
              </a:r>
              <a:endParaRPr lang="zh-CN" altLang="en-US" sz="14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0" name="组合 42">
            <a:extLst>
              <a:ext uri="{FF2B5EF4-FFF2-40B4-BE49-F238E27FC236}">
                <a16:creationId xmlns:a16="http://schemas.microsoft.com/office/drawing/2014/main" id="{CBCC9BB7-AC9A-D385-88DE-7588BBA6830D}"/>
              </a:ext>
            </a:extLst>
          </p:cNvPr>
          <p:cNvGrpSpPr/>
          <p:nvPr/>
        </p:nvGrpSpPr>
        <p:grpSpPr>
          <a:xfrm>
            <a:off x="2788627" y="2831985"/>
            <a:ext cx="1684993" cy="1954591"/>
            <a:chOff x="6475827" y="3716195"/>
            <a:chExt cx="1986877" cy="2304777"/>
          </a:xfrm>
        </p:grpSpPr>
        <p:sp>
          <p:nvSpPr>
            <p:cNvPr id="53" name="六边形 3">
              <a:extLst>
                <a:ext uri="{FF2B5EF4-FFF2-40B4-BE49-F238E27FC236}">
                  <a16:creationId xmlns:a16="http://schemas.microsoft.com/office/drawing/2014/main" id="{488FBF33-7F80-379F-1198-380CC4BB6DDB}"/>
                </a:ext>
              </a:extLst>
            </p:cNvPr>
            <p:cNvSpPr/>
            <p:nvPr/>
          </p:nvSpPr>
          <p:spPr>
            <a:xfrm rot="5400000">
              <a:off x="6316877" y="3875145"/>
              <a:ext cx="2304777" cy="1986877"/>
            </a:xfrm>
            <a:prstGeom prst="hexagon">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文本框 7">
              <a:extLst>
                <a:ext uri="{FF2B5EF4-FFF2-40B4-BE49-F238E27FC236}">
                  <a16:creationId xmlns:a16="http://schemas.microsoft.com/office/drawing/2014/main" id="{CDAB5926-1D3A-5B29-1A9A-F876E217E230}"/>
                </a:ext>
              </a:extLst>
            </p:cNvPr>
            <p:cNvSpPr txBox="1"/>
            <p:nvPr/>
          </p:nvSpPr>
          <p:spPr bwMode="auto">
            <a:xfrm>
              <a:off x="6654715" y="4532017"/>
              <a:ext cx="1595924"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Dependent</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1" name="组合 5">
            <a:extLst>
              <a:ext uri="{FF2B5EF4-FFF2-40B4-BE49-F238E27FC236}">
                <a16:creationId xmlns:a16="http://schemas.microsoft.com/office/drawing/2014/main" id="{B1FC69DB-856C-6694-087F-93085D5EA5BD}"/>
              </a:ext>
            </a:extLst>
          </p:cNvPr>
          <p:cNvGrpSpPr/>
          <p:nvPr/>
        </p:nvGrpSpPr>
        <p:grpSpPr>
          <a:xfrm>
            <a:off x="806734" y="2831985"/>
            <a:ext cx="1684993" cy="1954591"/>
            <a:chOff x="8636459" y="3716195"/>
            <a:chExt cx="1986877" cy="2304777"/>
          </a:xfrm>
        </p:grpSpPr>
        <p:sp>
          <p:nvSpPr>
            <p:cNvPr id="51" name="六边形 4">
              <a:extLst>
                <a:ext uri="{FF2B5EF4-FFF2-40B4-BE49-F238E27FC236}">
                  <a16:creationId xmlns:a16="http://schemas.microsoft.com/office/drawing/2014/main" id="{D00AD686-A35B-382B-22CC-42362F37AF3F}"/>
                </a:ext>
              </a:extLst>
            </p:cNvPr>
            <p:cNvSpPr/>
            <p:nvPr/>
          </p:nvSpPr>
          <p:spPr>
            <a:xfrm rot="5400000">
              <a:off x="8477509" y="3875145"/>
              <a:ext cx="2304777" cy="1986877"/>
            </a:xfrm>
            <a:prstGeom prst="hexagon">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文本框 7">
              <a:extLst>
                <a:ext uri="{FF2B5EF4-FFF2-40B4-BE49-F238E27FC236}">
                  <a16:creationId xmlns:a16="http://schemas.microsoft.com/office/drawing/2014/main" id="{FB70A0E6-C2A0-A483-AEB8-58ABC34BC3F2}"/>
                </a:ext>
              </a:extLst>
            </p:cNvPr>
            <p:cNvSpPr txBox="1"/>
            <p:nvPr/>
          </p:nvSpPr>
          <p:spPr bwMode="auto">
            <a:xfrm>
              <a:off x="8723000" y="4550010"/>
              <a:ext cx="1818340" cy="3992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2" name="组合 1">
            <a:extLst>
              <a:ext uri="{FF2B5EF4-FFF2-40B4-BE49-F238E27FC236}">
                <a16:creationId xmlns:a16="http://schemas.microsoft.com/office/drawing/2014/main" id="{FDD303D5-C491-B3EF-97D9-5505FAE479E5}"/>
              </a:ext>
            </a:extLst>
          </p:cNvPr>
          <p:cNvGrpSpPr/>
          <p:nvPr/>
        </p:nvGrpSpPr>
        <p:grpSpPr>
          <a:xfrm>
            <a:off x="1725313" y="1106808"/>
            <a:ext cx="1684993" cy="1954591"/>
            <a:chOff x="7556143" y="1741751"/>
            <a:chExt cx="1986877" cy="2304777"/>
          </a:xfrm>
        </p:grpSpPr>
        <p:sp>
          <p:nvSpPr>
            <p:cNvPr id="49" name="六边形 2">
              <a:extLst>
                <a:ext uri="{FF2B5EF4-FFF2-40B4-BE49-F238E27FC236}">
                  <a16:creationId xmlns:a16="http://schemas.microsoft.com/office/drawing/2014/main" id="{183B11F9-2692-2F51-AB1D-94048A69EF32}"/>
                </a:ext>
              </a:extLst>
            </p:cNvPr>
            <p:cNvSpPr/>
            <p:nvPr/>
          </p:nvSpPr>
          <p:spPr>
            <a:xfrm rot="5400000">
              <a:off x="7397193" y="1900701"/>
              <a:ext cx="2304777" cy="198687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7">
              <a:extLst>
                <a:ext uri="{FF2B5EF4-FFF2-40B4-BE49-F238E27FC236}">
                  <a16:creationId xmlns:a16="http://schemas.microsoft.com/office/drawing/2014/main" id="{2FEF9EE5-9B95-1DE7-633E-0EAD9774AFAD}"/>
                </a:ext>
              </a:extLst>
            </p:cNvPr>
            <p:cNvSpPr txBox="1"/>
            <p:nvPr/>
          </p:nvSpPr>
          <p:spPr bwMode="auto">
            <a:xfrm>
              <a:off x="7710018" y="2623624"/>
              <a:ext cx="1673896" cy="68954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a:t>
              </a:r>
              <a:r>
                <a:rPr lang="en-US" altLang="zh-CN" sz="1600" b="1" kern="0" dirty="0" err="1">
                  <a:solidFill>
                    <a:schemeClr val="bg1"/>
                  </a:solidFill>
                  <a:latin typeface="Miriam Libre" panose="00000500000000000000" pitchFamily="2" charset="-79"/>
                  <a:cs typeface="Miriam Libre" panose="00000500000000000000" pitchFamily="2" charset="-79"/>
                  <a:sym typeface="+mn-lt"/>
                </a:rPr>
                <a:t>Moaderasi</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cxnSp>
        <p:nvCxnSpPr>
          <p:cNvPr id="62" name="Straight Arrow Connector 61">
            <a:extLst>
              <a:ext uri="{FF2B5EF4-FFF2-40B4-BE49-F238E27FC236}">
                <a16:creationId xmlns:a16="http://schemas.microsoft.com/office/drawing/2014/main" id="{D653810A-5CAF-C308-2187-D6F98E488346}"/>
              </a:ext>
            </a:extLst>
          </p:cNvPr>
          <p:cNvCxnSpPr>
            <a:cxnSpLocks/>
          </p:cNvCxnSpPr>
          <p:nvPr/>
        </p:nvCxnSpPr>
        <p:spPr>
          <a:xfrm>
            <a:off x="3468444" y="1552953"/>
            <a:ext cx="236965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7">
            <a:extLst>
              <a:ext uri="{FF2B5EF4-FFF2-40B4-BE49-F238E27FC236}">
                <a16:creationId xmlns:a16="http://schemas.microsoft.com/office/drawing/2014/main" id="{4480D377-6AEC-56BA-8703-FF5579566F42}"/>
              </a:ext>
            </a:extLst>
          </p:cNvPr>
          <p:cNvSpPr txBox="1"/>
          <p:nvPr/>
        </p:nvSpPr>
        <p:spPr bwMode="auto">
          <a:xfrm>
            <a:off x="922330" y="3552390"/>
            <a:ext cx="1419566"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Intervening</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sp>
        <p:nvSpPr>
          <p:cNvPr id="2" name="TextBox 1">
            <a:extLst>
              <a:ext uri="{FF2B5EF4-FFF2-40B4-BE49-F238E27FC236}">
                <a16:creationId xmlns:a16="http://schemas.microsoft.com/office/drawing/2014/main" id="{A1E7DD15-31C9-DE06-561F-7D736219AB67}"/>
              </a:ext>
            </a:extLst>
          </p:cNvPr>
          <p:cNvSpPr txBox="1"/>
          <p:nvPr/>
        </p:nvSpPr>
        <p:spPr>
          <a:xfrm>
            <a:off x="5992837" y="1440410"/>
            <a:ext cx="5838092" cy="707886"/>
          </a:xfrm>
          <a:prstGeom prst="rect">
            <a:avLst/>
          </a:prstGeom>
          <a:noFill/>
        </p:spPr>
        <p:txBody>
          <a:bodyPr wrap="square" rtlCol="0">
            <a:spAutoFit/>
          </a:bodyPr>
          <a:lstStyle/>
          <a:p>
            <a:pPr algn="just"/>
            <a:r>
              <a:rPr lang="en-US" sz="2000" dirty="0" err="1">
                <a:latin typeface="Miriam Libre" panose="00000500000000000000" pitchFamily="2" charset="-79"/>
                <a:cs typeface="Miriam Libre" panose="00000500000000000000" pitchFamily="2" charset="-79"/>
              </a:rPr>
              <a:t>Ilustrasi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bebas</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terikat</a:t>
            </a:r>
            <a:r>
              <a:rPr lang="en-US" sz="2000" dirty="0">
                <a:latin typeface="Miriam Libre" panose="00000500000000000000" pitchFamily="2" charset="-79"/>
                <a:cs typeface="Miriam Libre" panose="00000500000000000000" pitchFamily="2" charset="-79"/>
              </a:rPr>
              <a:t> dan </a:t>
            </a:r>
            <a:r>
              <a:rPr lang="en-US" sz="2000" dirty="0" err="1">
                <a:latin typeface="Miriam Libre" panose="00000500000000000000" pitchFamily="2" charset="-79"/>
                <a:cs typeface="Miriam Libre" panose="00000500000000000000" pitchFamily="2" charset="-79"/>
              </a:rPr>
              <a:t>moderasi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sebagai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berikut</a:t>
            </a:r>
            <a:endParaRPr lang="en-US" sz="2000" dirty="0">
              <a:latin typeface="Miriam Libre" panose="00000500000000000000" pitchFamily="2" charset="-79"/>
              <a:cs typeface="Miriam Libre" panose="00000500000000000000" pitchFamily="2" charset="-79"/>
            </a:endParaRPr>
          </a:p>
        </p:txBody>
      </p:sp>
      <p:grpSp>
        <p:nvGrpSpPr>
          <p:cNvPr id="3" name="Group 2">
            <a:extLst>
              <a:ext uri="{FF2B5EF4-FFF2-40B4-BE49-F238E27FC236}">
                <a16:creationId xmlns:a16="http://schemas.microsoft.com/office/drawing/2014/main" id="{47FFC2A0-A938-A379-738C-77B0B57D1998}"/>
              </a:ext>
            </a:extLst>
          </p:cNvPr>
          <p:cNvGrpSpPr/>
          <p:nvPr/>
        </p:nvGrpSpPr>
        <p:grpSpPr>
          <a:xfrm>
            <a:off x="6208295" y="2328179"/>
            <a:ext cx="5248275" cy="2266950"/>
            <a:chOff x="0" y="0"/>
            <a:chExt cx="5248275" cy="2266950"/>
          </a:xfrm>
        </p:grpSpPr>
        <p:grpSp>
          <p:nvGrpSpPr>
            <p:cNvPr id="4" name="Group 3">
              <a:extLst>
                <a:ext uri="{FF2B5EF4-FFF2-40B4-BE49-F238E27FC236}">
                  <a16:creationId xmlns:a16="http://schemas.microsoft.com/office/drawing/2014/main" id="{11F4AC97-7917-BFCC-0CEE-1D928BF30EFC}"/>
                </a:ext>
              </a:extLst>
            </p:cNvPr>
            <p:cNvGrpSpPr/>
            <p:nvPr/>
          </p:nvGrpSpPr>
          <p:grpSpPr>
            <a:xfrm>
              <a:off x="0" y="0"/>
              <a:ext cx="5248275" cy="942975"/>
              <a:chOff x="0" y="0"/>
              <a:chExt cx="5248275" cy="942975"/>
            </a:xfrm>
          </p:grpSpPr>
          <p:sp>
            <p:nvSpPr>
              <p:cNvPr id="7" name="Rectangle: Rounded Corners 6">
                <a:extLst>
                  <a:ext uri="{FF2B5EF4-FFF2-40B4-BE49-F238E27FC236}">
                    <a16:creationId xmlns:a16="http://schemas.microsoft.com/office/drawing/2014/main" id="{83685792-C073-D666-7112-9EE352DCEC2D}"/>
                  </a:ext>
                </a:extLst>
              </p:cNvPr>
              <p:cNvSpPr/>
              <p:nvPr/>
            </p:nvSpPr>
            <p:spPr>
              <a:xfrm>
                <a:off x="0" y="9525"/>
                <a:ext cx="1695450" cy="933450"/>
              </a:xfrm>
              <a:prstGeom prst="roundRect">
                <a:avLst/>
              </a:prstGeom>
              <a:solidFill>
                <a:srgbClr val="FE2247"/>
              </a:solidFill>
              <a:ln>
                <a:solidFill>
                  <a:srgbClr val="FE2247"/>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Kegiatan</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Promosi</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Perusahan</a:t>
                </a:r>
                <a:endParaRPr lang="en-US" sz="1200" b="1" dirty="0">
                  <a:effectLst/>
                  <a:latin typeface="Miriam Libre" panose="00000500000000000000" pitchFamily="2" charset="-79"/>
                  <a:ea typeface="Calibri" panose="020F0502020204030204" pitchFamily="34" charset="0"/>
                  <a:cs typeface="Miriam Libre" panose="00000500000000000000" pitchFamily="2" charset="-79"/>
                </a:endParaRPr>
              </a:p>
              <a:p>
                <a:pPr algn="ctr">
                  <a:lnSpc>
                    <a:spcPct val="107000"/>
                  </a:lnSpc>
                  <a:spcAft>
                    <a:spcPts val="800"/>
                  </a:spcAft>
                </a:pPr>
                <a:r>
                  <a:rPr lang="en-US" sz="1200" b="1" dirty="0">
                    <a:effectLst/>
                    <a:latin typeface="Miriam Libre" panose="00000500000000000000" pitchFamily="2" charset="-79"/>
                    <a:ea typeface="Calibri" panose="020F0502020204030204" pitchFamily="34" charset="0"/>
                    <a:cs typeface="Miriam Libre" panose="00000500000000000000" pitchFamily="2" charset="-79"/>
                  </a:rPr>
                  <a:t>(</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Variabel</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Bebas</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a:t>
                </a:r>
              </a:p>
            </p:txBody>
          </p:sp>
          <p:sp>
            <p:nvSpPr>
              <p:cNvPr id="8" name="Rectangle: Rounded Corners 7">
                <a:extLst>
                  <a:ext uri="{FF2B5EF4-FFF2-40B4-BE49-F238E27FC236}">
                    <a16:creationId xmlns:a16="http://schemas.microsoft.com/office/drawing/2014/main" id="{8CF71165-BFBA-AB89-7ADC-A2D89E855950}"/>
                  </a:ext>
                </a:extLst>
              </p:cNvPr>
              <p:cNvSpPr/>
              <p:nvPr/>
            </p:nvSpPr>
            <p:spPr>
              <a:xfrm>
                <a:off x="3552825" y="0"/>
                <a:ext cx="1695450" cy="895350"/>
              </a:xfrm>
              <a:prstGeom prst="roundRect">
                <a:avLst/>
              </a:prstGeom>
              <a:solidFill>
                <a:srgbClr val="92D050"/>
              </a:solidFill>
              <a:ln>
                <a:solidFill>
                  <a:srgbClr val="92D05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Penjualan</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 yang </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dihasilkan</a:t>
                </a:r>
                <a:endParaRPr lang="en-US" sz="1200" b="1" dirty="0">
                  <a:effectLst/>
                  <a:latin typeface="Miriam Libre" panose="00000500000000000000" pitchFamily="2" charset="-79"/>
                  <a:ea typeface="Calibri" panose="020F0502020204030204" pitchFamily="34" charset="0"/>
                  <a:cs typeface="Miriam Libre" panose="00000500000000000000" pitchFamily="2" charset="-79"/>
                </a:endParaRPr>
              </a:p>
              <a:p>
                <a:pPr algn="ctr">
                  <a:lnSpc>
                    <a:spcPct val="107000"/>
                  </a:lnSpc>
                  <a:spcAft>
                    <a:spcPts val="800"/>
                  </a:spcAft>
                </a:pPr>
                <a:r>
                  <a:rPr lang="en-US" sz="1200" b="1" dirty="0">
                    <a:effectLst/>
                    <a:latin typeface="Miriam Libre" panose="00000500000000000000" pitchFamily="2" charset="-79"/>
                    <a:ea typeface="Calibri" panose="020F0502020204030204" pitchFamily="34" charset="0"/>
                    <a:cs typeface="Miriam Libre" panose="00000500000000000000" pitchFamily="2" charset="-79"/>
                  </a:rPr>
                  <a:t>(</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Varibel</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Terikat</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a:t>
                </a:r>
              </a:p>
            </p:txBody>
          </p:sp>
          <p:sp>
            <p:nvSpPr>
              <p:cNvPr id="27" name="Arrow: Right 26">
                <a:extLst>
                  <a:ext uri="{FF2B5EF4-FFF2-40B4-BE49-F238E27FC236}">
                    <a16:creationId xmlns:a16="http://schemas.microsoft.com/office/drawing/2014/main" id="{86AC24FF-009F-A932-3276-DD60D6283323}"/>
                  </a:ext>
                </a:extLst>
              </p:cNvPr>
              <p:cNvSpPr/>
              <p:nvPr/>
            </p:nvSpPr>
            <p:spPr>
              <a:xfrm>
                <a:off x="1828800" y="352426"/>
                <a:ext cx="1619250" cy="228600"/>
              </a:xfrm>
              <a:prstGeom prst="rightArrow">
                <a:avLst/>
              </a:prstGeom>
              <a:solidFill>
                <a:srgbClr val="FEB834"/>
              </a:solidFill>
              <a:ln>
                <a:solidFill>
                  <a:srgbClr val="FEB834"/>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Arial" panose="020B0604020202020204" pitchFamily="34" charset="0"/>
                  </a:rPr>
                  <a:t> </a:t>
                </a:r>
              </a:p>
            </p:txBody>
          </p:sp>
        </p:grpSp>
        <p:sp>
          <p:nvSpPr>
            <p:cNvPr id="5" name="Rectangle: Rounded Corners 4">
              <a:extLst>
                <a:ext uri="{FF2B5EF4-FFF2-40B4-BE49-F238E27FC236}">
                  <a16:creationId xmlns:a16="http://schemas.microsoft.com/office/drawing/2014/main" id="{BEF115A8-6E79-C3C3-DB52-05C6CA61B5F2}"/>
                </a:ext>
              </a:extLst>
            </p:cNvPr>
            <p:cNvSpPr/>
            <p:nvPr/>
          </p:nvSpPr>
          <p:spPr>
            <a:xfrm>
              <a:off x="1809750" y="1333500"/>
              <a:ext cx="1695450" cy="933450"/>
            </a:xfrm>
            <a:prstGeom prst="roundRect">
              <a:avLst/>
            </a:prstGeom>
            <a:solidFill>
              <a:srgbClr val="00B0F0"/>
            </a:solidFill>
            <a:ln>
              <a:solidFill>
                <a:srgbClr val="00B0F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dirty="0">
                  <a:effectLst/>
                  <a:latin typeface="Miriam Libre" panose="00000500000000000000" pitchFamily="2" charset="-79"/>
                  <a:ea typeface="Calibri" panose="020F0502020204030204" pitchFamily="34" charset="0"/>
                  <a:cs typeface="Miriam Libre" panose="00000500000000000000" pitchFamily="2" charset="-79"/>
                </a:rPr>
                <a:t>Lokasi </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Promosi</a:t>
              </a:r>
              <a:endParaRPr lang="en-US" sz="1200" b="1" dirty="0">
                <a:effectLst/>
                <a:latin typeface="Miriam Libre" panose="00000500000000000000" pitchFamily="2" charset="-79"/>
                <a:ea typeface="Calibri" panose="020F0502020204030204" pitchFamily="34" charset="0"/>
                <a:cs typeface="Miriam Libre" panose="00000500000000000000" pitchFamily="2" charset="-79"/>
              </a:endParaRPr>
            </a:p>
            <a:p>
              <a:pPr algn="ctr">
                <a:lnSpc>
                  <a:spcPct val="107000"/>
                </a:lnSpc>
                <a:spcAft>
                  <a:spcPts val="800"/>
                </a:spcAft>
              </a:pPr>
              <a:r>
                <a:rPr lang="en-US" sz="1200" b="1" dirty="0">
                  <a:effectLst/>
                  <a:latin typeface="Miriam Libre" panose="00000500000000000000" pitchFamily="2" charset="-79"/>
                  <a:ea typeface="Calibri" panose="020F0502020204030204" pitchFamily="34" charset="0"/>
                  <a:cs typeface="Miriam Libre" panose="00000500000000000000" pitchFamily="2" charset="-79"/>
                </a:rPr>
                <a:t>(</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Variabel</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 </a:t>
              </a:r>
              <a:r>
                <a:rPr lang="en-US" sz="1200" b="1" dirty="0" err="1">
                  <a:effectLst/>
                  <a:latin typeface="Miriam Libre" panose="00000500000000000000" pitchFamily="2" charset="-79"/>
                  <a:ea typeface="Calibri" panose="020F0502020204030204" pitchFamily="34" charset="0"/>
                  <a:cs typeface="Miriam Libre" panose="00000500000000000000" pitchFamily="2" charset="-79"/>
                </a:rPr>
                <a:t>Moderasi</a:t>
              </a:r>
              <a:r>
                <a:rPr lang="en-US" sz="1200" b="1" dirty="0">
                  <a:effectLst/>
                  <a:latin typeface="Miriam Libre" panose="00000500000000000000" pitchFamily="2" charset="-79"/>
                  <a:ea typeface="Calibri" panose="020F0502020204030204" pitchFamily="34" charset="0"/>
                  <a:cs typeface="Miriam Libre" panose="00000500000000000000" pitchFamily="2" charset="-79"/>
                </a:rPr>
                <a:t>)</a:t>
              </a:r>
            </a:p>
          </p:txBody>
        </p:sp>
        <p:sp>
          <p:nvSpPr>
            <p:cNvPr id="6" name="Arrow: Right 5">
              <a:extLst>
                <a:ext uri="{FF2B5EF4-FFF2-40B4-BE49-F238E27FC236}">
                  <a16:creationId xmlns:a16="http://schemas.microsoft.com/office/drawing/2014/main" id="{1C7F0519-9001-518B-5427-04F886662CBB}"/>
                </a:ext>
              </a:extLst>
            </p:cNvPr>
            <p:cNvSpPr/>
            <p:nvPr/>
          </p:nvSpPr>
          <p:spPr>
            <a:xfrm rot="16200000">
              <a:off x="2352675" y="876300"/>
              <a:ext cx="576262" cy="141925"/>
            </a:xfrm>
            <a:prstGeom prst="rightArrow">
              <a:avLst/>
            </a:prstGeom>
            <a:solidFill>
              <a:srgbClr val="008795"/>
            </a:solidFill>
            <a:ln>
              <a:solidFill>
                <a:srgbClr val="008795"/>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0" name="TextBox 29">
            <a:extLst>
              <a:ext uri="{FF2B5EF4-FFF2-40B4-BE49-F238E27FC236}">
                <a16:creationId xmlns:a16="http://schemas.microsoft.com/office/drawing/2014/main" id="{7D68FD22-4E38-67BF-39AF-32868C3C07F6}"/>
              </a:ext>
            </a:extLst>
          </p:cNvPr>
          <p:cNvSpPr txBox="1"/>
          <p:nvPr/>
        </p:nvSpPr>
        <p:spPr>
          <a:xfrm>
            <a:off x="5992837" y="4719233"/>
            <a:ext cx="5992835" cy="1477328"/>
          </a:xfrm>
          <a:prstGeom prst="rect">
            <a:avLst/>
          </a:prstGeom>
          <a:noFill/>
        </p:spPr>
        <p:txBody>
          <a:bodyPr wrap="square">
            <a:spAutoFit/>
          </a:bodyPr>
          <a:lstStyle/>
          <a:p>
            <a:pPr algn="just"/>
            <a:r>
              <a:rPr lang="en-US" sz="1800" dirty="0">
                <a:effectLst/>
                <a:latin typeface="Miriam Libre" panose="00000500000000000000" pitchFamily="2" charset="-79"/>
                <a:ea typeface="Calibri" panose="020F0502020204030204" pitchFamily="34" charset="0"/>
                <a:cs typeface="Miriam Libre" panose="00000500000000000000" pitchFamily="2" charset="-79"/>
              </a:rPr>
              <a:t>Dari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ilustrasi</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ini</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dapat</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dijelaskan</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bahwa</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setiap</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promosi</a:t>
            </a:r>
            <a:r>
              <a:rPr lang="en-US" sz="1800" dirty="0">
                <a:effectLst/>
                <a:latin typeface="Miriam Libre" panose="00000500000000000000" pitchFamily="2" charset="-79"/>
                <a:ea typeface="Calibri" panose="020F0502020204030204" pitchFamily="34" charset="0"/>
                <a:cs typeface="Miriam Libre" panose="00000500000000000000" pitchFamily="2" charset="-79"/>
              </a:rPr>
              <a:t> yang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dilakukan</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harus</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dilihat</a:t>
            </a:r>
            <a:r>
              <a:rPr lang="en-US" sz="1800" dirty="0">
                <a:effectLst/>
                <a:latin typeface="Miriam Libre" panose="00000500000000000000" pitchFamily="2" charset="-79"/>
                <a:ea typeface="Calibri" panose="020F0502020204030204" pitchFamily="34" charset="0"/>
                <a:cs typeface="Miriam Libre" panose="00000500000000000000" pitchFamily="2" charset="-79"/>
              </a:rPr>
              <a:t> juga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variabel</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lokasinya</a:t>
            </a:r>
            <a:r>
              <a:rPr lang="en-US" sz="1800" dirty="0">
                <a:effectLst/>
                <a:latin typeface="Miriam Libre" panose="00000500000000000000" pitchFamily="2" charset="-79"/>
                <a:ea typeface="Calibri" panose="020F0502020204030204" pitchFamily="34" charset="0"/>
                <a:cs typeface="Miriam Libre" panose="00000500000000000000" pitchFamily="2" charset="-79"/>
              </a:rPr>
              <a:t>. Karena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setiap</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promosi</a:t>
            </a:r>
            <a:r>
              <a:rPr lang="en-US" sz="1800" dirty="0">
                <a:effectLst/>
                <a:latin typeface="Miriam Libre" panose="00000500000000000000" pitchFamily="2" charset="-79"/>
                <a:ea typeface="Calibri" panose="020F0502020204030204" pitchFamily="34" charset="0"/>
                <a:cs typeface="Miriam Libre" panose="00000500000000000000" pitchFamily="2" charset="-79"/>
              </a:rPr>
              <a:t> yang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dilakukan</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akan</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dilihat</a:t>
            </a:r>
            <a:r>
              <a:rPr lang="en-US" sz="1800" dirty="0">
                <a:effectLst/>
                <a:latin typeface="Miriam Libre" panose="00000500000000000000" pitchFamily="2" charset="-79"/>
                <a:ea typeface="Calibri" panose="020F0502020204030204" pitchFamily="34" charset="0"/>
                <a:cs typeface="Miriam Libre" panose="00000500000000000000" pitchFamily="2" charset="-79"/>
              </a:rPr>
              <a:t> juga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lokasi</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promosi</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tersebut</a:t>
            </a:r>
            <a:r>
              <a:rPr lang="en-US" sz="1800" dirty="0">
                <a:effectLst/>
                <a:latin typeface="Miriam Libre" panose="00000500000000000000" pitchFamily="2" charset="-79"/>
                <a:ea typeface="Calibri" panose="020F0502020204030204" pitchFamily="34" charset="0"/>
                <a:cs typeface="Miriam Libre" panose="00000500000000000000" pitchFamily="2" charset="-79"/>
              </a:rPr>
              <a:t> di mana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dalam</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menggenjot</a:t>
            </a:r>
            <a:r>
              <a:rPr lang="en-US" sz="1800" dirty="0">
                <a:effectLst/>
                <a:latin typeface="Miriam Libre" panose="00000500000000000000" pitchFamily="2" charset="-79"/>
                <a:ea typeface="Calibri" panose="020F0502020204030204" pitchFamily="34" charset="0"/>
                <a:cs typeface="Miriam Libre" panose="00000500000000000000" pitchFamily="2" charset="-79"/>
              </a:rPr>
              <a:t> </a:t>
            </a:r>
            <a:r>
              <a:rPr lang="en-US" sz="1800" dirty="0" err="1">
                <a:effectLst/>
                <a:latin typeface="Miriam Libre" panose="00000500000000000000" pitchFamily="2" charset="-79"/>
                <a:ea typeface="Calibri" panose="020F0502020204030204" pitchFamily="34" charset="0"/>
                <a:cs typeface="Miriam Libre" panose="00000500000000000000" pitchFamily="2" charset="-79"/>
              </a:rPr>
              <a:t>penjualan</a:t>
            </a:r>
            <a:endParaRPr lang="en-US" dirty="0">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8053943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7D872B5-77C0-401A-9919-7DCEFB630361}"/>
              </a:ext>
            </a:extLst>
          </p:cNvPr>
          <p:cNvGrpSpPr/>
          <p:nvPr/>
        </p:nvGrpSpPr>
        <p:grpSpPr>
          <a:xfrm>
            <a:off x="-956954" y="-582230"/>
            <a:ext cx="2829297" cy="2089581"/>
            <a:chOff x="-956954" y="-582230"/>
            <a:chExt cx="2829297" cy="2089581"/>
          </a:xfrm>
        </p:grpSpPr>
        <p:sp>
          <p:nvSpPr>
            <p:cNvPr id="14" name="菱形 13">
              <a:extLst>
                <a:ext uri="{FF2B5EF4-FFF2-40B4-BE49-F238E27FC236}">
                  <a16:creationId xmlns:a16="http://schemas.microsoft.com/office/drawing/2014/main" id="{28A4A188-D077-46C5-B0B5-C1339DEFBAA7}"/>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菱形 14">
              <a:extLst>
                <a:ext uri="{FF2B5EF4-FFF2-40B4-BE49-F238E27FC236}">
                  <a16:creationId xmlns:a16="http://schemas.microsoft.com/office/drawing/2014/main" id="{3BC46A01-D135-482E-98E1-B3E76023515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a:extLst>
                <a:ext uri="{FF2B5EF4-FFF2-40B4-BE49-F238E27FC236}">
                  <a16:creationId xmlns:a16="http://schemas.microsoft.com/office/drawing/2014/main" id="{C6BBFC74-4130-4C58-8EC9-D2E243F745F2}"/>
                </a:ext>
              </a:extLst>
            </p:cNvPr>
            <p:cNvGrpSpPr/>
            <p:nvPr/>
          </p:nvGrpSpPr>
          <p:grpSpPr>
            <a:xfrm rot="2700000">
              <a:off x="852577" y="-207245"/>
              <a:ext cx="409114" cy="408826"/>
              <a:chOff x="1746913" y="1125538"/>
              <a:chExt cx="2934267" cy="1331059"/>
            </a:xfrm>
            <a:solidFill>
              <a:srgbClr val="FEB834"/>
            </a:solidFill>
          </p:grpSpPr>
          <p:sp>
            <p:nvSpPr>
              <p:cNvPr id="20" name="矩形 19">
                <a:extLst>
                  <a:ext uri="{FF2B5EF4-FFF2-40B4-BE49-F238E27FC236}">
                    <a16:creationId xmlns:a16="http://schemas.microsoft.com/office/drawing/2014/main" id="{A20B919A-BA61-4D96-B2E4-D604E4541C43}"/>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a:extLst>
                  <a:ext uri="{FF2B5EF4-FFF2-40B4-BE49-F238E27FC236}">
                    <a16:creationId xmlns:a16="http://schemas.microsoft.com/office/drawing/2014/main" id="{7E7A4346-CBBE-4576-A262-844FB7C4E1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id="{C187B081-0645-45C2-AFEA-04F769A1CE4D}"/>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730E3282-5AB4-4CB3-95FB-4A1DE0BEA09B}"/>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a:extLst>
                  <a:ext uri="{FF2B5EF4-FFF2-40B4-BE49-F238E27FC236}">
                    <a16:creationId xmlns:a16="http://schemas.microsoft.com/office/drawing/2014/main" id="{23265925-6CD1-46DE-B23F-28F2ED69FB99}"/>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152DDA5D-E963-4F53-91D9-A54D482BA954}"/>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a:extLst>
                  <a:ext uri="{FF2B5EF4-FFF2-40B4-BE49-F238E27FC236}">
                    <a16:creationId xmlns:a16="http://schemas.microsoft.com/office/drawing/2014/main" id="{8ADEBEE3-BC4A-4941-8809-FD1B1EB8B7CF}"/>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 name="菱形 16">
              <a:extLst>
                <a:ext uri="{FF2B5EF4-FFF2-40B4-BE49-F238E27FC236}">
                  <a16:creationId xmlns:a16="http://schemas.microsoft.com/office/drawing/2014/main" id="{0AC74374-5A3B-41B6-83A8-CE39782900F5}"/>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菱形 17">
              <a:extLst>
                <a:ext uri="{FF2B5EF4-FFF2-40B4-BE49-F238E27FC236}">
                  <a16:creationId xmlns:a16="http://schemas.microsoft.com/office/drawing/2014/main" id="{6D6D3127-EE67-42C6-9AE3-073B7301E6C3}"/>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9" name="任意多边形: 形状 18">
              <a:extLst>
                <a:ext uri="{FF2B5EF4-FFF2-40B4-BE49-F238E27FC236}">
                  <a16:creationId xmlns:a16="http://schemas.microsoft.com/office/drawing/2014/main" id="{D4D21121-9B04-460B-9DEC-D55E6FCEEBB4}"/>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9" name="文本框 28">
            <a:extLst>
              <a:ext uri="{FF2B5EF4-FFF2-40B4-BE49-F238E27FC236}">
                <a16:creationId xmlns:a16="http://schemas.microsoft.com/office/drawing/2014/main" id="{DC0EC667-715D-442E-A99D-DDBF29A724F6}"/>
              </a:ext>
            </a:extLst>
          </p:cNvPr>
          <p:cNvSpPr txBox="1"/>
          <p:nvPr/>
        </p:nvSpPr>
        <p:spPr>
          <a:xfrm>
            <a:off x="1858224" y="280624"/>
            <a:ext cx="567014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JENIS VARIABEL PENELITIAN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9" name="组合 1">
            <a:extLst>
              <a:ext uri="{FF2B5EF4-FFF2-40B4-BE49-F238E27FC236}">
                <a16:creationId xmlns:a16="http://schemas.microsoft.com/office/drawing/2014/main" id="{C11AD0E6-B8AA-B3A8-C97D-258C9F103608}"/>
              </a:ext>
            </a:extLst>
          </p:cNvPr>
          <p:cNvGrpSpPr/>
          <p:nvPr/>
        </p:nvGrpSpPr>
        <p:grpSpPr>
          <a:xfrm>
            <a:off x="558119" y="2822056"/>
            <a:ext cx="1684993" cy="1954591"/>
            <a:chOff x="7556143" y="1741751"/>
            <a:chExt cx="1986877" cy="2304777"/>
          </a:xfrm>
        </p:grpSpPr>
        <p:sp>
          <p:nvSpPr>
            <p:cNvPr id="55" name="六边形 2">
              <a:extLst>
                <a:ext uri="{FF2B5EF4-FFF2-40B4-BE49-F238E27FC236}">
                  <a16:creationId xmlns:a16="http://schemas.microsoft.com/office/drawing/2014/main" id="{A9F7FEB9-F6CF-6647-3B39-E40E643D8DB9}"/>
                </a:ext>
              </a:extLst>
            </p:cNvPr>
            <p:cNvSpPr/>
            <p:nvPr/>
          </p:nvSpPr>
          <p:spPr>
            <a:xfrm rot="5400000">
              <a:off x="7397193" y="1900701"/>
              <a:ext cx="2304777" cy="1986877"/>
            </a:xfrm>
            <a:prstGeom prst="hexagon">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文本框 7">
              <a:extLst>
                <a:ext uri="{FF2B5EF4-FFF2-40B4-BE49-F238E27FC236}">
                  <a16:creationId xmlns:a16="http://schemas.microsoft.com/office/drawing/2014/main" id="{DDB2B5F8-C63B-1779-814F-CDD743EFC2E1}"/>
                </a:ext>
              </a:extLst>
            </p:cNvPr>
            <p:cNvSpPr txBox="1"/>
            <p:nvPr/>
          </p:nvSpPr>
          <p:spPr bwMode="auto">
            <a:xfrm>
              <a:off x="7710018" y="2413995"/>
              <a:ext cx="1673896" cy="61696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4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400" b="1" kern="0" dirty="0">
                  <a:solidFill>
                    <a:schemeClr val="bg1"/>
                  </a:solidFill>
                  <a:latin typeface="Miriam Libre" panose="00000500000000000000" pitchFamily="2" charset="-79"/>
                  <a:cs typeface="Miriam Libre" panose="00000500000000000000" pitchFamily="2" charset="-79"/>
                  <a:sym typeface="+mn-lt"/>
                </a:rPr>
                <a:t> Independent</a:t>
              </a:r>
              <a:endParaRPr lang="zh-CN" altLang="en-US" sz="14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0" name="组合 42">
            <a:extLst>
              <a:ext uri="{FF2B5EF4-FFF2-40B4-BE49-F238E27FC236}">
                <a16:creationId xmlns:a16="http://schemas.microsoft.com/office/drawing/2014/main" id="{CBCC9BB7-AC9A-D385-88DE-7588BBA6830D}"/>
              </a:ext>
            </a:extLst>
          </p:cNvPr>
          <p:cNvGrpSpPr/>
          <p:nvPr/>
        </p:nvGrpSpPr>
        <p:grpSpPr>
          <a:xfrm>
            <a:off x="1471332" y="4535187"/>
            <a:ext cx="1684993" cy="1954591"/>
            <a:chOff x="6475827" y="3716195"/>
            <a:chExt cx="1986877" cy="2304777"/>
          </a:xfrm>
        </p:grpSpPr>
        <p:sp>
          <p:nvSpPr>
            <p:cNvPr id="53" name="六边形 3">
              <a:extLst>
                <a:ext uri="{FF2B5EF4-FFF2-40B4-BE49-F238E27FC236}">
                  <a16:creationId xmlns:a16="http://schemas.microsoft.com/office/drawing/2014/main" id="{488FBF33-7F80-379F-1198-380CC4BB6DDB}"/>
                </a:ext>
              </a:extLst>
            </p:cNvPr>
            <p:cNvSpPr/>
            <p:nvPr/>
          </p:nvSpPr>
          <p:spPr>
            <a:xfrm rot="5400000">
              <a:off x="6316877" y="3875145"/>
              <a:ext cx="2304777" cy="1986877"/>
            </a:xfrm>
            <a:prstGeom prst="hexagon">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文本框 7">
              <a:extLst>
                <a:ext uri="{FF2B5EF4-FFF2-40B4-BE49-F238E27FC236}">
                  <a16:creationId xmlns:a16="http://schemas.microsoft.com/office/drawing/2014/main" id="{CDAB5926-1D3A-5B29-1A9A-F876E217E230}"/>
                </a:ext>
              </a:extLst>
            </p:cNvPr>
            <p:cNvSpPr txBox="1"/>
            <p:nvPr/>
          </p:nvSpPr>
          <p:spPr bwMode="auto">
            <a:xfrm>
              <a:off x="6654715" y="4532017"/>
              <a:ext cx="1595924"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Dependent</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1" name="组合 5">
            <a:extLst>
              <a:ext uri="{FF2B5EF4-FFF2-40B4-BE49-F238E27FC236}">
                <a16:creationId xmlns:a16="http://schemas.microsoft.com/office/drawing/2014/main" id="{B1FC69DB-856C-6694-087F-93085D5EA5BD}"/>
              </a:ext>
            </a:extLst>
          </p:cNvPr>
          <p:cNvGrpSpPr/>
          <p:nvPr/>
        </p:nvGrpSpPr>
        <p:grpSpPr>
          <a:xfrm>
            <a:off x="1525603" y="1144815"/>
            <a:ext cx="1684993" cy="1954591"/>
            <a:chOff x="8636459" y="3716195"/>
            <a:chExt cx="1986877" cy="2304777"/>
          </a:xfrm>
        </p:grpSpPr>
        <p:sp>
          <p:nvSpPr>
            <p:cNvPr id="51" name="六边形 4">
              <a:extLst>
                <a:ext uri="{FF2B5EF4-FFF2-40B4-BE49-F238E27FC236}">
                  <a16:creationId xmlns:a16="http://schemas.microsoft.com/office/drawing/2014/main" id="{D00AD686-A35B-382B-22CC-42362F37AF3F}"/>
                </a:ext>
              </a:extLst>
            </p:cNvPr>
            <p:cNvSpPr/>
            <p:nvPr/>
          </p:nvSpPr>
          <p:spPr>
            <a:xfrm rot="5400000">
              <a:off x="8477509" y="3875145"/>
              <a:ext cx="2304777" cy="1986877"/>
            </a:xfrm>
            <a:prstGeom prst="hexagon">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文本框 7">
              <a:extLst>
                <a:ext uri="{FF2B5EF4-FFF2-40B4-BE49-F238E27FC236}">
                  <a16:creationId xmlns:a16="http://schemas.microsoft.com/office/drawing/2014/main" id="{FB70A0E6-C2A0-A483-AEB8-58ABC34BC3F2}"/>
                </a:ext>
              </a:extLst>
            </p:cNvPr>
            <p:cNvSpPr txBox="1"/>
            <p:nvPr/>
          </p:nvSpPr>
          <p:spPr bwMode="auto">
            <a:xfrm>
              <a:off x="8723000" y="4550010"/>
              <a:ext cx="1818340" cy="3992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2" name="组合 1">
            <a:extLst>
              <a:ext uri="{FF2B5EF4-FFF2-40B4-BE49-F238E27FC236}">
                <a16:creationId xmlns:a16="http://schemas.microsoft.com/office/drawing/2014/main" id="{FDD303D5-C491-B3EF-97D9-5505FAE479E5}"/>
              </a:ext>
            </a:extLst>
          </p:cNvPr>
          <p:cNvGrpSpPr/>
          <p:nvPr/>
        </p:nvGrpSpPr>
        <p:grpSpPr>
          <a:xfrm>
            <a:off x="2454290" y="2840001"/>
            <a:ext cx="1684993" cy="1954591"/>
            <a:chOff x="7556143" y="1741751"/>
            <a:chExt cx="1986877" cy="2304777"/>
          </a:xfrm>
        </p:grpSpPr>
        <p:sp>
          <p:nvSpPr>
            <p:cNvPr id="49" name="六边形 2">
              <a:extLst>
                <a:ext uri="{FF2B5EF4-FFF2-40B4-BE49-F238E27FC236}">
                  <a16:creationId xmlns:a16="http://schemas.microsoft.com/office/drawing/2014/main" id="{183B11F9-2692-2F51-AB1D-94048A69EF32}"/>
                </a:ext>
              </a:extLst>
            </p:cNvPr>
            <p:cNvSpPr/>
            <p:nvPr/>
          </p:nvSpPr>
          <p:spPr>
            <a:xfrm rot="5400000">
              <a:off x="7397193" y="1900701"/>
              <a:ext cx="2304777" cy="198687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7">
              <a:extLst>
                <a:ext uri="{FF2B5EF4-FFF2-40B4-BE49-F238E27FC236}">
                  <a16:creationId xmlns:a16="http://schemas.microsoft.com/office/drawing/2014/main" id="{2FEF9EE5-9B95-1DE7-633E-0EAD9774AFAD}"/>
                </a:ext>
              </a:extLst>
            </p:cNvPr>
            <p:cNvSpPr txBox="1"/>
            <p:nvPr/>
          </p:nvSpPr>
          <p:spPr bwMode="auto">
            <a:xfrm>
              <a:off x="7710018" y="2623624"/>
              <a:ext cx="1673896" cy="68954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a:t>
              </a:r>
              <a:r>
                <a:rPr lang="en-US" altLang="zh-CN" sz="1600" b="1" kern="0" dirty="0" err="1">
                  <a:solidFill>
                    <a:schemeClr val="bg1"/>
                  </a:solidFill>
                  <a:latin typeface="Miriam Libre" panose="00000500000000000000" pitchFamily="2" charset="-79"/>
                  <a:cs typeface="Miriam Libre" panose="00000500000000000000" pitchFamily="2" charset="-79"/>
                  <a:sym typeface="+mn-lt"/>
                </a:rPr>
                <a:t>Moaderasi</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cxnSp>
        <p:nvCxnSpPr>
          <p:cNvPr id="62" name="Straight Arrow Connector 61">
            <a:extLst>
              <a:ext uri="{FF2B5EF4-FFF2-40B4-BE49-F238E27FC236}">
                <a16:creationId xmlns:a16="http://schemas.microsoft.com/office/drawing/2014/main" id="{D653810A-5CAF-C308-2187-D6F98E488346}"/>
              </a:ext>
            </a:extLst>
          </p:cNvPr>
          <p:cNvCxnSpPr>
            <a:cxnSpLocks/>
          </p:cNvCxnSpPr>
          <p:nvPr/>
        </p:nvCxnSpPr>
        <p:spPr>
          <a:xfrm>
            <a:off x="3468444" y="1552953"/>
            <a:ext cx="2369650" cy="0"/>
          </a:xfrm>
          <a:prstGeom prst="straightConnector1">
            <a:avLst/>
          </a:prstGeom>
          <a:ln w="38100">
            <a:solidFill>
              <a:srgbClr val="008795"/>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7">
            <a:extLst>
              <a:ext uri="{FF2B5EF4-FFF2-40B4-BE49-F238E27FC236}">
                <a16:creationId xmlns:a16="http://schemas.microsoft.com/office/drawing/2014/main" id="{4480D377-6AEC-56BA-8703-FF5579566F42}"/>
              </a:ext>
            </a:extLst>
          </p:cNvPr>
          <p:cNvSpPr txBox="1"/>
          <p:nvPr/>
        </p:nvSpPr>
        <p:spPr bwMode="auto">
          <a:xfrm>
            <a:off x="1609609" y="1751544"/>
            <a:ext cx="1419566"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Intervening</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sp>
        <p:nvSpPr>
          <p:cNvPr id="2" name="TextBox 1">
            <a:extLst>
              <a:ext uri="{FF2B5EF4-FFF2-40B4-BE49-F238E27FC236}">
                <a16:creationId xmlns:a16="http://schemas.microsoft.com/office/drawing/2014/main" id="{A1E7DD15-31C9-DE06-561F-7D736219AB67}"/>
              </a:ext>
            </a:extLst>
          </p:cNvPr>
          <p:cNvSpPr txBox="1"/>
          <p:nvPr/>
        </p:nvSpPr>
        <p:spPr>
          <a:xfrm>
            <a:off x="5795789" y="1372468"/>
            <a:ext cx="5838092" cy="2824106"/>
          </a:xfrm>
          <a:prstGeom prst="rect">
            <a:avLst/>
          </a:prstGeom>
          <a:noFill/>
        </p:spPr>
        <p:txBody>
          <a:bodyPr wrap="square" rtlCol="0">
            <a:spAutoFit/>
          </a:bodyPr>
          <a:lstStyle/>
          <a:p>
            <a:pPr marL="182563" algn="just">
              <a:lnSpc>
                <a:spcPct val="107000"/>
              </a:lnSpc>
              <a:spcAft>
                <a:spcPts val="800"/>
              </a:spcAft>
            </a:pP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intervening </a:t>
            </a:r>
            <a:r>
              <a:rPr lang="en-US" sz="2000" dirty="0" err="1">
                <a:latin typeface="Miriam Libre" panose="00000500000000000000" pitchFamily="2" charset="-79"/>
                <a:cs typeface="Miriam Libre" panose="00000500000000000000" pitchFamily="2" charset="-79"/>
              </a:rPr>
              <a:t>lebih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terlibat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ke</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pengaruh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antar</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bebas</a:t>
            </a:r>
            <a:r>
              <a:rPr lang="en-US" sz="2000" dirty="0">
                <a:latin typeface="Miriam Libre" panose="00000500000000000000" pitchFamily="2" charset="-79"/>
                <a:cs typeface="Miriam Libre" panose="00000500000000000000" pitchFamily="2" charset="-79"/>
              </a:rPr>
              <a:t> dan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terikat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namun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keterlibatannya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secara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tidak</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langsung</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ini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merupakan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penyela</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terletak</a:t>
            </a:r>
            <a:r>
              <a:rPr lang="en-US" sz="2000" dirty="0">
                <a:latin typeface="Miriam Libre" panose="00000500000000000000" pitchFamily="2" charset="-79"/>
                <a:cs typeface="Miriam Libre" panose="00000500000000000000" pitchFamily="2" charset="-79"/>
              </a:rPr>
              <a:t> di </a:t>
            </a:r>
            <a:r>
              <a:rPr lang="en-US" sz="2000" dirty="0" err="1">
                <a:latin typeface="Miriam Libre" panose="00000500000000000000" pitchFamily="2" charset="-79"/>
                <a:cs typeface="Miriam Libre" panose="00000500000000000000" pitchFamily="2" charset="-79"/>
              </a:rPr>
              <a:t>antara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bebas</a:t>
            </a:r>
            <a:r>
              <a:rPr lang="en-US" sz="2000" dirty="0">
                <a:latin typeface="Miriam Libre" panose="00000500000000000000" pitchFamily="2" charset="-79"/>
                <a:cs typeface="Miriam Libre" panose="00000500000000000000" pitchFamily="2" charset="-79"/>
              </a:rPr>
              <a:t> dan </a:t>
            </a:r>
            <a:r>
              <a:rPr lang="en-US" sz="2000" dirty="0" err="1">
                <a:latin typeface="Miriam Libre" panose="00000500000000000000" pitchFamily="2" charset="-79"/>
                <a:cs typeface="Miriam Libre" panose="00000500000000000000" pitchFamily="2" charset="-79"/>
              </a:rPr>
              <a:t>terikat</a:t>
            </a:r>
            <a:r>
              <a:rPr lang="en-US" sz="2000" dirty="0">
                <a:latin typeface="Miriam Libre" panose="00000500000000000000" pitchFamily="2" charset="-79"/>
                <a:cs typeface="Miriam Libre" panose="00000500000000000000" pitchFamily="2" charset="-79"/>
              </a:rPr>
              <a:t>.</a:t>
            </a:r>
          </a:p>
          <a:p>
            <a:pPr marL="182563" algn="just">
              <a:lnSpc>
                <a:spcPct val="107000"/>
              </a:lnSpc>
              <a:spcAft>
                <a:spcPts val="800"/>
              </a:spcAft>
            </a:pPr>
            <a:r>
              <a:rPr lang="en-US" sz="2000" dirty="0" err="1">
                <a:latin typeface="Miriam Libre" panose="00000500000000000000" pitchFamily="2" charset="-79"/>
                <a:cs typeface="Miriam Libre" panose="00000500000000000000" pitchFamily="2" charset="-79"/>
              </a:rPr>
              <a:t>Ilustrasi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variabel</a:t>
            </a:r>
            <a:r>
              <a:rPr lang="en-US" sz="2000" dirty="0">
                <a:latin typeface="Miriam Libre" panose="00000500000000000000" pitchFamily="2" charset="-79"/>
                <a:cs typeface="Miriam Libre" panose="00000500000000000000" pitchFamily="2" charset="-79"/>
              </a:rPr>
              <a:t> intervening </a:t>
            </a:r>
            <a:r>
              <a:rPr lang="en-US" sz="2000" dirty="0" err="1">
                <a:latin typeface="Miriam Libre" panose="00000500000000000000" pitchFamily="2" charset="-79"/>
                <a:cs typeface="Miriam Libre" panose="00000500000000000000" pitchFamily="2" charset="-79"/>
              </a:rPr>
              <a:t>adalah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sebagai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berikut</a:t>
            </a:r>
            <a:endParaRPr lang="en-US" sz="2000" dirty="0">
              <a:latin typeface="Miriam Libre" panose="00000500000000000000" pitchFamily="2" charset="-79"/>
              <a:cs typeface="Miriam Libre" panose="00000500000000000000" pitchFamily="2" charset="-79"/>
            </a:endParaRPr>
          </a:p>
        </p:txBody>
      </p:sp>
      <p:grpSp>
        <p:nvGrpSpPr>
          <p:cNvPr id="31" name="Group 30">
            <a:extLst>
              <a:ext uri="{FF2B5EF4-FFF2-40B4-BE49-F238E27FC236}">
                <a16:creationId xmlns:a16="http://schemas.microsoft.com/office/drawing/2014/main" id="{CD35C164-9E3A-0249-F4BE-7B8088E84C60}"/>
              </a:ext>
            </a:extLst>
          </p:cNvPr>
          <p:cNvGrpSpPr/>
          <p:nvPr/>
        </p:nvGrpSpPr>
        <p:grpSpPr>
          <a:xfrm>
            <a:off x="6096000" y="4794592"/>
            <a:ext cx="5838092" cy="690940"/>
            <a:chOff x="0" y="0"/>
            <a:chExt cx="4733925" cy="504825"/>
          </a:xfrm>
        </p:grpSpPr>
        <p:grpSp>
          <p:nvGrpSpPr>
            <p:cNvPr id="32" name="Group 31">
              <a:extLst>
                <a:ext uri="{FF2B5EF4-FFF2-40B4-BE49-F238E27FC236}">
                  <a16:creationId xmlns:a16="http://schemas.microsoft.com/office/drawing/2014/main" id="{43E5493E-6856-153E-439B-239E5DC47E07}"/>
                </a:ext>
              </a:extLst>
            </p:cNvPr>
            <p:cNvGrpSpPr/>
            <p:nvPr/>
          </p:nvGrpSpPr>
          <p:grpSpPr>
            <a:xfrm>
              <a:off x="0" y="19050"/>
              <a:ext cx="1733550" cy="485775"/>
              <a:chOff x="0" y="9525"/>
              <a:chExt cx="1733550" cy="485775"/>
            </a:xfrm>
          </p:grpSpPr>
          <p:sp>
            <p:nvSpPr>
              <p:cNvPr id="36" name="Rectangle: Rounded Corners 35">
                <a:extLst>
                  <a:ext uri="{FF2B5EF4-FFF2-40B4-BE49-F238E27FC236}">
                    <a16:creationId xmlns:a16="http://schemas.microsoft.com/office/drawing/2014/main" id="{EA3F59B9-902F-A30D-5EE3-0AF8654CF3E0}"/>
                  </a:ext>
                </a:extLst>
              </p:cNvPr>
              <p:cNvSpPr/>
              <p:nvPr/>
            </p:nvSpPr>
            <p:spPr>
              <a:xfrm>
                <a:off x="0" y="9525"/>
                <a:ext cx="942975" cy="485775"/>
              </a:xfrm>
              <a:prstGeom prst="roundRect">
                <a:avLst/>
              </a:prstGeom>
              <a:solidFill>
                <a:schemeClr val="accent1">
                  <a:lumMod val="40000"/>
                  <a:lumOff val="60000"/>
                </a:schemeClr>
              </a:solidFill>
              <a:ln>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Penghasilan</a:t>
                </a:r>
                <a:endParaRPr lang="en-US" sz="1100" b="1" dirty="0">
                  <a:effectLst/>
                  <a:latin typeface="Miriam Libre" panose="00000500000000000000" pitchFamily="2" charset="-79"/>
                  <a:ea typeface="Calibri" panose="020F0502020204030204" pitchFamily="34" charset="0"/>
                  <a:cs typeface="Miriam Libre" panose="00000500000000000000" pitchFamily="2" charset="-79"/>
                </a:endParaRPr>
              </a:p>
            </p:txBody>
          </p:sp>
          <p:sp>
            <p:nvSpPr>
              <p:cNvPr id="37" name="Arrow: Right 36">
                <a:extLst>
                  <a:ext uri="{FF2B5EF4-FFF2-40B4-BE49-F238E27FC236}">
                    <a16:creationId xmlns:a16="http://schemas.microsoft.com/office/drawing/2014/main" id="{A0E1006A-3E17-AE00-63C7-2D49056D32B8}"/>
                  </a:ext>
                </a:extLst>
              </p:cNvPr>
              <p:cNvSpPr/>
              <p:nvPr/>
            </p:nvSpPr>
            <p:spPr>
              <a:xfrm>
                <a:off x="1038225" y="133350"/>
                <a:ext cx="695325" cy="257175"/>
              </a:xfrm>
              <a:prstGeom prst="rightArrow">
                <a:avLst/>
              </a:prstGeom>
              <a:solidFill>
                <a:srgbClr val="FFFF00"/>
              </a:solidFill>
              <a:ln>
                <a:solidFill>
                  <a:srgbClr val="FFFF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Arial" panose="020B0604020202020204" pitchFamily="34" charset="0"/>
                  </a:rPr>
                  <a:t> </a:t>
                </a:r>
              </a:p>
            </p:txBody>
          </p:sp>
        </p:grpSp>
        <p:sp>
          <p:nvSpPr>
            <p:cNvPr id="33" name="Rectangle: Rounded Corners 32">
              <a:extLst>
                <a:ext uri="{FF2B5EF4-FFF2-40B4-BE49-F238E27FC236}">
                  <a16:creationId xmlns:a16="http://schemas.microsoft.com/office/drawing/2014/main" id="{DDBB6A9D-C3F6-5667-04AA-6A2056446CF9}"/>
                </a:ext>
              </a:extLst>
            </p:cNvPr>
            <p:cNvSpPr/>
            <p:nvPr/>
          </p:nvSpPr>
          <p:spPr>
            <a:xfrm>
              <a:off x="1819275" y="19050"/>
              <a:ext cx="942975" cy="485775"/>
            </a:xfrm>
            <a:prstGeom prst="roundRect">
              <a:avLst/>
            </a:prstGeom>
            <a:solidFill>
              <a:srgbClr val="92D050"/>
            </a:solidFill>
            <a:ln>
              <a:solidFill>
                <a:srgbClr val="92D05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a:effectLst/>
                  <a:latin typeface="Miriam Libre" panose="00000500000000000000" pitchFamily="2" charset="-79"/>
                  <a:ea typeface="Calibri" panose="020F0502020204030204" pitchFamily="34" charset="0"/>
                  <a:cs typeface="Miriam Libre" panose="00000500000000000000" pitchFamily="2" charset="-79"/>
                </a:rPr>
                <a:t>Gaya </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Hidup</a:t>
              </a:r>
              <a:endParaRPr lang="en-US" sz="1100" b="1" dirty="0">
                <a:effectLst/>
                <a:latin typeface="Miriam Libre" panose="00000500000000000000" pitchFamily="2" charset="-79"/>
                <a:ea typeface="Calibri" panose="020F0502020204030204" pitchFamily="34" charset="0"/>
                <a:cs typeface="Miriam Libre" panose="00000500000000000000" pitchFamily="2" charset="-79"/>
              </a:endParaRPr>
            </a:p>
          </p:txBody>
        </p:sp>
        <p:sp>
          <p:nvSpPr>
            <p:cNvPr id="34" name="Arrow: Right 33">
              <a:extLst>
                <a:ext uri="{FF2B5EF4-FFF2-40B4-BE49-F238E27FC236}">
                  <a16:creationId xmlns:a16="http://schemas.microsoft.com/office/drawing/2014/main" id="{018C5A28-B211-70DE-5C95-16CFD9722A7E}"/>
                </a:ext>
              </a:extLst>
            </p:cNvPr>
            <p:cNvSpPr/>
            <p:nvPr/>
          </p:nvSpPr>
          <p:spPr>
            <a:xfrm>
              <a:off x="2876550" y="123825"/>
              <a:ext cx="695325" cy="257175"/>
            </a:xfrm>
            <a:prstGeom prst="rightArrow">
              <a:avLst/>
            </a:prstGeom>
            <a:solidFill>
              <a:srgbClr val="0070C0"/>
            </a:solidFill>
            <a:ln>
              <a:solidFill>
                <a:srgbClr val="0070C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Arial" panose="020B0604020202020204" pitchFamily="34" charset="0"/>
                </a:rPr>
                <a:t> </a:t>
              </a:r>
            </a:p>
          </p:txBody>
        </p:sp>
        <p:sp>
          <p:nvSpPr>
            <p:cNvPr id="35" name="Rectangle: Rounded Corners 34">
              <a:extLst>
                <a:ext uri="{FF2B5EF4-FFF2-40B4-BE49-F238E27FC236}">
                  <a16:creationId xmlns:a16="http://schemas.microsoft.com/office/drawing/2014/main" id="{4D2BE063-20D2-238C-0ECF-DC258906C2E3}"/>
                </a:ext>
              </a:extLst>
            </p:cNvPr>
            <p:cNvSpPr/>
            <p:nvPr/>
          </p:nvSpPr>
          <p:spPr>
            <a:xfrm>
              <a:off x="3638550" y="0"/>
              <a:ext cx="1095375" cy="485775"/>
            </a:xfrm>
            <a:prstGeom prst="roundRect">
              <a:avLst/>
            </a:prstGeom>
            <a:solidFill>
              <a:srgbClr val="018976"/>
            </a:solidFill>
            <a:ln>
              <a:solidFill>
                <a:srgbClr val="018976"/>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b="1" dirty="0">
                  <a:effectLst/>
                  <a:latin typeface="Miriam Libre" panose="00000500000000000000" pitchFamily="2" charset="-79"/>
                  <a:ea typeface="Calibri" panose="020F0502020204030204" pitchFamily="34" charset="0"/>
                  <a:cs typeface="Miriam Libre" panose="00000500000000000000" pitchFamily="2" charset="-79"/>
                </a:rPr>
                <a:t>Harapan </a:t>
              </a:r>
              <a:r>
                <a:rPr lang="en-US" sz="1100" b="1" dirty="0" err="1">
                  <a:effectLst/>
                  <a:latin typeface="Miriam Libre" panose="00000500000000000000" pitchFamily="2" charset="-79"/>
                  <a:ea typeface="Calibri" panose="020F0502020204030204" pitchFamily="34" charset="0"/>
                  <a:cs typeface="Miriam Libre" panose="00000500000000000000" pitchFamily="2" charset="-79"/>
                </a:rPr>
                <a:t>hidup</a:t>
              </a:r>
              <a:endParaRPr lang="en-US" sz="1100" b="1" dirty="0">
                <a:effectLst/>
                <a:latin typeface="Miriam Libre" panose="00000500000000000000" pitchFamily="2" charset="-79"/>
                <a:ea typeface="Calibri" panose="020F0502020204030204" pitchFamily="34" charset="0"/>
                <a:cs typeface="Miriam Libre" panose="00000500000000000000" pitchFamily="2" charset="-79"/>
              </a:endParaRPr>
            </a:p>
          </p:txBody>
        </p:sp>
      </p:grpSp>
    </p:spTree>
    <p:extLst>
      <p:ext uri="{BB962C8B-B14F-4D97-AF65-F5344CB8AC3E}">
        <p14:creationId xmlns:p14="http://schemas.microsoft.com/office/powerpoint/2010/main" val="27908269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E7D872B5-77C0-401A-9919-7DCEFB630361}"/>
              </a:ext>
            </a:extLst>
          </p:cNvPr>
          <p:cNvGrpSpPr/>
          <p:nvPr/>
        </p:nvGrpSpPr>
        <p:grpSpPr>
          <a:xfrm>
            <a:off x="-956954" y="-582230"/>
            <a:ext cx="2829297" cy="2089581"/>
            <a:chOff x="-956954" y="-582230"/>
            <a:chExt cx="2829297" cy="2089581"/>
          </a:xfrm>
        </p:grpSpPr>
        <p:sp>
          <p:nvSpPr>
            <p:cNvPr id="14" name="菱形 13">
              <a:extLst>
                <a:ext uri="{FF2B5EF4-FFF2-40B4-BE49-F238E27FC236}">
                  <a16:creationId xmlns:a16="http://schemas.microsoft.com/office/drawing/2014/main" id="{28A4A188-D077-46C5-B0B5-C1339DEFBAA7}"/>
                </a:ext>
              </a:extLst>
            </p:cNvPr>
            <p:cNvSpPr/>
            <p:nvPr/>
          </p:nvSpPr>
          <p:spPr>
            <a:xfrm>
              <a:off x="-956954" y="-582230"/>
              <a:ext cx="1900375" cy="1900374"/>
            </a:xfrm>
            <a:prstGeom prst="diamond">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菱形 14">
              <a:extLst>
                <a:ext uri="{FF2B5EF4-FFF2-40B4-BE49-F238E27FC236}">
                  <a16:creationId xmlns:a16="http://schemas.microsoft.com/office/drawing/2014/main" id="{3BC46A01-D135-482E-98E1-B3E760235159}"/>
                </a:ext>
              </a:extLst>
            </p:cNvPr>
            <p:cNvSpPr/>
            <p:nvPr/>
          </p:nvSpPr>
          <p:spPr>
            <a:xfrm>
              <a:off x="520576" y="435348"/>
              <a:ext cx="1072003" cy="1072003"/>
            </a:xfrm>
            <a:prstGeom prst="diamond">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 name="组合 15">
              <a:extLst>
                <a:ext uri="{FF2B5EF4-FFF2-40B4-BE49-F238E27FC236}">
                  <a16:creationId xmlns:a16="http://schemas.microsoft.com/office/drawing/2014/main" id="{C6BBFC74-4130-4C58-8EC9-D2E243F745F2}"/>
                </a:ext>
              </a:extLst>
            </p:cNvPr>
            <p:cNvGrpSpPr/>
            <p:nvPr/>
          </p:nvGrpSpPr>
          <p:grpSpPr>
            <a:xfrm rot="2700000">
              <a:off x="852577" y="-207245"/>
              <a:ext cx="409114" cy="408826"/>
              <a:chOff x="1746913" y="1125538"/>
              <a:chExt cx="2934267" cy="1331059"/>
            </a:xfrm>
            <a:solidFill>
              <a:srgbClr val="FEB834"/>
            </a:solidFill>
          </p:grpSpPr>
          <p:sp>
            <p:nvSpPr>
              <p:cNvPr id="20" name="矩形 19">
                <a:extLst>
                  <a:ext uri="{FF2B5EF4-FFF2-40B4-BE49-F238E27FC236}">
                    <a16:creationId xmlns:a16="http://schemas.microsoft.com/office/drawing/2014/main" id="{A20B919A-BA61-4D96-B2E4-D604E4541C43}"/>
                  </a:ext>
                </a:extLst>
              </p:cNvPr>
              <p:cNvSpPr/>
              <p:nvPr/>
            </p:nvSpPr>
            <p:spPr>
              <a:xfrm>
                <a:off x="174691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a:extLst>
                  <a:ext uri="{FF2B5EF4-FFF2-40B4-BE49-F238E27FC236}">
                    <a16:creationId xmlns:a16="http://schemas.microsoft.com/office/drawing/2014/main" id="{7E7A4346-CBBE-4576-A262-844FB7C4E175}"/>
                  </a:ext>
                </a:extLst>
              </p:cNvPr>
              <p:cNvSpPr/>
              <p:nvPr/>
            </p:nvSpPr>
            <p:spPr>
              <a:xfrm>
                <a:off x="218364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矩形 21">
                <a:extLst>
                  <a:ext uri="{FF2B5EF4-FFF2-40B4-BE49-F238E27FC236}">
                    <a16:creationId xmlns:a16="http://schemas.microsoft.com/office/drawing/2014/main" id="{C187B081-0645-45C2-AFEA-04F769A1CE4D}"/>
                  </a:ext>
                </a:extLst>
              </p:cNvPr>
              <p:cNvSpPr/>
              <p:nvPr/>
            </p:nvSpPr>
            <p:spPr>
              <a:xfrm>
                <a:off x="2620369"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a16="http://schemas.microsoft.com/office/drawing/2014/main" id="{730E3282-5AB4-4CB3-95FB-4A1DE0BEA09B}"/>
                  </a:ext>
                </a:extLst>
              </p:cNvPr>
              <p:cNvSpPr/>
              <p:nvPr/>
            </p:nvSpPr>
            <p:spPr>
              <a:xfrm>
                <a:off x="3057097"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a:extLst>
                  <a:ext uri="{FF2B5EF4-FFF2-40B4-BE49-F238E27FC236}">
                    <a16:creationId xmlns:a16="http://schemas.microsoft.com/office/drawing/2014/main" id="{23265925-6CD1-46DE-B23F-28F2ED69FB99}"/>
                  </a:ext>
                </a:extLst>
              </p:cNvPr>
              <p:cNvSpPr/>
              <p:nvPr/>
            </p:nvSpPr>
            <p:spPr>
              <a:xfrm>
                <a:off x="3493825"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a:extLst>
                  <a:ext uri="{FF2B5EF4-FFF2-40B4-BE49-F238E27FC236}">
                    <a16:creationId xmlns:a16="http://schemas.microsoft.com/office/drawing/2014/main" id="{152DDA5D-E963-4F53-91D9-A54D482BA954}"/>
                  </a:ext>
                </a:extLst>
              </p:cNvPr>
              <p:cNvSpPr/>
              <p:nvPr/>
            </p:nvSpPr>
            <p:spPr>
              <a:xfrm>
                <a:off x="3930553"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矩形 25">
                <a:extLst>
                  <a:ext uri="{FF2B5EF4-FFF2-40B4-BE49-F238E27FC236}">
                    <a16:creationId xmlns:a16="http://schemas.microsoft.com/office/drawing/2014/main" id="{8ADEBEE3-BC4A-4941-8809-FD1B1EB8B7CF}"/>
                  </a:ext>
                </a:extLst>
              </p:cNvPr>
              <p:cNvSpPr/>
              <p:nvPr/>
            </p:nvSpPr>
            <p:spPr>
              <a:xfrm>
                <a:off x="4367281" y="1125538"/>
                <a:ext cx="313899" cy="13310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7" name="菱形 16">
              <a:extLst>
                <a:ext uri="{FF2B5EF4-FFF2-40B4-BE49-F238E27FC236}">
                  <a16:creationId xmlns:a16="http://schemas.microsoft.com/office/drawing/2014/main" id="{0AC74374-5A3B-41B6-83A8-CE39782900F5}"/>
                </a:ext>
              </a:extLst>
            </p:cNvPr>
            <p:cNvSpPr/>
            <p:nvPr/>
          </p:nvSpPr>
          <p:spPr>
            <a:xfrm>
              <a:off x="1143247" y="8385"/>
              <a:ext cx="729096" cy="729096"/>
            </a:xfrm>
            <a:prstGeom prst="diamond">
              <a:avLst/>
            </a:prstGeom>
            <a:solidFill>
              <a:srgbClr val="01B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菱形 17">
              <a:extLst>
                <a:ext uri="{FF2B5EF4-FFF2-40B4-BE49-F238E27FC236}">
                  <a16:creationId xmlns:a16="http://schemas.microsoft.com/office/drawing/2014/main" id="{6D6D3127-EE67-42C6-9AE3-073B7301E6C3}"/>
                </a:ext>
              </a:extLst>
            </p:cNvPr>
            <p:cNvSpPr/>
            <p:nvPr/>
          </p:nvSpPr>
          <p:spPr>
            <a:xfrm>
              <a:off x="1077388" y="364621"/>
              <a:ext cx="451751" cy="451751"/>
            </a:xfrm>
            <a:prstGeom prst="diamond">
              <a:avLst/>
            </a:prstGeom>
            <a:solidFill>
              <a:srgbClr val="75645C"/>
            </a:solidFill>
            <a:ln>
              <a:noFill/>
            </a:ln>
            <a:effectLst>
              <a:outerShdw blurRad="2667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9" name="任意多边形: 形状 18">
              <a:extLst>
                <a:ext uri="{FF2B5EF4-FFF2-40B4-BE49-F238E27FC236}">
                  <a16:creationId xmlns:a16="http://schemas.microsoft.com/office/drawing/2014/main" id="{D4D21121-9B04-460B-9DEC-D55E6FCEEBB4}"/>
                </a:ext>
              </a:extLst>
            </p:cNvPr>
            <p:cNvSpPr/>
            <p:nvPr/>
          </p:nvSpPr>
          <p:spPr>
            <a:xfrm rot="2700000">
              <a:off x="321646" y="1125695"/>
              <a:ext cx="280935" cy="280935"/>
            </a:xfrm>
            <a:custGeom>
              <a:avLst/>
              <a:gdLst>
                <a:gd name="connsiteX0" fmla="*/ 1236198 w 1303486"/>
                <a:gd name="connsiteY0" fmla="*/ 369310 h 1303486"/>
                <a:gd name="connsiteX1" fmla="*/ 1255764 w 1303486"/>
                <a:gd name="connsiteY1" fmla="*/ 406491 h 1303486"/>
                <a:gd name="connsiteX2" fmla="*/ 1255764 w 1303486"/>
                <a:gd name="connsiteY2" fmla="*/ 896994 h 1303486"/>
                <a:gd name="connsiteX3" fmla="*/ 1236198 w 1303486"/>
                <a:gd name="connsiteY3" fmla="*/ 934176 h 1303486"/>
                <a:gd name="connsiteX4" fmla="*/ 1014866 w 1303486"/>
                <a:gd name="connsiteY4" fmla="*/ 111061 h 1303486"/>
                <a:gd name="connsiteX5" fmla="*/ 1112595 w 1303486"/>
                <a:gd name="connsiteY5" fmla="*/ 190891 h 1303486"/>
                <a:gd name="connsiteX6" fmla="*/ 1173948 w 1303486"/>
                <a:gd name="connsiteY6" fmla="*/ 266001 h 1303486"/>
                <a:gd name="connsiteX7" fmla="*/ 1173948 w 1303486"/>
                <a:gd name="connsiteY7" fmla="*/ 1037485 h 1303486"/>
                <a:gd name="connsiteX8" fmla="*/ 1112595 w 1303486"/>
                <a:gd name="connsiteY8" fmla="*/ 1112595 h 1303486"/>
                <a:gd name="connsiteX9" fmla="*/ 1014866 w 1303486"/>
                <a:gd name="connsiteY9" fmla="*/ 1192425 h 1303486"/>
                <a:gd name="connsiteX10" fmla="*/ 793536 w 1303486"/>
                <a:gd name="connsiteY10" fmla="*/ 17061 h 1303486"/>
                <a:gd name="connsiteX11" fmla="*/ 896995 w 1303486"/>
                <a:gd name="connsiteY11" fmla="*/ 47723 h 1303486"/>
                <a:gd name="connsiteX12" fmla="*/ 952618 w 1303486"/>
                <a:gd name="connsiteY12" fmla="*/ 76993 h 1303486"/>
                <a:gd name="connsiteX13" fmla="*/ 952617 w 1303486"/>
                <a:gd name="connsiteY13" fmla="*/ 1226493 h 1303486"/>
                <a:gd name="connsiteX14" fmla="*/ 896995 w 1303486"/>
                <a:gd name="connsiteY14" fmla="*/ 1255763 h 1303486"/>
                <a:gd name="connsiteX15" fmla="*/ 793535 w 1303486"/>
                <a:gd name="connsiteY15" fmla="*/ 1286425 h 1303486"/>
                <a:gd name="connsiteX16" fmla="*/ 572204 w 1303486"/>
                <a:gd name="connsiteY16" fmla="*/ 7623 h 1303486"/>
                <a:gd name="connsiteX17" fmla="*/ 651744 w 1303486"/>
                <a:gd name="connsiteY17" fmla="*/ 0 h 1303486"/>
                <a:gd name="connsiteX18" fmla="*/ 731287 w 1303486"/>
                <a:gd name="connsiteY18" fmla="*/ 7624 h 1303486"/>
                <a:gd name="connsiteX19" fmla="*/ 731286 w 1303486"/>
                <a:gd name="connsiteY19" fmla="*/ 1295863 h 1303486"/>
                <a:gd name="connsiteX20" fmla="*/ 651744 w 1303486"/>
                <a:gd name="connsiteY20" fmla="*/ 1303486 h 1303486"/>
                <a:gd name="connsiteX21" fmla="*/ 572203 w 1303486"/>
                <a:gd name="connsiteY21" fmla="*/ 1295863 h 1303486"/>
                <a:gd name="connsiteX22" fmla="*/ 67292 w 1303486"/>
                <a:gd name="connsiteY22" fmla="*/ 369304 h 1303486"/>
                <a:gd name="connsiteX23" fmla="*/ 67292 w 1303486"/>
                <a:gd name="connsiteY23" fmla="*/ 934181 h 1303486"/>
                <a:gd name="connsiteX24" fmla="*/ 47723 w 1303486"/>
                <a:gd name="connsiteY24" fmla="*/ 896995 h 1303486"/>
                <a:gd name="connsiteX25" fmla="*/ 47723 w 1303486"/>
                <a:gd name="connsiteY25" fmla="*/ 406492 h 1303486"/>
                <a:gd name="connsiteX26" fmla="*/ 350873 w 1303486"/>
                <a:gd name="connsiteY26" fmla="*/ 76991 h 1303486"/>
                <a:gd name="connsiteX27" fmla="*/ 406492 w 1303486"/>
                <a:gd name="connsiteY27" fmla="*/ 47723 h 1303486"/>
                <a:gd name="connsiteX28" fmla="*/ 509955 w 1303486"/>
                <a:gd name="connsiteY28" fmla="*/ 17060 h 1303486"/>
                <a:gd name="connsiteX29" fmla="*/ 509955 w 1303486"/>
                <a:gd name="connsiteY29" fmla="*/ 1286426 h 1303486"/>
                <a:gd name="connsiteX30" fmla="*/ 406492 w 1303486"/>
                <a:gd name="connsiteY30" fmla="*/ 1255763 h 1303486"/>
                <a:gd name="connsiteX31" fmla="*/ 350873 w 1303486"/>
                <a:gd name="connsiteY31" fmla="*/ 1226495 h 1303486"/>
                <a:gd name="connsiteX32" fmla="*/ 190892 w 1303486"/>
                <a:gd name="connsiteY32" fmla="*/ 190891 h 1303486"/>
                <a:gd name="connsiteX33" fmla="*/ 288624 w 1303486"/>
                <a:gd name="connsiteY33" fmla="*/ 111059 h 1303486"/>
                <a:gd name="connsiteX34" fmla="*/ 288624 w 1303486"/>
                <a:gd name="connsiteY34" fmla="*/ 1192427 h 1303486"/>
                <a:gd name="connsiteX35" fmla="*/ 190892 w 1303486"/>
                <a:gd name="connsiteY35" fmla="*/ 1112595 h 1303486"/>
                <a:gd name="connsiteX36" fmla="*/ 129542 w 1303486"/>
                <a:gd name="connsiteY36" fmla="*/ 1037489 h 1303486"/>
                <a:gd name="connsiteX37" fmla="*/ 129542 w 1303486"/>
                <a:gd name="connsiteY37" fmla="*/ 265997 h 13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03486" h="1303486">
                  <a:moveTo>
                    <a:pt x="1236198" y="369310"/>
                  </a:moveTo>
                  <a:lnTo>
                    <a:pt x="1255764" y="406491"/>
                  </a:lnTo>
                  <a:cubicBezTo>
                    <a:pt x="1319394" y="563403"/>
                    <a:pt x="1319394" y="740082"/>
                    <a:pt x="1255764" y="896994"/>
                  </a:cubicBezTo>
                  <a:lnTo>
                    <a:pt x="1236198" y="934176"/>
                  </a:lnTo>
                  <a:close/>
                  <a:moveTo>
                    <a:pt x="1014866" y="111061"/>
                  </a:moveTo>
                  <a:lnTo>
                    <a:pt x="1112595" y="190891"/>
                  </a:lnTo>
                  <a:lnTo>
                    <a:pt x="1173948" y="266001"/>
                  </a:lnTo>
                  <a:lnTo>
                    <a:pt x="1173948" y="1037485"/>
                  </a:lnTo>
                  <a:lnTo>
                    <a:pt x="1112595" y="1112595"/>
                  </a:lnTo>
                  <a:lnTo>
                    <a:pt x="1014866" y="1192425"/>
                  </a:lnTo>
                  <a:close/>
                  <a:moveTo>
                    <a:pt x="793536" y="17061"/>
                  </a:moveTo>
                  <a:lnTo>
                    <a:pt x="896995" y="47723"/>
                  </a:lnTo>
                  <a:lnTo>
                    <a:pt x="952618" y="76993"/>
                  </a:lnTo>
                  <a:lnTo>
                    <a:pt x="952617" y="1226493"/>
                  </a:lnTo>
                  <a:lnTo>
                    <a:pt x="896995" y="1255763"/>
                  </a:lnTo>
                  <a:lnTo>
                    <a:pt x="793535" y="1286425"/>
                  </a:lnTo>
                  <a:close/>
                  <a:moveTo>
                    <a:pt x="572204" y="7623"/>
                  </a:moveTo>
                  <a:lnTo>
                    <a:pt x="651744" y="0"/>
                  </a:lnTo>
                  <a:lnTo>
                    <a:pt x="731287" y="7624"/>
                  </a:lnTo>
                  <a:lnTo>
                    <a:pt x="731286" y="1295863"/>
                  </a:lnTo>
                  <a:lnTo>
                    <a:pt x="651744" y="1303486"/>
                  </a:lnTo>
                  <a:lnTo>
                    <a:pt x="572203" y="1295863"/>
                  </a:lnTo>
                  <a:close/>
                  <a:moveTo>
                    <a:pt x="67292" y="369304"/>
                  </a:moveTo>
                  <a:lnTo>
                    <a:pt x="67292" y="934181"/>
                  </a:lnTo>
                  <a:lnTo>
                    <a:pt x="47723" y="896995"/>
                  </a:lnTo>
                  <a:cubicBezTo>
                    <a:pt x="-15907" y="740083"/>
                    <a:pt x="-15907" y="563404"/>
                    <a:pt x="47723" y="406492"/>
                  </a:cubicBezTo>
                  <a:close/>
                  <a:moveTo>
                    <a:pt x="350873" y="76991"/>
                  </a:moveTo>
                  <a:lnTo>
                    <a:pt x="406492" y="47723"/>
                  </a:lnTo>
                  <a:lnTo>
                    <a:pt x="509955" y="17060"/>
                  </a:lnTo>
                  <a:lnTo>
                    <a:pt x="509955" y="1286426"/>
                  </a:lnTo>
                  <a:lnTo>
                    <a:pt x="406492" y="1255763"/>
                  </a:lnTo>
                  <a:lnTo>
                    <a:pt x="350873" y="1226495"/>
                  </a:lnTo>
                  <a:close/>
                  <a:moveTo>
                    <a:pt x="190892" y="190891"/>
                  </a:moveTo>
                  <a:lnTo>
                    <a:pt x="288624" y="111059"/>
                  </a:lnTo>
                  <a:lnTo>
                    <a:pt x="288624" y="1192427"/>
                  </a:lnTo>
                  <a:lnTo>
                    <a:pt x="190892" y="1112595"/>
                  </a:lnTo>
                  <a:lnTo>
                    <a:pt x="129542" y="1037489"/>
                  </a:lnTo>
                  <a:lnTo>
                    <a:pt x="129542" y="265997"/>
                  </a:lnTo>
                  <a:close/>
                </a:path>
              </a:pathLst>
            </a:cu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9" name="文本框 28">
            <a:extLst>
              <a:ext uri="{FF2B5EF4-FFF2-40B4-BE49-F238E27FC236}">
                <a16:creationId xmlns:a16="http://schemas.microsoft.com/office/drawing/2014/main" id="{DC0EC667-715D-442E-A99D-DDBF29A724F6}"/>
              </a:ext>
            </a:extLst>
          </p:cNvPr>
          <p:cNvSpPr txBox="1"/>
          <p:nvPr/>
        </p:nvSpPr>
        <p:spPr>
          <a:xfrm>
            <a:off x="1858224" y="280624"/>
            <a:ext cx="5670143" cy="584775"/>
          </a:xfrm>
          <a:prstGeom prst="rect">
            <a:avLst/>
          </a:prstGeom>
          <a:noFill/>
        </p:spPr>
        <p:txBody>
          <a:bodyPr wrap="none" rtlCol="0">
            <a:spAutoFit/>
            <a:scene3d>
              <a:camera prst="orthographicFront"/>
              <a:lightRig rig="threePt" dir="t"/>
            </a:scene3d>
            <a:sp3d contourW="12700"/>
          </a:bodyPr>
          <a:lstStyle/>
          <a:p>
            <a:pPr algn="ctr"/>
            <a:r>
              <a:rPr lang="en-US" altLang="zh-CN" sz="3200" b="1" dirty="0">
                <a:solidFill>
                  <a:schemeClr val="tx1">
                    <a:lumMod val="85000"/>
                    <a:lumOff val="15000"/>
                  </a:schemeClr>
                </a:solidFill>
                <a:latin typeface="Miriam Libre" panose="00000500000000000000" pitchFamily="2" charset="-79"/>
                <a:cs typeface="Miriam Libre" panose="00000500000000000000" pitchFamily="2" charset="-79"/>
                <a:sym typeface="+mn-lt"/>
              </a:rPr>
              <a:t>JENIS VARIABEL PENELITIAN</a:t>
            </a:r>
            <a:endParaRPr lang="zh-CN" altLang="en-US" sz="3200" b="1" dirty="0">
              <a:solidFill>
                <a:schemeClr val="tx1">
                  <a:lumMod val="85000"/>
                  <a:lumOff val="15000"/>
                </a:schemeClr>
              </a:solidFill>
              <a:latin typeface="Miriam Libre" panose="00000500000000000000" pitchFamily="2" charset="-79"/>
              <a:cs typeface="Miriam Libre" panose="00000500000000000000" pitchFamily="2" charset="-79"/>
              <a:sym typeface="+mn-lt"/>
            </a:endParaRPr>
          </a:p>
        </p:txBody>
      </p:sp>
      <p:grpSp>
        <p:nvGrpSpPr>
          <p:cNvPr id="9" name="组合 1">
            <a:extLst>
              <a:ext uri="{FF2B5EF4-FFF2-40B4-BE49-F238E27FC236}">
                <a16:creationId xmlns:a16="http://schemas.microsoft.com/office/drawing/2014/main" id="{C11AD0E6-B8AA-B3A8-C97D-258C9F103608}"/>
              </a:ext>
            </a:extLst>
          </p:cNvPr>
          <p:cNvGrpSpPr/>
          <p:nvPr/>
        </p:nvGrpSpPr>
        <p:grpSpPr>
          <a:xfrm>
            <a:off x="558119" y="2822056"/>
            <a:ext cx="1684993" cy="1954591"/>
            <a:chOff x="7556143" y="1741751"/>
            <a:chExt cx="1986877" cy="2304777"/>
          </a:xfrm>
        </p:grpSpPr>
        <p:sp>
          <p:nvSpPr>
            <p:cNvPr id="55" name="六边形 2">
              <a:extLst>
                <a:ext uri="{FF2B5EF4-FFF2-40B4-BE49-F238E27FC236}">
                  <a16:creationId xmlns:a16="http://schemas.microsoft.com/office/drawing/2014/main" id="{A9F7FEB9-F6CF-6647-3B39-E40E643D8DB9}"/>
                </a:ext>
              </a:extLst>
            </p:cNvPr>
            <p:cNvSpPr/>
            <p:nvPr/>
          </p:nvSpPr>
          <p:spPr>
            <a:xfrm rot="5400000">
              <a:off x="7397193" y="1900701"/>
              <a:ext cx="2304777" cy="1986877"/>
            </a:xfrm>
            <a:prstGeom prst="hexagon">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文本框 7">
              <a:extLst>
                <a:ext uri="{FF2B5EF4-FFF2-40B4-BE49-F238E27FC236}">
                  <a16:creationId xmlns:a16="http://schemas.microsoft.com/office/drawing/2014/main" id="{DDB2B5F8-C63B-1779-814F-CDD743EFC2E1}"/>
                </a:ext>
              </a:extLst>
            </p:cNvPr>
            <p:cNvSpPr txBox="1"/>
            <p:nvPr/>
          </p:nvSpPr>
          <p:spPr bwMode="auto">
            <a:xfrm>
              <a:off x="7710018" y="2413995"/>
              <a:ext cx="1673896" cy="61696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4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400" b="1" kern="0" dirty="0">
                  <a:solidFill>
                    <a:schemeClr val="bg1"/>
                  </a:solidFill>
                  <a:latin typeface="Miriam Libre" panose="00000500000000000000" pitchFamily="2" charset="-79"/>
                  <a:cs typeface="Miriam Libre" panose="00000500000000000000" pitchFamily="2" charset="-79"/>
                  <a:sym typeface="+mn-lt"/>
                </a:rPr>
                <a:t> Independent</a:t>
              </a:r>
              <a:endParaRPr lang="zh-CN" altLang="en-US" sz="14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0" name="组合 42">
            <a:extLst>
              <a:ext uri="{FF2B5EF4-FFF2-40B4-BE49-F238E27FC236}">
                <a16:creationId xmlns:a16="http://schemas.microsoft.com/office/drawing/2014/main" id="{CBCC9BB7-AC9A-D385-88DE-7588BBA6830D}"/>
              </a:ext>
            </a:extLst>
          </p:cNvPr>
          <p:cNvGrpSpPr/>
          <p:nvPr/>
        </p:nvGrpSpPr>
        <p:grpSpPr>
          <a:xfrm>
            <a:off x="1471332" y="4535187"/>
            <a:ext cx="1684993" cy="1954591"/>
            <a:chOff x="6475827" y="3716195"/>
            <a:chExt cx="1986877" cy="2304777"/>
          </a:xfrm>
        </p:grpSpPr>
        <p:sp>
          <p:nvSpPr>
            <p:cNvPr id="53" name="六边形 3">
              <a:extLst>
                <a:ext uri="{FF2B5EF4-FFF2-40B4-BE49-F238E27FC236}">
                  <a16:creationId xmlns:a16="http://schemas.microsoft.com/office/drawing/2014/main" id="{488FBF33-7F80-379F-1198-380CC4BB6DDB}"/>
                </a:ext>
              </a:extLst>
            </p:cNvPr>
            <p:cNvSpPr/>
            <p:nvPr/>
          </p:nvSpPr>
          <p:spPr>
            <a:xfrm rot="5400000">
              <a:off x="6316877" y="3875145"/>
              <a:ext cx="2304777" cy="1986877"/>
            </a:xfrm>
            <a:prstGeom prst="hexagon">
              <a:avLst/>
            </a:prstGeom>
            <a:solidFill>
              <a:srgbClr val="FE3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文本框 7">
              <a:extLst>
                <a:ext uri="{FF2B5EF4-FFF2-40B4-BE49-F238E27FC236}">
                  <a16:creationId xmlns:a16="http://schemas.microsoft.com/office/drawing/2014/main" id="{CDAB5926-1D3A-5B29-1A9A-F876E217E230}"/>
                </a:ext>
              </a:extLst>
            </p:cNvPr>
            <p:cNvSpPr txBox="1"/>
            <p:nvPr/>
          </p:nvSpPr>
          <p:spPr bwMode="auto">
            <a:xfrm>
              <a:off x="6654715" y="4532017"/>
              <a:ext cx="1595924"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Dependent</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1" name="组合 5">
            <a:extLst>
              <a:ext uri="{FF2B5EF4-FFF2-40B4-BE49-F238E27FC236}">
                <a16:creationId xmlns:a16="http://schemas.microsoft.com/office/drawing/2014/main" id="{B1FC69DB-856C-6694-087F-93085D5EA5BD}"/>
              </a:ext>
            </a:extLst>
          </p:cNvPr>
          <p:cNvGrpSpPr/>
          <p:nvPr/>
        </p:nvGrpSpPr>
        <p:grpSpPr>
          <a:xfrm>
            <a:off x="1525603" y="1144815"/>
            <a:ext cx="1684993" cy="1954591"/>
            <a:chOff x="8636459" y="3716195"/>
            <a:chExt cx="1986877" cy="2304777"/>
          </a:xfrm>
        </p:grpSpPr>
        <p:sp>
          <p:nvSpPr>
            <p:cNvPr id="51" name="六边形 4">
              <a:extLst>
                <a:ext uri="{FF2B5EF4-FFF2-40B4-BE49-F238E27FC236}">
                  <a16:creationId xmlns:a16="http://schemas.microsoft.com/office/drawing/2014/main" id="{D00AD686-A35B-382B-22CC-42362F37AF3F}"/>
                </a:ext>
              </a:extLst>
            </p:cNvPr>
            <p:cNvSpPr/>
            <p:nvPr/>
          </p:nvSpPr>
          <p:spPr>
            <a:xfrm rot="5400000">
              <a:off x="8477509" y="3875145"/>
              <a:ext cx="2304777" cy="1986877"/>
            </a:xfrm>
            <a:prstGeom prst="hexagon">
              <a:avLst/>
            </a:prstGeom>
            <a:solidFill>
              <a:srgbClr val="00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文本框 7">
              <a:extLst>
                <a:ext uri="{FF2B5EF4-FFF2-40B4-BE49-F238E27FC236}">
                  <a16:creationId xmlns:a16="http://schemas.microsoft.com/office/drawing/2014/main" id="{FB70A0E6-C2A0-A483-AEB8-58ABC34BC3F2}"/>
                </a:ext>
              </a:extLst>
            </p:cNvPr>
            <p:cNvSpPr txBox="1"/>
            <p:nvPr/>
          </p:nvSpPr>
          <p:spPr bwMode="auto">
            <a:xfrm>
              <a:off x="8723000" y="4550010"/>
              <a:ext cx="1818340" cy="399210"/>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grpSp>
        <p:nvGrpSpPr>
          <p:cNvPr id="12" name="组合 1">
            <a:extLst>
              <a:ext uri="{FF2B5EF4-FFF2-40B4-BE49-F238E27FC236}">
                <a16:creationId xmlns:a16="http://schemas.microsoft.com/office/drawing/2014/main" id="{FDD303D5-C491-B3EF-97D9-5505FAE479E5}"/>
              </a:ext>
            </a:extLst>
          </p:cNvPr>
          <p:cNvGrpSpPr/>
          <p:nvPr/>
        </p:nvGrpSpPr>
        <p:grpSpPr>
          <a:xfrm>
            <a:off x="2454290" y="2840001"/>
            <a:ext cx="1684993" cy="1954591"/>
            <a:chOff x="7556143" y="1741751"/>
            <a:chExt cx="1986877" cy="2304777"/>
          </a:xfrm>
        </p:grpSpPr>
        <p:sp>
          <p:nvSpPr>
            <p:cNvPr id="49" name="六边形 2">
              <a:extLst>
                <a:ext uri="{FF2B5EF4-FFF2-40B4-BE49-F238E27FC236}">
                  <a16:creationId xmlns:a16="http://schemas.microsoft.com/office/drawing/2014/main" id="{183B11F9-2692-2F51-AB1D-94048A69EF32}"/>
                </a:ext>
              </a:extLst>
            </p:cNvPr>
            <p:cNvSpPr/>
            <p:nvPr/>
          </p:nvSpPr>
          <p:spPr>
            <a:xfrm rot="5400000">
              <a:off x="7397193" y="1900701"/>
              <a:ext cx="2304777" cy="1986877"/>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文本框 7">
              <a:extLst>
                <a:ext uri="{FF2B5EF4-FFF2-40B4-BE49-F238E27FC236}">
                  <a16:creationId xmlns:a16="http://schemas.microsoft.com/office/drawing/2014/main" id="{2FEF9EE5-9B95-1DE7-633E-0EAD9774AFAD}"/>
                </a:ext>
              </a:extLst>
            </p:cNvPr>
            <p:cNvSpPr txBox="1"/>
            <p:nvPr/>
          </p:nvSpPr>
          <p:spPr bwMode="auto">
            <a:xfrm>
              <a:off x="7710018" y="2623624"/>
              <a:ext cx="1673896" cy="689544"/>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a:t>
              </a:r>
              <a:r>
                <a:rPr lang="en-US" altLang="zh-CN" sz="1600" b="1" kern="0" dirty="0" err="1">
                  <a:solidFill>
                    <a:schemeClr val="bg1"/>
                  </a:solidFill>
                  <a:latin typeface="Miriam Libre" panose="00000500000000000000" pitchFamily="2" charset="-79"/>
                  <a:cs typeface="Miriam Libre" panose="00000500000000000000" pitchFamily="2" charset="-79"/>
                  <a:sym typeface="+mn-lt"/>
                </a:rPr>
                <a:t>Moaderasi</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grpSp>
      <p:cxnSp>
        <p:nvCxnSpPr>
          <p:cNvPr id="62" name="Straight Arrow Connector 61">
            <a:extLst>
              <a:ext uri="{FF2B5EF4-FFF2-40B4-BE49-F238E27FC236}">
                <a16:creationId xmlns:a16="http://schemas.microsoft.com/office/drawing/2014/main" id="{D653810A-5CAF-C308-2187-D6F98E488346}"/>
              </a:ext>
            </a:extLst>
          </p:cNvPr>
          <p:cNvCxnSpPr>
            <a:cxnSpLocks/>
          </p:cNvCxnSpPr>
          <p:nvPr/>
        </p:nvCxnSpPr>
        <p:spPr>
          <a:xfrm>
            <a:off x="3468444" y="1552953"/>
            <a:ext cx="2369650" cy="0"/>
          </a:xfrm>
          <a:prstGeom prst="straightConnector1">
            <a:avLst/>
          </a:prstGeom>
          <a:ln w="38100">
            <a:solidFill>
              <a:srgbClr val="008795"/>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7">
            <a:extLst>
              <a:ext uri="{FF2B5EF4-FFF2-40B4-BE49-F238E27FC236}">
                <a16:creationId xmlns:a16="http://schemas.microsoft.com/office/drawing/2014/main" id="{4480D377-6AEC-56BA-8703-FF5579566F42}"/>
              </a:ext>
            </a:extLst>
          </p:cNvPr>
          <p:cNvSpPr txBox="1"/>
          <p:nvPr/>
        </p:nvSpPr>
        <p:spPr bwMode="auto">
          <a:xfrm>
            <a:off x="1609609" y="1751544"/>
            <a:ext cx="1419566" cy="584775"/>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1600" b="1" kern="0" dirty="0" err="1">
                <a:solidFill>
                  <a:schemeClr val="bg1"/>
                </a:solidFill>
                <a:latin typeface="Miriam Libre" panose="00000500000000000000" pitchFamily="2" charset="-79"/>
                <a:cs typeface="Miriam Libre" panose="00000500000000000000" pitchFamily="2" charset="-79"/>
                <a:sym typeface="+mn-lt"/>
              </a:rPr>
              <a:t>Variabel</a:t>
            </a:r>
            <a:r>
              <a:rPr lang="en-US" altLang="zh-CN" sz="1600" b="1" kern="0" dirty="0">
                <a:solidFill>
                  <a:schemeClr val="bg1"/>
                </a:solidFill>
                <a:latin typeface="Miriam Libre" panose="00000500000000000000" pitchFamily="2" charset="-79"/>
                <a:cs typeface="Miriam Libre" panose="00000500000000000000" pitchFamily="2" charset="-79"/>
                <a:sym typeface="+mn-lt"/>
              </a:rPr>
              <a:t> Intervening</a:t>
            </a:r>
            <a:endParaRPr lang="zh-CN" altLang="en-US" sz="1600" b="1" kern="0" dirty="0">
              <a:solidFill>
                <a:schemeClr val="bg1"/>
              </a:solidFill>
              <a:latin typeface="Miriam Libre" panose="00000500000000000000" pitchFamily="2" charset="-79"/>
              <a:cs typeface="Miriam Libre" panose="00000500000000000000" pitchFamily="2" charset="-79"/>
              <a:sym typeface="+mn-lt"/>
            </a:endParaRPr>
          </a:p>
        </p:txBody>
      </p:sp>
      <p:sp>
        <p:nvSpPr>
          <p:cNvPr id="2" name="TextBox 1">
            <a:extLst>
              <a:ext uri="{FF2B5EF4-FFF2-40B4-BE49-F238E27FC236}">
                <a16:creationId xmlns:a16="http://schemas.microsoft.com/office/drawing/2014/main" id="{A1E7DD15-31C9-DE06-561F-7D736219AB67}"/>
              </a:ext>
            </a:extLst>
          </p:cNvPr>
          <p:cNvSpPr txBox="1"/>
          <p:nvPr/>
        </p:nvSpPr>
        <p:spPr>
          <a:xfrm>
            <a:off x="5795789" y="1372468"/>
            <a:ext cx="5838092" cy="4368119"/>
          </a:xfrm>
          <a:prstGeom prst="rect">
            <a:avLst/>
          </a:prstGeom>
          <a:noFill/>
        </p:spPr>
        <p:txBody>
          <a:bodyPr wrap="square" rtlCol="0">
            <a:spAutoFit/>
          </a:bodyPr>
          <a:lstStyle/>
          <a:p>
            <a:pPr marL="182563" algn="just">
              <a:lnSpc>
                <a:spcPct val="107000"/>
              </a:lnSpc>
              <a:spcAft>
                <a:spcPts val="800"/>
              </a:spcAft>
            </a:pPr>
            <a:r>
              <a:rPr lang="en-US" sz="2000" dirty="0">
                <a:latin typeface="Miriam Libre" panose="00000500000000000000" pitchFamily="2" charset="-79"/>
                <a:cs typeface="Miriam Libre" panose="00000500000000000000" pitchFamily="2" charset="-79"/>
              </a:rPr>
              <a:t>Harapan </a:t>
            </a:r>
            <a:r>
              <a:rPr lang="en-US" sz="2000" dirty="0" err="1">
                <a:latin typeface="Miriam Libre" panose="00000500000000000000" pitchFamily="2" charset="-79"/>
                <a:cs typeface="Miriam Libre" panose="00000500000000000000" pitchFamily="2" charset="-79"/>
              </a:rPr>
              <a:t>hidup</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seorang</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karyawan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dengan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gaji</a:t>
            </a:r>
            <a:r>
              <a:rPr lang="en-US" sz="2000" dirty="0">
                <a:latin typeface="Miriam Libre" panose="00000500000000000000" pitchFamily="2" charset="-79"/>
                <a:cs typeface="Miriam Libre" panose="00000500000000000000" pitchFamily="2" charset="-79"/>
              </a:rPr>
              <a:t> UMR </a:t>
            </a:r>
            <a:r>
              <a:rPr lang="en-US" sz="2000" dirty="0" err="1">
                <a:latin typeface="Miriam Libre" panose="00000500000000000000" pitchFamily="2" charset="-79"/>
                <a:cs typeface="Miriam Libre" panose="00000500000000000000" pitchFamily="2" charset="-79"/>
              </a:rPr>
              <a:t>dipengaruhi</a:t>
            </a:r>
            <a:r>
              <a:rPr lang="en-US" sz="2000" dirty="0">
                <a:latin typeface="Miriam Libre" panose="00000500000000000000" pitchFamily="2" charset="-79"/>
                <a:cs typeface="Miriam Libre" panose="00000500000000000000" pitchFamily="2" charset="-79"/>
              </a:rPr>
              <a:t> oleh </a:t>
            </a:r>
            <a:r>
              <a:rPr lang="en-US" sz="2000" dirty="0" err="1">
                <a:latin typeface="Miriam Libre" panose="00000500000000000000" pitchFamily="2" charset="-79"/>
                <a:cs typeface="Miriam Libre" panose="00000500000000000000" pitchFamily="2" charset="-79"/>
              </a:rPr>
              <a:t>penghasilan</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didapatkan</a:t>
            </a:r>
            <a:r>
              <a:rPr lang="en-US" sz="2000" dirty="0">
                <a:latin typeface="Miriam Libre" panose="00000500000000000000" pitchFamily="2" charset="-79"/>
                <a:cs typeface="Miriam Libre" panose="00000500000000000000" pitchFamily="2" charset="-79"/>
              </a:rPr>
              <a:t>. Akan </a:t>
            </a:r>
            <a:r>
              <a:rPr lang="en-US" sz="2000" dirty="0" err="1">
                <a:latin typeface="Miriam Libre" panose="00000500000000000000" pitchFamily="2" charset="-79"/>
                <a:cs typeface="Miriam Libre" panose="00000500000000000000" pitchFamily="2" charset="-79"/>
              </a:rPr>
              <a:t>tetapi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ternyata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gaji</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diperoleh</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ternyata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tidak</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cukup</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hingga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periode</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gajian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selanjutnya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Ternyata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hal</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ini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disebabkan</a:t>
            </a:r>
            <a:r>
              <a:rPr lang="en-US" sz="2000" dirty="0">
                <a:latin typeface="Miriam Libre" panose="00000500000000000000" pitchFamily="2" charset="-79"/>
                <a:cs typeface="Miriam Libre" panose="00000500000000000000" pitchFamily="2" charset="-79"/>
              </a:rPr>
              <a:t> oleh </a:t>
            </a:r>
            <a:r>
              <a:rPr lang="en-US" sz="2000" dirty="0" err="1">
                <a:latin typeface="Miriam Libre" panose="00000500000000000000" pitchFamily="2" charset="-79"/>
                <a:cs typeface="Miriam Libre" panose="00000500000000000000" pitchFamily="2" charset="-79"/>
              </a:rPr>
              <a:t>gaya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hidup</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dianutnya</a:t>
            </a:r>
            <a:r>
              <a:rPr lang="en-US" sz="2000" dirty="0">
                <a:latin typeface="Miriam Libre" panose="00000500000000000000" pitchFamily="2" charset="-79"/>
                <a:cs typeface="Miriam Libre" panose="00000500000000000000" pitchFamily="2" charset="-79"/>
              </a:rPr>
              <a:t> sangat </a:t>
            </a:r>
            <a:r>
              <a:rPr lang="en-US" sz="2000" dirty="0" err="1">
                <a:latin typeface="Miriam Libre" panose="00000500000000000000" pitchFamily="2" charset="-79"/>
                <a:cs typeface="Miriam Libre" panose="00000500000000000000" pitchFamily="2" charset="-79"/>
              </a:rPr>
              <a:t>tinggi</a:t>
            </a:r>
            <a:r>
              <a:rPr lang="en-US" sz="2000" dirty="0">
                <a:latin typeface="Miriam Libre" panose="00000500000000000000" pitchFamily="2" charset="-79"/>
                <a:cs typeface="Miriam Libre" panose="00000500000000000000" pitchFamily="2" charset="-79"/>
              </a:rPr>
              <a:t>. Dari </a:t>
            </a:r>
            <a:r>
              <a:rPr lang="en-US" sz="2000" dirty="0" err="1">
                <a:latin typeface="Miriam Libre" panose="00000500000000000000" pitchFamily="2" charset="-79"/>
                <a:cs typeface="Miriam Libre" panose="00000500000000000000" pitchFamily="2" charset="-79"/>
              </a:rPr>
              <a:t>ilustrasi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ini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dapat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dilihat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bahwa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harapan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hidup</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karyawan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tersebut</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secara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tidak</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langsung</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dipengaruhi</a:t>
            </a:r>
            <a:r>
              <a:rPr lang="en-US" sz="2000" dirty="0">
                <a:latin typeface="Miriam Libre" panose="00000500000000000000" pitchFamily="2" charset="-79"/>
                <a:cs typeface="Miriam Libre" panose="00000500000000000000" pitchFamily="2" charset="-79"/>
              </a:rPr>
              <a:t> oleh </a:t>
            </a:r>
            <a:r>
              <a:rPr lang="en-US" sz="2000" dirty="0" err="1">
                <a:latin typeface="Miriam Libre" panose="00000500000000000000" pitchFamily="2" charset="-79"/>
                <a:cs typeface="Miriam Libre" panose="00000500000000000000" pitchFamily="2" charset="-79"/>
              </a:rPr>
              <a:t>gaya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hidupnya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sehingga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penghasilan</a:t>
            </a:r>
            <a:r>
              <a:rPr lang="en-US" sz="2000" dirty="0">
                <a:latin typeface="Miriam Libre" panose="00000500000000000000" pitchFamily="2" charset="-79"/>
                <a:cs typeface="Miriam Libre" panose="00000500000000000000" pitchFamily="2" charset="-79"/>
              </a:rPr>
              <a:t> yang </a:t>
            </a:r>
            <a:r>
              <a:rPr lang="en-US" sz="2000" dirty="0" err="1">
                <a:latin typeface="Miriam Libre" panose="00000500000000000000" pitchFamily="2" charset="-79"/>
                <a:cs typeface="Miriam Libre" panose="00000500000000000000" pitchFamily="2" charset="-79"/>
              </a:rPr>
              <a:t>dia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dapatkan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tidak</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mencukupi</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kehidupannya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hingga</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periode</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gajian</a:t>
            </a:r>
            <a:r>
              <a:rPr lang="en-US" sz="2000" dirty="0">
                <a:latin typeface="Miriam Libre" panose="00000500000000000000" pitchFamily="2" charset="-79"/>
                <a:cs typeface="Miriam Libre" panose="00000500000000000000" pitchFamily="2" charset="-79"/>
              </a:rPr>
              <a:t> </a:t>
            </a:r>
            <a:r>
              <a:rPr lang="en-US" sz="2000" dirty="0" err="1">
                <a:latin typeface="Miriam Libre" panose="00000500000000000000" pitchFamily="2" charset="-79"/>
                <a:cs typeface="Miriam Libre" panose="00000500000000000000" pitchFamily="2" charset="-79"/>
              </a:rPr>
              <a:t>berikutnya</a:t>
            </a:r>
            <a:endParaRPr lang="en-US" sz="2000" dirty="0">
              <a:latin typeface="Miriam Libre" panose="00000500000000000000" pitchFamily="2" charset="-79"/>
              <a:cs typeface="Miriam Libre" panose="00000500000000000000" pitchFamily="2" charset="-79"/>
            </a:endParaRPr>
          </a:p>
        </p:txBody>
      </p:sp>
    </p:spTree>
    <p:extLst>
      <p:ext uri="{BB962C8B-B14F-4D97-AF65-F5344CB8AC3E}">
        <p14:creationId xmlns:p14="http://schemas.microsoft.com/office/powerpoint/2010/main" val="10975551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jpppt.com">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828</TotalTime>
  <Words>1173</Words>
  <Application>Microsoft Office PowerPoint</Application>
  <PresentationFormat>Widescreen</PresentationFormat>
  <Paragraphs>187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inpin heiti</vt:lpstr>
      <vt:lpstr>Miriam Libre</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Amiruddin Kalbuadi</cp:lastModifiedBy>
  <cp:revision>102</cp:revision>
  <dcterms:created xsi:type="dcterms:W3CDTF">2017-08-18T03:02:00Z</dcterms:created>
  <dcterms:modified xsi:type="dcterms:W3CDTF">2023-08-26T05:25:28Z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