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72" r:id="rId5"/>
    <p:sldId id="273" r:id="rId6"/>
    <p:sldId id="275" r:id="rId7"/>
    <p:sldId id="274" r:id="rId8"/>
    <p:sldId id="258" r:id="rId9"/>
    <p:sldId id="260" r:id="rId10"/>
    <p:sldId id="261" r:id="rId11"/>
    <p:sldId id="276" r:id="rId12"/>
    <p:sldId id="262" r:id="rId13"/>
    <p:sldId id="277" r:id="rId14"/>
    <p:sldId id="263" r:id="rId15"/>
    <p:sldId id="264" r:id="rId16"/>
    <p:sldId id="265" r:id="rId17"/>
    <p:sldId id="266" r:id="rId18"/>
    <p:sldId id="267" r:id="rId19"/>
    <p:sldId id="280" r:id="rId20"/>
    <p:sldId id="281" r:id="rId21"/>
    <p:sldId id="278" r:id="rId22"/>
    <p:sldId id="279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6" r:id="rId47"/>
    <p:sldId id="307" r:id="rId48"/>
    <p:sldId id="308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9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D0E35-CF6E-435F-A4E3-9A668E29C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605A9E-A1A8-4C3A-9D09-E08CAABA8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8261E-9510-4745-BB9F-48DACB3CE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CEAC-1A66-462E-AFE4-D33AAB716872}" type="datetimeFigureOut">
              <a:rPr lang="en-ID" smtClean="0"/>
              <a:t>30/08/2023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E73E6-6275-46A1-A053-63F6377CF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1BC50-078C-494E-8403-0B7F0E4DE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8B78-D4A6-4F00-A214-3EEBFD42E6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9960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6E04D-376F-4045-91EC-9C0019EE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98298F-A1C3-4624-BF56-AFD6800BB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F6D88-221F-4B90-871A-04CD05BF8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CEAC-1A66-462E-AFE4-D33AAB716872}" type="datetimeFigureOut">
              <a:rPr lang="en-ID" smtClean="0"/>
              <a:t>30/08/2023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AD7E7-35EE-42CA-BCAE-A3068641C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54F41-57E3-40B5-ABBC-EAE3A3029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8B78-D4A6-4F00-A214-3EEBFD42E6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86430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D4F6B4-18FD-4DBF-A48C-28621C6D6A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221C5C-C434-411E-95BA-B47818A17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8112B-F41E-4A9E-9A71-6B02BE4D8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CEAC-1A66-462E-AFE4-D33AAB716872}" type="datetimeFigureOut">
              <a:rPr lang="en-ID" smtClean="0"/>
              <a:t>30/08/2023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3C764-1487-46D5-B021-295F46B52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558BC-46DD-4FF5-A0A0-098281A63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8B78-D4A6-4F00-A214-3EEBFD42E6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9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50790-913E-4244-85AD-E1C0ABF9D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9952F-A219-4D2F-AB54-81D5C8139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5795-B9AB-421D-ADB2-FB864ED19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CEAC-1A66-462E-AFE4-D33AAB716872}" type="datetimeFigureOut">
              <a:rPr lang="en-ID" smtClean="0"/>
              <a:t>30/08/2023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08A28-17CF-449B-9A05-45E6536AA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31221-32DE-4F30-ADDC-15A653780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8B78-D4A6-4F00-A214-3EEBFD42E6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9718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64EFE-EC23-4116-8764-1AD15F822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C8978-FEB4-4865-9715-0278CF561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5416F-83F4-4C8D-A65D-F4A4625BB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CEAC-1A66-462E-AFE4-D33AAB716872}" type="datetimeFigureOut">
              <a:rPr lang="en-ID" smtClean="0"/>
              <a:t>30/08/2023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91B7F-ED48-40C2-B1FA-45CA2D291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DA67C-6B9F-46FC-9562-E469FF906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8B78-D4A6-4F00-A214-3EEBFD42E6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7746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C4DE5-7E7C-4E93-820F-D1BFBAEEA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E10A3-4D6C-49D1-BF4C-AD03C799F9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4BD71-26A7-4E8C-BCCB-E570E8D6F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B518AD-8B4C-4EB9-9814-1E5BE1B93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CEAC-1A66-462E-AFE4-D33AAB716872}" type="datetimeFigureOut">
              <a:rPr lang="en-ID" smtClean="0"/>
              <a:t>30/08/2023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0FF08-BF8E-484A-B23B-9437AB6B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20321-0308-43E0-AE04-791589265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8B78-D4A6-4F00-A214-3EEBFD42E6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36607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60C93-077E-4674-BD45-BE11D69B1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D31D6-7D50-40FE-8C2A-BC551F307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90E55-1C46-4522-9BF0-12D5A4FFF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51D6E-2D11-4F6E-89AC-DECCC9224F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F21738-334C-426A-ACD3-5E3E0FC0D7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CAEDCE-130D-4360-BA4E-86CE14C0F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CEAC-1A66-462E-AFE4-D33AAB716872}" type="datetimeFigureOut">
              <a:rPr lang="en-ID" smtClean="0"/>
              <a:t>30/08/2023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2CB98C-CFB2-4671-8C25-88D47DA8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B7830C-FFB5-444D-9DBD-17FF47F14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8B78-D4A6-4F00-A214-3EEBFD42E6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568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3C861-4F5F-47FC-B6AA-B5155C5A8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5890B0-BDE9-428A-BBEF-FC52170B5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CEAC-1A66-462E-AFE4-D33AAB716872}" type="datetimeFigureOut">
              <a:rPr lang="en-ID" smtClean="0"/>
              <a:t>30/08/2023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752376-D8B6-4F44-B75E-A549B781F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AD2157-F878-4406-95EC-AC7EC197B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8B78-D4A6-4F00-A214-3EEBFD42E6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0181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D3EA37-C136-4B51-AD65-C5D7F2966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CEAC-1A66-462E-AFE4-D33AAB716872}" type="datetimeFigureOut">
              <a:rPr lang="en-ID" smtClean="0"/>
              <a:t>30/08/2023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01D536-4A55-4868-A5C7-B1B8DF9CE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D537C-7AC8-4342-844A-3509D7C0D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8B78-D4A6-4F00-A214-3EEBFD42E6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85765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28716-BBBE-4DFB-9997-0A997F23C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D1426-B5D2-4A7F-80DA-F0426A643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1712F1-AAED-4FF9-8018-918410A0C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FB16D-60F1-482A-A579-1FDC556E3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CEAC-1A66-462E-AFE4-D33AAB716872}" type="datetimeFigureOut">
              <a:rPr lang="en-ID" smtClean="0"/>
              <a:t>30/08/2023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6227E8-5B36-4223-B05E-3A3C7D4AD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DCEFA-8197-4940-B1A9-3A0C0F5CB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8B78-D4A6-4F00-A214-3EEBFD42E6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88291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45835-1809-4FF7-BFCB-69295A56A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54C5D-8D11-4279-B570-6FAD4EB801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B1C4DF-700F-4DCA-BC5A-C0CA3AB76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FAD3FB-BBBE-49DE-967B-28F85EE68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CEAC-1A66-462E-AFE4-D33AAB716872}" type="datetimeFigureOut">
              <a:rPr lang="en-ID" smtClean="0"/>
              <a:t>30/08/2023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47647-8694-47D1-8727-03BB576E3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E7828A-DCE7-461D-AFFC-97EA95C89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8B78-D4A6-4F00-A214-3EEBFD42E6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1606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B3DCDD-E944-49A3-BF0E-09E9F032B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AEF35-F1EC-443B-9C87-A8BAFA0B9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23FD4-3CDE-484D-AB6A-53C306927C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6CEAC-1A66-462E-AFE4-D33AAB716872}" type="datetimeFigureOut">
              <a:rPr lang="en-ID" smtClean="0"/>
              <a:t>30/08/2023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C88F0-D7F2-4B1C-B942-4C8B01D78C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228C7-3416-4E74-B70A-126F9FBC8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88B78-D4A6-4F00-A214-3EEBFD42E6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2022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23B4D1-414F-47E6-B3F0-04535352940E}"/>
              </a:ext>
            </a:extLst>
          </p:cNvPr>
          <p:cNvSpPr txBox="1"/>
          <p:nvPr/>
        </p:nvSpPr>
        <p:spPr>
          <a:xfrm>
            <a:off x="5669281" y="3780693"/>
            <a:ext cx="3981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/>
              <a:t>Pertemuan</a:t>
            </a:r>
            <a:r>
              <a:rPr lang="en-US" sz="4800" dirty="0"/>
              <a:t> 15</a:t>
            </a:r>
          </a:p>
          <a:p>
            <a:pPr algn="ctr"/>
            <a:r>
              <a:rPr lang="en-US" sz="4800" dirty="0" err="1"/>
              <a:t>Forcastng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56440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80264-580D-43FF-A357-24108867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2A442-EC4F-4F1F-AEF6-FE1A7961E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Input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time series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serangkaian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angka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mewakili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periode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Sedangkan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hasilnya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selalu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perkiraan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periode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berikutnya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tambahan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disajikan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bervariasi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teknik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dipilih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teknik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, output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meliputi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urutan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"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perkiraan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" yang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dibuat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pada data masa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lalu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perkiraan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periode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berikutnya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Bila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trend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dekomposisi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musiman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perkiraan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dibuat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periode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depan</a:t>
            </a:r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553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FB38B-8C89-4F21-9011-3168444C5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84FA9-2A6B-4D61-A96A-2755D417D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Time series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menggambarkan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pola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perkembangan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produksi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penjualan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pad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aruntun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lewat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memperoleh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besr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kecilnya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perkembangan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penjualan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produksi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tahunan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peramalan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buAutoNum type="arabicPeriod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Naïve approach</a:t>
            </a:r>
          </a:p>
          <a:p>
            <a:pPr marL="457200" indent="-457200" algn="just">
              <a:buAutoNum type="arabicPeriod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Moving Average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Weight moving average method</a:t>
            </a:r>
          </a:p>
          <a:p>
            <a:pPr marL="457200" indent="-457200" algn="just">
              <a:buAutoNum type="arabicPeriod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Exponential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smoting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method</a:t>
            </a:r>
          </a:p>
          <a:p>
            <a:pPr marL="457200" indent="-457200" algn="just">
              <a:buAutoNum type="arabicPeriod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Linear trend projection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Kausal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least square (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kuadrat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tekecil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D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062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49726-4DE4-49D7-BC46-22015B7B7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Time series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5662E-8CEB-4E44-8593-D5730CD9B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time series, yang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POM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meliputi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 algn="just">
              <a:buAutoNum type="arabicPeriod"/>
            </a:pP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naif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514350" indent="-514350" algn="just">
              <a:buAutoNum type="arabicPeriod"/>
            </a:pP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moving averages, </a:t>
            </a:r>
          </a:p>
          <a:p>
            <a:pPr marL="514350" indent="-514350" algn="just">
              <a:buAutoNum type="arabicPeriod"/>
            </a:pP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rata-rata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bergerak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tertimbang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514350" indent="-514350" algn="just">
              <a:buAutoNum type="arabicPeriod"/>
            </a:pP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eksponensial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smoothing, </a:t>
            </a:r>
          </a:p>
          <a:p>
            <a:pPr marL="514350" indent="-514350" algn="just">
              <a:buAutoNum type="arabicPeriod"/>
            </a:pP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eksponensial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smoothing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trend, </a:t>
            </a:r>
          </a:p>
          <a:p>
            <a:pPr marL="514350" indent="-514350" algn="just">
              <a:buAutoNum type="arabicPeriod"/>
            </a:pP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trend, </a:t>
            </a:r>
          </a:p>
          <a:p>
            <a:pPr marL="514350" indent="-514350" algn="just">
              <a:buAutoNum type="arabicPeriod"/>
            </a:pP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regresi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linear, </a:t>
            </a:r>
          </a:p>
          <a:p>
            <a:pPr marL="514350" indent="-514350" algn="just">
              <a:buAutoNum type="arabicPeriod"/>
            </a:pP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dekomposisi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perkalian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dekomposisi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aditif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05983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6DCFD-0E52-4883-A20E-461DCA8DD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US" dirty="0"/>
              <a:t>Naïve Approach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AA67B-A0AC-4BEC-A8B8-BDB1CA044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peramalan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mengasumsikan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permintaan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periode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Misal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penjualan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48 unit,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penjualan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juli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48</a:t>
            </a:r>
          </a:p>
          <a:p>
            <a:pPr marL="0" indent="0" algn="just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Keuntungannya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cost effective &amp; efficient</a:t>
            </a:r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504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E9EE4-C441-494C-B098-CE823BF6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kasus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E0669-F0E0-4E89-A842-10D31A004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ID" dirty="0" err="1"/>
              <a:t>Misalkan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data </a:t>
            </a:r>
            <a:r>
              <a:rPr lang="en-ID" dirty="0" err="1"/>
              <a:t>seperti</a:t>
            </a:r>
            <a:r>
              <a:rPr lang="en-ID" dirty="0"/>
              <a:t> yang </a:t>
            </a:r>
            <a:r>
              <a:rPr lang="en-ID" dirty="0" err="1"/>
              <a:t>diberikan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tabel</a:t>
            </a:r>
            <a:r>
              <a:rPr lang="en-ID" dirty="0"/>
              <a:t> </a:t>
            </a:r>
            <a:r>
              <a:rPr lang="en-ID" dirty="0" err="1"/>
              <a:t>berikut</a:t>
            </a:r>
            <a:r>
              <a:rPr lang="en-ID" dirty="0"/>
              <a:t> dan </a:t>
            </a:r>
            <a:r>
              <a:rPr lang="en-ID" dirty="0" err="1"/>
              <a:t>berharap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meramalkan</a:t>
            </a:r>
            <a:r>
              <a:rPr lang="en-ID" dirty="0"/>
              <a:t> </a:t>
            </a:r>
            <a:r>
              <a:rPr lang="en-ID" dirty="0" err="1"/>
              <a:t>permintaan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minggu</a:t>
            </a:r>
            <a:r>
              <a:rPr lang="en-ID" dirty="0"/>
              <a:t> 14 </a:t>
            </a:r>
            <a:r>
              <a:rPr lang="en-ID" dirty="0" err="1"/>
              <a:t>Februari</a:t>
            </a:r>
            <a:r>
              <a:rPr lang="en-ID" dirty="0"/>
              <a:t> (dan </a:t>
            </a:r>
            <a:r>
              <a:rPr lang="en-ID" dirty="0" err="1"/>
              <a:t>mungkin</a:t>
            </a:r>
            <a:r>
              <a:rPr lang="en-ID" dirty="0"/>
              <a:t> 21 </a:t>
            </a:r>
            <a:r>
              <a:rPr lang="en-ID" dirty="0" err="1"/>
              <a:t>Februari</a:t>
            </a:r>
            <a:r>
              <a:rPr lang="en-ID" dirty="0"/>
              <a:t>, 28 </a:t>
            </a:r>
            <a:r>
              <a:rPr lang="en-ID" dirty="0" err="1"/>
              <a:t>Februari</a:t>
            </a:r>
            <a:r>
              <a:rPr lang="en-ID" dirty="0"/>
              <a:t> ...).</a:t>
            </a:r>
          </a:p>
          <a:p>
            <a:pPr marL="0" indent="0" algn="just">
              <a:buNone/>
            </a:pPr>
            <a:endParaRPr lang="en-ID" dirty="0"/>
          </a:p>
          <a:p>
            <a:pPr marL="0" indent="0" algn="just">
              <a:buNone/>
            </a:pPr>
            <a:endParaRPr lang="en-ID" dirty="0"/>
          </a:p>
          <a:p>
            <a:pPr marL="0" indent="0" algn="just">
              <a:buNone/>
            </a:pPr>
            <a:endParaRPr lang="en-ID" dirty="0"/>
          </a:p>
          <a:p>
            <a:pPr marL="0" indent="0" algn="just">
              <a:buNone/>
            </a:pPr>
            <a:endParaRPr lang="en-ID" dirty="0"/>
          </a:p>
          <a:p>
            <a:pPr marL="0" indent="0" algn="just">
              <a:buNone/>
            </a:pPr>
            <a:endParaRPr lang="en-ID" dirty="0"/>
          </a:p>
          <a:p>
            <a:pPr marL="0" indent="0" algn="just">
              <a:buNone/>
            </a:pPr>
            <a:endParaRPr lang="en-ID" dirty="0"/>
          </a:p>
          <a:p>
            <a:pPr marL="0" indent="0" algn="just">
              <a:buNone/>
            </a:pPr>
            <a:r>
              <a:rPr lang="en-ID" dirty="0" err="1"/>
              <a:t>Kerangka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meramalkan</a:t>
            </a:r>
            <a:r>
              <a:rPr lang="en-ID" dirty="0"/>
              <a:t> data </a:t>
            </a:r>
            <a:r>
              <a:rPr lang="en-ID" dirty="0" err="1"/>
              <a:t>diberikan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titik</a:t>
            </a:r>
            <a:r>
              <a:rPr lang="en-ID" dirty="0"/>
              <a:t> data masa </a:t>
            </a:r>
            <a:r>
              <a:rPr lang="en-ID" dirty="0" err="1"/>
              <a:t>lalu</a:t>
            </a:r>
            <a:r>
              <a:rPr lang="en-ID" dirty="0"/>
              <a:t>. </a:t>
            </a:r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err="1"/>
              <a:t>sebelumnya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data masa </a:t>
            </a:r>
            <a:r>
              <a:rPr lang="en-ID" dirty="0" err="1"/>
              <a:t>lalu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periode</a:t>
            </a:r>
            <a:r>
              <a:rPr lang="en-ID" dirty="0"/>
              <a:t> </a:t>
            </a:r>
            <a:r>
              <a:rPr lang="en-ID" dirty="0" err="1"/>
              <a:t>enam</a:t>
            </a:r>
            <a:r>
              <a:rPr lang="en-ID" dirty="0"/>
              <a:t> </a:t>
            </a:r>
            <a:r>
              <a:rPr lang="en-ID" dirty="0" err="1"/>
              <a:t>minggu</a:t>
            </a:r>
            <a:r>
              <a:rPr lang="en-ID" dirty="0"/>
              <a:t> dan </a:t>
            </a:r>
            <a:r>
              <a:rPr lang="en-ID" dirty="0" err="1"/>
              <a:t>motode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akan </a:t>
            </a:r>
            <a:r>
              <a:rPr lang="en-ID" dirty="0" err="1"/>
              <a:t>meramalkan</a:t>
            </a:r>
            <a:r>
              <a:rPr lang="en-ID" dirty="0"/>
              <a:t> </a:t>
            </a:r>
            <a:r>
              <a:rPr lang="en-ID" dirty="0" err="1"/>
              <a:t>periode</a:t>
            </a:r>
            <a:r>
              <a:rPr lang="en-ID" dirty="0"/>
              <a:t> (</a:t>
            </a:r>
            <a:r>
              <a:rPr lang="en-ID" dirty="0" err="1"/>
              <a:t>minggu</a:t>
            </a:r>
            <a:r>
              <a:rPr lang="en-ID" dirty="0"/>
              <a:t>) </a:t>
            </a:r>
            <a:r>
              <a:rPr lang="en-ID" dirty="0" err="1"/>
              <a:t>berikutnya</a:t>
            </a:r>
            <a:r>
              <a:rPr lang="en-ID" dirty="0"/>
              <a:t>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periode</a:t>
            </a:r>
            <a:r>
              <a:rPr lang="en-ID" dirty="0"/>
              <a:t> 7 (14 </a:t>
            </a:r>
            <a:r>
              <a:rPr lang="en-ID" dirty="0" err="1"/>
              <a:t>Februari</a:t>
            </a:r>
            <a:r>
              <a:rPr lang="en-ID" dirty="0"/>
              <a:t>).</a:t>
            </a:r>
          </a:p>
          <a:p>
            <a:pPr marL="0" indent="0" algn="just">
              <a:buNone/>
            </a:pPr>
            <a:endParaRPr lang="en-ID" dirty="0"/>
          </a:p>
          <a:p>
            <a:pPr marL="0" indent="0" algn="just">
              <a:buNone/>
            </a:pPr>
            <a:endParaRPr lang="en-ID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72B9DA1-231C-47F4-A585-37125EE25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538066"/>
              </p:ext>
            </p:extLst>
          </p:nvPr>
        </p:nvGraphicFramePr>
        <p:xfrm>
          <a:off x="1611086" y="2766180"/>
          <a:ext cx="8128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15318762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3869345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7868717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173960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Minggu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Penjualan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(unit)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Minggu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Penjualan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(unit)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00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januari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januari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253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januari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januari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656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januari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februari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300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849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43BB-1421-4299-B88C-1BB62515A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Langkah-</a:t>
            </a:r>
            <a:r>
              <a:rPr lang="en-ID" dirty="0" err="1"/>
              <a:t>langkah</a:t>
            </a:r>
            <a:r>
              <a:rPr lang="en-ID" dirty="0"/>
              <a:t> </a:t>
            </a:r>
            <a:r>
              <a:rPr lang="en-ID" dirty="0" err="1"/>
              <a:t>penyelesainnya</a:t>
            </a:r>
            <a:endParaRPr lang="en-ID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6A259E-FCC7-4FB7-AEA2-C2D92F75B4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/>
              <a:t>Buka Program POM </a:t>
            </a:r>
            <a:r>
              <a:rPr lang="en-ID" dirty="0" err="1"/>
              <a:t>kemudian</a:t>
            </a:r>
            <a:r>
              <a:rPr lang="en-ID" dirty="0"/>
              <a:t> </a:t>
            </a:r>
            <a:r>
              <a:rPr lang="en-ID" dirty="0" err="1"/>
              <a:t>Klik</a:t>
            </a:r>
            <a:r>
              <a:rPr lang="en-ID" dirty="0"/>
              <a:t> Module -- </a:t>
            </a:r>
            <a:r>
              <a:rPr lang="en-ID" dirty="0" err="1"/>
              <a:t>pilih</a:t>
            </a:r>
            <a:r>
              <a:rPr lang="en-ID" dirty="0"/>
              <a:t> FORECASTING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2261F-8EBF-41E7-A349-D8CC402E4A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514350" indent="-514350">
              <a:buAutoNum type="arabicPeriod"/>
            </a:pPr>
            <a:endParaRPr lang="en-ID" dirty="0"/>
          </a:p>
          <a:p>
            <a:pPr marL="514350" indent="-514350">
              <a:buAutoNum type="arabicPeriod"/>
            </a:pPr>
            <a:endParaRPr lang="en-ID" dirty="0"/>
          </a:p>
          <a:p>
            <a:pPr marL="514350" indent="-514350">
              <a:buAutoNum type="arabicPeriod"/>
            </a:pPr>
            <a:endParaRPr lang="en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6DFCE0-A956-4D7C-B917-B6F737B3C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D" dirty="0" err="1"/>
              <a:t>Klik</a:t>
            </a:r>
            <a:r>
              <a:rPr lang="en-ID" dirty="0"/>
              <a:t> FILE -- NEW -- Time Series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56FE8E-AFCD-4D80-8E77-BAB98984F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5" y="3009133"/>
            <a:ext cx="5842226" cy="2167704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1DD38BD-2FC5-41A9-95D1-22DCE5971A3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85347"/>
            <a:ext cx="5183188" cy="2924043"/>
          </a:xfrm>
        </p:spPr>
      </p:pic>
    </p:spTree>
    <p:extLst>
      <p:ext uri="{BB962C8B-B14F-4D97-AF65-F5344CB8AC3E}">
        <p14:creationId xmlns:p14="http://schemas.microsoft.com/office/powerpoint/2010/main" val="3354502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242FA39-6616-486F-8653-824721012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809" y="1094581"/>
            <a:ext cx="10515600" cy="1325563"/>
          </a:xfrm>
        </p:spPr>
        <p:txBody>
          <a:bodyPr>
            <a:noAutofit/>
          </a:bodyPr>
          <a:lstStyle/>
          <a:p>
            <a:pPr algn="just"/>
            <a:r>
              <a:rPr lang="en-ID" sz="3200" dirty="0"/>
              <a:t>    </a:t>
            </a:r>
            <a:r>
              <a:rPr lang="en-ID" sz="3200" dirty="0" err="1"/>
              <a:t>Ketikan</a:t>
            </a:r>
            <a:r>
              <a:rPr lang="en-ID" sz="3200" dirty="0"/>
              <a:t> pada Title = example 1 dan pada Number of Past </a:t>
            </a:r>
            <a:r>
              <a:rPr lang="en-ID" sz="3200" dirty="0" err="1"/>
              <a:t>Periode</a:t>
            </a:r>
            <a:r>
              <a:rPr lang="en-ID" sz="3200" dirty="0"/>
              <a:t> </a:t>
            </a:r>
            <a:r>
              <a:rPr lang="en-ID" sz="3200" dirty="0" err="1"/>
              <a:t>isikan</a:t>
            </a:r>
            <a:r>
              <a:rPr lang="en-ID" sz="3200" dirty="0"/>
              <a:t> 6 </a:t>
            </a:r>
            <a:r>
              <a:rPr lang="en-ID" sz="3200" dirty="0" err="1"/>
              <a:t>kemudian</a:t>
            </a:r>
            <a:r>
              <a:rPr lang="en-ID" sz="3200" dirty="0"/>
              <a:t> </a:t>
            </a:r>
            <a:r>
              <a:rPr lang="en-ID" sz="3200" dirty="0" err="1"/>
              <a:t>klik</a:t>
            </a:r>
            <a:r>
              <a:rPr lang="en-ID" sz="3200" dirty="0"/>
              <a:t> OK </a:t>
            </a:r>
            <a:r>
              <a:rPr lang="en-ID" sz="3200" dirty="0" err="1"/>
              <a:t>kemudian</a:t>
            </a:r>
            <a:r>
              <a:rPr lang="en-ID" sz="3200" dirty="0"/>
              <a:t> </a:t>
            </a:r>
            <a:r>
              <a:rPr lang="en-ID" sz="3200" dirty="0" err="1"/>
              <a:t>isikan</a:t>
            </a:r>
            <a:r>
              <a:rPr lang="en-ID" sz="3200" dirty="0"/>
              <a:t> </a:t>
            </a:r>
            <a:r>
              <a:rPr lang="en-ID" sz="3200" dirty="0" err="1"/>
              <a:t>periode</a:t>
            </a:r>
            <a:r>
              <a:rPr lang="en-ID" sz="3200" dirty="0"/>
              <a:t> dan data-data </a:t>
            </a:r>
            <a:r>
              <a:rPr lang="en-ID" sz="3200" dirty="0" err="1"/>
              <a:t>penjualan</a:t>
            </a:r>
            <a:r>
              <a:rPr lang="en-ID" sz="3200" dirty="0"/>
              <a:t> </a:t>
            </a:r>
            <a:r>
              <a:rPr lang="en-ID" sz="3200" dirty="0" err="1"/>
              <a:t>seperti</a:t>
            </a:r>
            <a:r>
              <a:rPr lang="en-ID" sz="3200" dirty="0"/>
              <a:t> Gambar </a:t>
            </a:r>
            <a:r>
              <a:rPr lang="en-ID" sz="3200" dirty="0" err="1"/>
              <a:t>berikut</a:t>
            </a:r>
            <a:r>
              <a:rPr lang="en-ID" sz="3200" dirty="0"/>
              <a:t>: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50E9878-245E-45C0-85B8-76A824E0CF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58323"/>
            <a:ext cx="5181600" cy="2685942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E189F0E0-CE5B-46A8-A8EE-A3EC4F82C1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25" y="2420144"/>
            <a:ext cx="3867150" cy="3162300"/>
          </a:xfrm>
        </p:spPr>
      </p:pic>
    </p:spTree>
    <p:extLst>
      <p:ext uri="{BB962C8B-B14F-4D97-AF65-F5344CB8AC3E}">
        <p14:creationId xmlns:p14="http://schemas.microsoft.com/office/powerpoint/2010/main" val="217958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B8D10-35D0-408F-A356-ADD62CD73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868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ID" sz="3200" dirty="0"/>
              <a:t>   </a:t>
            </a:r>
            <a:r>
              <a:rPr lang="en-ID" sz="3200" dirty="0" err="1"/>
              <a:t>Selanjutnya</a:t>
            </a:r>
            <a:r>
              <a:rPr lang="en-ID" sz="3200" dirty="0"/>
              <a:t> </a:t>
            </a:r>
            <a:r>
              <a:rPr lang="en-ID" sz="3200" dirty="0" err="1"/>
              <a:t>pilih</a:t>
            </a:r>
            <a:r>
              <a:rPr lang="en-ID" sz="3200" dirty="0"/>
              <a:t> method “Naïve Method” </a:t>
            </a:r>
            <a:r>
              <a:rPr lang="en-ID" sz="3200" dirty="0" err="1"/>
              <a:t>kemudian</a:t>
            </a:r>
            <a:r>
              <a:rPr lang="en-ID" sz="3200" dirty="0"/>
              <a:t> </a:t>
            </a:r>
            <a:r>
              <a:rPr lang="en-ID" sz="3200" dirty="0" err="1"/>
              <a:t>klik</a:t>
            </a:r>
            <a:r>
              <a:rPr lang="en-ID" sz="3200" dirty="0"/>
              <a:t> Solve, 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melihat</a:t>
            </a:r>
            <a:r>
              <a:rPr lang="en-ID" sz="3200" dirty="0"/>
              <a:t> </a:t>
            </a:r>
            <a:r>
              <a:rPr lang="en-ID" sz="3200" dirty="0" err="1"/>
              <a:t>hasilnya</a:t>
            </a:r>
            <a:r>
              <a:rPr lang="en-ID" sz="3200" dirty="0"/>
              <a:t> </a:t>
            </a:r>
            <a:r>
              <a:rPr lang="en-ID" sz="3200" dirty="0" err="1"/>
              <a:t>kita</a:t>
            </a:r>
            <a:r>
              <a:rPr lang="en-ID" sz="3200" dirty="0"/>
              <a:t> </a:t>
            </a:r>
            <a:r>
              <a:rPr lang="en-ID" sz="3200" dirty="0" err="1"/>
              <a:t>klik</a:t>
            </a:r>
            <a:r>
              <a:rPr lang="en-ID" sz="3200" dirty="0"/>
              <a:t> solution dan </a:t>
            </a:r>
            <a:r>
              <a:rPr lang="en-ID" sz="3200" dirty="0" err="1"/>
              <a:t>pilih</a:t>
            </a:r>
            <a:r>
              <a:rPr lang="en-ID" sz="3200" dirty="0"/>
              <a:t> forecasting result;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8FA1F32-CBBD-4297-9975-835709871E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2" y="2353469"/>
            <a:ext cx="5095875" cy="3295650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5EDF941-7BD7-49E9-87A0-52ED993973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936234"/>
            <a:ext cx="5181600" cy="2130119"/>
          </a:xfrm>
        </p:spPr>
      </p:pic>
    </p:spTree>
    <p:extLst>
      <p:ext uri="{BB962C8B-B14F-4D97-AF65-F5344CB8AC3E}">
        <p14:creationId xmlns:p14="http://schemas.microsoft.com/office/powerpoint/2010/main" val="2918249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AC8AC6-EFF3-411D-9179-775E1E94C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216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pilih</a:t>
            </a:r>
            <a:r>
              <a:rPr lang="en-US" dirty="0"/>
              <a:t> solution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pilih</a:t>
            </a:r>
            <a:r>
              <a:rPr lang="en-US" dirty="0"/>
              <a:t> forecasting result,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sebagi</a:t>
            </a:r>
            <a:r>
              <a:rPr lang="en-US" dirty="0"/>
              <a:t> </a:t>
            </a:r>
            <a:r>
              <a:rPr lang="en-US" dirty="0" err="1"/>
              <a:t>berikut</a:t>
            </a:r>
            <a:endParaRPr lang="en-ID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2887E8C9-42CC-4E99-9D2B-C561CE06E1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36234"/>
            <a:ext cx="5181600" cy="2130119"/>
          </a:xfrm>
        </p:spPr>
      </p:pic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6E6EA9D3-9517-4032-B1B5-C9473CC932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762" y="2167731"/>
            <a:ext cx="4562475" cy="3667125"/>
          </a:xfrm>
        </p:spPr>
      </p:pic>
    </p:spTree>
    <p:extLst>
      <p:ext uri="{BB962C8B-B14F-4D97-AF65-F5344CB8AC3E}">
        <p14:creationId xmlns:p14="http://schemas.microsoft.com/office/powerpoint/2010/main" val="550981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AC8AC6-EFF3-411D-9179-775E1E94C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6851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pilih</a:t>
            </a:r>
            <a:r>
              <a:rPr lang="en-US" dirty="0"/>
              <a:t> solution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pilih</a:t>
            </a:r>
            <a:r>
              <a:rPr lang="en-US" dirty="0"/>
              <a:t> graph,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sebagi</a:t>
            </a:r>
            <a:r>
              <a:rPr lang="en-US" dirty="0"/>
              <a:t> </a:t>
            </a:r>
            <a:r>
              <a:rPr lang="en-US" dirty="0" err="1"/>
              <a:t>berikut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663A1E-A59B-4FCF-9BF1-2E5146FA45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61051"/>
            <a:ext cx="5181600" cy="1880485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8DDB3D8-54D9-4FDF-9279-6B72BA4085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67114"/>
            <a:ext cx="5181600" cy="2268359"/>
          </a:xfrm>
        </p:spPr>
      </p:pic>
    </p:spTree>
    <p:extLst>
      <p:ext uri="{BB962C8B-B14F-4D97-AF65-F5344CB8AC3E}">
        <p14:creationId xmlns:p14="http://schemas.microsoft.com/office/powerpoint/2010/main" val="60100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59341-9FE5-4BE0-B2F8-34823F23A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pendahuluan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3DEE7-1E02-40ED-BA0D-4F1AAFFFD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Sering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senjang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(time lag)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kebutuhan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mendatang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peristiwa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sendiri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alasan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pentingnya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peramalan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perencanaan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Jangka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peramalan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Pengaruh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life cycle</a:t>
            </a:r>
          </a:p>
          <a:p>
            <a:pPr marL="0" indent="0" algn="just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Peramalan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bantu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perencanaan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efektif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efisien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penjadwalan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produksi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transportasi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penanaman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modal,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dll</a:t>
            </a:r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Situasi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peramalan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sangat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ditentukan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oleh horizon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tipe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pola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data (constant; trend;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musiman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kombinasi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) dan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aspek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lain.</a:t>
            </a:r>
          </a:p>
          <a:p>
            <a:pPr marL="0" indent="0" algn="just">
              <a:buNone/>
            </a:pPr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969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5B829C-598C-4F0A-B45B-38B094937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kesimpulan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7BF30A-F839-4A6C-9910-C2F9C3B79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Dari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dan Gambar di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menunjukkan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bahwa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Naïve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Methode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penjualan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periode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minggu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7 (14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Februari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120 unit.</a:t>
            </a:r>
          </a:p>
        </p:txBody>
      </p:sp>
    </p:spTree>
    <p:extLst>
      <p:ext uri="{BB962C8B-B14F-4D97-AF65-F5344CB8AC3E}">
        <p14:creationId xmlns:p14="http://schemas.microsoft.com/office/powerpoint/2010/main" val="2558625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70ADA-E236-48AF-8AAE-0A3332508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Average Method</a:t>
            </a:r>
            <a:endParaRPr lang="en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ABCCAE-275B-4515-AB84-53862A7264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Moving average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methode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adalah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Metode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rata-rata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bergerak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ederhana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yang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dianggap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mampu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menghilangkan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pengaruh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fluktuatif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random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peramalan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Rumus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𝐷𝑒𝑚𝑎𝑛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𝑝𝑟𝑒𝑣𝑖𝑜𝑢𝑠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𝑝𝑒𝑟𝑖𝑜𝑑𝑠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ABCCAE-275B-4515-AB84-53862A7264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821" r="-87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5066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6EA86-484F-4AE0-9924-5B3F6005E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8D0B0-BE12-4DE0-98A4-8F2537D19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manajer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diminta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pemilik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perusahan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meramalkan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penjualan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2019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penentuan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rata-rata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bergerak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Data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penjualan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ID" sz="24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F6F9B4B-6A8C-440C-BD6E-686BC1C683D9}"/>
              </a:ext>
            </a:extLst>
          </p:cNvPr>
          <p:cNvGraphicFramePr>
            <a:graphicFrameLocks noGrp="1"/>
          </p:cNvGraphicFramePr>
          <p:nvPr/>
        </p:nvGraphicFramePr>
        <p:xfrm>
          <a:off x="1469292" y="3429000"/>
          <a:ext cx="813852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8984">
                  <a:extLst>
                    <a:ext uri="{9D8B030D-6E8A-4147-A177-3AD203B41FA5}">
                      <a16:colId xmlns:a16="http://schemas.microsoft.com/office/drawing/2014/main" val="1442132863"/>
                    </a:ext>
                  </a:extLst>
                </a:gridCol>
                <a:gridCol w="1526737">
                  <a:extLst>
                    <a:ext uri="{9D8B030D-6E8A-4147-A177-3AD203B41FA5}">
                      <a16:colId xmlns:a16="http://schemas.microsoft.com/office/drawing/2014/main" val="3355675705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1899301227"/>
                    </a:ext>
                  </a:extLst>
                </a:gridCol>
                <a:gridCol w="1195754">
                  <a:extLst>
                    <a:ext uri="{9D8B030D-6E8A-4147-A177-3AD203B41FA5}">
                      <a16:colId xmlns:a16="http://schemas.microsoft.com/office/drawing/2014/main" val="2855839153"/>
                    </a:ext>
                  </a:extLst>
                </a:gridCol>
                <a:gridCol w="909955">
                  <a:extLst>
                    <a:ext uri="{9D8B030D-6E8A-4147-A177-3AD203B41FA5}">
                      <a16:colId xmlns:a16="http://schemas.microsoft.com/office/drawing/2014/main" val="115909116"/>
                    </a:ext>
                  </a:extLst>
                </a:gridCol>
                <a:gridCol w="775018">
                  <a:extLst>
                    <a:ext uri="{9D8B030D-6E8A-4147-A177-3AD203B41FA5}">
                      <a16:colId xmlns:a16="http://schemas.microsoft.com/office/drawing/2014/main" val="36466538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Bulan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januari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februari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maret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Mei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038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Penjualan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(unit)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295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828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43BB-1421-4299-B88C-1BB62515A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Langkah-</a:t>
            </a:r>
            <a:r>
              <a:rPr lang="en-ID" dirty="0" err="1"/>
              <a:t>langkah</a:t>
            </a:r>
            <a:r>
              <a:rPr lang="en-ID" dirty="0"/>
              <a:t> </a:t>
            </a:r>
            <a:r>
              <a:rPr lang="en-ID" dirty="0" err="1"/>
              <a:t>penyelesainnya</a:t>
            </a:r>
            <a:endParaRPr lang="en-ID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6A259E-FCC7-4FB7-AEA2-C2D92F75B4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/>
              <a:t>Buka Program POM </a:t>
            </a:r>
            <a:r>
              <a:rPr lang="en-ID" dirty="0" err="1"/>
              <a:t>kemudian</a:t>
            </a:r>
            <a:r>
              <a:rPr lang="en-ID" dirty="0"/>
              <a:t> </a:t>
            </a:r>
            <a:r>
              <a:rPr lang="en-ID" dirty="0" err="1"/>
              <a:t>Klik</a:t>
            </a:r>
            <a:r>
              <a:rPr lang="en-ID" dirty="0"/>
              <a:t> Module -- </a:t>
            </a:r>
            <a:r>
              <a:rPr lang="en-ID" dirty="0" err="1"/>
              <a:t>pilih</a:t>
            </a:r>
            <a:r>
              <a:rPr lang="en-ID" dirty="0"/>
              <a:t> FORECASTING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2261F-8EBF-41E7-A349-D8CC402E4A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514350" indent="-514350">
              <a:buAutoNum type="arabicPeriod"/>
            </a:pPr>
            <a:endParaRPr lang="en-ID" dirty="0"/>
          </a:p>
          <a:p>
            <a:pPr marL="514350" indent="-514350">
              <a:buAutoNum type="arabicPeriod"/>
            </a:pPr>
            <a:endParaRPr lang="en-ID" dirty="0"/>
          </a:p>
          <a:p>
            <a:pPr marL="514350" indent="-514350">
              <a:buAutoNum type="arabicPeriod"/>
            </a:pPr>
            <a:endParaRPr lang="en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6DFCE0-A956-4D7C-B917-B6F737B3C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D" dirty="0" err="1"/>
              <a:t>Klik</a:t>
            </a:r>
            <a:r>
              <a:rPr lang="en-ID" dirty="0"/>
              <a:t> FILE -- NEW -- Time Series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56FE8E-AFCD-4D80-8E77-BAB98984F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5" y="3009133"/>
            <a:ext cx="5842226" cy="2167704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1DD38BD-2FC5-41A9-95D1-22DCE5971A3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85347"/>
            <a:ext cx="5183188" cy="2924043"/>
          </a:xfrm>
        </p:spPr>
      </p:pic>
    </p:spTree>
    <p:extLst>
      <p:ext uri="{BB962C8B-B14F-4D97-AF65-F5344CB8AC3E}">
        <p14:creationId xmlns:p14="http://schemas.microsoft.com/office/powerpoint/2010/main" val="2499585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242FA39-6616-486F-8653-824721012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02569"/>
            <a:ext cx="10515600" cy="1325563"/>
          </a:xfrm>
        </p:spPr>
        <p:txBody>
          <a:bodyPr>
            <a:noAutofit/>
          </a:bodyPr>
          <a:lstStyle/>
          <a:p>
            <a:pPr algn="just"/>
            <a:r>
              <a:rPr lang="en-ID" sz="2800" dirty="0"/>
              <a:t>    </a:t>
            </a:r>
            <a:r>
              <a:rPr lang="en-ID" sz="2800" dirty="0" err="1"/>
              <a:t>Ketikan</a:t>
            </a:r>
            <a:r>
              <a:rPr lang="en-ID" sz="2800" dirty="0"/>
              <a:t> pada Title = example 2 dan pada Number of Past </a:t>
            </a:r>
            <a:r>
              <a:rPr lang="en-ID" sz="2800" dirty="0" err="1"/>
              <a:t>Periode</a:t>
            </a:r>
            <a:r>
              <a:rPr lang="en-ID" sz="2800" dirty="0"/>
              <a:t> </a:t>
            </a:r>
            <a:r>
              <a:rPr lang="en-ID" sz="2800" dirty="0" err="1"/>
              <a:t>isikan</a:t>
            </a:r>
            <a:r>
              <a:rPr lang="en-ID" sz="2800" dirty="0"/>
              <a:t> 4 </a:t>
            </a:r>
            <a:r>
              <a:rPr lang="en-ID" sz="2800" dirty="0" err="1"/>
              <a:t>kemudian</a:t>
            </a:r>
            <a:r>
              <a:rPr lang="en-ID" sz="2800" dirty="0"/>
              <a:t> </a:t>
            </a:r>
            <a:r>
              <a:rPr lang="en-ID" sz="2800" dirty="0" err="1"/>
              <a:t>klik</a:t>
            </a:r>
            <a:r>
              <a:rPr lang="en-ID" sz="2800" dirty="0"/>
              <a:t> OK </a:t>
            </a:r>
            <a:r>
              <a:rPr lang="en-ID" sz="2800" dirty="0" err="1"/>
              <a:t>kemudian</a:t>
            </a:r>
            <a:r>
              <a:rPr lang="en-ID" sz="2800" dirty="0"/>
              <a:t> </a:t>
            </a:r>
            <a:r>
              <a:rPr lang="en-ID" sz="2800" dirty="0" err="1"/>
              <a:t>isikan</a:t>
            </a:r>
            <a:r>
              <a:rPr lang="en-ID" sz="2800" dirty="0"/>
              <a:t> </a:t>
            </a:r>
            <a:r>
              <a:rPr lang="en-ID" sz="2800" dirty="0" err="1"/>
              <a:t>periode</a:t>
            </a:r>
            <a:r>
              <a:rPr lang="en-ID" sz="2800" dirty="0"/>
              <a:t> to average 2, dan </a:t>
            </a:r>
            <a:r>
              <a:rPr lang="en-ID" sz="2800" dirty="0" err="1"/>
              <a:t>periode</a:t>
            </a:r>
            <a:r>
              <a:rPr lang="en-ID" sz="2800" dirty="0"/>
              <a:t> dan data-data </a:t>
            </a:r>
            <a:r>
              <a:rPr lang="en-ID" sz="2800" dirty="0" err="1"/>
              <a:t>penjualan</a:t>
            </a:r>
            <a:r>
              <a:rPr lang="en-ID" sz="2800" dirty="0"/>
              <a:t> </a:t>
            </a:r>
            <a:r>
              <a:rPr lang="en-ID" sz="2800" dirty="0" err="1"/>
              <a:t>seperti</a:t>
            </a:r>
            <a:r>
              <a:rPr lang="en-ID" sz="2800" dirty="0"/>
              <a:t> Gambar </a:t>
            </a:r>
            <a:r>
              <a:rPr lang="en-ID" sz="2800" dirty="0" err="1"/>
              <a:t>berikut</a:t>
            </a:r>
            <a:r>
              <a:rPr lang="en-ID" sz="2800" dirty="0"/>
              <a:t>: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C43C3E-480E-4616-B33A-0C9E2275B0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09938"/>
            <a:ext cx="5181600" cy="2782711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93DDE84-11F9-4A1C-9042-383A36202B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62405"/>
            <a:ext cx="5181600" cy="2477778"/>
          </a:xfrm>
        </p:spPr>
      </p:pic>
    </p:spTree>
    <p:extLst>
      <p:ext uri="{BB962C8B-B14F-4D97-AF65-F5344CB8AC3E}">
        <p14:creationId xmlns:p14="http://schemas.microsoft.com/office/powerpoint/2010/main" val="2295906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B8D10-35D0-408F-A356-ADD62CD73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96645"/>
            <a:ext cx="10515600" cy="1325563"/>
          </a:xfrm>
        </p:spPr>
        <p:txBody>
          <a:bodyPr>
            <a:normAutofit/>
          </a:bodyPr>
          <a:lstStyle/>
          <a:p>
            <a:r>
              <a:rPr lang="en-ID" sz="3200" dirty="0"/>
              <a:t>   </a:t>
            </a:r>
            <a:r>
              <a:rPr lang="en-ID" sz="3200" dirty="0" err="1"/>
              <a:t>Selanjutnya</a:t>
            </a:r>
            <a:r>
              <a:rPr lang="en-ID" sz="3200" dirty="0"/>
              <a:t> </a:t>
            </a:r>
            <a:r>
              <a:rPr lang="en-ID" sz="3200" dirty="0" err="1"/>
              <a:t>pilih</a:t>
            </a:r>
            <a:r>
              <a:rPr lang="en-ID" sz="3200" dirty="0"/>
              <a:t> method “Moving average” </a:t>
            </a:r>
            <a:r>
              <a:rPr lang="en-ID" sz="3200" dirty="0" err="1"/>
              <a:t>kemudian</a:t>
            </a:r>
            <a:r>
              <a:rPr lang="en-ID" sz="3200" dirty="0"/>
              <a:t> </a:t>
            </a:r>
            <a:r>
              <a:rPr lang="en-ID" sz="3200" dirty="0" err="1"/>
              <a:t>klik</a:t>
            </a:r>
            <a:r>
              <a:rPr lang="en-ID" sz="3200" dirty="0"/>
              <a:t> </a:t>
            </a:r>
            <a:r>
              <a:rPr lang="en-ID" sz="3200" dirty="0" err="1"/>
              <a:t>Solve,hasil</a:t>
            </a:r>
            <a:r>
              <a:rPr lang="en-ID" sz="3200" dirty="0"/>
              <a:t> </a:t>
            </a:r>
            <a:r>
              <a:rPr lang="en-ID" sz="3200" dirty="0" err="1"/>
              <a:t>dapat</a:t>
            </a:r>
            <a:r>
              <a:rPr lang="en-ID" sz="3200" dirty="0"/>
              <a:t> </a:t>
            </a:r>
            <a:r>
              <a:rPr lang="en-ID" sz="3200" dirty="0" err="1"/>
              <a:t>dilihat</a:t>
            </a:r>
            <a:r>
              <a:rPr lang="en-ID" sz="3200" dirty="0"/>
              <a:t> </a:t>
            </a:r>
            <a:r>
              <a:rPr lang="en-ID" sz="3200" dirty="0" err="1"/>
              <a:t>sebagai</a:t>
            </a:r>
            <a:r>
              <a:rPr lang="en-ID" sz="3200" dirty="0"/>
              <a:t> </a:t>
            </a:r>
            <a:r>
              <a:rPr lang="en-ID" sz="3200" dirty="0" err="1"/>
              <a:t>berikut</a:t>
            </a:r>
            <a:r>
              <a:rPr lang="en-ID" sz="3200" dirty="0"/>
              <a:t>;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41B729F-3BB0-439C-BD80-79F29B444C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25823"/>
            <a:ext cx="5181600" cy="2550941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0F6A43C-4434-44E8-AA80-F39A4FD132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4680"/>
            <a:ext cx="5181600" cy="2913227"/>
          </a:xfrm>
        </p:spPr>
      </p:pic>
    </p:spTree>
    <p:extLst>
      <p:ext uri="{BB962C8B-B14F-4D97-AF65-F5344CB8AC3E}">
        <p14:creationId xmlns:p14="http://schemas.microsoft.com/office/powerpoint/2010/main" val="2257904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AC8AC6-EFF3-411D-9179-775E1E94C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8774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pilih</a:t>
            </a:r>
            <a:r>
              <a:rPr lang="en-US" dirty="0"/>
              <a:t> solution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pilih</a:t>
            </a:r>
            <a:r>
              <a:rPr lang="en-US" dirty="0"/>
              <a:t> forecasting result,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sebagi</a:t>
            </a:r>
            <a:r>
              <a:rPr lang="en-US" dirty="0"/>
              <a:t> </a:t>
            </a:r>
            <a:r>
              <a:rPr lang="en-US" dirty="0" err="1"/>
              <a:t>berikut</a:t>
            </a:r>
            <a:endParaRPr lang="en-ID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2887E8C9-42CC-4E99-9D2B-C561CE06E1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36234"/>
            <a:ext cx="5181600" cy="2130119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7784B0-1FFA-4E72-93AB-9B0C8A1467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38877"/>
            <a:ext cx="5181600" cy="2924833"/>
          </a:xfrm>
        </p:spPr>
      </p:pic>
    </p:spTree>
    <p:extLst>
      <p:ext uri="{BB962C8B-B14F-4D97-AF65-F5344CB8AC3E}">
        <p14:creationId xmlns:p14="http://schemas.microsoft.com/office/powerpoint/2010/main" val="1350151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AC8AC6-EFF3-411D-9179-775E1E94C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257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pilih</a:t>
            </a:r>
            <a:r>
              <a:rPr lang="en-US" dirty="0"/>
              <a:t> solution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pilih</a:t>
            </a:r>
            <a:r>
              <a:rPr lang="en-US" dirty="0"/>
              <a:t> graph,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sebagi</a:t>
            </a:r>
            <a:r>
              <a:rPr lang="en-US" dirty="0"/>
              <a:t> </a:t>
            </a:r>
            <a:r>
              <a:rPr lang="en-US" dirty="0" err="1"/>
              <a:t>berikut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663A1E-A59B-4FCF-9BF1-2E5146FA45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61051"/>
            <a:ext cx="5181600" cy="1880485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818454E-23EA-40F3-B21B-77AFE0A2AA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67678"/>
            <a:ext cx="5181600" cy="2267232"/>
          </a:xfrm>
        </p:spPr>
      </p:pic>
    </p:spTree>
    <p:extLst>
      <p:ext uri="{BB962C8B-B14F-4D97-AF65-F5344CB8AC3E}">
        <p14:creationId xmlns:p14="http://schemas.microsoft.com/office/powerpoint/2010/main" val="1019530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5B829C-598C-4F0A-B45B-38B094937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kesimpulan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7BF30A-F839-4A6C-9910-C2F9C3B79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Dari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dan Gambar di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menunjukkan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bahwa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Moving Average 2 rata-rata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penjualan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periode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bulan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juni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100 unit.</a:t>
            </a:r>
          </a:p>
        </p:txBody>
      </p:sp>
    </p:spTree>
    <p:extLst>
      <p:ext uri="{BB962C8B-B14F-4D97-AF65-F5344CB8AC3E}">
        <p14:creationId xmlns:p14="http://schemas.microsoft.com/office/powerpoint/2010/main" val="619299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F16FA-AB2C-49B2-B68C-37BDAD2CD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Weighted Moving Average Method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rata-rata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tertimbang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D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6E815C-0583-403B-A5A9-9CC6FB1E67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Metode rata-rata </a:t>
                </a:r>
                <a:r>
                  <a:rPr lang="en-US" dirty="0" err="1"/>
                  <a:t>tertimbang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perhitungan</a:t>
                </a:r>
                <a:r>
                  <a:rPr lang="en-US" dirty="0"/>
                  <a:t> yang </a:t>
                </a:r>
                <a:r>
                  <a:rPr lang="en-US" dirty="0" err="1"/>
                  <a:t>sama</a:t>
                </a:r>
                <a:r>
                  <a:rPr lang="en-US" dirty="0"/>
                  <a:t> rata-rata </a:t>
                </a:r>
                <a:r>
                  <a:rPr lang="en-US" dirty="0" err="1"/>
                  <a:t>bergerak</a:t>
                </a:r>
                <a:r>
                  <a:rPr lang="en-US" dirty="0"/>
                  <a:t> </a:t>
                </a:r>
                <a:r>
                  <a:rPr lang="en-US" dirty="0" err="1"/>
                  <a:t>sederhana</a:t>
                </a:r>
                <a:r>
                  <a:rPr lang="en-US" dirty="0"/>
                  <a:t> </a:t>
                </a:r>
                <a:r>
                  <a:rPr lang="en-US" dirty="0" err="1"/>
                  <a:t>namun</a:t>
                </a:r>
                <a:r>
                  <a:rPr lang="en-US" dirty="0"/>
                  <a:t> </a:t>
                </a:r>
                <a:r>
                  <a:rPr lang="en-US" dirty="0" err="1"/>
                  <a:t>diperlukan</a:t>
                </a:r>
                <a:r>
                  <a:rPr lang="en-US" dirty="0"/>
                  <a:t> </a:t>
                </a:r>
                <a:r>
                  <a:rPr lang="en-US" dirty="0" err="1"/>
                  <a:t>adanya</a:t>
                </a:r>
                <a:r>
                  <a:rPr lang="en-US" dirty="0"/>
                  <a:t> </a:t>
                </a:r>
                <a:r>
                  <a:rPr lang="en-US" dirty="0" err="1"/>
                  <a:t>koefisien</a:t>
                </a:r>
                <a:r>
                  <a:rPr lang="en-US" dirty="0"/>
                  <a:t> </a:t>
                </a:r>
                <a:r>
                  <a:rPr lang="en-US" dirty="0" err="1"/>
                  <a:t>penimbang</a:t>
                </a:r>
                <a:r>
                  <a:rPr lang="en-US" dirty="0"/>
                  <a:t> dan </a:t>
                </a:r>
                <a:r>
                  <a:rPr lang="en-US" dirty="0" err="1"/>
                  <a:t>digunakan</a:t>
                </a:r>
                <a:r>
                  <a:rPr lang="en-US" dirty="0"/>
                  <a:t> </a:t>
                </a:r>
                <a:r>
                  <a:rPr lang="en-US" dirty="0" err="1"/>
                  <a:t>apabila</a:t>
                </a:r>
                <a:r>
                  <a:rPr lang="en-US" dirty="0"/>
                  <a:t> </a:t>
                </a:r>
                <a:r>
                  <a:rPr lang="en-US" dirty="0" err="1"/>
                  <a:t>terjadi</a:t>
                </a:r>
                <a:r>
                  <a:rPr lang="en-US" dirty="0"/>
                  <a:t> trend pada </a:t>
                </a:r>
                <a:r>
                  <a:rPr lang="en-US" dirty="0" err="1"/>
                  <a:t>pola</a:t>
                </a:r>
                <a:r>
                  <a:rPr lang="en-US" dirty="0"/>
                  <a:t> data masa </a:t>
                </a:r>
                <a:r>
                  <a:rPr lang="en-US" dirty="0" err="1"/>
                  <a:t>lalu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Koefisien</a:t>
                </a:r>
                <a:r>
                  <a:rPr lang="en-US" dirty="0"/>
                  <a:t> </a:t>
                </a:r>
                <a:r>
                  <a:rPr lang="en-US" dirty="0" err="1"/>
                  <a:t>penimbangnya</a:t>
                </a:r>
                <a:r>
                  <a:rPr lang="en-US" dirty="0"/>
                  <a:t> </a:t>
                </a:r>
                <a:r>
                  <a:rPr lang="en-US" dirty="0" err="1"/>
                  <a:t>berdasarkanpada</a:t>
                </a:r>
                <a:r>
                  <a:rPr lang="en-US" dirty="0"/>
                  <a:t> </a:t>
                </a:r>
                <a:r>
                  <a:rPr lang="en-US" dirty="0" err="1"/>
                  <a:t>intuisi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besaran</a:t>
                </a:r>
                <a:r>
                  <a:rPr lang="en-US" dirty="0"/>
                  <a:t> 0 &lt;= CW &gt;= 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Rumus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𝑊𝑀𝐴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𝑤𝑒𝑖𝑔h𝑡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𝑓𝑜𝑟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𝑝𝑒𝑟𝑖𝑜𝑑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𝑑𝑒𝑚𝑎𝑛𝑑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𝑝𝑒𝑟𝑖𝑜𝑑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𝑊𝑒𝑖𝑔h𝑡𝑠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6E815C-0583-403B-A5A9-9CC6FB1E67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5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4165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FE2CB-6528-4EC5-BAEB-C5147B2D9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DEBDF-17D6-4A75-829B-5DD0F3E85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Forecasting (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peramalan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memprediksikan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memperkirakan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kejadian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di masa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mendatang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data yang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dikumpulkan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sebelumnya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Peramalan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perhitungan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objektif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data-data masa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lalu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menentukan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kondisi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dimasa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yang akan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datang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Peramalan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proses yang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menggambarkan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peristiwa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kondisi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pada masa yang akan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datang</a:t>
            </a:r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692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45A018-E235-4EEF-A654-E951742D2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2183" y="1998944"/>
            <a:ext cx="8181541" cy="10973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494424-A4C2-4E61-855A-353EC3EDF020}"/>
              </a:ext>
            </a:extLst>
          </p:cNvPr>
          <p:cNvSpPr txBox="1"/>
          <p:nvPr/>
        </p:nvSpPr>
        <p:spPr>
          <a:xfrm>
            <a:off x="1078523" y="4196862"/>
            <a:ext cx="9401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ID" sz="2400" b="1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ID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sebelumnya</a:t>
            </a:r>
            <a:r>
              <a:rPr lang="en-ID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diminta</a:t>
            </a:r>
            <a:r>
              <a:rPr lang="en-ID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menghitung</a:t>
            </a:r>
            <a:r>
              <a:rPr lang="en-ID" sz="2400" b="1" dirty="0">
                <a:latin typeface="Arial" panose="020B0604020202020204" pitchFamily="34" charset="0"/>
                <a:cs typeface="Arial" panose="020B0604020202020204" pitchFamily="34" charset="0"/>
              </a:rPr>
              <a:t> WMA </a:t>
            </a:r>
            <a:r>
              <a:rPr lang="en-ID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angka</a:t>
            </a:r>
            <a:r>
              <a:rPr lang="en-ID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penimbang</a:t>
            </a:r>
            <a:r>
              <a:rPr lang="en-ID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bulan</a:t>
            </a:r>
            <a:r>
              <a:rPr lang="en-ID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januari</a:t>
            </a:r>
            <a:r>
              <a:rPr lang="en-ID" sz="2400" b="1" dirty="0">
                <a:latin typeface="Arial" panose="020B0604020202020204" pitchFamily="34" charset="0"/>
                <a:cs typeface="Arial" panose="020B0604020202020204" pitchFamily="34" charset="0"/>
              </a:rPr>
              <a:t> 40%, februari30%, </a:t>
            </a:r>
            <a:r>
              <a:rPr lang="en-ID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maret</a:t>
            </a:r>
            <a:r>
              <a:rPr lang="en-ID" sz="2400" b="1" dirty="0">
                <a:latin typeface="Arial" panose="020B0604020202020204" pitchFamily="34" charset="0"/>
                <a:cs typeface="Arial" panose="020B0604020202020204" pitchFamily="34" charset="0"/>
              </a:rPr>
              <a:t> 20%m April 10%</a:t>
            </a:r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12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43BB-1421-4299-B88C-1BB62515A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Langkah-</a:t>
            </a:r>
            <a:r>
              <a:rPr lang="en-ID" dirty="0" err="1"/>
              <a:t>langkah</a:t>
            </a:r>
            <a:r>
              <a:rPr lang="en-ID" dirty="0"/>
              <a:t> </a:t>
            </a:r>
            <a:r>
              <a:rPr lang="en-ID" dirty="0" err="1"/>
              <a:t>penyelesainnya</a:t>
            </a:r>
            <a:endParaRPr lang="en-ID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6A259E-FCC7-4FB7-AEA2-C2D92F75B4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/>
              <a:t>Buka Program POM </a:t>
            </a:r>
            <a:r>
              <a:rPr lang="en-ID" dirty="0" err="1"/>
              <a:t>kemudian</a:t>
            </a:r>
            <a:r>
              <a:rPr lang="en-ID" dirty="0"/>
              <a:t> </a:t>
            </a:r>
            <a:r>
              <a:rPr lang="en-ID" dirty="0" err="1"/>
              <a:t>Klik</a:t>
            </a:r>
            <a:r>
              <a:rPr lang="en-ID" dirty="0"/>
              <a:t> Module -- </a:t>
            </a:r>
            <a:r>
              <a:rPr lang="en-ID" dirty="0" err="1"/>
              <a:t>pilih</a:t>
            </a:r>
            <a:r>
              <a:rPr lang="en-ID" dirty="0"/>
              <a:t> FORECASTING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2261F-8EBF-41E7-A349-D8CC402E4A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514350" indent="-514350">
              <a:buAutoNum type="arabicPeriod"/>
            </a:pPr>
            <a:endParaRPr lang="en-ID" dirty="0"/>
          </a:p>
          <a:p>
            <a:pPr marL="514350" indent="-514350">
              <a:buAutoNum type="arabicPeriod"/>
            </a:pPr>
            <a:endParaRPr lang="en-ID" dirty="0"/>
          </a:p>
          <a:p>
            <a:pPr marL="514350" indent="-514350">
              <a:buAutoNum type="arabicPeriod"/>
            </a:pPr>
            <a:endParaRPr lang="en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6DFCE0-A956-4D7C-B917-B6F737B3C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D" dirty="0" err="1"/>
              <a:t>Klik</a:t>
            </a:r>
            <a:r>
              <a:rPr lang="en-ID" dirty="0"/>
              <a:t> FILE -- NEW -- Time Series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56FE8E-AFCD-4D80-8E77-BAB98984F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5" y="3009133"/>
            <a:ext cx="5842226" cy="2167704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1DD38BD-2FC5-41A9-95D1-22DCE5971A3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85347"/>
            <a:ext cx="5183188" cy="2924043"/>
          </a:xfrm>
        </p:spPr>
      </p:pic>
    </p:spTree>
    <p:extLst>
      <p:ext uri="{BB962C8B-B14F-4D97-AF65-F5344CB8AC3E}">
        <p14:creationId xmlns:p14="http://schemas.microsoft.com/office/powerpoint/2010/main" val="787474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242FA39-6616-486F-8653-824721012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0036"/>
            <a:ext cx="10515600" cy="1325563"/>
          </a:xfrm>
        </p:spPr>
        <p:txBody>
          <a:bodyPr>
            <a:noAutofit/>
          </a:bodyPr>
          <a:lstStyle/>
          <a:p>
            <a:pPr algn="just"/>
            <a:r>
              <a:rPr lang="en-ID" sz="2800" dirty="0"/>
              <a:t>    </a:t>
            </a:r>
            <a:r>
              <a:rPr lang="en-ID" sz="2800" dirty="0" err="1"/>
              <a:t>Ketikan</a:t>
            </a:r>
            <a:r>
              <a:rPr lang="en-ID" sz="2800" dirty="0"/>
              <a:t> pada Title = example 2 dan pada Number of Past </a:t>
            </a:r>
            <a:r>
              <a:rPr lang="en-ID" sz="2800" dirty="0" err="1"/>
              <a:t>Periode</a:t>
            </a:r>
            <a:r>
              <a:rPr lang="en-ID" sz="2800" dirty="0"/>
              <a:t> </a:t>
            </a:r>
            <a:r>
              <a:rPr lang="en-ID" sz="2800" dirty="0" err="1"/>
              <a:t>isikan</a:t>
            </a:r>
            <a:r>
              <a:rPr lang="en-ID" sz="2800" dirty="0"/>
              <a:t> 4 </a:t>
            </a:r>
            <a:r>
              <a:rPr lang="en-ID" sz="2800" dirty="0" err="1"/>
              <a:t>kemudian</a:t>
            </a:r>
            <a:r>
              <a:rPr lang="en-ID" sz="2800" dirty="0"/>
              <a:t> </a:t>
            </a:r>
            <a:r>
              <a:rPr lang="en-ID" sz="2800" dirty="0" err="1"/>
              <a:t>klik</a:t>
            </a:r>
            <a:r>
              <a:rPr lang="en-ID" sz="2800" dirty="0"/>
              <a:t> OK </a:t>
            </a:r>
            <a:r>
              <a:rPr lang="en-ID" sz="2800" dirty="0" err="1"/>
              <a:t>periode</a:t>
            </a:r>
            <a:r>
              <a:rPr lang="en-ID" sz="2800" dirty="0"/>
              <a:t> dan data-data </a:t>
            </a:r>
            <a:r>
              <a:rPr lang="en-ID" sz="2800" dirty="0" err="1"/>
              <a:t>penjualan</a:t>
            </a:r>
            <a:r>
              <a:rPr lang="en-ID" sz="2800" dirty="0"/>
              <a:t> </a:t>
            </a:r>
            <a:r>
              <a:rPr lang="en-ID" sz="2800" dirty="0" err="1"/>
              <a:t>seperti</a:t>
            </a:r>
            <a:r>
              <a:rPr lang="en-ID" sz="2800" dirty="0"/>
              <a:t> Gambar </a:t>
            </a:r>
            <a:r>
              <a:rPr lang="en-ID" sz="2800" dirty="0" err="1"/>
              <a:t>berikut</a:t>
            </a:r>
            <a:r>
              <a:rPr lang="en-ID" sz="2800" dirty="0"/>
              <a:t>: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C43C3E-480E-4616-B33A-0C9E2275B0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09938"/>
            <a:ext cx="5181600" cy="2782711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FA50A6-A3E0-4AAE-9A62-215AA45ACD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97258"/>
            <a:ext cx="5181600" cy="1808072"/>
          </a:xfrm>
        </p:spPr>
      </p:pic>
    </p:spTree>
    <p:extLst>
      <p:ext uri="{BB962C8B-B14F-4D97-AF65-F5344CB8AC3E}">
        <p14:creationId xmlns:p14="http://schemas.microsoft.com/office/powerpoint/2010/main" val="36977460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B8D10-35D0-408F-A356-ADD62CD73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21911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ID" sz="3200" dirty="0"/>
              <a:t>   </a:t>
            </a:r>
            <a:r>
              <a:rPr lang="en-ID" sz="3200" dirty="0" err="1"/>
              <a:t>Selanjutnya</a:t>
            </a:r>
            <a:r>
              <a:rPr lang="en-ID" sz="3200" dirty="0"/>
              <a:t> </a:t>
            </a:r>
            <a:r>
              <a:rPr lang="en-ID" sz="3200" dirty="0" err="1"/>
              <a:t>pilih</a:t>
            </a:r>
            <a:r>
              <a:rPr lang="en-ID" sz="3200" dirty="0"/>
              <a:t> method “Weight Moving average” </a:t>
            </a:r>
            <a:r>
              <a:rPr lang="en-ID" sz="3200" dirty="0" err="1"/>
              <a:t>isi</a:t>
            </a:r>
            <a:r>
              <a:rPr lang="en-ID" sz="3200" dirty="0"/>
              <a:t> </a:t>
            </a:r>
            <a:r>
              <a:rPr lang="en-ID" sz="3200" dirty="0" err="1"/>
              <a:t>kan</a:t>
            </a:r>
            <a:r>
              <a:rPr lang="en-ID" sz="3200" dirty="0"/>
              <a:t> </a:t>
            </a:r>
            <a:r>
              <a:rPr lang="en-ID" sz="3200" dirty="0" err="1"/>
              <a:t>periode</a:t>
            </a:r>
            <a:r>
              <a:rPr lang="en-ID" sz="3200" dirty="0"/>
              <a:t> to average (4) </a:t>
            </a:r>
            <a:r>
              <a:rPr lang="en-ID" sz="3200" dirty="0" err="1"/>
              <a:t>kemudian</a:t>
            </a:r>
            <a:r>
              <a:rPr lang="en-ID" sz="3200" dirty="0"/>
              <a:t> </a:t>
            </a:r>
            <a:r>
              <a:rPr lang="en-ID" sz="3200" dirty="0" err="1"/>
              <a:t>klik</a:t>
            </a:r>
            <a:r>
              <a:rPr lang="en-ID" sz="3200" dirty="0"/>
              <a:t> </a:t>
            </a:r>
            <a:r>
              <a:rPr lang="en-ID" sz="3200" dirty="0" err="1"/>
              <a:t>Solve,hasil</a:t>
            </a:r>
            <a:r>
              <a:rPr lang="en-ID" sz="3200" dirty="0"/>
              <a:t> </a:t>
            </a:r>
            <a:r>
              <a:rPr lang="en-ID" sz="3200" dirty="0" err="1"/>
              <a:t>dapat</a:t>
            </a:r>
            <a:r>
              <a:rPr lang="en-ID" sz="3200" dirty="0"/>
              <a:t> </a:t>
            </a:r>
            <a:r>
              <a:rPr lang="en-ID" sz="3200" dirty="0" err="1"/>
              <a:t>dilihat</a:t>
            </a:r>
            <a:r>
              <a:rPr lang="en-ID" sz="3200" dirty="0"/>
              <a:t> </a:t>
            </a:r>
            <a:r>
              <a:rPr lang="en-ID" sz="3200" dirty="0" err="1"/>
              <a:t>sebagai</a:t>
            </a:r>
            <a:r>
              <a:rPr lang="en-ID" sz="3200" dirty="0"/>
              <a:t> </a:t>
            </a:r>
            <a:r>
              <a:rPr lang="en-ID" sz="3200" dirty="0" err="1"/>
              <a:t>berikut</a:t>
            </a:r>
            <a:r>
              <a:rPr lang="en-ID" sz="3200" dirty="0"/>
              <a:t>;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DDA4946-9B1C-4D59-9E09-F2152F0D02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85590"/>
            <a:ext cx="5181600" cy="831407"/>
          </a:xfr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97D54997-9876-47C7-8ED6-D573001C1D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4680"/>
            <a:ext cx="5181600" cy="2913227"/>
          </a:xfrm>
        </p:spPr>
      </p:pic>
    </p:spTree>
    <p:extLst>
      <p:ext uri="{BB962C8B-B14F-4D97-AF65-F5344CB8AC3E}">
        <p14:creationId xmlns:p14="http://schemas.microsoft.com/office/powerpoint/2010/main" val="1369910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AC8AC6-EFF3-411D-9179-775E1E94C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264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pilih</a:t>
            </a:r>
            <a:r>
              <a:rPr lang="en-US" dirty="0"/>
              <a:t> solution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pilih</a:t>
            </a:r>
            <a:r>
              <a:rPr lang="en-US" dirty="0"/>
              <a:t> forecasting result,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sebagi</a:t>
            </a:r>
            <a:r>
              <a:rPr lang="en-US" dirty="0"/>
              <a:t> </a:t>
            </a:r>
            <a:r>
              <a:rPr lang="en-US" dirty="0" err="1"/>
              <a:t>berikut</a:t>
            </a:r>
            <a:endParaRPr lang="en-ID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2887E8C9-42CC-4E99-9D2B-C561CE06E1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36234"/>
            <a:ext cx="5181600" cy="2130119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7C9B002-7295-4B3A-AC9A-B3803F8FE3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437" y="2158206"/>
            <a:ext cx="4429125" cy="3686175"/>
          </a:xfrm>
        </p:spPr>
      </p:pic>
    </p:spTree>
    <p:extLst>
      <p:ext uri="{BB962C8B-B14F-4D97-AF65-F5344CB8AC3E}">
        <p14:creationId xmlns:p14="http://schemas.microsoft.com/office/powerpoint/2010/main" val="18026386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AC8AC6-EFF3-411D-9179-775E1E94C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0263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pilih</a:t>
            </a:r>
            <a:r>
              <a:rPr lang="en-US" dirty="0"/>
              <a:t> solution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pilih</a:t>
            </a:r>
            <a:r>
              <a:rPr lang="en-US" dirty="0"/>
              <a:t> graph,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sebagi</a:t>
            </a:r>
            <a:r>
              <a:rPr lang="en-US" dirty="0"/>
              <a:t> </a:t>
            </a:r>
            <a:r>
              <a:rPr lang="en-US" dirty="0" err="1"/>
              <a:t>berikut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663A1E-A59B-4FCF-9BF1-2E5146FA45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61051"/>
            <a:ext cx="5181600" cy="1880485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CC24D54-07C6-4831-9B6E-97283847D9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76134"/>
            <a:ext cx="5181600" cy="2250320"/>
          </a:xfrm>
        </p:spPr>
      </p:pic>
    </p:spTree>
    <p:extLst>
      <p:ext uri="{BB962C8B-B14F-4D97-AF65-F5344CB8AC3E}">
        <p14:creationId xmlns:p14="http://schemas.microsoft.com/office/powerpoint/2010/main" val="12187539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5B829C-598C-4F0A-B45B-38B094937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kesimpulan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7BF30A-F839-4A6C-9910-C2F9C3B79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Dari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dan Gambar di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menunjukkan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bahwa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Weighted Moving Average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penjualan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periode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bulan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juni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97,5 unit.</a:t>
            </a:r>
          </a:p>
        </p:txBody>
      </p:sp>
    </p:spTree>
    <p:extLst>
      <p:ext uri="{BB962C8B-B14F-4D97-AF65-F5344CB8AC3E}">
        <p14:creationId xmlns:p14="http://schemas.microsoft.com/office/powerpoint/2010/main" val="36196448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257C9-E1DB-4F3D-9B17-608C14152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162"/>
            <a:ext cx="10515600" cy="1325563"/>
          </a:xfrm>
        </p:spPr>
        <p:txBody>
          <a:bodyPr/>
          <a:lstStyle/>
          <a:p>
            <a:r>
              <a:rPr lang="en-US" dirty="0" err="1"/>
              <a:t>Kelemahan-kelemahan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MA dan WMA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07504-CBED-46D9-BA16-60E1F1C60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/>
              <a:t>Peningkatan</a:t>
            </a:r>
            <a:r>
              <a:rPr lang="en-US" dirty="0"/>
              <a:t> 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ramalan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sensitive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perubahan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trend </a:t>
            </a:r>
            <a:r>
              <a:rPr lang="en-US" dirty="0" err="1"/>
              <a:t>peramalan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Perlakuan</a:t>
            </a:r>
            <a:r>
              <a:rPr lang="en-US" dirty="0"/>
              <a:t> data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historis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235489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AA527-59C5-425A-AF89-DCC9AC615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smoothing method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B699C-24D4-4D00-9C83-1F3E548AF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ESM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rata-rata </a:t>
            </a:r>
            <a:r>
              <a:rPr lang="en-US" dirty="0" err="1"/>
              <a:t>bergerak</a:t>
            </a:r>
            <a:r>
              <a:rPr lang="en-US" dirty="0"/>
              <a:t> yang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bobot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 pada data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pada </a:t>
            </a:r>
            <a:r>
              <a:rPr lang="en-US" dirty="0" err="1"/>
              <a:t>awal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awal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306166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858CE-1703-49B8-9551-32F00C65F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soal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72032-D546-4681-8292-54805EF123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data PT “OPQ” </a:t>
            </a:r>
            <a:r>
              <a:rPr lang="en-US" dirty="0" err="1"/>
              <a:t>Selama</a:t>
            </a:r>
            <a:r>
              <a:rPr lang="en-US" dirty="0"/>
              <a:t> 8 </a:t>
            </a:r>
            <a:r>
              <a:rPr lang="en-US" dirty="0" err="1"/>
              <a:t>kuartal</a:t>
            </a:r>
            <a:r>
              <a:rPr lang="en-US" dirty="0"/>
              <a:t>,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manajer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koefisien</a:t>
            </a:r>
            <a:r>
              <a:rPr lang="en-US" dirty="0"/>
              <a:t> “</a:t>
            </a:r>
            <a:r>
              <a:rPr lang="en-US" dirty="0" err="1"/>
              <a:t>pemulus</a:t>
            </a:r>
            <a:r>
              <a:rPr lang="en-US" dirty="0"/>
              <a:t>” </a:t>
            </a:r>
            <a:r>
              <a:rPr lang="en-US" dirty="0" err="1"/>
              <a:t>ditetapkan</a:t>
            </a:r>
            <a:r>
              <a:rPr lang="en-US" dirty="0"/>
              <a:t> 0,1 dan </a:t>
            </a:r>
            <a:r>
              <a:rPr lang="en-US" dirty="0" err="1"/>
              <a:t>peramalan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kuartal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ditetapkan</a:t>
            </a:r>
            <a:r>
              <a:rPr lang="en-US" dirty="0"/>
              <a:t> 175 unit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Tentukanlah</a:t>
            </a:r>
            <a:r>
              <a:rPr lang="en-US" dirty="0"/>
              <a:t> </a:t>
            </a:r>
            <a:r>
              <a:rPr lang="en-US" dirty="0" err="1"/>
              <a:t>ramalan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kuaratl</a:t>
            </a:r>
            <a:r>
              <a:rPr lang="en-US" dirty="0"/>
              <a:t> 9</a:t>
            </a:r>
            <a:endParaRPr lang="en-ID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205A1EB-A552-485F-B6A2-A91E274F01D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875584" y="813008"/>
          <a:ext cx="3534508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477">
                  <a:extLst>
                    <a:ext uri="{9D8B030D-6E8A-4147-A177-3AD203B41FA5}">
                      <a16:colId xmlns:a16="http://schemas.microsoft.com/office/drawing/2014/main" val="558395899"/>
                    </a:ext>
                  </a:extLst>
                </a:gridCol>
                <a:gridCol w="1946031">
                  <a:extLst>
                    <a:ext uri="{9D8B030D-6E8A-4147-A177-3AD203B41FA5}">
                      <a16:colId xmlns:a16="http://schemas.microsoft.com/office/drawing/2014/main" val="17950667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Kuartal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2990" marR="23299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2990" marR="232990"/>
                </a:tc>
                <a:extLst>
                  <a:ext uri="{0D108BD9-81ED-4DB2-BD59-A6C34878D82A}">
                    <a16:rowId xmlns:a16="http://schemas.microsoft.com/office/drawing/2014/main" val="49084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2990" marR="23299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2990" marR="232990"/>
                </a:tc>
                <a:extLst>
                  <a:ext uri="{0D108BD9-81ED-4DB2-BD59-A6C34878D82A}">
                    <a16:rowId xmlns:a16="http://schemas.microsoft.com/office/drawing/2014/main" val="2281014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2990" marR="23299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2990" marR="232990"/>
                </a:tc>
                <a:extLst>
                  <a:ext uri="{0D108BD9-81ED-4DB2-BD59-A6C34878D82A}">
                    <a16:rowId xmlns:a16="http://schemas.microsoft.com/office/drawing/2014/main" val="1228791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2990" marR="23299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2990" marR="232990"/>
                </a:tc>
                <a:extLst>
                  <a:ext uri="{0D108BD9-81ED-4DB2-BD59-A6C34878D82A}">
                    <a16:rowId xmlns:a16="http://schemas.microsoft.com/office/drawing/2014/main" val="2629554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2990" marR="23299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2990" marR="232990"/>
                </a:tc>
                <a:extLst>
                  <a:ext uri="{0D108BD9-81ED-4DB2-BD59-A6C34878D82A}">
                    <a16:rowId xmlns:a16="http://schemas.microsoft.com/office/drawing/2014/main" val="557090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2990" marR="23299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2990" marR="232990"/>
                </a:tc>
                <a:extLst>
                  <a:ext uri="{0D108BD9-81ED-4DB2-BD59-A6C34878D82A}">
                    <a16:rowId xmlns:a16="http://schemas.microsoft.com/office/drawing/2014/main" val="1064777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2990" marR="23299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2990" marR="232990"/>
                </a:tc>
                <a:extLst>
                  <a:ext uri="{0D108BD9-81ED-4DB2-BD59-A6C34878D82A}">
                    <a16:rowId xmlns:a16="http://schemas.microsoft.com/office/drawing/2014/main" val="2427338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2990" marR="23299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2990" marR="232990"/>
                </a:tc>
                <a:extLst>
                  <a:ext uri="{0D108BD9-81ED-4DB2-BD59-A6C34878D82A}">
                    <a16:rowId xmlns:a16="http://schemas.microsoft.com/office/drawing/2014/main" val="3126859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2990" marR="23299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2990" marR="232990"/>
                </a:tc>
                <a:extLst>
                  <a:ext uri="{0D108BD9-81ED-4DB2-BD59-A6C34878D82A}">
                    <a16:rowId xmlns:a16="http://schemas.microsoft.com/office/drawing/2014/main" val="1101223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2990" marR="23299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2990" marR="232990"/>
                </a:tc>
                <a:extLst>
                  <a:ext uri="{0D108BD9-81ED-4DB2-BD59-A6C34878D82A}">
                    <a16:rowId xmlns:a16="http://schemas.microsoft.com/office/drawing/2014/main" val="1708503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219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E0802-5609-4AE0-B988-0D0ABCB04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Dasar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5B352-D91F-4252-9035-3E038DEC7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Dasar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 err="1"/>
              <a:t>Produksi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Persediaan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Keuangan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Pemasaran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SDM</a:t>
            </a:r>
          </a:p>
          <a:p>
            <a:pPr marL="514350" indent="-514350">
              <a:buAutoNum type="arabicPeriod"/>
            </a:pPr>
            <a:r>
              <a:rPr lang="en-US" dirty="0" err="1"/>
              <a:t>Fasilitas-fasilitas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687177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43BB-1421-4299-B88C-1BB62515A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Langkah-</a:t>
            </a:r>
            <a:r>
              <a:rPr lang="en-ID" dirty="0" err="1"/>
              <a:t>langkah</a:t>
            </a:r>
            <a:r>
              <a:rPr lang="en-ID" dirty="0"/>
              <a:t> </a:t>
            </a:r>
            <a:r>
              <a:rPr lang="en-ID" dirty="0" err="1"/>
              <a:t>penyelesainnya</a:t>
            </a:r>
            <a:endParaRPr lang="en-ID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6A259E-FCC7-4FB7-AEA2-C2D92F75B4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/>
              <a:t>Buka Program POM </a:t>
            </a:r>
            <a:r>
              <a:rPr lang="en-ID" dirty="0" err="1"/>
              <a:t>kemudian</a:t>
            </a:r>
            <a:r>
              <a:rPr lang="en-ID" dirty="0"/>
              <a:t> </a:t>
            </a:r>
            <a:r>
              <a:rPr lang="en-ID" dirty="0" err="1"/>
              <a:t>Klik</a:t>
            </a:r>
            <a:r>
              <a:rPr lang="en-ID" dirty="0"/>
              <a:t> Module -- </a:t>
            </a:r>
            <a:r>
              <a:rPr lang="en-ID" dirty="0" err="1"/>
              <a:t>pilih</a:t>
            </a:r>
            <a:r>
              <a:rPr lang="en-ID" dirty="0"/>
              <a:t> FORECASTING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2261F-8EBF-41E7-A349-D8CC402E4A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514350" indent="-514350">
              <a:buAutoNum type="arabicPeriod"/>
            </a:pPr>
            <a:endParaRPr lang="en-ID" dirty="0"/>
          </a:p>
          <a:p>
            <a:pPr marL="514350" indent="-514350">
              <a:buAutoNum type="arabicPeriod"/>
            </a:pPr>
            <a:endParaRPr lang="en-ID" dirty="0"/>
          </a:p>
          <a:p>
            <a:pPr marL="514350" indent="-514350">
              <a:buAutoNum type="arabicPeriod"/>
            </a:pPr>
            <a:endParaRPr lang="en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6DFCE0-A956-4D7C-B917-B6F737B3C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D" dirty="0" err="1"/>
              <a:t>Klik</a:t>
            </a:r>
            <a:r>
              <a:rPr lang="en-ID" dirty="0"/>
              <a:t> FILE -- NEW -- Time Series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56FE8E-AFCD-4D80-8E77-BAB98984F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5" y="3009133"/>
            <a:ext cx="5842226" cy="2167704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1DD38BD-2FC5-41A9-95D1-22DCE5971A3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85347"/>
            <a:ext cx="5183188" cy="2924043"/>
          </a:xfrm>
        </p:spPr>
      </p:pic>
    </p:spTree>
    <p:extLst>
      <p:ext uri="{BB962C8B-B14F-4D97-AF65-F5344CB8AC3E}">
        <p14:creationId xmlns:p14="http://schemas.microsoft.com/office/powerpoint/2010/main" val="40624413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242FA39-6616-486F-8653-824721012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8758"/>
            <a:ext cx="10515600" cy="1325563"/>
          </a:xfrm>
        </p:spPr>
        <p:txBody>
          <a:bodyPr>
            <a:noAutofit/>
          </a:bodyPr>
          <a:lstStyle/>
          <a:p>
            <a:pPr algn="just"/>
            <a:r>
              <a:rPr lang="en-ID" sz="2800" dirty="0"/>
              <a:t>    </a:t>
            </a:r>
            <a:r>
              <a:rPr lang="en-ID" sz="2800" dirty="0" err="1"/>
              <a:t>Ketikan</a:t>
            </a:r>
            <a:r>
              <a:rPr lang="en-ID" sz="2800" dirty="0"/>
              <a:t> pada Title = example 3 dan pada Number of Past </a:t>
            </a:r>
            <a:r>
              <a:rPr lang="en-ID" sz="2800" dirty="0" err="1"/>
              <a:t>Periode</a:t>
            </a:r>
            <a:r>
              <a:rPr lang="en-ID" sz="2800" dirty="0"/>
              <a:t> </a:t>
            </a:r>
            <a:r>
              <a:rPr lang="en-ID" sz="2800" dirty="0" err="1"/>
              <a:t>isikan</a:t>
            </a:r>
            <a:r>
              <a:rPr lang="en-ID" sz="2800" dirty="0"/>
              <a:t> 8 </a:t>
            </a:r>
            <a:r>
              <a:rPr lang="en-ID" sz="2800" dirty="0" err="1"/>
              <a:t>kemudian</a:t>
            </a:r>
            <a:r>
              <a:rPr lang="en-ID" sz="2800" dirty="0"/>
              <a:t> </a:t>
            </a:r>
            <a:r>
              <a:rPr lang="en-ID" sz="2800" dirty="0" err="1"/>
              <a:t>klik</a:t>
            </a:r>
            <a:r>
              <a:rPr lang="en-ID" sz="2800" dirty="0"/>
              <a:t> OK </a:t>
            </a:r>
            <a:r>
              <a:rPr lang="en-ID" sz="2800" dirty="0" err="1"/>
              <a:t>periode</a:t>
            </a:r>
            <a:r>
              <a:rPr lang="en-ID" sz="2800" dirty="0"/>
              <a:t> dan data-data </a:t>
            </a:r>
            <a:r>
              <a:rPr lang="en-ID" sz="2800" dirty="0" err="1"/>
              <a:t>penjualan</a:t>
            </a:r>
            <a:r>
              <a:rPr lang="en-ID" sz="2800" dirty="0"/>
              <a:t> </a:t>
            </a:r>
            <a:r>
              <a:rPr lang="en-ID" sz="2800" dirty="0" err="1"/>
              <a:t>seperti</a:t>
            </a:r>
            <a:r>
              <a:rPr lang="en-ID" sz="2800" dirty="0"/>
              <a:t> Gambar </a:t>
            </a:r>
            <a:r>
              <a:rPr lang="en-ID" sz="2800" dirty="0" err="1"/>
              <a:t>berikut</a:t>
            </a:r>
            <a:r>
              <a:rPr lang="en-ID" sz="2800" dirty="0"/>
              <a:t>: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E202093-C7E7-4E15-A7D7-A9501DAC9B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2870411"/>
            <a:ext cx="5181600" cy="2767856"/>
          </a:xfr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90EF9820-F52C-4B7A-A70C-03C696D16A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2617366"/>
            <a:ext cx="5181600" cy="3273946"/>
          </a:xfrm>
        </p:spPr>
      </p:pic>
    </p:spTree>
    <p:extLst>
      <p:ext uri="{BB962C8B-B14F-4D97-AF65-F5344CB8AC3E}">
        <p14:creationId xmlns:p14="http://schemas.microsoft.com/office/powerpoint/2010/main" val="42116110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B8D10-35D0-408F-A356-ADD62CD73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8410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ID" sz="3200" dirty="0"/>
              <a:t>   </a:t>
            </a:r>
            <a:r>
              <a:rPr lang="en-ID" sz="3200" dirty="0" err="1"/>
              <a:t>Selanjutnya</a:t>
            </a:r>
            <a:r>
              <a:rPr lang="en-ID" sz="3200" dirty="0"/>
              <a:t> </a:t>
            </a:r>
            <a:r>
              <a:rPr lang="en-ID" sz="3200" dirty="0" err="1"/>
              <a:t>pilih</a:t>
            </a:r>
            <a:r>
              <a:rPr lang="en-ID" sz="3200" dirty="0"/>
              <a:t> method “Exponential </a:t>
            </a:r>
            <a:r>
              <a:rPr lang="en-ID" sz="3200" dirty="0" err="1"/>
              <a:t>smooting</a:t>
            </a:r>
            <a:r>
              <a:rPr lang="en-ID" sz="3200" dirty="0"/>
              <a:t>” </a:t>
            </a:r>
            <a:r>
              <a:rPr lang="en-ID" sz="3200" dirty="0" err="1"/>
              <a:t>isi</a:t>
            </a:r>
            <a:r>
              <a:rPr lang="en-ID" sz="3200" dirty="0"/>
              <a:t> </a:t>
            </a:r>
            <a:r>
              <a:rPr lang="en-ID" sz="3200" dirty="0" err="1"/>
              <a:t>kan</a:t>
            </a:r>
            <a:r>
              <a:rPr lang="en-ID" sz="3200" dirty="0"/>
              <a:t> alpha for </a:t>
            </a:r>
            <a:r>
              <a:rPr lang="en-ID" sz="3200" dirty="0" err="1"/>
              <a:t>smooting</a:t>
            </a:r>
            <a:r>
              <a:rPr lang="en-ID" sz="3200" dirty="0"/>
              <a:t> (0,1) </a:t>
            </a:r>
            <a:r>
              <a:rPr lang="en-ID" sz="3200" dirty="0" err="1"/>
              <a:t>kemudian</a:t>
            </a:r>
            <a:r>
              <a:rPr lang="en-ID" sz="3200" dirty="0"/>
              <a:t> </a:t>
            </a:r>
            <a:r>
              <a:rPr lang="en-ID" sz="3200" dirty="0" err="1"/>
              <a:t>klik</a:t>
            </a:r>
            <a:r>
              <a:rPr lang="en-ID" sz="3200" dirty="0"/>
              <a:t> </a:t>
            </a:r>
            <a:r>
              <a:rPr lang="en-ID" sz="3200" dirty="0" err="1"/>
              <a:t>Solve,hasil</a:t>
            </a:r>
            <a:r>
              <a:rPr lang="en-ID" sz="3200" dirty="0"/>
              <a:t> </a:t>
            </a:r>
            <a:r>
              <a:rPr lang="en-ID" sz="3200" dirty="0" err="1"/>
              <a:t>dapat</a:t>
            </a:r>
            <a:r>
              <a:rPr lang="en-ID" sz="3200" dirty="0"/>
              <a:t> </a:t>
            </a:r>
            <a:r>
              <a:rPr lang="en-ID" sz="3200" dirty="0" err="1"/>
              <a:t>dilihat</a:t>
            </a:r>
            <a:r>
              <a:rPr lang="en-ID" sz="3200" dirty="0"/>
              <a:t> </a:t>
            </a:r>
            <a:r>
              <a:rPr lang="en-ID" sz="3200" dirty="0" err="1"/>
              <a:t>sebagai</a:t>
            </a:r>
            <a:r>
              <a:rPr lang="en-ID" sz="3200" dirty="0"/>
              <a:t> </a:t>
            </a:r>
            <a:r>
              <a:rPr lang="en-ID" sz="3200" dirty="0" err="1"/>
              <a:t>berikut</a:t>
            </a:r>
            <a:r>
              <a:rPr lang="en-ID" sz="3200" dirty="0"/>
              <a:t>;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044BF3-7407-445F-82E0-CD48F7D61F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2" y="3625056"/>
            <a:ext cx="4562475" cy="752475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A1FFE866-2C42-43DA-B109-39B08F07FE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4680"/>
            <a:ext cx="5181600" cy="2913227"/>
          </a:xfrm>
        </p:spPr>
      </p:pic>
    </p:spTree>
    <p:extLst>
      <p:ext uri="{BB962C8B-B14F-4D97-AF65-F5344CB8AC3E}">
        <p14:creationId xmlns:p14="http://schemas.microsoft.com/office/powerpoint/2010/main" val="8092669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AC8AC6-EFF3-411D-9179-775E1E94C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411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pilih</a:t>
            </a:r>
            <a:r>
              <a:rPr lang="en-US" dirty="0"/>
              <a:t> solution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pilih</a:t>
            </a:r>
            <a:r>
              <a:rPr lang="en-US" dirty="0"/>
              <a:t> forecasting result,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sebagi</a:t>
            </a:r>
            <a:r>
              <a:rPr lang="en-US" dirty="0"/>
              <a:t> </a:t>
            </a:r>
            <a:r>
              <a:rPr lang="en-US" dirty="0" err="1"/>
              <a:t>berikut</a:t>
            </a:r>
            <a:endParaRPr lang="en-ID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2887E8C9-42CC-4E99-9D2B-C561CE06E1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36234"/>
            <a:ext cx="5181600" cy="2130119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D6D878-70BC-4A53-8ECD-98C861DB0D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76" y="2936234"/>
            <a:ext cx="4657725" cy="3305175"/>
          </a:xfrm>
        </p:spPr>
      </p:pic>
    </p:spTree>
    <p:extLst>
      <p:ext uri="{BB962C8B-B14F-4D97-AF65-F5344CB8AC3E}">
        <p14:creationId xmlns:p14="http://schemas.microsoft.com/office/powerpoint/2010/main" val="6775156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AC8AC6-EFF3-411D-9179-775E1E94C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884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pilih</a:t>
            </a:r>
            <a:r>
              <a:rPr lang="en-US" dirty="0"/>
              <a:t> solution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pilih</a:t>
            </a:r>
            <a:r>
              <a:rPr lang="en-US" dirty="0"/>
              <a:t> graph,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sebagi</a:t>
            </a:r>
            <a:r>
              <a:rPr lang="en-US" dirty="0"/>
              <a:t> </a:t>
            </a:r>
            <a:r>
              <a:rPr lang="en-US" dirty="0" err="1"/>
              <a:t>berikut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663A1E-A59B-4FCF-9BF1-2E5146FA45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61051"/>
            <a:ext cx="5181600" cy="1880485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BE1CFA3-2638-4882-A502-75E8B67821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33427"/>
            <a:ext cx="5181600" cy="1935733"/>
          </a:xfrm>
        </p:spPr>
      </p:pic>
    </p:spTree>
    <p:extLst>
      <p:ext uri="{BB962C8B-B14F-4D97-AF65-F5344CB8AC3E}">
        <p14:creationId xmlns:p14="http://schemas.microsoft.com/office/powerpoint/2010/main" val="42111876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5B829C-598C-4F0A-B45B-38B094937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kesimpulan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7BF30A-F839-4A6C-9910-C2F9C3B79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Dari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dan Gambar di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menunjukkan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bahwa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Exponential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smooting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penjualan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kuartal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180,748 unit.</a:t>
            </a:r>
          </a:p>
        </p:txBody>
      </p:sp>
    </p:spTree>
    <p:extLst>
      <p:ext uri="{BB962C8B-B14F-4D97-AF65-F5344CB8AC3E}">
        <p14:creationId xmlns:p14="http://schemas.microsoft.com/office/powerpoint/2010/main" val="3069604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5723C-7465-4A6E-92A0-3975B3176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Soal</a:t>
            </a:r>
            <a:r>
              <a:rPr lang="en-US" dirty="0"/>
              <a:t> </a:t>
            </a:r>
            <a:r>
              <a:rPr lang="en-US" dirty="0" err="1"/>
              <a:t>latihan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F4F66-409D-4A50-8111-5C7EE8DB04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PT.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Indostar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prediksi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permintaan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Televisi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diproduksinya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2013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disamping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hitunglah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>
              <a:buFont typeface="+mj-lt"/>
              <a:buAutoNum type="alphaLcPeriod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Perkiraan jumlah permintaan telivisi pada bulan Januari 2014 dengan metode 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Moving Average 3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bulan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(MA3)?</a:t>
            </a:r>
          </a:p>
          <a:p>
            <a:pPr marL="514350" indent="-514350">
              <a:buFont typeface="+mj-lt"/>
              <a:buAutoNum type="alphaLcPeriod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Perkiraan jumlah permintaan telivisi pada bulan Januari 2014 dengan metode 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Moving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Aaverage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bulan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(MA4)?</a:t>
            </a:r>
          </a:p>
          <a:p>
            <a:pPr marL="514350" indent="-514350">
              <a:buFont typeface="+mj-lt"/>
              <a:buAutoNum type="alphaLcPeriod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Perkiraan jumlah permintaan telivisi pada bulan Januari 2014 dengan metode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Weight Moving Average 3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(WMA3)?</a:t>
            </a:r>
          </a:p>
          <a:p>
            <a:pPr marL="514350" indent="-514350">
              <a:buFont typeface="+mj-lt"/>
              <a:buAutoNum type="alphaLcPeriod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Perkiraan jumlah permintaan telivisi pada bulan Januari 2014 dengan metode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Weight Moving Average 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(WMA4)?</a:t>
            </a:r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D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4B6FC0D-370A-4A6B-A0A8-A98E311172F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19304074"/>
              </p:ext>
            </p:extLst>
          </p:nvPr>
        </p:nvGraphicFramePr>
        <p:xfrm>
          <a:off x="6172200" y="1825625"/>
          <a:ext cx="51816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86169498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5345810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021048697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6806617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Bulan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Penjualan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(unit)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Bulan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Penjualan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(unit)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610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972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7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843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325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260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233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7709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5723C-7465-4A6E-92A0-3975B3176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Soal</a:t>
            </a:r>
            <a:r>
              <a:rPr lang="en-US" dirty="0"/>
              <a:t> </a:t>
            </a:r>
            <a:r>
              <a:rPr lang="en-US" dirty="0" err="1"/>
              <a:t>latihan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F4F66-409D-4A50-8111-5C7EE8DB04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Multinasional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PT. INDOJELLY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mencatat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penjualan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selama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endParaRPr lang="en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Dari data di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samping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hitunglah</a:t>
            </a:r>
            <a:endParaRPr lang="en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lphaLcParenR"/>
            </a:pP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moving average 3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bulan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berapa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perkiraan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penjualan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bulan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13?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Weight Moving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Averarge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bobot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pertama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0.4 dan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bobot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kedua 0,6 berapa perkiraan jumlah penjualan pada bulan ke 13?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Berapakah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prediksi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penjualan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PT.INDOJELLY pada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bulan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25?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4B6FC0D-370A-4A6B-A0A8-A98E311172F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06378755"/>
              </p:ext>
            </p:extLst>
          </p:nvPr>
        </p:nvGraphicFramePr>
        <p:xfrm>
          <a:off x="6172200" y="1825625"/>
          <a:ext cx="51816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86169498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5345810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021048697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6806617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Bulan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Penjualan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(unit)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Bulan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Penjualan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(unit)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610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972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7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843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325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260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233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5615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91364-FBDA-4C0A-8F86-B388215BD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Soal</a:t>
            </a:r>
            <a:r>
              <a:rPr lang="en-US" dirty="0"/>
              <a:t> Latihan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531EC-39E2-4CBF-994A-EFA778C6FD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Multinasional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PT. RESE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membuka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Hotline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berinteraksi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customer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rata-rata call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perhari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Dari data di atas hitunglah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moving average 2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berapa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perkiraan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panggilan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11?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Weight Moving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Averarge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bobot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pertama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0.4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bobot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kedua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0,6 dan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bobot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tiga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berapa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perkiraan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panggilan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11?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trend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berapa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perkiraan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panggilan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ID" sz="1800" dirty="0">
                <a:latin typeface="Arial" panose="020B0604020202020204" pitchFamily="34" charset="0"/>
                <a:cs typeface="Arial" panose="020B0604020202020204" pitchFamily="34" charset="0"/>
              </a:rPr>
              <a:t> 16?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756E8A9-1CC5-4D57-B4EA-F9D77A12FD0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9228975"/>
              </p:ext>
            </p:extLst>
          </p:nvPr>
        </p:nvGraphicFramePr>
        <p:xfrm>
          <a:off x="6172200" y="1825625"/>
          <a:ext cx="5181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57791978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38013623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91352601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167933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Calls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Calls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55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158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903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61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9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  <a:endParaRPr lang="en-ID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772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957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61249-C8C3-41C0-81F1-6D33CFC37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Peramalan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E1F82-4BAE-487A-B7FF-11579ED11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err="1"/>
              <a:t>Metode-metode</a:t>
            </a:r>
            <a:r>
              <a:rPr lang="en-US" sz="2400" dirty="0"/>
              <a:t> yang </a:t>
            </a:r>
            <a:r>
              <a:rPr lang="en-US" sz="2400" dirty="0" err="1"/>
              <a:t>dikembangkan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peramalan</a:t>
            </a:r>
            <a:endParaRPr lang="en-US" sz="2400" dirty="0"/>
          </a:p>
          <a:p>
            <a:pPr marL="514350" indent="-514350" algn="just">
              <a:buAutoNum type="arabicPeriod"/>
            </a:pP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kualitatif</a:t>
            </a:r>
            <a:endParaRPr lang="en-US" sz="2400" dirty="0"/>
          </a:p>
          <a:p>
            <a:pPr marL="514350" indent="-514350" algn="just">
              <a:buAutoNum type="arabicPeriod"/>
            </a:pP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kuantitif</a:t>
            </a:r>
            <a:endParaRPr lang="en-US" sz="2400" dirty="0"/>
          </a:p>
          <a:p>
            <a:pPr marL="971550" lvl="1" indent="-514350" algn="just">
              <a:buFont typeface="+mj-lt"/>
              <a:buAutoNum type="alphaLcPeriod"/>
            </a:pPr>
            <a:r>
              <a:rPr lang="en-US" dirty="0"/>
              <a:t>Causal</a:t>
            </a:r>
          </a:p>
          <a:p>
            <a:pPr marL="971550" lvl="1" indent="-514350" algn="just">
              <a:buFont typeface="+mj-lt"/>
              <a:buAutoNum type="alphaLcPeriod"/>
            </a:pPr>
            <a:r>
              <a:rPr lang="en-US" dirty="0"/>
              <a:t>Time series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n-US" sz="2400" dirty="0"/>
              <a:t>Naïve approach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n-US" sz="2400" dirty="0"/>
              <a:t>Moving average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n-US" sz="2400" dirty="0"/>
              <a:t>Exponential </a:t>
            </a:r>
            <a:r>
              <a:rPr lang="en-US" sz="2400" dirty="0" err="1"/>
              <a:t>smooting</a:t>
            </a:r>
            <a:endParaRPr lang="en-US" sz="2400" dirty="0"/>
          </a:p>
          <a:p>
            <a:pPr marL="1428750" lvl="2" indent="-514350" algn="just">
              <a:buFont typeface="+mj-lt"/>
              <a:buAutoNum type="alphaLcParenR"/>
            </a:pPr>
            <a:r>
              <a:rPr lang="en-US" sz="2400" dirty="0"/>
              <a:t>Trend projection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4237312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CDA6B-8289-4980-8EEA-AB0A4EB07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58B9C-3936-4FEB-828A-31C1ED9CE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kualitatif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menganalisis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kondisi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obyektif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adanya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meliputi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971550" lvl="1" indent="-514350" algn="just">
              <a:buFont typeface="+mj-lt"/>
              <a:buAutoNum type="alphaLcParenR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delphi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971550" lvl="1" indent="-514350" algn="just">
              <a:buFont typeface="+mj-lt"/>
              <a:buAutoNum type="alphaLcParenR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nominal group, </a:t>
            </a:r>
          </a:p>
          <a:p>
            <a:pPr marL="971550" lvl="1" indent="-514350" algn="just">
              <a:buFont typeface="+mj-lt"/>
              <a:buAutoNum type="alphaL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survey pasar, &amp;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historical analogy and life cycle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kuantitatif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diterapkan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apabila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71550" lvl="1" indent="-514350" algn="just">
              <a:buFont typeface="+mj-lt"/>
              <a:buAutoNum type="alphaLcParenR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Tersedia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data dan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masa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lalu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 algn="just">
              <a:buFont typeface="+mj-lt"/>
              <a:buAutoNum type="alphaL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dan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dikuantitatifkan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numerik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 algn="just">
              <a:buFont typeface="+mj-lt"/>
              <a:buAutoNum type="alphaLcParenR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Diasumsikan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aspek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masa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lalu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akan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berlanjut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dimasa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datang</a:t>
            </a:r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457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525B1-2411-470B-B75D-8983D272C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Langkah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peramalan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3E193-EB0C-46E0-95D7-DA456F5A0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Langkah-Langkah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peramalan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Tentukan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pemakai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Pemilihan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pernyataan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Penentuan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jangka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Pemilihan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  <a:p>
            <a:pPr marL="514350" indent="-514350" algn="just">
              <a:buAutoNum type="arabicPeriod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Pengumpulan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marL="514350" indent="-514350" algn="just">
              <a:buAutoNum type="arabicPeriod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peramalan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Validiti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penerapan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peramalan</a:t>
            </a:r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091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7FE5D-CED5-4C5B-A408-9E8E16A2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Peramalan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9E908-58E1-474A-B86B-59E970F1D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Peramalan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dibagi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empat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sub model.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Pertama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data masa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lalu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runtut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time series (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misalnya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penjualan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memprediksi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masa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depan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permintaan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kedua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situasi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di mana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variabel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misalnya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permintaan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fungsi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variabel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lain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variabel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bebas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disebut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regresi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sederhana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variabel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bebas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regresi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berganda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variabel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bebas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ketiga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memungkinkan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menciptakan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perkiraan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diberikan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model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regresi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tertentu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keempat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memungkinkan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menghitung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kesalahan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diberikan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tuntutan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prakiraan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6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A1F1B-1031-4633-B879-C32F4BBA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Peramalan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037D5-3A5B-4B6F-A785-7D0B55711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menghitung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metode-metode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peramalan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formal yang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meramalan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permintaan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dasar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perencanaan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pengambilan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rial" panose="020B0604020202020204" pitchFamily="34" charset="0"/>
                <a:cs typeface="Arial" panose="020B0604020202020204" pitchFamily="34" charset="0"/>
              </a:rPr>
              <a:t>keputusan</a:t>
            </a: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9884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1795</Words>
  <Application>Microsoft Office PowerPoint</Application>
  <PresentationFormat>Widescreen</PresentationFormat>
  <Paragraphs>322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Office Theme</vt:lpstr>
      <vt:lpstr>PowerPoint Presentation</vt:lpstr>
      <vt:lpstr>pendahuluan</vt:lpstr>
      <vt:lpstr>Definisi</vt:lpstr>
      <vt:lpstr>Dasar pengambilan keputusan dalam bisnis</vt:lpstr>
      <vt:lpstr>Metode Peramalan</vt:lpstr>
      <vt:lpstr>PowerPoint Presentation</vt:lpstr>
      <vt:lpstr>7 Langkah dalam peramalan</vt:lpstr>
      <vt:lpstr>Jenis Peramalan</vt:lpstr>
      <vt:lpstr>Tujuan Peramalan</vt:lpstr>
      <vt:lpstr>Time series</vt:lpstr>
      <vt:lpstr>Time series</vt:lpstr>
      <vt:lpstr>Jenis analisis Time series</vt:lpstr>
      <vt:lpstr>Naïve Approach</vt:lpstr>
      <vt:lpstr>Contoh kasus</vt:lpstr>
      <vt:lpstr>Langkah-langkah penyelesainnya</vt:lpstr>
      <vt:lpstr>    Ketikan pada Title = example 1 dan pada Number of Past Periode isikan 6 kemudian klik OK kemudian isikan periode dan data-data penjualan seperti Gambar berikut: </vt:lpstr>
      <vt:lpstr>   Selanjutnya pilih method “Naïve Method” kemudian klik Solve, untuk melihat hasilnya kita klik solution dan pilih forecasting result;</vt:lpstr>
      <vt:lpstr>Untuk melihat hasil kita pilih solution lalu pilih forecasting result, hasil bisa dilihat sebagi berikut</vt:lpstr>
      <vt:lpstr>Untuk melihat hasil kita pilih solution lalu pilih graph, hasil bisa dilihat sebagi berikut</vt:lpstr>
      <vt:lpstr>kesimpulan</vt:lpstr>
      <vt:lpstr>Moving Average Method</vt:lpstr>
      <vt:lpstr>contoh</vt:lpstr>
      <vt:lpstr>Langkah-langkah penyelesainnya</vt:lpstr>
      <vt:lpstr>    Ketikan pada Title = example 2 dan pada Number of Past Periode isikan 4 kemudian klik OK kemudian isikan periode to average 2, dan periode dan data-data penjualan seperti Gambar berikut: </vt:lpstr>
      <vt:lpstr>   Selanjutnya pilih method “Moving average” kemudian klik Solve,hasil dapat dilihat sebagai berikut;</vt:lpstr>
      <vt:lpstr>Untuk melihat hasil kita pilih solution lalu pilih forecasting result, hasil bisa dilihat sebagi berikut</vt:lpstr>
      <vt:lpstr>Untuk melihat hasil kita pilih solution lalu pilih graph, hasil bisa dilihat sebagi berikut</vt:lpstr>
      <vt:lpstr>kesimpulan</vt:lpstr>
      <vt:lpstr>Weighted Moving Average Method  (metode rata-rata tertimbang)</vt:lpstr>
      <vt:lpstr>PowerPoint Presentation</vt:lpstr>
      <vt:lpstr>Langkah-langkah penyelesainnya</vt:lpstr>
      <vt:lpstr>    Ketikan pada Title = example 2 dan pada Number of Past Periode isikan 4 kemudian klik OK periode dan data-data penjualan seperti Gambar berikut: </vt:lpstr>
      <vt:lpstr>   Selanjutnya pilih method “Weight Moving average” isi kan periode to average (4) kemudian klik Solve,hasil dapat dilihat sebagai berikut;</vt:lpstr>
      <vt:lpstr>Untuk melihat hasil kita pilih solution lalu pilih forecasting result, hasil bisa dilihat sebagi berikut</vt:lpstr>
      <vt:lpstr>Untuk melihat hasil kita pilih solution lalu pilih graph, hasil bisa dilihat sebagi berikut</vt:lpstr>
      <vt:lpstr>kesimpulan</vt:lpstr>
      <vt:lpstr>Kelemahan-kelemahan metode MA dan WMA</vt:lpstr>
      <vt:lpstr>Exponential smoothing method</vt:lpstr>
      <vt:lpstr>Contoh soal</vt:lpstr>
      <vt:lpstr>Langkah-langkah penyelesainnya</vt:lpstr>
      <vt:lpstr>    Ketikan pada Title = example 3 dan pada Number of Past Periode isikan 8 kemudian klik OK periode dan data-data penjualan seperti Gambar berikut: </vt:lpstr>
      <vt:lpstr>   Selanjutnya pilih method “Exponential smooting” isi kan alpha for smooting (0,1) kemudian klik Solve,hasil dapat dilihat sebagai berikut;</vt:lpstr>
      <vt:lpstr>Untuk melihat hasil kita pilih solution lalu pilih forecasting result, hasil bisa dilihat sebagi berikut</vt:lpstr>
      <vt:lpstr>Untuk melihat hasil kita pilih solution lalu pilih graph, hasil bisa dilihat sebagi berikut</vt:lpstr>
      <vt:lpstr>kesimpulan</vt:lpstr>
      <vt:lpstr>Soal latihan</vt:lpstr>
      <vt:lpstr>Soal latihan</vt:lpstr>
      <vt:lpstr>Soal Latihan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5</dc:title>
  <dc:creator>reviewer</dc:creator>
  <cp:lastModifiedBy>sofyan marwansyah</cp:lastModifiedBy>
  <cp:revision>35</cp:revision>
  <dcterms:created xsi:type="dcterms:W3CDTF">2020-06-23T09:10:05Z</dcterms:created>
  <dcterms:modified xsi:type="dcterms:W3CDTF">2023-08-30T09:20:57Z</dcterms:modified>
</cp:coreProperties>
</file>