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70" r:id="rId7"/>
    <p:sldId id="262" r:id="rId8"/>
    <p:sldId id="286" r:id="rId9"/>
    <p:sldId id="289" r:id="rId10"/>
    <p:sldId id="290" r:id="rId11"/>
    <p:sldId id="288" r:id="rId12"/>
    <p:sldId id="263" r:id="rId13"/>
    <p:sldId id="291" r:id="rId14"/>
    <p:sldId id="271" r:id="rId15"/>
    <p:sldId id="269" r:id="rId16"/>
    <p:sldId id="278" r:id="rId17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g+9GSsr0MFVwF06PpSxTbXrYgn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8"/>
    <p:restoredTop sz="94856"/>
  </p:normalViewPr>
  <p:slideViewPr>
    <p:cSldViewPr snapToGrid="0">
      <p:cViewPr varScale="1">
        <p:scale>
          <a:sx n="70" d="100"/>
          <a:sy n="70" d="100"/>
        </p:scale>
        <p:origin x="200" y="5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4290443e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4290443e5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4134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7155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601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0187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4290443e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4290443e5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1580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3587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3261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7386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B9D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g24290443e54_0_0"/>
          <p:cNvGrpSpPr/>
          <p:nvPr/>
        </p:nvGrpSpPr>
        <p:grpSpPr>
          <a:xfrm>
            <a:off x="2728325" y="4223452"/>
            <a:ext cx="12831325" cy="1840086"/>
            <a:chOff x="2728325" y="4223452"/>
            <a:chExt cx="12831325" cy="1840086"/>
          </a:xfrm>
        </p:grpSpPr>
        <p:sp>
          <p:nvSpPr>
            <p:cNvPr id="85" name="Google Shape;85;g24290443e54_0_0"/>
            <p:cNvSpPr/>
            <p:nvPr/>
          </p:nvSpPr>
          <p:spPr>
            <a:xfrm>
              <a:off x="2728325" y="4223452"/>
              <a:ext cx="1840086" cy="1840086"/>
            </a:xfrm>
            <a:custGeom>
              <a:avLst/>
              <a:gdLst/>
              <a:ahLst/>
              <a:cxnLst/>
              <a:rect l="l" t="t" r="r" b="b"/>
              <a:pathLst>
                <a:path w="1840086" h="1840086" extrusionOk="0">
                  <a:moveTo>
                    <a:pt x="0" y="0"/>
                  </a:moveTo>
                  <a:lnTo>
                    <a:pt x="1840086" y="0"/>
                  </a:lnTo>
                  <a:lnTo>
                    <a:pt x="1840086" y="1840086"/>
                  </a:lnTo>
                  <a:lnTo>
                    <a:pt x="0" y="18400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g24290443e54_0_0"/>
            <p:cNvSpPr txBox="1"/>
            <p:nvPr/>
          </p:nvSpPr>
          <p:spPr>
            <a:xfrm>
              <a:off x="4743150" y="4612503"/>
              <a:ext cx="10816500" cy="106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lt1"/>
                  </a:solidFill>
                </a:rPr>
                <a:t>KEMENTERIAN PENDIDIKAN, KEBUDAYAAN, RISET DAN TEKNOLOGI.</a:t>
              </a:r>
              <a:endParaRPr sz="21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lt1"/>
                  </a:solidFill>
                </a:rPr>
                <a:t>DIREKTORAT JENDERAL PENDIDIKAN TINGGI, RISET DAN TEKNOLOGI.</a:t>
              </a:r>
              <a:endParaRPr sz="21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lt1"/>
                  </a:solidFill>
                </a:rPr>
                <a:t>DIREKTORAT PEMBELAJARAN DAN KEMAHASISWAAN</a:t>
              </a:r>
              <a:endParaRPr sz="210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"/>
          <p:cNvSpPr txBox="1"/>
          <p:nvPr/>
        </p:nvSpPr>
        <p:spPr>
          <a:xfrm>
            <a:off x="3754483" y="1130203"/>
            <a:ext cx="1156887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 Crawlers </a:t>
            </a:r>
            <a:r>
              <a:rPr lang="en-US" sz="4000" dirty="0" err="1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Melakukan</a:t>
            </a:r>
            <a:r>
              <a:rPr lang="en-US" sz="4000" dirty="0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Pengecekan</a:t>
            </a:r>
            <a:r>
              <a:rPr lang="en-US" sz="4000" dirty="0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 di 3 </a:t>
            </a:r>
            <a:r>
              <a:rPr lang="en-US" sz="4000" dirty="0" err="1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bagian</a:t>
            </a:r>
            <a:endParaRPr lang="en-US" sz="700" dirty="0"/>
          </a:p>
        </p:txBody>
      </p:sp>
      <p:sp>
        <p:nvSpPr>
          <p:cNvPr id="195" name="Google Shape;195;p6"/>
          <p:cNvSpPr txBox="1"/>
          <p:nvPr/>
        </p:nvSpPr>
        <p:spPr>
          <a:xfrm>
            <a:off x="8045588" y="2945844"/>
            <a:ext cx="9445104" cy="141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ID" sz="3200" dirty="0">
              <a:effectLst/>
              <a:latin typeface="TimesNewRomanPSM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D" sz="6000" dirty="0"/>
          </a:p>
        </p:txBody>
      </p:sp>
      <p:sp>
        <p:nvSpPr>
          <p:cNvPr id="196" name="Google Shape;196;p6"/>
          <p:cNvSpPr/>
          <p:nvPr/>
        </p:nvSpPr>
        <p:spPr>
          <a:xfrm flipH="1">
            <a:off x="-122953" y="9131249"/>
            <a:ext cx="19460574" cy="1694952"/>
          </a:xfrm>
          <a:custGeom>
            <a:avLst/>
            <a:gdLst/>
            <a:ahLst/>
            <a:cxnLst/>
            <a:rect l="l" t="t" r="r" b="b"/>
            <a:pathLst>
              <a:path w="19460574" h="1694952" extrusionOk="0">
                <a:moveTo>
                  <a:pt x="19460574" y="0"/>
                </a:moveTo>
                <a:lnTo>
                  <a:pt x="0" y="0"/>
                </a:lnTo>
                <a:lnTo>
                  <a:pt x="0" y="1694952"/>
                </a:lnTo>
                <a:lnTo>
                  <a:pt x="19460574" y="1694952"/>
                </a:lnTo>
                <a:lnTo>
                  <a:pt x="1946057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109" t="-55863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6"/>
          <p:cNvSpPr/>
          <p:nvPr/>
        </p:nvSpPr>
        <p:spPr>
          <a:xfrm>
            <a:off x="15905747" y="8832716"/>
            <a:ext cx="4764505" cy="4114800"/>
          </a:xfrm>
          <a:custGeom>
            <a:avLst/>
            <a:gdLst/>
            <a:ahLst/>
            <a:cxnLst/>
            <a:rect l="l" t="t" r="r" b="b"/>
            <a:pathLst>
              <a:path w="4764505" h="4114800" extrusionOk="0">
                <a:moveTo>
                  <a:pt x="0" y="0"/>
                </a:moveTo>
                <a:lnTo>
                  <a:pt x="4764506" y="0"/>
                </a:lnTo>
                <a:lnTo>
                  <a:pt x="47645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6"/>
          <p:cNvSpPr/>
          <p:nvPr/>
        </p:nvSpPr>
        <p:spPr>
          <a:xfrm>
            <a:off x="1754251" y="9267825"/>
            <a:ext cx="833860" cy="833860"/>
          </a:xfrm>
          <a:custGeom>
            <a:avLst/>
            <a:gdLst/>
            <a:ahLst/>
            <a:cxnLst/>
            <a:rect l="l" t="t" r="r" b="b"/>
            <a:pathLst>
              <a:path w="833860" h="833860" extrusionOk="0">
                <a:moveTo>
                  <a:pt x="0" y="0"/>
                </a:moveTo>
                <a:lnTo>
                  <a:pt x="833860" y="0"/>
                </a:lnTo>
                <a:lnTo>
                  <a:pt x="833860" y="833860"/>
                </a:lnTo>
                <a:lnTo>
                  <a:pt x="0" y="8338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6"/>
          <p:cNvSpPr/>
          <p:nvPr/>
        </p:nvSpPr>
        <p:spPr>
          <a:xfrm>
            <a:off x="1009650" y="9327709"/>
            <a:ext cx="744601" cy="739637"/>
          </a:xfrm>
          <a:custGeom>
            <a:avLst/>
            <a:gdLst/>
            <a:ahLst/>
            <a:cxnLst/>
            <a:rect l="l" t="t" r="r" b="b"/>
            <a:pathLst>
              <a:path w="744601" h="739637" extrusionOk="0">
                <a:moveTo>
                  <a:pt x="0" y="0"/>
                </a:moveTo>
                <a:lnTo>
                  <a:pt x="744601" y="0"/>
                </a:lnTo>
                <a:lnTo>
                  <a:pt x="744601" y="739637"/>
                </a:lnTo>
                <a:lnTo>
                  <a:pt x="0" y="7396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6"/>
          <p:cNvSpPr txBox="1"/>
          <p:nvPr/>
        </p:nvSpPr>
        <p:spPr>
          <a:xfrm>
            <a:off x="2626211" y="9360905"/>
            <a:ext cx="6017362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3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PEMBELAJARAN DARING KOLABORATIF ILKOM UM METRO - TSI UMMAT</a:t>
            </a:r>
            <a:endParaRPr/>
          </a:p>
        </p:txBody>
      </p:sp>
      <p:sp>
        <p:nvSpPr>
          <p:cNvPr id="202" name="Google Shape;202;p6"/>
          <p:cNvSpPr txBox="1"/>
          <p:nvPr/>
        </p:nvSpPr>
        <p:spPr>
          <a:xfrm>
            <a:off x="16860423" y="9327709"/>
            <a:ext cx="1260538" cy="83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3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No.5</a:t>
            </a:r>
            <a:endParaRPr dirty="0"/>
          </a:p>
        </p:txBody>
      </p:sp>
      <p:sp>
        <p:nvSpPr>
          <p:cNvPr id="203" name="Google Shape;203;p6"/>
          <p:cNvSpPr/>
          <p:nvPr/>
        </p:nvSpPr>
        <p:spPr>
          <a:xfrm>
            <a:off x="627837" y="459877"/>
            <a:ext cx="741909" cy="741909"/>
          </a:xfrm>
          <a:custGeom>
            <a:avLst/>
            <a:gdLst/>
            <a:ahLst/>
            <a:cxnLst/>
            <a:rect l="l" t="t" r="r" b="b"/>
            <a:pathLst>
              <a:path w="741909" h="741909" extrusionOk="0">
                <a:moveTo>
                  <a:pt x="0" y="0"/>
                </a:moveTo>
                <a:lnTo>
                  <a:pt x="741909" y="0"/>
                </a:lnTo>
                <a:lnTo>
                  <a:pt x="741909" y="741909"/>
                </a:lnTo>
                <a:lnTo>
                  <a:pt x="0" y="7419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6"/>
          <p:cNvSpPr/>
          <p:nvPr/>
        </p:nvSpPr>
        <p:spPr>
          <a:xfrm>
            <a:off x="1369746" y="459877"/>
            <a:ext cx="1393256" cy="741909"/>
          </a:xfrm>
          <a:custGeom>
            <a:avLst/>
            <a:gdLst/>
            <a:ahLst/>
            <a:cxnLst/>
            <a:rect l="l" t="t" r="r" b="b"/>
            <a:pathLst>
              <a:path w="1393256" h="741909" extrusionOk="0">
                <a:moveTo>
                  <a:pt x="0" y="0"/>
                </a:moveTo>
                <a:lnTo>
                  <a:pt x="1393255" y="0"/>
                </a:lnTo>
                <a:lnTo>
                  <a:pt x="1393255" y="741909"/>
                </a:lnTo>
                <a:lnTo>
                  <a:pt x="0" y="7419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41;p3">
            <a:extLst>
              <a:ext uri="{FF2B5EF4-FFF2-40B4-BE49-F238E27FC236}">
                <a16:creationId xmlns:a16="http://schemas.microsoft.com/office/drawing/2014/main" id="{FDF71C41-4799-C6E2-DA19-2246FEC668B8}"/>
              </a:ext>
            </a:extLst>
          </p:cNvPr>
          <p:cNvSpPr txBox="1"/>
          <p:nvPr/>
        </p:nvSpPr>
        <p:spPr>
          <a:xfrm>
            <a:off x="9538922" y="9518067"/>
            <a:ext cx="5379253" cy="412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35" dirty="0">
                <a:solidFill>
                  <a:srgbClr val="FFFFFF"/>
                </a:solidFill>
              </a:rPr>
              <a:t>BIG DATA </a:t>
            </a:r>
            <a:r>
              <a:rPr lang="en-US" sz="223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en-US" sz="2235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Pertemuan</a:t>
            </a:r>
            <a:r>
              <a:rPr lang="en-US" sz="223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35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</a:t>
            </a:r>
            <a:r>
              <a:rPr lang="en-US" sz="223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6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09280A-CCDF-9105-F99A-66C1D61AB9CC}"/>
              </a:ext>
            </a:extLst>
          </p:cNvPr>
          <p:cNvSpPr txBox="1"/>
          <p:nvPr/>
        </p:nvSpPr>
        <p:spPr>
          <a:xfrm>
            <a:off x="2965650" y="2315587"/>
            <a:ext cx="133309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 startAt="3"/>
            </a:pPr>
            <a:r>
              <a:rPr lang="en-US" sz="3200" b="1" dirty="0" err="1"/>
              <a:t>Robot.txt</a:t>
            </a:r>
            <a:endParaRPr lang="en-US" sz="3200" b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berisi</a:t>
            </a:r>
            <a:r>
              <a:rPr lang="en-US" sz="3200" dirty="0"/>
              <a:t> </a:t>
            </a:r>
            <a:r>
              <a:rPr lang="en-US" sz="3200" dirty="0" err="1"/>
              <a:t>atribut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diikuti</a:t>
            </a:r>
            <a:endParaRPr lang="en-US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err="1"/>
              <a:t>semua</a:t>
            </a:r>
            <a:r>
              <a:rPr lang="en-US" sz="3200" dirty="0"/>
              <a:t> </a:t>
            </a:r>
            <a:r>
              <a:rPr lang="en-US" sz="3200" dirty="0" err="1"/>
              <a:t>tautan</a:t>
            </a:r>
            <a:r>
              <a:rPr lang="en-US" sz="3200" dirty="0"/>
              <a:t> </a:t>
            </a:r>
            <a:r>
              <a:rPr lang="en-US" sz="3200" dirty="0" err="1"/>
              <a:t>secara</a:t>
            </a:r>
            <a:r>
              <a:rPr lang="en-US" sz="3200" dirty="0"/>
              <a:t> default </a:t>
            </a:r>
            <a:r>
              <a:rPr lang="en-US" sz="3200" dirty="0" err="1"/>
              <a:t>mesti</a:t>
            </a:r>
            <a:r>
              <a:rPr lang="en-US" sz="3200" dirty="0"/>
              <a:t> </a:t>
            </a:r>
            <a:r>
              <a:rPr lang="en-US" sz="3200" dirty="0" err="1"/>
              <a:t>diikuti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1E0E97-1B2D-3F65-05BD-196950FFC6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3288" y="3974473"/>
            <a:ext cx="44323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31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"/>
          <p:cNvSpPr txBox="1"/>
          <p:nvPr/>
        </p:nvSpPr>
        <p:spPr>
          <a:xfrm>
            <a:off x="3986847" y="813382"/>
            <a:ext cx="1124097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Jenis</a:t>
            </a:r>
            <a:r>
              <a:rPr lang="en-US" sz="6000" dirty="0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 Crawling</a:t>
            </a:r>
            <a:endParaRPr sz="1050" dirty="0"/>
          </a:p>
        </p:txBody>
      </p:sp>
      <p:sp>
        <p:nvSpPr>
          <p:cNvPr id="195" name="Google Shape;195;p6"/>
          <p:cNvSpPr txBox="1"/>
          <p:nvPr/>
        </p:nvSpPr>
        <p:spPr>
          <a:xfrm>
            <a:off x="8045588" y="2945844"/>
            <a:ext cx="9445104" cy="141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ID" sz="3200" dirty="0">
              <a:effectLst/>
              <a:latin typeface="TimesNewRomanPSM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D" sz="6000" dirty="0"/>
          </a:p>
        </p:txBody>
      </p:sp>
      <p:sp>
        <p:nvSpPr>
          <p:cNvPr id="196" name="Google Shape;196;p6"/>
          <p:cNvSpPr/>
          <p:nvPr/>
        </p:nvSpPr>
        <p:spPr>
          <a:xfrm flipH="1">
            <a:off x="-122953" y="9131249"/>
            <a:ext cx="19460574" cy="1694952"/>
          </a:xfrm>
          <a:custGeom>
            <a:avLst/>
            <a:gdLst/>
            <a:ahLst/>
            <a:cxnLst/>
            <a:rect l="l" t="t" r="r" b="b"/>
            <a:pathLst>
              <a:path w="19460574" h="1694952" extrusionOk="0">
                <a:moveTo>
                  <a:pt x="19460574" y="0"/>
                </a:moveTo>
                <a:lnTo>
                  <a:pt x="0" y="0"/>
                </a:lnTo>
                <a:lnTo>
                  <a:pt x="0" y="1694952"/>
                </a:lnTo>
                <a:lnTo>
                  <a:pt x="19460574" y="1694952"/>
                </a:lnTo>
                <a:lnTo>
                  <a:pt x="1946057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109" t="-55863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6"/>
          <p:cNvSpPr/>
          <p:nvPr/>
        </p:nvSpPr>
        <p:spPr>
          <a:xfrm>
            <a:off x="15905747" y="8832716"/>
            <a:ext cx="4764505" cy="4114800"/>
          </a:xfrm>
          <a:custGeom>
            <a:avLst/>
            <a:gdLst/>
            <a:ahLst/>
            <a:cxnLst/>
            <a:rect l="l" t="t" r="r" b="b"/>
            <a:pathLst>
              <a:path w="4764505" h="4114800" extrusionOk="0">
                <a:moveTo>
                  <a:pt x="0" y="0"/>
                </a:moveTo>
                <a:lnTo>
                  <a:pt x="4764506" y="0"/>
                </a:lnTo>
                <a:lnTo>
                  <a:pt x="47645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6"/>
          <p:cNvSpPr/>
          <p:nvPr/>
        </p:nvSpPr>
        <p:spPr>
          <a:xfrm>
            <a:off x="1754251" y="9267825"/>
            <a:ext cx="833860" cy="833860"/>
          </a:xfrm>
          <a:custGeom>
            <a:avLst/>
            <a:gdLst/>
            <a:ahLst/>
            <a:cxnLst/>
            <a:rect l="l" t="t" r="r" b="b"/>
            <a:pathLst>
              <a:path w="833860" h="833860" extrusionOk="0">
                <a:moveTo>
                  <a:pt x="0" y="0"/>
                </a:moveTo>
                <a:lnTo>
                  <a:pt x="833860" y="0"/>
                </a:lnTo>
                <a:lnTo>
                  <a:pt x="833860" y="833860"/>
                </a:lnTo>
                <a:lnTo>
                  <a:pt x="0" y="8338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6"/>
          <p:cNvSpPr/>
          <p:nvPr/>
        </p:nvSpPr>
        <p:spPr>
          <a:xfrm>
            <a:off x="1009650" y="9327709"/>
            <a:ext cx="744601" cy="739637"/>
          </a:xfrm>
          <a:custGeom>
            <a:avLst/>
            <a:gdLst/>
            <a:ahLst/>
            <a:cxnLst/>
            <a:rect l="l" t="t" r="r" b="b"/>
            <a:pathLst>
              <a:path w="744601" h="739637" extrusionOk="0">
                <a:moveTo>
                  <a:pt x="0" y="0"/>
                </a:moveTo>
                <a:lnTo>
                  <a:pt x="744601" y="0"/>
                </a:lnTo>
                <a:lnTo>
                  <a:pt x="744601" y="739637"/>
                </a:lnTo>
                <a:lnTo>
                  <a:pt x="0" y="7396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6"/>
          <p:cNvSpPr txBox="1"/>
          <p:nvPr/>
        </p:nvSpPr>
        <p:spPr>
          <a:xfrm>
            <a:off x="2626211" y="9360905"/>
            <a:ext cx="6017362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3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PEMBELAJARAN DARING KOLABORATIF ILKOM UM METRO - TSI UMMAT</a:t>
            </a:r>
            <a:endParaRPr/>
          </a:p>
        </p:txBody>
      </p:sp>
      <p:sp>
        <p:nvSpPr>
          <p:cNvPr id="202" name="Google Shape;202;p6"/>
          <p:cNvSpPr txBox="1"/>
          <p:nvPr/>
        </p:nvSpPr>
        <p:spPr>
          <a:xfrm>
            <a:off x="16860423" y="9327709"/>
            <a:ext cx="1260538" cy="83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3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No.5</a:t>
            </a:r>
            <a:endParaRPr dirty="0"/>
          </a:p>
        </p:txBody>
      </p:sp>
      <p:sp>
        <p:nvSpPr>
          <p:cNvPr id="203" name="Google Shape;203;p6"/>
          <p:cNvSpPr/>
          <p:nvPr/>
        </p:nvSpPr>
        <p:spPr>
          <a:xfrm>
            <a:off x="627837" y="459877"/>
            <a:ext cx="741909" cy="741909"/>
          </a:xfrm>
          <a:custGeom>
            <a:avLst/>
            <a:gdLst/>
            <a:ahLst/>
            <a:cxnLst/>
            <a:rect l="l" t="t" r="r" b="b"/>
            <a:pathLst>
              <a:path w="741909" h="741909" extrusionOk="0">
                <a:moveTo>
                  <a:pt x="0" y="0"/>
                </a:moveTo>
                <a:lnTo>
                  <a:pt x="741909" y="0"/>
                </a:lnTo>
                <a:lnTo>
                  <a:pt x="741909" y="741909"/>
                </a:lnTo>
                <a:lnTo>
                  <a:pt x="0" y="7419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6"/>
          <p:cNvSpPr/>
          <p:nvPr/>
        </p:nvSpPr>
        <p:spPr>
          <a:xfrm>
            <a:off x="1369746" y="459877"/>
            <a:ext cx="1393256" cy="741909"/>
          </a:xfrm>
          <a:custGeom>
            <a:avLst/>
            <a:gdLst/>
            <a:ahLst/>
            <a:cxnLst/>
            <a:rect l="l" t="t" r="r" b="b"/>
            <a:pathLst>
              <a:path w="1393256" h="741909" extrusionOk="0">
                <a:moveTo>
                  <a:pt x="0" y="0"/>
                </a:moveTo>
                <a:lnTo>
                  <a:pt x="1393255" y="0"/>
                </a:lnTo>
                <a:lnTo>
                  <a:pt x="1393255" y="741909"/>
                </a:lnTo>
                <a:lnTo>
                  <a:pt x="0" y="7419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41;p3">
            <a:extLst>
              <a:ext uri="{FF2B5EF4-FFF2-40B4-BE49-F238E27FC236}">
                <a16:creationId xmlns:a16="http://schemas.microsoft.com/office/drawing/2014/main" id="{FDF71C41-4799-C6E2-DA19-2246FEC668B8}"/>
              </a:ext>
            </a:extLst>
          </p:cNvPr>
          <p:cNvSpPr txBox="1"/>
          <p:nvPr/>
        </p:nvSpPr>
        <p:spPr>
          <a:xfrm>
            <a:off x="9538922" y="9518067"/>
            <a:ext cx="5379253" cy="412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35" dirty="0">
                <a:solidFill>
                  <a:srgbClr val="FFFFFF"/>
                </a:solidFill>
              </a:rPr>
              <a:t>BIG DATA </a:t>
            </a:r>
            <a:r>
              <a:rPr lang="en-US" sz="223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en-US" sz="2235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Pertemuan</a:t>
            </a:r>
            <a:r>
              <a:rPr lang="en-US" sz="223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35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</a:t>
            </a:r>
            <a:r>
              <a:rPr lang="en-US" sz="223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6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09280A-CCDF-9105-F99A-66C1D61AB9CC}"/>
              </a:ext>
            </a:extLst>
          </p:cNvPr>
          <p:cNvSpPr txBox="1"/>
          <p:nvPr/>
        </p:nvSpPr>
        <p:spPr>
          <a:xfrm>
            <a:off x="2965650" y="2315587"/>
            <a:ext cx="133309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A965E2-C660-667E-5554-D9EEFDC01677}"/>
              </a:ext>
            </a:extLst>
          </p:cNvPr>
          <p:cNvSpPr txBox="1"/>
          <p:nvPr/>
        </p:nvSpPr>
        <p:spPr>
          <a:xfrm>
            <a:off x="4334257" y="2482275"/>
            <a:ext cx="121786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Site Crawls -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+mn-lt"/>
              </a:rPr>
              <a:t>Ini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+mn-lt"/>
              </a:rPr>
              <a:t>melibatkan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+mn-lt"/>
              </a:rPr>
              <a:t>peng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+mn-lt"/>
              </a:rPr>
              <a:t>-crawling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+mn-lt"/>
              </a:rPr>
              <a:t>seluruh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+mn-lt"/>
              </a:rPr>
              <a:t> situs web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+mn-lt"/>
              </a:rPr>
              <a:t>sampai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+mn-lt"/>
              </a:rPr>
              <a:t>semua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+mn-lt"/>
              </a:rPr>
              <a:t>tautan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+mn-lt"/>
              </a:rPr>
              <a:t>telah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+mn-lt"/>
              </a:rPr>
              <a:t>dieksplorasi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+mn-lt"/>
              </a:rPr>
              <a:t> dan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+mn-lt"/>
              </a:rPr>
              <a:t>tidak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+mn-lt"/>
              </a:rPr>
              <a:t>ditemukan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+mn-lt"/>
              </a:rPr>
              <a:t>halaman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+mn-lt"/>
              </a:rPr>
              <a:t>baru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+mn-lt"/>
              </a:rPr>
              <a:t>. Proses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+mn-lt"/>
              </a:rPr>
              <a:t>ini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+mn-lt"/>
              </a:rPr>
              <a:t> juga </a:t>
            </a:r>
            <a:r>
              <a:rPr lang="en-ID" sz="3200" b="0" i="0" dirty="0" err="1">
                <a:solidFill>
                  <a:schemeClr val="tx1"/>
                </a:solidFill>
                <a:effectLst/>
                <a:latin typeface="+mn-lt"/>
              </a:rPr>
              <a:t>disebut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+mn-lt"/>
              </a:rPr>
              <a:t> "</a:t>
            </a:r>
            <a:r>
              <a:rPr lang="en-ID" sz="3200" b="1" i="0" dirty="0">
                <a:solidFill>
                  <a:schemeClr val="tx1"/>
                </a:solidFill>
                <a:effectLst/>
                <a:latin typeface="+mn-lt"/>
              </a:rPr>
              <a:t>Spidering</a:t>
            </a:r>
            <a:r>
              <a:rPr lang="en-ID" sz="3200" b="0" i="0" dirty="0">
                <a:solidFill>
                  <a:schemeClr val="tx1"/>
                </a:solidFill>
                <a:effectLst/>
                <a:latin typeface="+mn-lt"/>
              </a:rPr>
              <a:t>".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Page Crawls - </a:t>
            </a:r>
            <a:r>
              <a:rPr lang="en-US" sz="3200" dirty="0" err="1">
                <a:solidFill>
                  <a:schemeClr val="tx1"/>
                </a:solidFill>
                <a:latin typeface="+mn-lt"/>
              </a:rPr>
              <a:t>Ini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n-lt"/>
              </a:rPr>
              <a:t>hanya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n-lt"/>
              </a:rPr>
              <a:t>mencrawl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n-lt"/>
              </a:rPr>
              <a:t>satu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 URL </a:t>
            </a:r>
            <a:r>
              <a:rPr lang="en-US" sz="3200" dirty="0" err="1">
                <a:solidFill>
                  <a:schemeClr val="tx1"/>
                </a:solidFill>
                <a:latin typeface="+mn-lt"/>
              </a:rPr>
              <a:t>halaman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n-lt"/>
              </a:rPr>
              <a:t>tunggal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5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"/>
          <p:cNvSpPr txBox="1"/>
          <p:nvPr/>
        </p:nvSpPr>
        <p:spPr>
          <a:xfrm>
            <a:off x="3538801" y="697390"/>
            <a:ext cx="11491900" cy="199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Hal-</a:t>
            </a:r>
            <a:r>
              <a:rPr lang="en-US" sz="5400" dirty="0" err="1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hal</a:t>
            </a:r>
            <a:r>
              <a:rPr lang="en-US" sz="5400" dirty="0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 yang </a:t>
            </a:r>
            <a:r>
              <a:rPr lang="en-US" sz="5400" dirty="0" err="1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membantu</a:t>
            </a:r>
            <a:r>
              <a:rPr lang="en-US" sz="5400" dirty="0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dirty="0" err="1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dalam</a:t>
            </a:r>
            <a:r>
              <a:rPr lang="en-US" sz="5400" dirty="0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 proses Crawl</a:t>
            </a:r>
            <a:endParaRPr sz="1000" dirty="0"/>
          </a:p>
        </p:txBody>
      </p:sp>
      <p:sp>
        <p:nvSpPr>
          <p:cNvPr id="212" name="Google Shape;212;p7"/>
          <p:cNvSpPr txBox="1"/>
          <p:nvPr/>
        </p:nvSpPr>
        <p:spPr>
          <a:xfrm>
            <a:off x="629981" y="2751666"/>
            <a:ext cx="8753907" cy="689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indent="-571500" algn="just">
              <a:lnSpc>
                <a:spcPct val="140014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+mn-lt"/>
              </a:rPr>
              <a:t>Buat</a:t>
            </a:r>
            <a:r>
              <a:rPr lang="en-US" sz="3200" dirty="0">
                <a:latin typeface="+mn-lt"/>
              </a:rPr>
              <a:t> dan </a:t>
            </a:r>
            <a:r>
              <a:rPr lang="en-US" sz="3200" dirty="0" err="1">
                <a:latin typeface="+mn-lt"/>
              </a:rPr>
              <a:t>kirim</a:t>
            </a:r>
            <a:r>
              <a:rPr lang="en-US" sz="3200" dirty="0">
                <a:latin typeface="+mn-lt"/>
              </a:rPr>
              <a:t> sitemap pada google search console</a:t>
            </a:r>
          </a:p>
          <a:p>
            <a:pPr marL="571500" indent="-571500" algn="just">
              <a:lnSpc>
                <a:spcPct val="140014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Google </a:t>
            </a:r>
            <a:r>
              <a:rPr lang="en-US" sz="3200" dirty="0" err="1">
                <a:latin typeface="+mn-lt"/>
              </a:rPr>
              <a:t>melakukan</a:t>
            </a:r>
            <a:r>
              <a:rPr lang="en-US" sz="3200" dirty="0">
                <a:latin typeface="+mn-lt"/>
              </a:rPr>
              <a:t> Crawl </a:t>
            </a:r>
            <a:r>
              <a:rPr lang="en-US" sz="3200" dirty="0" err="1">
                <a:latin typeface="+mn-lt"/>
              </a:rPr>
              <a:t>dengan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menggunakan</a:t>
            </a:r>
            <a:r>
              <a:rPr lang="en-US" sz="3200" dirty="0">
                <a:latin typeface="+mn-lt"/>
              </a:rPr>
              <a:t> URL yang </a:t>
            </a:r>
            <a:r>
              <a:rPr lang="en-US" sz="3200" dirty="0" err="1">
                <a:latin typeface="+mn-lt"/>
              </a:rPr>
              <a:t>sederhana</a:t>
            </a:r>
            <a:r>
              <a:rPr lang="en-US" sz="3200" dirty="0">
                <a:latin typeface="+mn-lt"/>
              </a:rPr>
              <a:t>, </a:t>
            </a:r>
            <a:r>
              <a:rPr lang="en-US" sz="3200" dirty="0" err="1">
                <a:latin typeface="+mn-lt"/>
              </a:rPr>
              <a:t>seperti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dibawah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ini</a:t>
            </a:r>
            <a:r>
              <a:rPr lang="en-US" sz="3200" dirty="0">
                <a:latin typeface="+mn-lt"/>
              </a:rPr>
              <a:t>:</a:t>
            </a:r>
          </a:p>
          <a:p>
            <a:pPr marL="571500" indent="-571500" algn="just">
              <a:lnSpc>
                <a:spcPct val="140014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+mn-lt"/>
            </a:endParaRPr>
          </a:p>
          <a:p>
            <a:pPr marL="571500" indent="-571500" algn="just">
              <a:lnSpc>
                <a:spcPct val="140014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+mn-lt"/>
              </a:rPr>
              <a:t>Menggunakan</a:t>
            </a:r>
            <a:r>
              <a:rPr lang="en-US" sz="3200" dirty="0">
                <a:latin typeface="+mn-lt"/>
              </a:rPr>
              <a:t> Internal Link (link yang </a:t>
            </a:r>
            <a:r>
              <a:rPr lang="en-US" sz="3200" dirty="0" err="1">
                <a:latin typeface="+mn-lt"/>
              </a:rPr>
              <a:t>diarahkan</a:t>
            </a:r>
            <a:r>
              <a:rPr lang="en-US" sz="3200" dirty="0">
                <a:latin typeface="+mn-lt"/>
              </a:rPr>
              <a:t>) pada </a:t>
            </a:r>
            <a:r>
              <a:rPr lang="en-US" sz="3200" dirty="0" err="1">
                <a:latin typeface="+mn-lt"/>
              </a:rPr>
              <a:t>halaman</a:t>
            </a:r>
            <a:r>
              <a:rPr lang="en-US" sz="3200" dirty="0">
                <a:latin typeface="+mn-lt"/>
              </a:rPr>
              <a:t> website </a:t>
            </a:r>
            <a:r>
              <a:rPr lang="en-US" sz="3200" dirty="0" err="1">
                <a:latin typeface="+mn-lt"/>
              </a:rPr>
              <a:t>untuk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membantu</a:t>
            </a:r>
            <a:r>
              <a:rPr lang="en-US" sz="3200" dirty="0">
                <a:latin typeface="+mn-lt"/>
              </a:rPr>
              <a:t> proses crawl</a:t>
            </a:r>
          </a:p>
          <a:p>
            <a:pPr marL="571500" indent="-571500" algn="just">
              <a:lnSpc>
                <a:spcPct val="140014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+mn-lt"/>
            </a:endParaRPr>
          </a:p>
        </p:txBody>
      </p:sp>
      <p:sp>
        <p:nvSpPr>
          <p:cNvPr id="213" name="Google Shape;213;p7"/>
          <p:cNvSpPr/>
          <p:nvPr/>
        </p:nvSpPr>
        <p:spPr>
          <a:xfrm flipH="1">
            <a:off x="-122953" y="9131249"/>
            <a:ext cx="19460574" cy="1694952"/>
          </a:xfrm>
          <a:custGeom>
            <a:avLst/>
            <a:gdLst/>
            <a:ahLst/>
            <a:cxnLst/>
            <a:rect l="l" t="t" r="r" b="b"/>
            <a:pathLst>
              <a:path w="19460574" h="1694952" extrusionOk="0">
                <a:moveTo>
                  <a:pt x="19460574" y="0"/>
                </a:moveTo>
                <a:lnTo>
                  <a:pt x="0" y="0"/>
                </a:lnTo>
                <a:lnTo>
                  <a:pt x="0" y="1694952"/>
                </a:lnTo>
                <a:lnTo>
                  <a:pt x="19460574" y="1694952"/>
                </a:lnTo>
                <a:lnTo>
                  <a:pt x="1946057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109" t="-55863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7"/>
          <p:cNvSpPr/>
          <p:nvPr/>
        </p:nvSpPr>
        <p:spPr>
          <a:xfrm>
            <a:off x="15905747" y="8832716"/>
            <a:ext cx="4764505" cy="4114800"/>
          </a:xfrm>
          <a:custGeom>
            <a:avLst/>
            <a:gdLst/>
            <a:ahLst/>
            <a:cxnLst/>
            <a:rect l="l" t="t" r="r" b="b"/>
            <a:pathLst>
              <a:path w="4764505" h="4114800" extrusionOk="0">
                <a:moveTo>
                  <a:pt x="0" y="0"/>
                </a:moveTo>
                <a:lnTo>
                  <a:pt x="4764506" y="0"/>
                </a:lnTo>
                <a:lnTo>
                  <a:pt x="47645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7"/>
          <p:cNvSpPr/>
          <p:nvPr/>
        </p:nvSpPr>
        <p:spPr>
          <a:xfrm>
            <a:off x="1754251" y="9267825"/>
            <a:ext cx="833860" cy="833860"/>
          </a:xfrm>
          <a:custGeom>
            <a:avLst/>
            <a:gdLst/>
            <a:ahLst/>
            <a:cxnLst/>
            <a:rect l="l" t="t" r="r" b="b"/>
            <a:pathLst>
              <a:path w="833860" h="833860" extrusionOk="0">
                <a:moveTo>
                  <a:pt x="0" y="0"/>
                </a:moveTo>
                <a:lnTo>
                  <a:pt x="833860" y="0"/>
                </a:lnTo>
                <a:lnTo>
                  <a:pt x="833860" y="833860"/>
                </a:lnTo>
                <a:lnTo>
                  <a:pt x="0" y="8338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7"/>
          <p:cNvSpPr/>
          <p:nvPr/>
        </p:nvSpPr>
        <p:spPr>
          <a:xfrm>
            <a:off x="1009650" y="9327709"/>
            <a:ext cx="744601" cy="739637"/>
          </a:xfrm>
          <a:custGeom>
            <a:avLst/>
            <a:gdLst/>
            <a:ahLst/>
            <a:cxnLst/>
            <a:rect l="l" t="t" r="r" b="b"/>
            <a:pathLst>
              <a:path w="744601" h="739637" extrusionOk="0">
                <a:moveTo>
                  <a:pt x="0" y="0"/>
                </a:moveTo>
                <a:lnTo>
                  <a:pt x="744601" y="0"/>
                </a:lnTo>
                <a:lnTo>
                  <a:pt x="744601" y="739637"/>
                </a:lnTo>
                <a:lnTo>
                  <a:pt x="0" y="7396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7"/>
          <p:cNvSpPr txBox="1"/>
          <p:nvPr/>
        </p:nvSpPr>
        <p:spPr>
          <a:xfrm>
            <a:off x="2626211" y="9360905"/>
            <a:ext cx="6017362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3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PEMBELAJARAN DARING KOLABORATIF ILKOM UM METRO - TSI UMMAT</a:t>
            </a:r>
            <a:endParaRPr/>
          </a:p>
        </p:txBody>
      </p:sp>
      <p:sp>
        <p:nvSpPr>
          <p:cNvPr id="219" name="Google Shape;219;p7"/>
          <p:cNvSpPr txBox="1"/>
          <p:nvPr/>
        </p:nvSpPr>
        <p:spPr>
          <a:xfrm>
            <a:off x="16860423" y="9327709"/>
            <a:ext cx="1260538" cy="83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3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No.6</a:t>
            </a:r>
            <a:endParaRPr dirty="0"/>
          </a:p>
        </p:txBody>
      </p:sp>
      <p:sp>
        <p:nvSpPr>
          <p:cNvPr id="220" name="Google Shape;220;p7"/>
          <p:cNvSpPr/>
          <p:nvPr/>
        </p:nvSpPr>
        <p:spPr>
          <a:xfrm>
            <a:off x="627837" y="459877"/>
            <a:ext cx="741909" cy="741909"/>
          </a:xfrm>
          <a:custGeom>
            <a:avLst/>
            <a:gdLst/>
            <a:ahLst/>
            <a:cxnLst/>
            <a:rect l="l" t="t" r="r" b="b"/>
            <a:pathLst>
              <a:path w="741909" h="741909" extrusionOk="0">
                <a:moveTo>
                  <a:pt x="0" y="0"/>
                </a:moveTo>
                <a:lnTo>
                  <a:pt x="741909" y="0"/>
                </a:lnTo>
                <a:lnTo>
                  <a:pt x="741909" y="741909"/>
                </a:lnTo>
                <a:lnTo>
                  <a:pt x="0" y="7419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7"/>
          <p:cNvSpPr/>
          <p:nvPr/>
        </p:nvSpPr>
        <p:spPr>
          <a:xfrm>
            <a:off x="1369746" y="459877"/>
            <a:ext cx="1393256" cy="741909"/>
          </a:xfrm>
          <a:custGeom>
            <a:avLst/>
            <a:gdLst/>
            <a:ahLst/>
            <a:cxnLst/>
            <a:rect l="l" t="t" r="r" b="b"/>
            <a:pathLst>
              <a:path w="1393256" h="741909" extrusionOk="0">
                <a:moveTo>
                  <a:pt x="0" y="0"/>
                </a:moveTo>
                <a:lnTo>
                  <a:pt x="1393255" y="0"/>
                </a:lnTo>
                <a:lnTo>
                  <a:pt x="1393255" y="741909"/>
                </a:lnTo>
                <a:lnTo>
                  <a:pt x="0" y="7419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41;p3">
            <a:extLst>
              <a:ext uri="{FF2B5EF4-FFF2-40B4-BE49-F238E27FC236}">
                <a16:creationId xmlns:a16="http://schemas.microsoft.com/office/drawing/2014/main" id="{7D05EC50-8D33-FE83-309D-01BED0898E6D}"/>
              </a:ext>
            </a:extLst>
          </p:cNvPr>
          <p:cNvSpPr txBox="1"/>
          <p:nvPr/>
        </p:nvSpPr>
        <p:spPr>
          <a:xfrm>
            <a:off x="9538922" y="9518067"/>
            <a:ext cx="5379253" cy="412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35" dirty="0">
                <a:solidFill>
                  <a:srgbClr val="FFFFFF"/>
                </a:solidFill>
              </a:rPr>
              <a:t>BIG DATA </a:t>
            </a:r>
            <a:r>
              <a:rPr lang="en-US" sz="223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en-US" sz="2235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Pertemuan</a:t>
            </a:r>
            <a:r>
              <a:rPr lang="en-US" sz="223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35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</a:t>
            </a:r>
            <a:r>
              <a:rPr lang="en-US" sz="223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6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3E7678-724B-8315-DFFF-A272C8FFBA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45654" y="2437794"/>
            <a:ext cx="5285232" cy="34737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C81C72-5BCF-9F86-94A1-21B054EA305D}"/>
              </a:ext>
            </a:extLst>
          </p:cNvPr>
          <p:cNvSpPr txBox="1"/>
          <p:nvPr/>
        </p:nvSpPr>
        <p:spPr>
          <a:xfrm>
            <a:off x="1830080" y="6198763"/>
            <a:ext cx="5285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https://</a:t>
            </a:r>
            <a:r>
              <a:rPr lang="en-US" sz="3200" dirty="0" err="1"/>
              <a:t>lombokinfo.id</a:t>
            </a:r>
            <a:r>
              <a:rPr lang="en-US" sz="3200" dirty="0"/>
              <a:t>/</a:t>
            </a:r>
            <a:r>
              <a:rPr lang="en-US" sz="3200" dirty="0" err="1"/>
              <a:t>makan</a:t>
            </a:r>
            <a:r>
              <a:rPr lang="en-US" sz="3200" dirty="0"/>
              <a:t>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C9068A-5590-B349-E083-1D82F2F5DA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32534" y="6458320"/>
            <a:ext cx="6010469" cy="216339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98D0208-2975-1F06-B1EE-A083E78F6BA7}"/>
              </a:ext>
            </a:extLst>
          </p:cNvPr>
          <p:cNvCxnSpPr/>
          <p:nvPr/>
        </p:nvCxnSpPr>
        <p:spPr>
          <a:xfrm flipH="1">
            <a:off x="15478887" y="6006523"/>
            <a:ext cx="819150" cy="5847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"/>
          <p:cNvSpPr txBox="1"/>
          <p:nvPr/>
        </p:nvSpPr>
        <p:spPr>
          <a:xfrm>
            <a:off x="3538801" y="697390"/>
            <a:ext cx="11491900" cy="99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Perbedaan</a:t>
            </a:r>
            <a:r>
              <a:rPr lang="en-US" sz="5400" dirty="0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 Crawl dan Scrapping</a:t>
            </a:r>
            <a:endParaRPr sz="1000" dirty="0"/>
          </a:p>
        </p:txBody>
      </p:sp>
      <p:sp>
        <p:nvSpPr>
          <p:cNvPr id="212" name="Google Shape;212;p7"/>
          <p:cNvSpPr txBox="1"/>
          <p:nvPr/>
        </p:nvSpPr>
        <p:spPr>
          <a:xfrm>
            <a:off x="629981" y="1924242"/>
            <a:ext cx="8908941" cy="6808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40014"/>
              </a:lnSpc>
            </a:pPr>
            <a:r>
              <a:rPr lang="en-US" sz="3200" b="1" dirty="0">
                <a:latin typeface="+mn-lt"/>
              </a:rPr>
              <a:t>Web crawling</a:t>
            </a:r>
            <a:r>
              <a:rPr lang="en-US" sz="3200" dirty="0">
                <a:latin typeface="+mn-lt"/>
              </a:rPr>
              <a:t> </a:t>
            </a:r>
          </a:p>
          <a:p>
            <a:pPr marL="514350" indent="-514350" algn="just">
              <a:lnSpc>
                <a:spcPct val="140014"/>
              </a:lnSpc>
              <a:buFont typeface="+mj-lt"/>
              <a:buAutoNum type="arabicPeriod"/>
            </a:pPr>
            <a:r>
              <a:rPr lang="en-US" sz="2800" dirty="0">
                <a:latin typeface="+mn-lt"/>
              </a:rPr>
              <a:t>Proses </a:t>
            </a:r>
            <a:r>
              <a:rPr lang="en-US" sz="2800" dirty="0" err="1">
                <a:latin typeface="+mn-lt"/>
              </a:rPr>
              <a:t>menggunakan</a:t>
            </a:r>
            <a:r>
              <a:rPr lang="en-US" sz="2800" dirty="0">
                <a:latin typeface="+mn-lt"/>
              </a:rPr>
              <a:t> web robot </a:t>
            </a:r>
            <a:r>
              <a:rPr lang="en-US" sz="2800" dirty="0" err="1">
                <a:latin typeface="+mn-lt"/>
              </a:rPr>
              <a:t>atau</a:t>
            </a:r>
            <a:r>
              <a:rPr lang="en-US" sz="2800" dirty="0">
                <a:latin typeface="+mn-lt"/>
              </a:rPr>
              <a:t> web spider </a:t>
            </a:r>
            <a:r>
              <a:rPr lang="en-US" sz="2800" dirty="0" err="1">
                <a:latin typeface="+mn-lt"/>
              </a:rPr>
              <a:t>untuk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membaca</a:t>
            </a:r>
            <a:r>
              <a:rPr lang="en-US" sz="2800" dirty="0">
                <a:latin typeface="+mn-lt"/>
              </a:rPr>
              <a:t> dan </a:t>
            </a:r>
            <a:r>
              <a:rPr lang="en-US" sz="2800" dirty="0" err="1">
                <a:latin typeface="+mn-lt"/>
              </a:rPr>
              <a:t>menyimpan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seluruh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konten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dalam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sebuah</a:t>
            </a:r>
            <a:r>
              <a:rPr lang="en-US" sz="2800" dirty="0">
                <a:latin typeface="+mn-lt"/>
              </a:rPr>
              <a:t> website </a:t>
            </a:r>
            <a:r>
              <a:rPr lang="en-US" sz="2800" dirty="0" err="1">
                <a:latin typeface="+mn-lt"/>
              </a:rPr>
              <a:t>dengan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tujuan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pengarsipan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atau</a:t>
            </a:r>
            <a:r>
              <a:rPr lang="en-US" sz="2800" dirty="0">
                <a:latin typeface="+mn-lt"/>
              </a:rPr>
              <a:t> indexing.</a:t>
            </a:r>
          </a:p>
          <a:p>
            <a:pPr marL="514350" indent="-514350" algn="just">
              <a:lnSpc>
                <a:spcPct val="140014"/>
              </a:lnSpc>
              <a:buFont typeface="+mj-lt"/>
              <a:buAutoNum type="arabicPeriod"/>
            </a:pPr>
            <a:r>
              <a:rPr lang="en-US" sz="2800" dirty="0" err="1">
                <a:latin typeface="+mn-lt"/>
              </a:rPr>
              <a:t>Cakupan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besar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karena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lingkupnya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adalah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seluruh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halaman</a:t>
            </a:r>
            <a:r>
              <a:rPr lang="en-US" sz="2800" dirty="0">
                <a:latin typeface="+mn-lt"/>
              </a:rPr>
              <a:t> dan website yang </a:t>
            </a:r>
            <a:r>
              <a:rPr lang="en-US" sz="2800" dirty="0" err="1">
                <a:latin typeface="+mn-lt"/>
              </a:rPr>
              <a:t>ada</a:t>
            </a:r>
            <a:r>
              <a:rPr lang="en-US" sz="2800" dirty="0">
                <a:latin typeface="+mn-lt"/>
              </a:rPr>
              <a:t> di internet.</a:t>
            </a:r>
          </a:p>
          <a:p>
            <a:pPr marL="514350" indent="-514350" algn="just">
              <a:lnSpc>
                <a:spcPct val="140014"/>
              </a:lnSpc>
              <a:buFont typeface="+mj-lt"/>
              <a:buAutoNum type="arabicPeriod"/>
            </a:pPr>
            <a:r>
              <a:rPr lang="en-US" sz="2800" dirty="0" err="1">
                <a:latin typeface="+mn-lt"/>
              </a:rPr>
              <a:t>Tidak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perlu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tahu</a:t>
            </a:r>
            <a:r>
              <a:rPr lang="en-US" sz="2800" dirty="0">
                <a:latin typeface="+mn-lt"/>
              </a:rPr>
              <a:t> URL </a:t>
            </a:r>
            <a:r>
              <a:rPr lang="en-US" sz="2800" dirty="0" err="1">
                <a:latin typeface="+mn-lt"/>
              </a:rPr>
              <a:t>atau</a:t>
            </a:r>
            <a:r>
              <a:rPr lang="en-US" sz="2800" dirty="0">
                <a:latin typeface="+mn-lt"/>
              </a:rPr>
              <a:t> domain yang </a:t>
            </a:r>
            <a:r>
              <a:rPr lang="en-US" sz="2800" dirty="0" err="1">
                <a:latin typeface="+mn-lt"/>
              </a:rPr>
              <a:t>ingin</a:t>
            </a:r>
            <a:r>
              <a:rPr lang="en-US" sz="2800" dirty="0">
                <a:latin typeface="+mn-lt"/>
              </a:rPr>
              <a:t> di-crawl </a:t>
            </a:r>
            <a:r>
              <a:rPr lang="en-US" sz="2800" dirty="0" err="1">
                <a:latin typeface="+mn-lt"/>
              </a:rPr>
              <a:t>karena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tujuannya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memang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untuk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mencari</a:t>
            </a:r>
            <a:r>
              <a:rPr lang="en-US" sz="2800" dirty="0">
                <a:latin typeface="+mn-lt"/>
              </a:rPr>
              <a:t>, </a:t>
            </a:r>
            <a:r>
              <a:rPr lang="en-US" sz="2800" dirty="0" err="1">
                <a:latin typeface="+mn-lt"/>
              </a:rPr>
              <a:t>menemukan</a:t>
            </a:r>
            <a:r>
              <a:rPr lang="en-US" sz="2800" dirty="0">
                <a:latin typeface="+mn-lt"/>
              </a:rPr>
              <a:t>, dan </a:t>
            </a:r>
            <a:r>
              <a:rPr lang="en-US" sz="2800" dirty="0" err="1">
                <a:latin typeface="+mn-lt"/>
              </a:rPr>
              <a:t>mengindeks</a:t>
            </a:r>
            <a:r>
              <a:rPr lang="en-US" sz="2800" dirty="0">
                <a:latin typeface="+mn-lt"/>
              </a:rPr>
              <a:t> URL </a:t>
            </a:r>
            <a:r>
              <a:rPr lang="en-US" sz="2800" dirty="0" err="1">
                <a:latin typeface="+mn-lt"/>
              </a:rPr>
              <a:t>tersebut</a:t>
            </a:r>
            <a:r>
              <a:rPr lang="en-US" sz="2800" dirty="0">
                <a:latin typeface="+mn-lt"/>
              </a:rPr>
              <a:t>.</a:t>
            </a:r>
            <a:endParaRPr lang="en-US" sz="3200" dirty="0">
              <a:latin typeface="+mn-lt"/>
            </a:endParaRPr>
          </a:p>
          <a:p>
            <a:pPr marL="571500" indent="-571500" algn="just">
              <a:lnSpc>
                <a:spcPct val="140014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+mn-lt"/>
            </a:endParaRPr>
          </a:p>
        </p:txBody>
      </p:sp>
      <p:sp>
        <p:nvSpPr>
          <p:cNvPr id="213" name="Google Shape;213;p7"/>
          <p:cNvSpPr/>
          <p:nvPr/>
        </p:nvSpPr>
        <p:spPr>
          <a:xfrm flipH="1">
            <a:off x="-122953" y="9131249"/>
            <a:ext cx="19460574" cy="1694952"/>
          </a:xfrm>
          <a:custGeom>
            <a:avLst/>
            <a:gdLst/>
            <a:ahLst/>
            <a:cxnLst/>
            <a:rect l="l" t="t" r="r" b="b"/>
            <a:pathLst>
              <a:path w="19460574" h="1694952" extrusionOk="0">
                <a:moveTo>
                  <a:pt x="19460574" y="0"/>
                </a:moveTo>
                <a:lnTo>
                  <a:pt x="0" y="0"/>
                </a:lnTo>
                <a:lnTo>
                  <a:pt x="0" y="1694952"/>
                </a:lnTo>
                <a:lnTo>
                  <a:pt x="19460574" y="1694952"/>
                </a:lnTo>
                <a:lnTo>
                  <a:pt x="1946057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109" t="-55863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7"/>
          <p:cNvSpPr/>
          <p:nvPr/>
        </p:nvSpPr>
        <p:spPr>
          <a:xfrm>
            <a:off x="15905747" y="8832716"/>
            <a:ext cx="4764505" cy="4114800"/>
          </a:xfrm>
          <a:custGeom>
            <a:avLst/>
            <a:gdLst/>
            <a:ahLst/>
            <a:cxnLst/>
            <a:rect l="l" t="t" r="r" b="b"/>
            <a:pathLst>
              <a:path w="4764505" h="4114800" extrusionOk="0">
                <a:moveTo>
                  <a:pt x="0" y="0"/>
                </a:moveTo>
                <a:lnTo>
                  <a:pt x="4764506" y="0"/>
                </a:lnTo>
                <a:lnTo>
                  <a:pt x="47645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7"/>
          <p:cNvSpPr/>
          <p:nvPr/>
        </p:nvSpPr>
        <p:spPr>
          <a:xfrm>
            <a:off x="1754251" y="9267825"/>
            <a:ext cx="833860" cy="833860"/>
          </a:xfrm>
          <a:custGeom>
            <a:avLst/>
            <a:gdLst/>
            <a:ahLst/>
            <a:cxnLst/>
            <a:rect l="l" t="t" r="r" b="b"/>
            <a:pathLst>
              <a:path w="833860" h="833860" extrusionOk="0">
                <a:moveTo>
                  <a:pt x="0" y="0"/>
                </a:moveTo>
                <a:lnTo>
                  <a:pt x="833860" y="0"/>
                </a:lnTo>
                <a:lnTo>
                  <a:pt x="833860" y="833860"/>
                </a:lnTo>
                <a:lnTo>
                  <a:pt x="0" y="8338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7"/>
          <p:cNvSpPr/>
          <p:nvPr/>
        </p:nvSpPr>
        <p:spPr>
          <a:xfrm>
            <a:off x="1009650" y="9327709"/>
            <a:ext cx="744601" cy="739637"/>
          </a:xfrm>
          <a:custGeom>
            <a:avLst/>
            <a:gdLst/>
            <a:ahLst/>
            <a:cxnLst/>
            <a:rect l="l" t="t" r="r" b="b"/>
            <a:pathLst>
              <a:path w="744601" h="739637" extrusionOk="0">
                <a:moveTo>
                  <a:pt x="0" y="0"/>
                </a:moveTo>
                <a:lnTo>
                  <a:pt x="744601" y="0"/>
                </a:lnTo>
                <a:lnTo>
                  <a:pt x="744601" y="739637"/>
                </a:lnTo>
                <a:lnTo>
                  <a:pt x="0" y="7396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7"/>
          <p:cNvSpPr txBox="1"/>
          <p:nvPr/>
        </p:nvSpPr>
        <p:spPr>
          <a:xfrm>
            <a:off x="2626211" y="9360905"/>
            <a:ext cx="6017362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3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PEMBELAJARAN DARING KOLABORATIF ILKOM UM METRO - TSI UMMAT</a:t>
            </a:r>
            <a:endParaRPr dirty="0"/>
          </a:p>
        </p:txBody>
      </p:sp>
      <p:sp>
        <p:nvSpPr>
          <p:cNvPr id="219" name="Google Shape;219;p7"/>
          <p:cNvSpPr txBox="1"/>
          <p:nvPr/>
        </p:nvSpPr>
        <p:spPr>
          <a:xfrm>
            <a:off x="16860423" y="9327709"/>
            <a:ext cx="1260538" cy="83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3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No.6</a:t>
            </a:r>
            <a:endParaRPr dirty="0"/>
          </a:p>
        </p:txBody>
      </p:sp>
      <p:sp>
        <p:nvSpPr>
          <p:cNvPr id="220" name="Google Shape;220;p7"/>
          <p:cNvSpPr/>
          <p:nvPr/>
        </p:nvSpPr>
        <p:spPr>
          <a:xfrm>
            <a:off x="627837" y="459877"/>
            <a:ext cx="741909" cy="741909"/>
          </a:xfrm>
          <a:custGeom>
            <a:avLst/>
            <a:gdLst/>
            <a:ahLst/>
            <a:cxnLst/>
            <a:rect l="l" t="t" r="r" b="b"/>
            <a:pathLst>
              <a:path w="741909" h="741909" extrusionOk="0">
                <a:moveTo>
                  <a:pt x="0" y="0"/>
                </a:moveTo>
                <a:lnTo>
                  <a:pt x="741909" y="0"/>
                </a:lnTo>
                <a:lnTo>
                  <a:pt x="741909" y="741909"/>
                </a:lnTo>
                <a:lnTo>
                  <a:pt x="0" y="7419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7"/>
          <p:cNvSpPr/>
          <p:nvPr/>
        </p:nvSpPr>
        <p:spPr>
          <a:xfrm>
            <a:off x="1369746" y="459877"/>
            <a:ext cx="1393256" cy="741909"/>
          </a:xfrm>
          <a:custGeom>
            <a:avLst/>
            <a:gdLst/>
            <a:ahLst/>
            <a:cxnLst/>
            <a:rect l="l" t="t" r="r" b="b"/>
            <a:pathLst>
              <a:path w="1393256" h="741909" extrusionOk="0">
                <a:moveTo>
                  <a:pt x="0" y="0"/>
                </a:moveTo>
                <a:lnTo>
                  <a:pt x="1393255" y="0"/>
                </a:lnTo>
                <a:lnTo>
                  <a:pt x="1393255" y="741909"/>
                </a:lnTo>
                <a:lnTo>
                  <a:pt x="0" y="7419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41;p3">
            <a:extLst>
              <a:ext uri="{FF2B5EF4-FFF2-40B4-BE49-F238E27FC236}">
                <a16:creationId xmlns:a16="http://schemas.microsoft.com/office/drawing/2014/main" id="{7D05EC50-8D33-FE83-309D-01BED0898E6D}"/>
              </a:ext>
            </a:extLst>
          </p:cNvPr>
          <p:cNvSpPr txBox="1"/>
          <p:nvPr/>
        </p:nvSpPr>
        <p:spPr>
          <a:xfrm>
            <a:off x="9538922" y="9518067"/>
            <a:ext cx="5379253" cy="412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35" dirty="0">
                <a:solidFill>
                  <a:srgbClr val="FFFFFF"/>
                </a:solidFill>
              </a:rPr>
              <a:t>BIG DATA </a:t>
            </a:r>
            <a:r>
              <a:rPr lang="en-US" sz="223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en-US" sz="2235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Pertemuan</a:t>
            </a:r>
            <a:r>
              <a:rPr lang="en-US" sz="223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35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</a:t>
            </a:r>
            <a:r>
              <a:rPr lang="en-US" sz="223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6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4A41B1-0979-A969-9D44-20734C350AB0}"/>
              </a:ext>
            </a:extLst>
          </p:cNvPr>
          <p:cNvSpPr txBox="1"/>
          <p:nvPr/>
        </p:nvSpPr>
        <p:spPr>
          <a:xfrm>
            <a:off x="10369296" y="1924242"/>
            <a:ext cx="7751665" cy="6660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+mn-lt"/>
              </a:rPr>
              <a:t>Web scraping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>
                <a:latin typeface="+mn-lt"/>
              </a:rPr>
              <a:t>Proses </a:t>
            </a:r>
            <a:r>
              <a:rPr lang="en-US" sz="2800" dirty="0" err="1">
                <a:latin typeface="+mn-lt"/>
              </a:rPr>
              <a:t>mengekstraksi</a:t>
            </a:r>
            <a:r>
              <a:rPr lang="en-US" sz="2800" dirty="0">
                <a:latin typeface="+mn-lt"/>
              </a:rPr>
              <a:t> data </a:t>
            </a:r>
            <a:r>
              <a:rPr lang="en-US" sz="2800" dirty="0" err="1">
                <a:latin typeface="+mn-lt"/>
              </a:rPr>
              <a:t>dari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sebuah</a:t>
            </a:r>
            <a:r>
              <a:rPr lang="en-US" sz="2800" dirty="0">
                <a:latin typeface="+mn-lt"/>
              </a:rPr>
              <a:t> website </a:t>
            </a:r>
            <a:r>
              <a:rPr lang="en-US" sz="2800" dirty="0" err="1">
                <a:latin typeface="+mn-lt"/>
              </a:rPr>
              <a:t>atau</a:t>
            </a:r>
            <a:r>
              <a:rPr lang="en-US" sz="2800" dirty="0">
                <a:latin typeface="+mn-lt"/>
              </a:rPr>
              <a:t> web page </a:t>
            </a:r>
            <a:r>
              <a:rPr lang="en-US" sz="2800" dirty="0" err="1">
                <a:latin typeface="+mn-lt"/>
              </a:rPr>
              <a:t>ke</a:t>
            </a:r>
            <a:r>
              <a:rPr lang="en-US" sz="2800" dirty="0">
                <a:latin typeface="+mn-lt"/>
              </a:rPr>
              <a:t> format file yang </a:t>
            </a:r>
            <a:r>
              <a:rPr lang="en-US" sz="2800" dirty="0" err="1">
                <a:latin typeface="+mn-lt"/>
              </a:rPr>
              <a:t>baru</a:t>
            </a:r>
            <a:r>
              <a:rPr lang="en-US" sz="2800" dirty="0">
                <a:latin typeface="+mn-lt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ID" sz="2800" b="0" i="0" dirty="0" err="1">
                <a:solidFill>
                  <a:srgbClr val="000000"/>
                </a:solidFill>
                <a:effectLst/>
                <a:latin typeface="+mn-lt"/>
              </a:rPr>
              <a:t>Cakupan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+mn-lt"/>
              </a:rPr>
              <a:t> yang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+mn-lt"/>
              </a:rPr>
              <a:t>kecil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+mn-lt"/>
              </a:rPr>
              <a:t>karena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+mn-lt"/>
              </a:rPr>
              <a:t>hanya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+mn-lt"/>
              </a:rPr>
              <a:t>berfokus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+mn-lt"/>
              </a:rPr>
              <a:t>mencari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+mn-lt"/>
              </a:rPr>
              <a:t>kumpulan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+mn-lt"/>
              </a:rPr>
              <a:t> data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+mn-lt"/>
              </a:rPr>
              <a:t>spesifik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+mn-lt"/>
              </a:rPr>
              <a:t>dari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ID" sz="2800" b="0" i="0" dirty="0" err="1">
                <a:solidFill>
                  <a:srgbClr val="000000"/>
                </a:solidFill>
                <a:effectLst/>
                <a:latin typeface="+mn-lt"/>
              </a:rPr>
              <a:t>sebuah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+mn-lt"/>
              </a:rPr>
              <a:t> </a:t>
            </a:r>
            <a:r>
              <a:rPr lang="en-ID" sz="2800" b="0" i="1" dirty="0">
                <a:solidFill>
                  <a:srgbClr val="000000"/>
                </a:solidFill>
                <a:effectLst/>
                <a:latin typeface="+mn-lt"/>
              </a:rPr>
              <a:t>website</a:t>
            </a:r>
            <a:r>
              <a:rPr lang="en-ID" sz="2800" b="0" i="0" dirty="0">
                <a:solidFill>
                  <a:srgbClr val="000000"/>
                </a:solidFill>
                <a:effectLst/>
                <a:latin typeface="+mn-lt"/>
              </a:rPr>
              <a:t>.</a:t>
            </a:r>
            <a:endParaRPr lang="en-US" sz="2800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 err="1">
                <a:latin typeface="+mn-lt"/>
              </a:rPr>
              <a:t>Setidaknya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tahu</a:t>
            </a:r>
            <a:r>
              <a:rPr lang="en-US" sz="2800" dirty="0">
                <a:latin typeface="+mn-lt"/>
              </a:rPr>
              <a:t> di domain mana </a:t>
            </a:r>
            <a:r>
              <a:rPr lang="en-US" sz="2800" dirty="0" err="1">
                <a:latin typeface="+mn-lt"/>
              </a:rPr>
              <a:t>akan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mengambil</a:t>
            </a:r>
            <a:r>
              <a:rPr lang="en-US" sz="2800" dirty="0">
                <a:latin typeface="+mn-lt"/>
              </a:rPr>
              <a:t> data </a:t>
            </a:r>
            <a:r>
              <a:rPr lang="en-US" sz="2800" dirty="0" err="1">
                <a:latin typeface="+mn-lt"/>
              </a:rPr>
              <a:t>dari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sebuah</a:t>
            </a:r>
            <a:r>
              <a:rPr lang="en-US" sz="2800" dirty="0">
                <a:latin typeface="+mn-lt"/>
              </a:rPr>
              <a:t> website.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781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"/>
          <p:cNvSpPr txBox="1"/>
          <p:nvPr/>
        </p:nvSpPr>
        <p:spPr>
          <a:xfrm>
            <a:off x="1309700" y="1500319"/>
            <a:ext cx="11077832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000B9D"/>
                </a:solidFill>
              </a:rPr>
              <a:t>Kesimpulan</a:t>
            </a:r>
            <a:endParaRPr sz="1050" dirty="0"/>
          </a:p>
        </p:txBody>
      </p:sp>
      <p:sp>
        <p:nvSpPr>
          <p:cNvPr id="212" name="Google Shape;212;p7"/>
          <p:cNvSpPr txBox="1"/>
          <p:nvPr/>
        </p:nvSpPr>
        <p:spPr>
          <a:xfrm>
            <a:off x="1166192" y="2906848"/>
            <a:ext cx="14954761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D" sz="3200" dirty="0">
                <a:latin typeface="+mn-lt"/>
              </a:rPr>
              <a:t>Karena proses crawling </a:t>
            </a:r>
            <a:r>
              <a:rPr lang="en-ID" sz="3200" dirty="0" err="1">
                <a:latin typeface="+mn-lt"/>
              </a:rPr>
              <a:t>ini</a:t>
            </a:r>
            <a:r>
              <a:rPr lang="en-ID" sz="3200" dirty="0">
                <a:latin typeface="+mn-lt"/>
              </a:rPr>
              <a:t> </a:t>
            </a:r>
            <a:r>
              <a:rPr lang="en-ID" sz="3200" dirty="0" err="1">
                <a:latin typeface="+mn-lt"/>
              </a:rPr>
              <a:t>sebenarnya</a:t>
            </a:r>
            <a:r>
              <a:rPr lang="en-ID" sz="3200" dirty="0">
                <a:latin typeface="+mn-lt"/>
              </a:rPr>
              <a:t> sangat </a:t>
            </a:r>
            <a:r>
              <a:rPr lang="en-ID" sz="3200" dirty="0" err="1">
                <a:latin typeface="+mn-lt"/>
              </a:rPr>
              <a:t>penting</a:t>
            </a:r>
            <a:r>
              <a:rPr lang="en-ID" sz="3200" dirty="0">
                <a:latin typeface="+mn-lt"/>
              </a:rPr>
              <a:t> </a:t>
            </a:r>
            <a:r>
              <a:rPr lang="en-ID" sz="3200" dirty="0" err="1">
                <a:latin typeface="+mn-lt"/>
              </a:rPr>
              <a:t>untuk</a:t>
            </a:r>
            <a:r>
              <a:rPr lang="en-ID" sz="3200" dirty="0">
                <a:latin typeface="+mn-lt"/>
              </a:rPr>
              <a:t> </a:t>
            </a:r>
            <a:r>
              <a:rPr lang="en-ID" sz="3200" dirty="0" err="1">
                <a:latin typeface="+mn-lt"/>
              </a:rPr>
              <a:t>dilakukan</a:t>
            </a:r>
            <a:r>
              <a:rPr lang="en-ID" sz="3200" dirty="0">
                <a:latin typeface="+mn-lt"/>
              </a:rPr>
              <a:t> di SEO, </a:t>
            </a:r>
            <a:r>
              <a:rPr lang="en-ID" sz="3200" dirty="0" err="1">
                <a:latin typeface="+mn-lt"/>
              </a:rPr>
              <a:t>maka</a:t>
            </a:r>
            <a:r>
              <a:rPr lang="en-ID" sz="3200" dirty="0">
                <a:latin typeface="+mn-lt"/>
              </a:rPr>
              <a:t> </a:t>
            </a:r>
            <a:r>
              <a:rPr lang="en-ID" sz="3200" dirty="0" err="1">
                <a:latin typeface="+mn-lt"/>
              </a:rPr>
              <a:t>sebisa</a:t>
            </a:r>
            <a:r>
              <a:rPr lang="en-ID" sz="3200" dirty="0">
                <a:latin typeface="+mn-lt"/>
              </a:rPr>
              <a:t> </a:t>
            </a:r>
            <a:r>
              <a:rPr lang="en-ID" sz="3200" dirty="0" err="1">
                <a:latin typeface="+mn-lt"/>
              </a:rPr>
              <a:t>mungkin</a:t>
            </a:r>
            <a:r>
              <a:rPr lang="en-ID" sz="3200" dirty="0">
                <a:latin typeface="+mn-lt"/>
              </a:rPr>
              <a:t> </a:t>
            </a:r>
            <a:r>
              <a:rPr lang="en-ID" sz="3200" dirty="0" err="1">
                <a:latin typeface="+mn-lt"/>
              </a:rPr>
              <a:t>diusahakan</a:t>
            </a:r>
            <a:r>
              <a:rPr lang="en-ID" sz="3200" dirty="0">
                <a:latin typeface="+mn-lt"/>
              </a:rPr>
              <a:t> </a:t>
            </a:r>
            <a:r>
              <a:rPr lang="en-ID" sz="3200" dirty="0" err="1">
                <a:latin typeface="+mn-lt"/>
              </a:rPr>
              <a:t>untuk</a:t>
            </a:r>
            <a:r>
              <a:rPr lang="en-ID" sz="3200" dirty="0">
                <a:latin typeface="+mn-lt"/>
              </a:rPr>
              <a:t> </a:t>
            </a:r>
            <a:r>
              <a:rPr lang="en-ID" sz="3200" dirty="0" err="1">
                <a:latin typeface="+mn-lt"/>
              </a:rPr>
              <a:t>prosesnya</a:t>
            </a:r>
            <a:r>
              <a:rPr lang="en-ID" sz="3200" dirty="0">
                <a:latin typeface="+mn-lt"/>
              </a:rPr>
              <a:t> </a:t>
            </a:r>
            <a:r>
              <a:rPr lang="en-ID" sz="3200" dirty="0" err="1">
                <a:latin typeface="+mn-lt"/>
              </a:rPr>
              <a:t>berjalan</a:t>
            </a:r>
            <a:r>
              <a:rPr lang="en-ID" sz="3200" dirty="0">
                <a:latin typeface="+mn-lt"/>
              </a:rPr>
              <a:t> </a:t>
            </a:r>
            <a:r>
              <a:rPr lang="en-ID" sz="3200" dirty="0" err="1">
                <a:latin typeface="+mn-lt"/>
              </a:rPr>
              <a:t>lancar</a:t>
            </a:r>
            <a:endParaRPr lang="en-ID" sz="3200" dirty="0">
              <a:latin typeface="+mn-lt"/>
            </a:endParaRPr>
          </a:p>
        </p:txBody>
      </p:sp>
      <p:sp>
        <p:nvSpPr>
          <p:cNvPr id="213" name="Google Shape;213;p7"/>
          <p:cNvSpPr/>
          <p:nvPr/>
        </p:nvSpPr>
        <p:spPr>
          <a:xfrm flipH="1">
            <a:off x="-122953" y="9131249"/>
            <a:ext cx="19460574" cy="1694952"/>
          </a:xfrm>
          <a:custGeom>
            <a:avLst/>
            <a:gdLst/>
            <a:ahLst/>
            <a:cxnLst/>
            <a:rect l="l" t="t" r="r" b="b"/>
            <a:pathLst>
              <a:path w="19460574" h="1694952" extrusionOk="0">
                <a:moveTo>
                  <a:pt x="19460574" y="0"/>
                </a:moveTo>
                <a:lnTo>
                  <a:pt x="0" y="0"/>
                </a:lnTo>
                <a:lnTo>
                  <a:pt x="0" y="1694952"/>
                </a:lnTo>
                <a:lnTo>
                  <a:pt x="19460574" y="1694952"/>
                </a:lnTo>
                <a:lnTo>
                  <a:pt x="1946057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109" t="-55863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7"/>
          <p:cNvSpPr/>
          <p:nvPr/>
        </p:nvSpPr>
        <p:spPr>
          <a:xfrm>
            <a:off x="15905747" y="8832716"/>
            <a:ext cx="4764505" cy="4114800"/>
          </a:xfrm>
          <a:custGeom>
            <a:avLst/>
            <a:gdLst/>
            <a:ahLst/>
            <a:cxnLst/>
            <a:rect l="l" t="t" r="r" b="b"/>
            <a:pathLst>
              <a:path w="4764505" h="4114800" extrusionOk="0">
                <a:moveTo>
                  <a:pt x="0" y="0"/>
                </a:moveTo>
                <a:lnTo>
                  <a:pt x="4764506" y="0"/>
                </a:lnTo>
                <a:lnTo>
                  <a:pt x="47645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7"/>
          <p:cNvSpPr/>
          <p:nvPr/>
        </p:nvSpPr>
        <p:spPr>
          <a:xfrm>
            <a:off x="1754251" y="9267825"/>
            <a:ext cx="833860" cy="833860"/>
          </a:xfrm>
          <a:custGeom>
            <a:avLst/>
            <a:gdLst/>
            <a:ahLst/>
            <a:cxnLst/>
            <a:rect l="l" t="t" r="r" b="b"/>
            <a:pathLst>
              <a:path w="833860" h="833860" extrusionOk="0">
                <a:moveTo>
                  <a:pt x="0" y="0"/>
                </a:moveTo>
                <a:lnTo>
                  <a:pt x="833860" y="0"/>
                </a:lnTo>
                <a:lnTo>
                  <a:pt x="833860" y="833860"/>
                </a:lnTo>
                <a:lnTo>
                  <a:pt x="0" y="8338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7"/>
          <p:cNvSpPr/>
          <p:nvPr/>
        </p:nvSpPr>
        <p:spPr>
          <a:xfrm>
            <a:off x="1009650" y="9327709"/>
            <a:ext cx="744601" cy="739637"/>
          </a:xfrm>
          <a:custGeom>
            <a:avLst/>
            <a:gdLst/>
            <a:ahLst/>
            <a:cxnLst/>
            <a:rect l="l" t="t" r="r" b="b"/>
            <a:pathLst>
              <a:path w="744601" h="739637" extrusionOk="0">
                <a:moveTo>
                  <a:pt x="0" y="0"/>
                </a:moveTo>
                <a:lnTo>
                  <a:pt x="744601" y="0"/>
                </a:lnTo>
                <a:lnTo>
                  <a:pt x="744601" y="739637"/>
                </a:lnTo>
                <a:lnTo>
                  <a:pt x="0" y="7396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7"/>
          <p:cNvSpPr txBox="1"/>
          <p:nvPr/>
        </p:nvSpPr>
        <p:spPr>
          <a:xfrm>
            <a:off x="2626211" y="9360905"/>
            <a:ext cx="6017362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3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PEMBELAJARAN DARING KOLABORATIF ILKOM UM METRO - TSI UMMAT</a:t>
            </a:r>
            <a:endParaRPr dirty="0"/>
          </a:p>
        </p:txBody>
      </p:sp>
      <p:sp>
        <p:nvSpPr>
          <p:cNvPr id="219" name="Google Shape;219;p7"/>
          <p:cNvSpPr txBox="1"/>
          <p:nvPr/>
        </p:nvSpPr>
        <p:spPr>
          <a:xfrm>
            <a:off x="16860423" y="9327709"/>
            <a:ext cx="1260538" cy="83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3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No.7</a:t>
            </a:r>
            <a:endParaRPr dirty="0"/>
          </a:p>
        </p:txBody>
      </p:sp>
      <p:sp>
        <p:nvSpPr>
          <p:cNvPr id="220" name="Google Shape;220;p7"/>
          <p:cNvSpPr/>
          <p:nvPr/>
        </p:nvSpPr>
        <p:spPr>
          <a:xfrm>
            <a:off x="627837" y="459877"/>
            <a:ext cx="741909" cy="741909"/>
          </a:xfrm>
          <a:custGeom>
            <a:avLst/>
            <a:gdLst/>
            <a:ahLst/>
            <a:cxnLst/>
            <a:rect l="l" t="t" r="r" b="b"/>
            <a:pathLst>
              <a:path w="741909" h="741909" extrusionOk="0">
                <a:moveTo>
                  <a:pt x="0" y="0"/>
                </a:moveTo>
                <a:lnTo>
                  <a:pt x="741909" y="0"/>
                </a:lnTo>
                <a:lnTo>
                  <a:pt x="741909" y="741909"/>
                </a:lnTo>
                <a:lnTo>
                  <a:pt x="0" y="7419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7"/>
          <p:cNvSpPr/>
          <p:nvPr/>
        </p:nvSpPr>
        <p:spPr>
          <a:xfrm>
            <a:off x="1369746" y="459877"/>
            <a:ext cx="1393256" cy="741909"/>
          </a:xfrm>
          <a:custGeom>
            <a:avLst/>
            <a:gdLst/>
            <a:ahLst/>
            <a:cxnLst/>
            <a:rect l="l" t="t" r="r" b="b"/>
            <a:pathLst>
              <a:path w="1393256" h="741909" extrusionOk="0">
                <a:moveTo>
                  <a:pt x="0" y="0"/>
                </a:moveTo>
                <a:lnTo>
                  <a:pt x="1393255" y="0"/>
                </a:lnTo>
                <a:lnTo>
                  <a:pt x="1393255" y="741909"/>
                </a:lnTo>
                <a:lnTo>
                  <a:pt x="0" y="7419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41;p3">
            <a:extLst>
              <a:ext uri="{FF2B5EF4-FFF2-40B4-BE49-F238E27FC236}">
                <a16:creationId xmlns:a16="http://schemas.microsoft.com/office/drawing/2014/main" id="{83DC28C9-8CD8-ED7B-B73E-9909CEF732C0}"/>
              </a:ext>
            </a:extLst>
          </p:cNvPr>
          <p:cNvSpPr txBox="1"/>
          <p:nvPr/>
        </p:nvSpPr>
        <p:spPr>
          <a:xfrm>
            <a:off x="9538922" y="9518067"/>
            <a:ext cx="5379253" cy="412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35" dirty="0">
                <a:solidFill>
                  <a:srgbClr val="FFFFFF"/>
                </a:solidFill>
              </a:rPr>
              <a:t>BIG DATA </a:t>
            </a:r>
            <a:r>
              <a:rPr lang="en-US" sz="223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en-US" sz="2235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Pertemuan</a:t>
            </a:r>
            <a:r>
              <a:rPr lang="en-US" sz="223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35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</a:t>
            </a:r>
            <a:r>
              <a:rPr lang="en-US" sz="223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0929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3"/>
          <p:cNvSpPr/>
          <p:nvPr/>
        </p:nvSpPr>
        <p:spPr>
          <a:xfrm>
            <a:off x="17093050" y="9444460"/>
            <a:ext cx="4489143" cy="2456785"/>
          </a:xfrm>
          <a:custGeom>
            <a:avLst/>
            <a:gdLst/>
            <a:ahLst/>
            <a:cxnLst/>
            <a:rect l="l" t="t" r="r" b="b"/>
            <a:pathLst>
              <a:path w="4489143" h="2456785" extrusionOk="0">
                <a:moveTo>
                  <a:pt x="0" y="0"/>
                </a:moveTo>
                <a:lnTo>
                  <a:pt x="4489143" y="0"/>
                </a:lnTo>
                <a:lnTo>
                  <a:pt x="4489143" y="2456785"/>
                </a:lnTo>
                <a:lnTo>
                  <a:pt x="0" y="2456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3"/>
          <p:cNvSpPr txBox="1"/>
          <p:nvPr/>
        </p:nvSpPr>
        <p:spPr>
          <a:xfrm>
            <a:off x="4854683" y="3862222"/>
            <a:ext cx="8578634" cy="1154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5" dirty="0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TERIMA KASIH</a:t>
            </a:r>
            <a:endParaRPr dirty="0"/>
          </a:p>
        </p:txBody>
      </p:sp>
      <p:sp>
        <p:nvSpPr>
          <p:cNvPr id="378" name="Google Shape;378;p13"/>
          <p:cNvSpPr txBox="1"/>
          <p:nvPr/>
        </p:nvSpPr>
        <p:spPr>
          <a:xfrm>
            <a:off x="723900" y="4936614"/>
            <a:ext cx="168402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KEMENTERIAN PENDIDIKAN, KEBUDAYAAN, RISET DAN TEKNOLOGI.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DIREKTORAT JENDRAL PENDIDIKAN TINGGI, RISET DAN TEKNOLOGI.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DIREKTORAT PEMBELAJARAN DAN KEMAHASISWAAN</a:t>
            </a:r>
            <a:endParaRPr dirty="0"/>
          </a:p>
        </p:txBody>
      </p:sp>
      <p:sp>
        <p:nvSpPr>
          <p:cNvPr id="379" name="Google Shape;379;p13"/>
          <p:cNvSpPr/>
          <p:nvPr/>
        </p:nvSpPr>
        <p:spPr>
          <a:xfrm flipH="1">
            <a:off x="-29574" y="9131249"/>
            <a:ext cx="19460574" cy="1694952"/>
          </a:xfrm>
          <a:custGeom>
            <a:avLst/>
            <a:gdLst/>
            <a:ahLst/>
            <a:cxnLst/>
            <a:rect l="l" t="t" r="r" b="b"/>
            <a:pathLst>
              <a:path w="19460574" h="1694952" extrusionOk="0">
                <a:moveTo>
                  <a:pt x="19460574" y="0"/>
                </a:moveTo>
                <a:lnTo>
                  <a:pt x="0" y="0"/>
                </a:lnTo>
                <a:lnTo>
                  <a:pt x="0" y="1694952"/>
                </a:lnTo>
                <a:lnTo>
                  <a:pt x="19460574" y="1694952"/>
                </a:lnTo>
                <a:lnTo>
                  <a:pt x="19460574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2109" t="-55863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3"/>
          <p:cNvSpPr/>
          <p:nvPr/>
        </p:nvSpPr>
        <p:spPr>
          <a:xfrm>
            <a:off x="15905747" y="8832716"/>
            <a:ext cx="4764505" cy="4114800"/>
          </a:xfrm>
          <a:custGeom>
            <a:avLst/>
            <a:gdLst/>
            <a:ahLst/>
            <a:cxnLst/>
            <a:rect l="l" t="t" r="r" b="b"/>
            <a:pathLst>
              <a:path w="4764505" h="4114800" extrusionOk="0">
                <a:moveTo>
                  <a:pt x="0" y="0"/>
                </a:moveTo>
                <a:lnTo>
                  <a:pt x="4764506" y="0"/>
                </a:lnTo>
                <a:lnTo>
                  <a:pt x="47645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3"/>
          <p:cNvSpPr txBox="1"/>
          <p:nvPr/>
        </p:nvSpPr>
        <p:spPr>
          <a:xfrm>
            <a:off x="916838" y="9360905"/>
            <a:ext cx="6017362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3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PEMBELAJARAN DARING KOLABORATIF ILKOM UM METRO - TSI UMMAT</a:t>
            </a:r>
            <a:endParaRPr/>
          </a:p>
        </p:txBody>
      </p:sp>
      <p:sp>
        <p:nvSpPr>
          <p:cNvPr id="382" name="Google Shape;382;p13"/>
          <p:cNvSpPr txBox="1"/>
          <p:nvPr/>
        </p:nvSpPr>
        <p:spPr>
          <a:xfrm>
            <a:off x="16637000" y="9327709"/>
            <a:ext cx="1625600" cy="83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3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No.17</a:t>
            </a:r>
            <a:endParaRPr dirty="0"/>
          </a:p>
        </p:txBody>
      </p:sp>
      <p:sp>
        <p:nvSpPr>
          <p:cNvPr id="383" name="Google Shape;383;p13"/>
          <p:cNvSpPr/>
          <p:nvPr/>
        </p:nvSpPr>
        <p:spPr>
          <a:xfrm>
            <a:off x="15195543" y="549344"/>
            <a:ext cx="1897507" cy="1897507"/>
          </a:xfrm>
          <a:custGeom>
            <a:avLst/>
            <a:gdLst/>
            <a:ahLst/>
            <a:cxnLst/>
            <a:rect l="l" t="t" r="r" b="b"/>
            <a:pathLst>
              <a:path w="1897507" h="1897507" extrusionOk="0">
                <a:moveTo>
                  <a:pt x="0" y="0"/>
                </a:moveTo>
                <a:lnTo>
                  <a:pt x="1897507" y="0"/>
                </a:lnTo>
                <a:lnTo>
                  <a:pt x="1897507" y="1897507"/>
                </a:lnTo>
                <a:lnTo>
                  <a:pt x="0" y="18975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3"/>
          <p:cNvSpPr/>
          <p:nvPr/>
        </p:nvSpPr>
        <p:spPr>
          <a:xfrm>
            <a:off x="13287204" y="551234"/>
            <a:ext cx="1908339" cy="1895617"/>
          </a:xfrm>
          <a:custGeom>
            <a:avLst/>
            <a:gdLst/>
            <a:ahLst/>
            <a:cxnLst/>
            <a:rect l="l" t="t" r="r" b="b"/>
            <a:pathLst>
              <a:path w="1908339" h="1895617" extrusionOk="0">
                <a:moveTo>
                  <a:pt x="0" y="0"/>
                </a:moveTo>
                <a:lnTo>
                  <a:pt x="1908339" y="0"/>
                </a:lnTo>
                <a:lnTo>
                  <a:pt x="1908339" y="1895617"/>
                </a:lnTo>
                <a:lnTo>
                  <a:pt x="0" y="18956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3"/>
          <p:cNvSpPr/>
          <p:nvPr/>
        </p:nvSpPr>
        <p:spPr>
          <a:xfrm>
            <a:off x="914400" y="636414"/>
            <a:ext cx="1840086" cy="1840086"/>
          </a:xfrm>
          <a:custGeom>
            <a:avLst/>
            <a:gdLst/>
            <a:ahLst/>
            <a:cxnLst/>
            <a:rect l="l" t="t" r="r" b="b"/>
            <a:pathLst>
              <a:path w="1840086" h="1840086" extrusionOk="0">
                <a:moveTo>
                  <a:pt x="0" y="0"/>
                </a:moveTo>
                <a:lnTo>
                  <a:pt x="1840086" y="0"/>
                </a:lnTo>
                <a:lnTo>
                  <a:pt x="1840086" y="1840086"/>
                </a:lnTo>
                <a:lnTo>
                  <a:pt x="0" y="18400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3"/>
          <p:cNvSpPr/>
          <p:nvPr/>
        </p:nvSpPr>
        <p:spPr>
          <a:xfrm>
            <a:off x="2754486" y="636414"/>
            <a:ext cx="3455561" cy="1840086"/>
          </a:xfrm>
          <a:custGeom>
            <a:avLst/>
            <a:gdLst/>
            <a:ahLst/>
            <a:cxnLst/>
            <a:rect l="l" t="t" r="r" b="b"/>
            <a:pathLst>
              <a:path w="3455561" h="1840086" extrusionOk="0">
                <a:moveTo>
                  <a:pt x="0" y="0"/>
                </a:moveTo>
                <a:lnTo>
                  <a:pt x="3455562" y="0"/>
                </a:lnTo>
                <a:lnTo>
                  <a:pt x="3455562" y="1840086"/>
                </a:lnTo>
                <a:lnTo>
                  <a:pt x="0" y="18400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41;p3">
            <a:extLst>
              <a:ext uri="{FF2B5EF4-FFF2-40B4-BE49-F238E27FC236}">
                <a16:creationId xmlns:a16="http://schemas.microsoft.com/office/drawing/2014/main" id="{7363B99E-9F5E-5C38-7B0D-BD466127DBFC}"/>
              </a:ext>
            </a:extLst>
          </p:cNvPr>
          <p:cNvSpPr txBox="1"/>
          <p:nvPr/>
        </p:nvSpPr>
        <p:spPr>
          <a:xfrm>
            <a:off x="9538922" y="9518067"/>
            <a:ext cx="5379253" cy="412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35" dirty="0">
                <a:solidFill>
                  <a:srgbClr val="FFFFFF"/>
                </a:solidFill>
              </a:rPr>
              <a:t>BIG DATA </a:t>
            </a:r>
            <a:r>
              <a:rPr lang="en-US" sz="223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en-US" sz="2235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Pertemuan</a:t>
            </a:r>
            <a:r>
              <a:rPr lang="en-US" sz="223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35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</a:t>
            </a:r>
            <a:r>
              <a:rPr lang="en-US" sz="223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6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B9D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g24290443e54_0_0"/>
          <p:cNvGrpSpPr/>
          <p:nvPr/>
        </p:nvGrpSpPr>
        <p:grpSpPr>
          <a:xfrm>
            <a:off x="2728325" y="4223452"/>
            <a:ext cx="12831325" cy="1840086"/>
            <a:chOff x="2728325" y="4223452"/>
            <a:chExt cx="12831325" cy="1840086"/>
          </a:xfrm>
        </p:grpSpPr>
        <p:sp>
          <p:nvSpPr>
            <p:cNvPr id="85" name="Google Shape;85;g24290443e54_0_0"/>
            <p:cNvSpPr/>
            <p:nvPr/>
          </p:nvSpPr>
          <p:spPr>
            <a:xfrm>
              <a:off x="2728325" y="4223452"/>
              <a:ext cx="1840086" cy="1840086"/>
            </a:xfrm>
            <a:custGeom>
              <a:avLst/>
              <a:gdLst/>
              <a:ahLst/>
              <a:cxnLst/>
              <a:rect l="l" t="t" r="r" b="b"/>
              <a:pathLst>
                <a:path w="1840086" h="1840086" extrusionOk="0">
                  <a:moveTo>
                    <a:pt x="0" y="0"/>
                  </a:moveTo>
                  <a:lnTo>
                    <a:pt x="1840086" y="0"/>
                  </a:lnTo>
                  <a:lnTo>
                    <a:pt x="1840086" y="1840086"/>
                  </a:lnTo>
                  <a:lnTo>
                    <a:pt x="0" y="18400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g24290443e54_0_0"/>
            <p:cNvSpPr txBox="1"/>
            <p:nvPr/>
          </p:nvSpPr>
          <p:spPr>
            <a:xfrm>
              <a:off x="4743150" y="4612503"/>
              <a:ext cx="10816500" cy="106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lt1"/>
                  </a:solidFill>
                </a:rPr>
                <a:t>KEMENTERIAN PENDIDIKAN, KEBUDAYAAN, RISET DAN TEKNOLOGI.</a:t>
              </a:r>
              <a:endParaRPr sz="21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lt1"/>
                  </a:solidFill>
                </a:rPr>
                <a:t>DIREKTORAT JENDERAL PENDIDIKAN TINGGI, RISET DAN TEKNOLOGI.</a:t>
              </a:r>
              <a:endParaRPr sz="210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lt1"/>
                  </a:solidFill>
                </a:rPr>
                <a:t>DIREKTORAT PEMBELAJARAN DAN KEMAHASISWAAN</a:t>
              </a:r>
              <a:endParaRPr sz="2100"/>
            </a:p>
          </p:txBody>
        </p:sp>
      </p:grpSp>
    </p:spTree>
    <p:extLst>
      <p:ext uri="{BB962C8B-B14F-4D97-AF65-F5344CB8AC3E}">
        <p14:creationId xmlns:p14="http://schemas.microsoft.com/office/powerpoint/2010/main" val="199644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/>
          <p:nvPr/>
        </p:nvSpPr>
        <p:spPr>
          <a:xfrm flipH="1">
            <a:off x="-122953" y="9131249"/>
            <a:ext cx="19460574" cy="1694952"/>
          </a:xfrm>
          <a:custGeom>
            <a:avLst/>
            <a:gdLst/>
            <a:ahLst/>
            <a:cxnLst/>
            <a:rect l="l" t="t" r="r" b="b"/>
            <a:pathLst>
              <a:path w="19460574" h="1694952" extrusionOk="0">
                <a:moveTo>
                  <a:pt x="19460574" y="0"/>
                </a:moveTo>
                <a:lnTo>
                  <a:pt x="0" y="0"/>
                </a:lnTo>
                <a:lnTo>
                  <a:pt x="0" y="1694952"/>
                </a:lnTo>
                <a:lnTo>
                  <a:pt x="19460574" y="1694952"/>
                </a:lnTo>
                <a:lnTo>
                  <a:pt x="1946057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109" t="-55863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15905747" y="8832716"/>
            <a:ext cx="4764505" cy="4114800"/>
          </a:xfrm>
          <a:custGeom>
            <a:avLst/>
            <a:gdLst/>
            <a:ahLst/>
            <a:cxnLst/>
            <a:rect l="l" t="t" r="r" b="b"/>
            <a:pathLst>
              <a:path w="4764505" h="4114800" extrusionOk="0">
                <a:moveTo>
                  <a:pt x="0" y="0"/>
                </a:moveTo>
                <a:lnTo>
                  <a:pt x="4764506" y="0"/>
                </a:lnTo>
                <a:lnTo>
                  <a:pt x="47645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17093050" y="9444460"/>
            <a:ext cx="4489143" cy="2456785"/>
          </a:xfrm>
          <a:custGeom>
            <a:avLst/>
            <a:gdLst/>
            <a:ahLst/>
            <a:cxnLst/>
            <a:rect l="l" t="t" r="r" b="b"/>
            <a:pathLst>
              <a:path w="4489143" h="2456785" extrusionOk="0">
                <a:moveTo>
                  <a:pt x="0" y="0"/>
                </a:moveTo>
                <a:lnTo>
                  <a:pt x="4489143" y="0"/>
                </a:lnTo>
                <a:lnTo>
                  <a:pt x="4489143" y="2456785"/>
                </a:lnTo>
                <a:lnTo>
                  <a:pt x="0" y="2456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4" name="Google Shape;94;p1"/>
          <p:cNvGrpSpPr/>
          <p:nvPr/>
        </p:nvGrpSpPr>
        <p:grpSpPr>
          <a:xfrm>
            <a:off x="1073985" y="7396870"/>
            <a:ext cx="4807444" cy="3230755"/>
            <a:chOff x="0" y="-38100"/>
            <a:chExt cx="1266158" cy="850900"/>
          </a:xfrm>
        </p:grpSpPr>
        <p:sp>
          <p:nvSpPr>
            <p:cNvPr id="95" name="Google Shape;95;p1"/>
            <p:cNvSpPr/>
            <p:nvPr/>
          </p:nvSpPr>
          <p:spPr>
            <a:xfrm>
              <a:off x="0" y="0"/>
              <a:ext cx="1266158" cy="185786"/>
            </a:xfrm>
            <a:custGeom>
              <a:avLst/>
              <a:gdLst/>
              <a:ahLst/>
              <a:cxnLst/>
              <a:rect l="l" t="t" r="r" b="b"/>
              <a:pathLst>
                <a:path w="1266158" h="185786" extrusionOk="0">
                  <a:moveTo>
                    <a:pt x="82131" y="0"/>
                  </a:moveTo>
                  <a:lnTo>
                    <a:pt x="1184028" y="0"/>
                  </a:lnTo>
                  <a:cubicBezTo>
                    <a:pt x="1205810" y="0"/>
                    <a:pt x="1226700" y="8653"/>
                    <a:pt x="1242103" y="24055"/>
                  </a:cubicBezTo>
                  <a:cubicBezTo>
                    <a:pt x="1257505" y="39458"/>
                    <a:pt x="1266158" y="60348"/>
                    <a:pt x="1266158" y="82131"/>
                  </a:cubicBezTo>
                  <a:lnTo>
                    <a:pt x="1266158" y="103655"/>
                  </a:lnTo>
                  <a:cubicBezTo>
                    <a:pt x="1266158" y="149015"/>
                    <a:pt x="1229387" y="185786"/>
                    <a:pt x="1184028" y="185786"/>
                  </a:cubicBezTo>
                  <a:lnTo>
                    <a:pt x="82131" y="185786"/>
                  </a:lnTo>
                  <a:cubicBezTo>
                    <a:pt x="36771" y="185786"/>
                    <a:pt x="0" y="149015"/>
                    <a:pt x="0" y="103655"/>
                  </a:cubicBezTo>
                  <a:lnTo>
                    <a:pt x="0" y="82131"/>
                  </a:lnTo>
                  <a:cubicBezTo>
                    <a:pt x="0" y="36771"/>
                    <a:pt x="36771" y="0"/>
                    <a:pt x="82131" y="0"/>
                  </a:cubicBezTo>
                  <a:close/>
                </a:path>
              </a:pathLst>
            </a:custGeom>
            <a:solidFill>
              <a:srgbClr val="A8CE4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1"/>
          <p:cNvSpPr/>
          <p:nvPr/>
        </p:nvSpPr>
        <p:spPr>
          <a:xfrm>
            <a:off x="15195543" y="549344"/>
            <a:ext cx="1897507" cy="1897507"/>
          </a:xfrm>
          <a:custGeom>
            <a:avLst/>
            <a:gdLst/>
            <a:ahLst/>
            <a:cxnLst/>
            <a:rect l="l" t="t" r="r" b="b"/>
            <a:pathLst>
              <a:path w="1897507" h="1897507" extrusionOk="0">
                <a:moveTo>
                  <a:pt x="0" y="0"/>
                </a:moveTo>
                <a:lnTo>
                  <a:pt x="1897507" y="0"/>
                </a:lnTo>
                <a:lnTo>
                  <a:pt x="1897507" y="1897507"/>
                </a:lnTo>
                <a:lnTo>
                  <a:pt x="0" y="18975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13287204" y="551234"/>
            <a:ext cx="1908339" cy="1895617"/>
          </a:xfrm>
          <a:custGeom>
            <a:avLst/>
            <a:gdLst/>
            <a:ahLst/>
            <a:cxnLst/>
            <a:rect l="l" t="t" r="r" b="b"/>
            <a:pathLst>
              <a:path w="1908339" h="1895617" extrusionOk="0">
                <a:moveTo>
                  <a:pt x="0" y="0"/>
                </a:moveTo>
                <a:lnTo>
                  <a:pt x="1908339" y="0"/>
                </a:lnTo>
                <a:lnTo>
                  <a:pt x="1908339" y="1895617"/>
                </a:lnTo>
                <a:lnTo>
                  <a:pt x="0" y="18956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9" name="Google Shape;99;p1"/>
          <p:cNvGrpSpPr/>
          <p:nvPr/>
        </p:nvGrpSpPr>
        <p:grpSpPr>
          <a:xfrm>
            <a:off x="914400" y="636414"/>
            <a:ext cx="5295647" cy="1840086"/>
            <a:chOff x="914400" y="636414"/>
            <a:chExt cx="5295647" cy="1840086"/>
          </a:xfrm>
        </p:grpSpPr>
        <p:sp>
          <p:nvSpPr>
            <p:cNvPr id="100" name="Google Shape;100;p1"/>
            <p:cNvSpPr/>
            <p:nvPr/>
          </p:nvSpPr>
          <p:spPr>
            <a:xfrm>
              <a:off x="914400" y="636414"/>
              <a:ext cx="1840086" cy="1840086"/>
            </a:xfrm>
            <a:custGeom>
              <a:avLst/>
              <a:gdLst/>
              <a:ahLst/>
              <a:cxnLst/>
              <a:rect l="l" t="t" r="r" b="b"/>
              <a:pathLst>
                <a:path w="1840086" h="1840086" extrusionOk="0">
                  <a:moveTo>
                    <a:pt x="0" y="0"/>
                  </a:moveTo>
                  <a:lnTo>
                    <a:pt x="1840086" y="0"/>
                  </a:lnTo>
                  <a:lnTo>
                    <a:pt x="1840086" y="1840086"/>
                  </a:lnTo>
                  <a:lnTo>
                    <a:pt x="0" y="18400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2754486" y="636414"/>
              <a:ext cx="3455561" cy="1840086"/>
            </a:xfrm>
            <a:custGeom>
              <a:avLst/>
              <a:gdLst/>
              <a:ahLst/>
              <a:cxnLst/>
              <a:rect l="l" t="t" r="r" b="b"/>
              <a:pathLst>
                <a:path w="3455561" h="1840086" extrusionOk="0">
                  <a:moveTo>
                    <a:pt x="0" y="0"/>
                  </a:moveTo>
                  <a:lnTo>
                    <a:pt x="3455562" y="0"/>
                  </a:lnTo>
                  <a:lnTo>
                    <a:pt x="3455562" y="1840086"/>
                  </a:lnTo>
                  <a:lnTo>
                    <a:pt x="0" y="18400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02;p1"/>
          <p:cNvSpPr txBox="1"/>
          <p:nvPr/>
        </p:nvSpPr>
        <p:spPr>
          <a:xfrm>
            <a:off x="1073985" y="4666810"/>
            <a:ext cx="12258504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ID" sz="7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Crawling Data di Media Sosial dan Website</a:t>
            </a:r>
          </a:p>
        </p:txBody>
      </p:sp>
      <p:sp>
        <p:nvSpPr>
          <p:cNvPr id="103" name="Google Shape;103;p1"/>
          <p:cNvSpPr txBox="1"/>
          <p:nvPr/>
        </p:nvSpPr>
        <p:spPr>
          <a:xfrm>
            <a:off x="1028700" y="7612523"/>
            <a:ext cx="489801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Muhamma</a:t>
            </a:r>
            <a:r>
              <a:rPr lang="en-US" sz="2000" dirty="0"/>
              <a:t>d Imam Dinata,S.</a:t>
            </a:r>
            <a:r>
              <a:rPr lang="en-US" sz="2000" dirty="0" err="1"/>
              <a:t>Kom</a:t>
            </a:r>
            <a:r>
              <a:rPr lang="en-US" sz="2000" dirty="0"/>
              <a:t>.,M.T</a:t>
            </a:r>
            <a:endParaRPr sz="1050" dirty="0"/>
          </a:p>
        </p:txBody>
      </p:sp>
      <p:sp>
        <p:nvSpPr>
          <p:cNvPr id="104" name="Google Shape;104;p1"/>
          <p:cNvSpPr txBox="1"/>
          <p:nvPr/>
        </p:nvSpPr>
        <p:spPr>
          <a:xfrm>
            <a:off x="1028700" y="3845831"/>
            <a:ext cx="566451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err="1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Analityc</a:t>
            </a:r>
            <a:r>
              <a:rPr lang="en-US" sz="3000" dirty="0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 Big DATA</a:t>
            </a:r>
            <a:endParaRPr sz="3000" dirty="0">
              <a:solidFill>
                <a:srgbClr val="000B9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1009650" y="9486900"/>
            <a:ext cx="6017362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3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PEMBELAJARAN DARING KOLABORATIF ILKOM UM METRO - TSI UMMAT</a:t>
            </a:r>
            <a:endParaRPr/>
          </a:p>
        </p:txBody>
      </p:sp>
      <p:sp>
        <p:nvSpPr>
          <p:cNvPr id="106" name="Google Shape;106;p1"/>
          <p:cNvSpPr txBox="1"/>
          <p:nvPr/>
        </p:nvSpPr>
        <p:spPr>
          <a:xfrm>
            <a:off x="8991600" y="9351380"/>
            <a:ext cx="9096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KEMENTERIAN PENDIDIKAN, KEBUDAYAAN, RISET DAN TEKNOLOGI.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DIREKTORAT JENDERAL PENDIDIKAN TINGGI, RISET DAN TEKNOLOGI.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DIREKTORAT PEMBELAJARAN DAN KEMAHASISWAAN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/>
          <p:nvPr/>
        </p:nvSpPr>
        <p:spPr>
          <a:xfrm flipH="1">
            <a:off x="-122953" y="9131249"/>
            <a:ext cx="19460574" cy="1694952"/>
          </a:xfrm>
          <a:custGeom>
            <a:avLst/>
            <a:gdLst/>
            <a:ahLst/>
            <a:cxnLst/>
            <a:rect l="l" t="t" r="r" b="b"/>
            <a:pathLst>
              <a:path w="19460574" h="1694952" extrusionOk="0">
                <a:moveTo>
                  <a:pt x="19460574" y="0"/>
                </a:moveTo>
                <a:lnTo>
                  <a:pt x="0" y="0"/>
                </a:lnTo>
                <a:lnTo>
                  <a:pt x="0" y="1694952"/>
                </a:lnTo>
                <a:lnTo>
                  <a:pt x="19460574" y="1694952"/>
                </a:lnTo>
                <a:lnTo>
                  <a:pt x="1946057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109" t="-55863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15905747" y="8832716"/>
            <a:ext cx="4764505" cy="4114800"/>
          </a:xfrm>
          <a:custGeom>
            <a:avLst/>
            <a:gdLst/>
            <a:ahLst/>
            <a:cxnLst/>
            <a:rect l="l" t="t" r="r" b="b"/>
            <a:pathLst>
              <a:path w="4764505" h="4114800" extrusionOk="0">
                <a:moveTo>
                  <a:pt x="0" y="0"/>
                </a:moveTo>
                <a:lnTo>
                  <a:pt x="4764506" y="0"/>
                </a:lnTo>
                <a:lnTo>
                  <a:pt x="47645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2941691" y="4000500"/>
            <a:ext cx="1240461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5" dirty="0" err="1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Tujuan</a:t>
            </a:r>
            <a:r>
              <a:rPr lang="en-US" sz="7505" dirty="0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7505" dirty="0" err="1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Pembelajaran</a:t>
            </a:r>
            <a:endParaRPr dirty="0"/>
          </a:p>
        </p:txBody>
      </p:sp>
      <p:sp>
        <p:nvSpPr>
          <p:cNvPr id="114" name="Google Shape;114;p2"/>
          <p:cNvSpPr txBox="1"/>
          <p:nvPr/>
        </p:nvSpPr>
        <p:spPr>
          <a:xfrm>
            <a:off x="4541229" y="5259606"/>
            <a:ext cx="9205543" cy="1680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500" dirty="0" err="1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Menjelaskan</a:t>
            </a:r>
            <a:r>
              <a:rPr lang="en-US" sz="3500" dirty="0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dirty="0" err="1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mengenai</a:t>
            </a:r>
            <a:r>
              <a:rPr lang="en-US" sz="3500" dirty="0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 crawling data di media social </a:t>
            </a:r>
            <a:r>
              <a:rPr lang="en-US" sz="3500" dirty="0" err="1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atau</a:t>
            </a:r>
            <a:r>
              <a:rPr lang="en-US" sz="3500" dirty="0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 website</a:t>
            </a:r>
          </a:p>
          <a:p>
            <a:pPr algn="ctr">
              <a:lnSpc>
                <a:spcPct val="130000"/>
              </a:lnSpc>
            </a:pPr>
            <a:endParaRPr dirty="0"/>
          </a:p>
        </p:txBody>
      </p:sp>
      <p:sp>
        <p:nvSpPr>
          <p:cNvPr id="115" name="Google Shape;115;p2"/>
          <p:cNvSpPr/>
          <p:nvPr/>
        </p:nvSpPr>
        <p:spPr>
          <a:xfrm>
            <a:off x="1754251" y="9267825"/>
            <a:ext cx="833860" cy="833860"/>
          </a:xfrm>
          <a:custGeom>
            <a:avLst/>
            <a:gdLst/>
            <a:ahLst/>
            <a:cxnLst/>
            <a:rect l="l" t="t" r="r" b="b"/>
            <a:pathLst>
              <a:path w="833860" h="833860" extrusionOk="0">
                <a:moveTo>
                  <a:pt x="0" y="0"/>
                </a:moveTo>
                <a:lnTo>
                  <a:pt x="833860" y="0"/>
                </a:lnTo>
                <a:lnTo>
                  <a:pt x="833860" y="833860"/>
                </a:lnTo>
                <a:lnTo>
                  <a:pt x="0" y="8338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1009650" y="9327709"/>
            <a:ext cx="744601" cy="739637"/>
          </a:xfrm>
          <a:custGeom>
            <a:avLst/>
            <a:gdLst/>
            <a:ahLst/>
            <a:cxnLst/>
            <a:rect l="l" t="t" r="r" b="b"/>
            <a:pathLst>
              <a:path w="744601" h="739637" extrusionOk="0">
                <a:moveTo>
                  <a:pt x="0" y="0"/>
                </a:moveTo>
                <a:lnTo>
                  <a:pt x="744601" y="0"/>
                </a:lnTo>
                <a:lnTo>
                  <a:pt x="744601" y="739637"/>
                </a:lnTo>
                <a:lnTo>
                  <a:pt x="0" y="7396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9538922" y="9518067"/>
            <a:ext cx="5379253" cy="412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3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Big Data| </a:t>
            </a:r>
            <a:r>
              <a:rPr lang="en-US" sz="2235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Pertemuan</a:t>
            </a:r>
            <a:r>
              <a:rPr lang="en-US" sz="223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35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</a:t>
            </a:r>
            <a:r>
              <a:rPr lang="en-US" sz="223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5</a:t>
            </a:r>
            <a:endParaRPr dirty="0"/>
          </a:p>
        </p:txBody>
      </p:sp>
      <p:sp>
        <p:nvSpPr>
          <p:cNvPr id="118" name="Google Shape;118;p2"/>
          <p:cNvSpPr txBox="1"/>
          <p:nvPr/>
        </p:nvSpPr>
        <p:spPr>
          <a:xfrm>
            <a:off x="2626211" y="9360905"/>
            <a:ext cx="6017362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3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PEMBELAJARAN DARING KOLABORATIF ILKOM UM METRO - TSI UMMAT</a:t>
            </a:r>
            <a:endParaRPr/>
          </a:p>
        </p:txBody>
      </p:sp>
      <p:sp>
        <p:nvSpPr>
          <p:cNvPr id="119" name="Google Shape;119;p2"/>
          <p:cNvSpPr txBox="1"/>
          <p:nvPr/>
        </p:nvSpPr>
        <p:spPr>
          <a:xfrm>
            <a:off x="16860423" y="9327709"/>
            <a:ext cx="1260538" cy="83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3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No.1</a:t>
            </a:r>
            <a:endParaRPr dirty="0"/>
          </a:p>
        </p:txBody>
      </p:sp>
      <p:sp>
        <p:nvSpPr>
          <p:cNvPr id="120" name="Google Shape;120;p2"/>
          <p:cNvSpPr/>
          <p:nvPr/>
        </p:nvSpPr>
        <p:spPr>
          <a:xfrm>
            <a:off x="627837" y="459877"/>
            <a:ext cx="741909" cy="741909"/>
          </a:xfrm>
          <a:custGeom>
            <a:avLst/>
            <a:gdLst/>
            <a:ahLst/>
            <a:cxnLst/>
            <a:rect l="l" t="t" r="r" b="b"/>
            <a:pathLst>
              <a:path w="741909" h="741909" extrusionOk="0">
                <a:moveTo>
                  <a:pt x="0" y="0"/>
                </a:moveTo>
                <a:lnTo>
                  <a:pt x="741909" y="0"/>
                </a:lnTo>
                <a:lnTo>
                  <a:pt x="741909" y="741909"/>
                </a:lnTo>
                <a:lnTo>
                  <a:pt x="0" y="7419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1369746" y="459877"/>
            <a:ext cx="1393256" cy="741909"/>
          </a:xfrm>
          <a:custGeom>
            <a:avLst/>
            <a:gdLst/>
            <a:ahLst/>
            <a:cxnLst/>
            <a:rect l="l" t="t" r="r" b="b"/>
            <a:pathLst>
              <a:path w="1393256" h="741909" extrusionOk="0">
                <a:moveTo>
                  <a:pt x="0" y="0"/>
                </a:moveTo>
                <a:lnTo>
                  <a:pt x="1393255" y="0"/>
                </a:lnTo>
                <a:lnTo>
                  <a:pt x="1393255" y="741909"/>
                </a:lnTo>
                <a:lnTo>
                  <a:pt x="0" y="7419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"/>
          <p:cNvSpPr txBox="1"/>
          <p:nvPr/>
        </p:nvSpPr>
        <p:spPr>
          <a:xfrm>
            <a:off x="2266740" y="1580853"/>
            <a:ext cx="857863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5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DOSEN</a:t>
            </a:r>
            <a:endParaRPr/>
          </a:p>
        </p:txBody>
      </p:sp>
      <p:sp>
        <p:nvSpPr>
          <p:cNvPr id="130" name="Google Shape;130;p3"/>
          <p:cNvSpPr txBox="1"/>
          <p:nvPr/>
        </p:nvSpPr>
        <p:spPr>
          <a:xfrm>
            <a:off x="3145114" y="7193012"/>
            <a:ext cx="5762675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Dani </a:t>
            </a:r>
            <a:r>
              <a:rPr lang="en-US" sz="3000" dirty="0" err="1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Anggoro</a:t>
            </a:r>
            <a:r>
              <a:rPr lang="en-US" sz="3000" dirty="0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, S.</a:t>
            </a:r>
            <a:r>
              <a:rPr lang="en-US" sz="3000" dirty="0" err="1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Kom</a:t>
            </a:r>
            <a:r>
              <a:rPr lang="en-US" sz="3000" dirty="0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.,</a:t>
            </a:r>
            <a:r>
              <a:rPr lang="en-US" sz="3000" dirty="0" err="1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M.Kom</a:t>
            </a:r>
            <a:endParaRPr dirty="0"/>
          </a:p>
        </p:txBody>
      </p:sp>
      <p:sp>
        <p:nvSpPr>
          <p:cNvPr id="131" name="Google Shape;131;p3"/>
          <p:cNvSpPr txBox="1"/>
          <p:nvPr/>
        </p:nvSpPr>
        <p:spPr>
          <a:xfrm>
            <a:off x="9144000" y="7196675"/>
            <a:ext cx="681343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Muhammad Imam </a:t>
            </a:r>
            <a:r>
              <a:rPr lang="en-US" sz="3000" dirty="0" err="1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Dinata</a:t>
            </a:r>
            <a:r>
              <a:rPr lang="en-US" sz="3000" dirty="0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, S.</a:t>
            </a:r>
            <a:r>
              <a:rPr lang="en-US" sz="3000" dirty="0" err="1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Kom</a:t>
            </a:r>
            <a:r>
              <a:rPr lang="en-US" sz="3000" dirty="0">
                <a:solidFill>
                  <a:srgbClr val="000B9D"/>
                </a:solidFill>
              </a:rPr>
              <a:t>.,M.T</a:t>
            </a:r>
            <a:endParaRPr dirty="0"/>
          </a:p>
        </p:txBody>
      </p:sp>
      <p:sp>
        <p:nvSpPr>
          <p:cNvPr id="134" name="Google Shape;134;p3"/>
          <p:cNvSpPr txBox="1"/>
          <p:nvPr/>
        </p:nvSpPr>
        <p:spPr>
          <a:xfrm>
            <a:off x="4287090" y="7931349"/>
            <a:ext cx="4376376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 err="1"/>
              <a:t>Dosen</a:t>
            </a:r>
            <a:r>
              <a:rPr lang="en-US" sz="2100" dirty="0"/>
              <a:t> </a:t>
            </a:r>
            <a:r>
              <a:rPr lang="en-US" sz="2100" dirty="0" err="1"/>
              <a:t>Ilmu</a:t>
            </a:r>
            <a:r>
              <a:rPr lang="en-US" sz="2100" dirty="0"/>
              <a:t> </a:t>
            </a:r>
            <a:r>
              <a:rPr lang="en-US" sz="2100" dirty="0" err="1"/>
              <a:t>Komputer</a:t>
            </a:r>
            <a:endParaRPr lang="en-US" sz="2100" dirty="0"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/>
              <a:t>Universitas Muhammadiyah Metro</a:t>
            </a:r>
            <a:endParaRPr dirty="0"/>
          </a:p>
        </p:txBody>
      </p:sp>
      <p:sp>
        <p:nvSpPr>
          <p:cNvPr id="135" name="Google Shape;135;p3"/>
          <p:cNvSpPr txBox="1"/>
          <p:nvPr/>
        </p:nvSpPr>
        <p:spPr>
          <a:xfrm>
            <a:off x="9607334" y="7904362"/>
            <a:ext cx="4839902" cy="9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 err="1"/>
              <a:t>Dosen</a:t>
            </a:r>
            <a:r>
              <a:rPr lang="en-US" sz="2100" dirty="0"/>
              <a:t> </a:t>
            </a:r>
            <a:r>
              <a:rPr lang="en-US" sz="2100" dirty="0" err="1"/>
              <a:t>Sistem</a:t>
            </a:r>
            <a:r>
              <a:rPr lang="en-US" sz="2100" dirty="0"/>
              <a:t> &amp; </a:t>
            </a:r>
            <a:r>
              <a:rPr lang="en-US" sz="2100" dirty="0" err="1"/>
              <a:t>Teknologi</a:t>
            </a:r>
            <a:r>
              <a:rPr lang="en-US" sz="2100" dirty="0"/>
              <a:t> </a:t>
            </a:r>
            <a:r>
              <a:rPr lang="en-US" sz="2100" dirty="0" err="1"/>
              <a:t>Informasi</a:t>
            </a:r>
            <a:endParaRPr lang="en-US" sz="2100" dirty="0"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/>
              <a:t>Universitas Muhammadiyah </a:t>
            </a:r>
            <a:r>
              <a:rPr lang="en-US" sz="2100" dirty="0" err="1"/>
              <a:t>Mataram</a:t>
            </a:r>
            <a:endParaRPr dirty="0"/>
          </a:p>
        </p:txBody>
      </p:sp>
      <p:sp>
        <p:nvSpPr>
          <p:cNvPr id="137" name="Google Shape;137;p3"/>
          <p:cNvSpPr/>
          <p:nvPr/>
        </p:nvSpPr>
        <p:spPr>
          <a:xfrm flipH="1">
            <a:off x="-122953" y="9131249"/>
            <a:ext cx="19460574" cy="1694952"/>
          </a:xfrm>
          <a:custGeom>
            <a:avLst/>
            <a:gdLst/>
            <a:ahLst/>
            <a:cxnLst/>
            <a:rect l="l" t="t" r="r" b="b"/>
            <a:pathLst>
              <a:path w="19460574" h="1694952" extrusionOk="0">
                <a:moveTo>
                  <a:pt x="19460574" y="0"/>
                </a:moveTo>
                <a:lnTo>
                  <a:pt x="0" y="0"/>
                </a:lnTo>
                <a:lnTo>
                  <a:pt x="0" y="1694952"/>
                </a:lnTo>
                <a:lnTo>
                  <a:pt x="19460574" y="1694952"/>
                </a:lnTo>
                <a:lnTo>
                  <a:pt x="1946057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109" t="-55863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15905747" y="8832716"/>
            <a:ext cx="4764505" cy="4114800"/>
          </a:xfrm>
          <a:custGeom>
            <a:avLst/>
            <a:gdLst/>
            <a:ahLst/>
            <a:cxnLst/>
            <a:rect l="l" t="t" r="r" b="b"/>
            <a:pathLst>
              <a:path w="4764505" h="4114800" extrusionOk="0">
                <a:moveTo>
                  <a:pt x="0" y="0"/>
                </a:moveTo>
                <a:lnTo>
                  <a:pt x="4764506" y="0"/>
                </a:lnTo>
                <a:lnTo>
                  <a:pt x="47645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1754251" y="9267825"/>
            <a:ext cx="833860" cy="833860"/>
          </a:xfrm>
          <a:custGeom>
            <a:avLst/>
            <a:gdLst/>
            <a:ahLst/>
            <a:cxnLst/>
            <a:rect l="l" t="t" r="r" b="b"/>
            <a:pathLst>
              <a:path w="833860" h="833860" extrusionOk="0">
                <a:moveTo>
                  <a:pt x="0" y="0"/>
                </a:moveTo>
                <a:lnTo>
                  <a:pt x="833860" y="0"/>
                </a:lnTo>
                <a:lnTo>
                  <a:pt x="833860" y="833860"/>
                </a:lnTo>
                <a:lnTo>
                  <a:pt x="0" y="8338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"/>
          <p:cNvSpPr/>
          <p:nvPr/>
        </p:nvSpPr>
        <p:spPr>
          <a:xfrm>
            <a:off x="1009650" y="9327709"/>
            <a:ext cx="744601" cy="739637"/>
          </a:xfrm>
          <a:custGeom>
            <a:avLst/>
            <a:gdLst/>
            <a:ahLst/>
            <a:cxnLst/>
            <a:rect l="l" t="t" r="r" b="b"/>
            <a:pathLst>
              <a:path w="744601" h="739637" extrusionOk="0">
                <a:moveTo>
                  <a:pt x="0" y="0"/>
                </a:moveTo>
                <a:lnTo>
                  <a:pt x="744601" y="0"/>
                </a:lnTo>
                <a:lnTo>
                  <a:pt x="744601" y="739637"/>
                </a:lnTo>
                <a:lnTo>
                  <a:pt x="0" y="7396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 txBox="1"/>
          <p:nvPr/>
        </p:nvSpPr>
        <p:spPr>
          <a:xfrm>
            <a:off x="9538922" y="9518067"/>
            <a:ext cx="5379253" cy="412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35" dirty="0">
                <a:solidFill>
                  <a:srgbClr val="FFFFFF"/>
                </a:solidFill>
              </a:rPr>
              <a:t>BIG DATA </a:t>
            </a:r>
            <a:r>
              <a:rPr lang="en-US" sz="223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en-US" sz="2235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Pertemuan</a:t>
            </a:r>
            <a:r>
              <a:rPr lang="en-US" sz="223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35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</a:t>
            </a:r>
            <a:r>
              <a:rPr lang="en-US" sz="223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5</a:t>
            </a:r>
            <a:endParaRPr dirty="0"/>
          </a:p>
        </p:txBody>
      </p:sp>
      <p:sp>
        <p:nvSpPr>
          <p:cNvPr id="142" name="Google Shape;142;p3"/>
          <p:cNvSpPr txBox="1"/>
          <p:nvPr/>
        </p:nvSpPr>
        <p:spPr>
          <a:xfrm>
            <a:off x="2626211" y="9360905"/>
            <a:ext cx="6017362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3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PEMBELAJARAN DARING KOLABORATIF ILKOM UM METRO - TSI UMMAT</a:t>
            </a:r>
            <a:endParaRPr/>
          </a:p>
        </p:txBody>
      </p:sp>
      <p:sp>
        <p:nvSpPr>
          <p:cNvPr id="143" name="Google Shape;143;p3"/>
          <p:cNvSpPr txBox="1"/>
          <p:nvPr/>
        </p:nvSpPr>
        <p:spPr>
          <a:xfrm>
            <a:off x="16686149" y="9327709"/>
            <a:ext cx="1587212" cy="83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3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No. 2</a:t>
            </a:r>
            <a:endParaRPr dirty="0"/>
          </a:p>
        </p:txBody>
      </p:sp>
      <p:sp>
        <p:nvSpPr>
          <p:cNvPr id="144" name="Google Shape;144;p3"/>
          <p:cNvSpPr/>
          <p:nvPr/>
        </p:nvSpPr>
        <p:spPr>
          <a:xfrm>
            <a:off x="627837" y="459877"/>
            <a:ext cx="741909" cy="741909"/>
          </a:xfrm>
          <a:custGeom>
            <a:avLst/>
            <a:gdLst/>
            <a:ahLst/>
            <a:cxnLst/>
            <a:rect l="l" t="t" r="r" b="b"/>
            <a:pathLst>
              <a:path w="741909" h="741909" extrusionOk="0">
                <a:moveTo>
                  <a:pt x="0" y="0"/>
                </a:moveTo>
                <a:lnTo>
                  <a:pt x="741909" y="0"/>
                </a:lnTo>
                <a:lnTo>
                  <a:pt x="741909" y="741909"/>
                </a:lnTo>
                <a:lnTo>
                  <a:pt x="0" y="7419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"/>
          <p:cNvSpPr/>
          <p:nvPr/>
        </p:nvSpPr>
        <p:spPr>
          <a:xfrm>
            <a:off x="1369746" y="459877"/>
            <a:ext cx="1393256" cy="741909"/>
          </a:xfrm>
          <a:custGeom>
            <a:avLst/>
            <a:gdLst/>
            <a:ahLst/>
            <a:cxnLst/>
            <a:rect l="l" t="t" r="r" b="b"/>
            <a:pathLst>
              <a:path w="1393256" h="741909" extrusionOk="0">
                <a:moveTo>
                  <a:pt x="0" y="0"/>
                </a:moveTo>
                <a:lnTo>
                  <a:pt x="1393255" y="0"/>
                </a:lnTo>
                <a:lnTo>
                  <a:pt x="1393255" y="741909"/>
                </a:lnTo>
                <a:lnTo>
                  <a:pt x="0" y="7419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94F813-D5F0-D178-52F5-2F909244E01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9876" t="20893" r="20156" b="30946"/>
          <a:stretch/>
        </p:blipFill>
        <p:spPr>
          <a:xfrm>
            <a:off x="10525400" y="3976459"/>
            <a:ext cx="2857434" cy="30598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73ABF5-F07B-360D-3ECD-87E2F9BD14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0377" y="4050547"/>
            <a:ext cx="2933588" cy="30598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"/>
          <p:cNvSpPr/>
          <p:nvPr/>
        </p:nvSpPr>
        <p:spPr>
          <a:xfrm flipH="1">
            <a:off x="-122953" y="9131249"/>
            <a:ext cx="19460574" cy="1694952"/>
          </a:xfrm>
          <a:custGeom>
            <a:avLst/>
            <a:gdLst/>
            <a:ahLst/>
            <a:cxnLst/>
            <a:rect l="l" t="t" r="r" b="b"/>
            <a:pathLst>
              <a:path w="19460574" h="1694952" extrusionOk="0">
                <a:moveTo>
                  <a:pt x="19460574" y="0"/>
                </a:moveTo>
                <a:lnTo>
                  <a:pt x="0" y="0"/>
                </a:lnTo>
                <a:lnTo>
                  <a:pt x="0" y="1694952"/>
                </a:lnTo>
                <a:lnTo>
                  <a:pt x="19460574" y="1694952"/>
                </a:lnTo>
                <a:lnTo>
                  <a:pt x="1946057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109" t="-55863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15905747" y="8832716"/>
            <a:ext cx="4764505" cy="4114800"/>
          </a:xfrm>
          <a:custGeom>
            <a:avLst/>
            <a:gdLst/>
            <a:ahLst/>
            <a:cxnLst/>
            <a:rect l="l" t="t" r="r" b="b"/>
            <a:pathLst>
              <a:path w="4764505" h="4114800" extrusionOk="0">
                <a:moveTo>
                  <a:pt x="0" y="0"/>
                </a:moveTo>
                <a:lnTo>
                  <a:pt x="4764506" y="0"/>
                </a:lnTo>
                <a:lnTo>
                  <a:pt x="47645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4"/>
          <p:cNvSpPr/>
          <p:nvPr/>
        </p:nvSpPr>
        <p:spPr>
          <a:xfrm>
            <a:off x="1754251" y="9267825"/>
            <a:ext cx="833860" cy="833860"/>
          </a:xfrm>
          <a:custGeom>
            <a:avLst/>
            <a:gdLst/>
            <a:ahLst/>
            <a:cxnLst/>
            <a:rect l="l" t="t" r="r" b="b"/>
            <a:pathLst>
              <a:path w="833860" h="833860" extrusionOk="0">
                <a:moveTo>
                  <a:pt x="0" y="0"/>
                </a:moveTo>
                <a:lnTo>
                  <a:pt x="833860" y="0"/>
                </a:lnTo>
                <a:lnTo>
                  <a:pt x="833860" y="833860"/>
                </a:lnTo>
                <a:lnTo>
                  <a:pt x="0" y="8338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1009650" y="9327709"/>
            <a:ext cx="744601" cy="739637"/>
          </a:xfrm>
          <a:custGeom>
            <a:avLst/>
            <a:gdLst/>
            <a:ahLst/>
            <a:cxnLst/>
            <a:rect l="l" t="t" r="r" b="b"/>
            <a:pathLst>
              <a:path w="744601" h="739637" extrusionOk="0">
                <a:moveTo>
                  <a:pt x="0" y="0"/>
                </a:moveTo>
                <a:lnTo>
                  <a:pt x="744601" y="0"/>
                </a:lnTo>
                <a:lnTo>
                  <a:pt x="744601" y="739637"/>
                </a:lnTo>
                <a:lnTo>
                  <a:pt x="0" y="7396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4"/>
          <p:cNvSpPr txBox="1"/>
          <p:nvPr/>
        </p:nvSpPr>
        <p:spPr>
          <a:xfrm>
            <a:off x="2626211" y="9360905"/>
            <a:ext cx="6017362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3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PEMBELAJARAN DARING KOLABORATIF ILKOM UM METRO - TSI UMMAT</a:t>
            </a:r>
            <a:endParaRPr/>
          </a:p>
        </p:txBody>
      </p:sp>
      <p:sp>
        <p:nvSpPr>
          <p:cNvPr id="160" name="Google Shape;160;p4"/>
          <p:cNvSpPr txBox="1"/>
          <p:nvPr/>
        </p:nvSpPr>
        <p:spPr>
          <a:xfrm>
            <a:off x="16860423" y="9327709"/>
            <a:ext cx="1260538" cy="83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3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No.3</a:t>
            </a:r>
            <a:endParaRPr dirty="0"/>
          </a:p>
        </p:txBody>
      </p:sp>
      <p:sp>
        <p:nvSpPr>
          <p:cNvPr id="161" name="Google Shape;161;p4"/>
          <p:cNvSpPr/>
          <p:nvPr/>
        </p:nvSpPr>
        <p:spPr>
          <a:xfrm>
            <a:off x="627837" y="459877"/>
            <a:ext cx="741909" cy="741909"/>
          </a:xfrm>
          <a:custGeom>
            <a:avLst/>
            <a:gdLst/>
            <a:ahLst/>
            <a:cxnLst/>
            <a:rect l="l" t="t" r="r" b="b"/>
            <a:pathLst>
              <a:path w="741909" h="741909" extrusionOk="0">
                <a:moveTo>
                  <a:pt x="0" y="0"/>
                </a:moveTo>
                <a:lnTo>
                  <a:pt x="741909" y="0"/>
                </a:lnTo>
                <a:lnTo>
                  <a:pt x="741909" y="741909"/>
                </a:lnTo>
                <a:lnTo>
                  <a:pt x="0" y="7419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1369746" y="459877"/>
            <a:ext cx="1393256" cy="741909"/>
          </a:xfrm>
          <a:custGeom>
            <a:avLst/>
            <a:gdLst/>
            <a:ahLst/>
            <a:cxnLst/>
            <a:rect l="l" t="t" r="r" b="b"/>
            <a:pathLst>
              <a:path w="1393256" h="741909" extrusionOk="0">
                <a:moveTo>
                  <a:pt x="0" y="0"/>
                </a:moveTo>
                <a:lnTo>
                  <a:pt x="1393255" y="0"/>
                </a:lnTo>
                <a:lnTo>
                  <a:pt x="1393255" y="741909"/>
                </a:lnTo>
                <a:lnTo>
                  <a:pt x="0" y="7419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E94A137-35C2-9C2D-0732-784ECE32B23D}"/>
              </a:ext>
            </a:extLst>
          </p:cNvPr>
          <p:cNvSpPr txBox="1">
            <a:spLocks/>
          </p:cNvSpPr>
          <p:nvPr/>
        </p:nvSpPr>
        <p:spPr>
          <a:xfrm>
            <a:off x="2171181" y="644074"/>
            <a:ext cx="13400363" cy="57036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ID" sz="8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Crawling Data di Media Sosial dan Website</a:t>
            </a:r>
          </a:p>
        </p:txBody>
      </p:sp>
      <p:sp>
        <p:nvSpPr>
          <p:cNvPr id="2" name="Google Shape;141;p3">
            <a:extLst>
              <a:ext uri="{FF2B5EF4-FFF2-40B4-BE49-F238E27FC236}">
                <a16:creationId xmlns:a16="http://schemas.microsoft.com/office/drawing/2014/main" id="{D382CFC8-B912-736C-6D92-D6DC9DF70B20}"/>
              </a:ext>
            </a:extLst>
          </p:cNvPr>
          <p:cNvSpPr txBox="1"/>
          <p:nvPr/>
        </p:nvSpPr>
        <p:spPr>
          <a:xfrm>
            <a:off x="9538922" y="9518067"/>
            <a:ext cx="5379253" cy="412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35" dirty="0">
                <a:solidFill>
                  <a:srgbClr val="FFFFFF"/>
                </a:solidFill>
              </a:rPr>
              <a:t>BIG DATA </a:t>
            </a:r>
            <a:r>
              <a:rPr lang="en-US" sz="223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en-US" sz="2235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Pertemuan</a:t>
            </a:r>
            <a:r>
              <a:rPr lang="en-US" sz="223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35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</a:t>
            </a:r>
            <a:r>
              <a:rPr lang="en-US" sz="223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5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"/>
          <p:cNvSpPr/>
          <p:nvPr/>
        </p:nvSpPr>
        <p:spPr>
          <a:xfrm flipH="1">
            <a:off x="-122953" y="9131249"/>
            <a:ext cx="19460574" cy="1694952"/>
          </a:xfrm>
          <a:custGeom>
            <a:avLst/>
            <a:gdLst/>
            <a:ahLst/>
            <a:cxnLst/>
            <a:rect l="l" t="t" r="r" b="b"/>
            <a:pathLst>
              <a:path w="19460574" h="1694952" extrusionOk="0">
                <a:moveTo>
                  <a:pt x="19460574" y="0"/>
                </a:moveTo>
                <a:lnTo>
                  <a:pt x="0" y="0"/>
                </a:lnTo>
                <a:lnTo>
                  <a:pt x="0" y="1694952"/>
                </a:lnTo>
                <a:lnTo>
                  <a:pt x="19460574" y="1694952"/>
                </a:lnTo>
                <a:lnTo>
                  <a:pt x="1946057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109" t="-55863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15905747" y="8832716"/>
            <a:ext cx="4764505" cy="4114800"/>
          </a:xfrm>
          <a:custGeom>
            <a:avLst/>
            <a:gdLst/>
            <a:ahLst/>
            <a:cxnLst/>
            <a:rect l="l" t="t" r="r" b="b"/>
            <a:pathLst>
              <a:path w="4764505" h="4114800" extrusionOk="0">
                <a:moveTo>
                  <a:pt x="0" y="0"/>
                </a:moveTo>
                <a:lnTo>
                  <a:pt x="4764506" y="0"/>
                </a:lnTo>
                <a:lnTo>
                  <a:pt x="47645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4"/>
          <p:cNvSpPr/>
          <p:nvPr/>
        </p:nvSpPr>
        <p:spPr>
          <a:xfrm>
            <a:off x="1754251" y="9267825"/>
            <a:ext cx="833860" cy="833860"/>
          </a:xfrm>
          <a:custGeom>
            <a:avLst/>
            <a:gdLst/>
            <a:ahLst/>
            <a:cxnLst/>
            <a:rect l="l" t="t" r="r" b="b"/>
            <a:pathLst>
              <a:path w="833860" h="833860" extrusionOk="0">
                <a:moveTo>
                  <a:pt x="0" y="0"/>
                </a:moveTo>
                <a:lnTo>
                  <a:pt x="833860" y="0"/>
                </a:lnTo>
                <a:lnTo>
                  <a:pt x="833860" y="833860"/>
                </a:lnTo>
                <a:lnTo>
                  <a:pt x="0" y="8338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1009650" y="9327709"/>
            <a:ext cx="744601" cy="739637"/>
          </a:xfrm>
          <a:custGeom>
            <a:avLst/>
            <a:gdLst/>
            <a:ahLst/>
            <a:cxnLst/>
            <a:rect l="l" t="t" r="r" b="b"/>
            <a:pathLst>
              <a:path w="744601" h="739637" extrusionOk="0">
                <a:moveTo>
                  <a:pt x="0" y="0"/>
                </a:moveTo>
                <a:lnTo>
                  <a:pt x="744601" y="0"/>
                </a:lnTo>
                <a:lnTo>
                  <a:pt x="744601" y="739637"/>
                </a:lnTo>
                <a:lnTo>
                  <a:pt x="0" y="7396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4"/>
          <p:cNvSpPr txBox="1"/>
          <p:nvPr/>
        </p:nvSpPr>
        <p:spPr>
          <a:xfrm>
            <a:off x="2626211" y="9360905"/>
            <a:ext cx="6017362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3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PEMBELAJARAN DARING KOLABORATIF ILKOM UM METRO - TSI UMMAT</a:t>
            </a:r>
            <a:endParaRPr/>
          </a:p>
        </p:txBody>
      </p:sp>
      <p:sp>
        <p:nvSpPr>
          <p:cNvPr id="160" name="Google Shape;160;p4"/>
          <p:cNvSpPr txBox="1"/>
          <p:nvPr/>
        </p:nvSpPr>
        <p:spPr>
          <a:xfrm>
            <a:off x="16860423" y="9327709"/>
            <a:ext cx="1260538" cy="83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3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No.4</a:t>
            </a:r>
            <a:endParaRPr dirty="0"/>
          </a:p>
        </p:txBody>
      </p:sp>
      <p:sp>
        <p:nvSpPr>
          <p:cNvPr id="161" name="Google Shape;161;p4"/>
          <p:cNvSpPr/>
          <p:nvPr/>
        </p:nvSpPr>
        <p:spPr>
          <a:xfrm>
            <a:off x="627837" y="459877"/>
            <a:ext cx="741909" cy="741909"/>
          </a:xfrm>
          <a:custGeom>
            <a:avLst/>
            <a:gdLst/>
            <a:ahLst/>
            <a:cxnLst/>
            <a:rect l="l" t="t" r="r" b="b"/>
            <a:pathLst>
              <a:path w="741909" h="741909" extrusionOk="0">
                <a:moveTo>
                  <a:pt x="0" y="0"/>
                </a:moveTo>
                <a:lnTo>
                  <a:pt x="741909" y="0"/>
                </a:lnTo>
                <a:lnTo>
                  <a:pt x="741909" y="741909"/>
                </a:lnTo>
                <a:lnTo>
                  <a:pt x="0" y="7419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1369746" y="459877"/>
            <a:ext cx="1393256" cy="741909"/>
          </a:xfrm>
          <a:custGeom>
            <a:avLst/>
            <a:gdLst/>
            <a:ahLst/>
            <a:cxnLst/>
            <a:rect l="l" t="t" r="r" b="b"/>
            <a:pathLst>
              <a:path w="1393256" h="741909" extrusionOk="0">
                <a:moveTo>
                  <a:pt x="0" y="0"/>
                </a:moveTo>
                <a:lnTo>
                  <a:pt x="1393255" y="0"/>
                </a:lnTo>
                <a:lnTo>
                  <a:pt x="1393255" y="741909"/>
                </a:lnTo>
                <a:lnTo>
                  <a:pt x="0" y="7419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47A25DC-CE71-9A4D-BE59-E27F70CD9944}"/>
              </a:ext>
            </a:extLst>
          </p:cNvPr>
          <p:cNvSpPr txBox="1">
            <a:spLocks/>
          </p:cNvSpPr>
          <p:nvPr/>
        </p:nvSpPr>
        <p:spPr>
          <a:xfrm>
            <a:off x="3123144" y="3019570"/>
            <a:ext cx="13454282" cy="649849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Crawl </a:t>
            </a:r>
            <a:r>
              <a:rPr lang="en-US" sz="3200" dirty="0" err="1">
                <a:latin typeface="+mn-lt"/>
              </a:rPr>
              <a:t>merupakan</a:t>
            </a:r>
            <a:r>
              <a:rPr lang="en-US" sz="3200" dirty="0">
                <a:latin typeface="+mn-lt"/>
              </a:rPr>
              <a:t> 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+mn-lt"/>
              </a:rPr>
              <a:t>proses di mana </a:t>
            </a:r>
            <a:r>
              <a:rPr lang="en-ID" sz="3200" b="0" i="1" dirty="0">
                <a:solidFill>
                  <a:srgbClr val="000000"/>
                </a:solidFill>
                <a:effectLst/>
                <a:latin typeface="+mn-lt"/>
              </a:rPr>
              <a:t>search engine 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+mn-lt"/>
              </a:rPr>
              <a:t>menemukan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+mn-lt"/>
              </a:rPr>
              <a:t>konten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+mn-lt"/>
              </a:rPr>
              <a:t> yang di-</a:t>
            </a:r>
            <a:r>
              <a:rPr lang="en-ID" sz="3200" b="0" i="1" dirty="0">
                <a:solidFill>
                  <a:srgbClr val="000000"/>
                </a:solidFill>
                <a:effectLst/>
                <a:latin typeface="+mn-lt"/>
              </a:rPr>
              <a:t>update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+mn-lt"/>
              </a:rPr>
              <a:t> di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+mn-lt"/>
              </a:rPr>
              <a:t>sebuah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+mn-lt"/>
              </a:rPr>
              <a:t> situs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+mn-lt"/>
              </a:rPr>
              <a:t>atau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+mn-lt"/>
              </a:rPr>
              <a:t>halaman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+mn-lt"/>
              </a:rPr>
              <a:t>baru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+mn-lt"/>
              </a:rPr>
              <a:t>perubahan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+mn-lt"/>
              </a:rPr>
              <a:t> situs,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+mn-lt"/>
              </a:rPr>
              <a:t>atau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+mn-lt"/>
              </a:rPr>
              <a:t> </a:t>
            </a:r>
            <a:r>
              <a:rPr lang="en-ID" sz="3200" b="0" i="1" dirty="0">
                <a:solidFill>
                  <a:srgbClr val="000000"/>
                </a:solidFill>
                <a:effectLst/>
                <a:latin typeface="+mn-lt"/>
              </a:rPr>
              <a:t>link 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+mn-lt"/>
              </a:rPr>
              <a:t>yang </a:t>
            </a:r>
            <a:r>
              <a:rPr lang="en-ID" sz="3200" b="0" i="0" dirty="0" err="1">
                <a:solidFill>
                  <a:srgbClr val="000000"/>
                </a:solidFill>
                <a:effectLst/>
                <a:latin typeface="+mn-lt"/>
              </a:rPr>
              <a:t>mati</a:t>
            </a:r>
            <a:r>
              <a:rPr lang="en-ID" sz="3200" b="0" i="0" dirty="0">
                <a:solidFill>
                  <a:srgbClr val="000000"/>
                </a:solidFill>
                <a:effectLst/>
                <a:latin typeface="+mn-lt"/>
              </a:rPr>
              <a:t>.</a:t>
            </a:r>
            <a:r>
              <a:rPr lang="en-US" sz="3200" dirty="0">
                <a:latin typeface="+mn-lt"/>
              </a:rPr>
              <a:t>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Crawl </a:t>
            </a:r>
            <a:r>
              <a:rPr lang="en-US" sz="3200" dirty="0" err="1">
                <a:latin typeface="+mn-lt"/>
              </a:rPr>
              <a:t>adalah</a:t>
            </a:r>
            <a:r>
              <a:rPr lang="en-US" sz="3200" dirty="0">
                <a:latin typeface="+mn-lt"/>
              </a:rPr>
              <a:t> proses di mana </a:t>
            </a:r>
            <a:r>
              <a:rPr lang="en-US" sz="3200" dirty="0" err="1">
                <a:latin typeface="+mn-lt"/>
              </a:rPr>
              <a:t>mesin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pencari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mengirimkan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tim</a:t>
            </a:r>
            <a:r>
              <a:rPr lang="en-US" sz="3200" dirty="0">
                <a:latin typeface="+mn-lt"/>
              </a:rPr>
              <a:t> robot (crawler </a:t>
            </a:r>
            <a:r>
              <a:rPr lang="en-US" sz="3200" dirty="0" err="1">
                <a:latin typeface="+mn-lt"/>
              </a:rPr>
              <a:t>atau</a:t>
            </a:r>
            <a:r>
              <a:rPr lang="en-US" sz="3200" dirty="0">
                <a:latin typeface="+mn-lt"/>
              </a:rPr>
              <a:t> spider) </a:t>
            </a:r>
            <a:r>
              <a:rPr lang="en-US" sz="3200" dirty="0" err="1">
                <a:latin typeface="+mn-lt"/>
              </a:rPr>
              <a:t>untuk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menemukan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konten-konten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baru</a:t>
            </a:r>
            <a:r>
              <a:rPr lang="en-US" sz="3200" dirty="0">
                <a:latin typeface="+mn-lt"/>
              </a:rPr>
              <a:t> dan </a:t>
            </a:r>
            <a:r>
              <a:rPr lang="en-US" sz="3200" dirty="0" err="1">
                <a:latin typeface="+mn-lt"/>
              </a:rPr>
              <a:t>konten</a:t>
            </a:r>
            <a:r>
              <a:rPr lang="en-US" sz="3200" dirty="0">
                <a:latin typeface="+mn-lt"/>
              </a:rPr>
              <a:t> yang </a:t>
            </a:r>
            <a:r>
              <a:rPr lang="en-US" sz="3200" dirty="0" err="1">
                <a:latin typeface="+mn-lt"/>
              </a:rPr>
              <a:t>telah</a:t>
            </a:r>
            <a:r>
              <a:rPr lang="en-US" sz="3200" dirty="0">
                <a:latin typeface="+mn-lt"/>
              </a:rPr>
              <a:t> di-update.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Ketika </a:t>
            </a:r>
            <a:r>
              <a:rPr lang="en-US" sz="3200" dirty="0" err="1">
                <a:latin typeface="+mn-lt"/>
              </a:rPr>
              <a:t>ada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pengguna</a:t>
            </a:r>
            <a:r>
              <a:rPr lang="en-US" sz="3200" dirty="0">
                <a:latin typeface="+mn-lt"/>
              </a:rPr>
              <a:t> yang </a:t>
            </a:r>
            <a:r>
              <a:rPr lang="en-US" sz="3200" dirty="0" err="1">
                <a:latin typeface="+mn-lt"/>
              </a:rPr>
              <a:t>mencari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sebuah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konten</a:t>
            </a:r>
            <a:r>
              <a:rPr lang="en-US" sz="3200" dirty="0">
                <a:latin typeface="+mn-lt"/>
              </a:rPr>
              <a:t> di search engine </a:t>
            </a:r>
            <a:r>
              <a:rPr lang="en-US" sz="3200" dirty="0" err="1">
                <a:latin typeface="+mn-lt"/>
              </a:rPr>
              <a:t>dengan</a:t>
            </a:r>
            <a:r>
              <a:rPr lang="en-US" sz="3200" dirty="0">
                <a:latin typeface="+mn-lt"/>
              </a:rPr>
              <a:t> </a:t>
            </a:r>
            <a:r>
              <a:rPr lang="en-US" sz="3200" b="1" dirty="0">
                <a:latin typeface="+mn-lt"/>
              </a:rPr>
              <a:t>keyword</a:t>
            </a:r>
            <a:r>
              <a:rPr lang="en-US" sz="3200" dirty="0">
                <a:latin typeface="+mn-lt"/>
              </a:rPr>
              <a:t> </a:t>
            </a:r>
            <a:r>
              <a:rPr lang="en-US" sz="3200" dirty="0" err="1">
                <a:latin typeface="+mn-lt"/>
              </a:rPr>
              <a:t>tertentu</a:t>
            </a:r>
            <a:r>
              <a:rPr lang="en-US" sz="3200" dirty="0">
                <a:latin typeface="+mn-lt"/>
              </a:rPr>
              <a:t>, search engine </a:t>
            </a:r>
            <a:r>
              <a:rPr lang="en-US" sz="3200" dirty="0" err="1">
                <a:latin typeface="+mn-lt"/>
              </a:rPr>
              <a:t>akan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mencarinya</a:t>
            </a:r>
            <a:r>
              <a:rPr lang="en-US" sz="3200" dirty="0">
                <a:latin typeface="+mn-lt"/>
              </a:rPr>
              <a:t> di </a:t>
            </a:r>
            <a:r>
              <a:rPr lang="en-US" sz="3200" dirty="0" err="1">
                <a:latin typeface="+mn-lt"/>
              </a:rPr>
              <a:t>indeks</a:t>
            </a:r>
            <a:r>
              <a:rPr lang="en-US" sz="3200" dirty="0">
                <a:latin typeface="+mn-lt"/>
              </a:rPr>
              <a:t> dan </a:t>
            </a:r>
            <a:r>
              <a:rPr lang="en-US" sz="3200" dirty="0" err="1">
                <a:latin typeface="+mn-lt"/>
              </a:rPr>
              <a:t>menentukan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konten</a:t>
            </a:r>
            <a:r>
              <a:rPr lang="en-US" sz="3200" dirty="0">
                <a:latin typeface="+mn-lt"/>
              </a:rPr>
              <a:t> mana yang paling </a:t>
            </a:r>
            <a:r>
              <a:rPr lang="en-US" sz="3200" dirty="0" err="1">
                <a:latin typeface="+mn-lt"/>
              </a:rPr>
              <a:t>sesuai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untuk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pengguna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tersebut</a:t>
            </a:r>
            <a:r>
              <a:rPr lang="en-US" sz="3200" dirty="0">
                <a:latin typeface="+mn-lt"/>
              </a:rPr>
              <a:t>. </a:t>
            </a:r>
            <a:r>
              <a:rPr lang="en-US" sz="3200" dirty="0" err="1">
                <a:latin typeface="+mn-lt"/>
              </a:rPr>
              <a:t>Sehingga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dapat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disimpulkan</a:t>
            </a:r>
            <a:r>
              <a:rPr lang="en-US" sz="3200" dirty="0">
                <a:latin typeface="+mn-lt"/>
              </a:rPr>
              <a:t>, </a:t>
            </a:r>
            <a:r>
              <a:rPr lang="en-US" sz="3200" dirty="0" err="1">
                <a:latin typeface="+mn-lt"/>
              </a:rPr>
              <a:t>apabila</a:t>
            </a:r>
            <a:r>
              <a:rPr lang="en-US" sz="3200" dirty="0">
                <a:latin typeface="+mn-lt"/>
              </a:rPr>
              <a:t> website </a:t>
            </a:r>
            <a:r>
              <a:rPr lang="en-US" sz="3200" dirty="0" err="1">
                <a:latin typeface="+mn-lt"/>
              </a:rPr>
              <a:t>tidak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bisa</a:t>
            </a:r>
            <a:r>
              <a:rPr lang="en-US" sz="3200" dirty="0">
                <a:latin typeface="+mn-lt"/>
              </a:rPr>
              <a:t> di crawling oleh </a:t>
            </a:r>
            <a:r>
              <a:rPr lang="en-US" sz="3200" dirty="0" err="1">
                <a:latin typeface="+mn-lt"/>
              </a:rPr>
              <a:t>mesin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pencari</a:t>
            </a:r>
            <a:r>
              <a:rPr lang="en-US" sz="3200" dirty="0">
                <a:latin typeface="+mn-lt"/>
              </a:rPr>
              <a:t>, </a:t>
            </a:r>
            <a:r>
              <a:rPr lang="en-US" sz="3200" dirty="0" err="1">
                <a:latin typeface="+mn-lt"/>
              </a:rPr>
              <a:t>maka</a:t>
            </a:r>
            <a:r>
              <a:rPr lang="en-US" sz="3200" dirty="0">
                <a:latin typeface="+mn-lt"/>
              </a:rPr>
              <a:t> website </a:t>
            </a:r>
            <a:r>
              <a:rPr lang="en-US" sz="3200" dirty="0" err="1">
                <a:latin typeface="+mn-lt"/>
              </a:rPr>
              <a:t>tidak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bisa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ditemukan</a:t>
            </a:r>
            <a:r>
              <a:rPr lang="en-US" sz="3200" dirty="0">
                <a:latin typeface="+mn-lt"/>
              </a:rPr>
              <a:t> oleh </a:t>
            </a:r>
            <a:r>
              <a:rPr lang="en-US" sz="3200" dirty="0" err="1">
                <a:latin typeface="+mn-lt"/>
              </a:rPr>
              <a:t>mesin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pencari</a:t>
            </a:r>
            <a:r>
              <a:rPr lang="en-US" sz="3200" dirty="0">
                <a:latin typeface="+mn-lt"/>
              </a:rPr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sp>
        <p:nvSpPr>
          <p:cNvPr id="3" name="Google Shape;141;p3">
            <a:extLst>
              <a:ext uri="{FF2B5EF4-FFF2-40B4-BE49-F238E27FC236}">
                <a16:creationId xmlns:a16="http://schemas.microsoft.com/office/drawing/2014/main" id="{7B1C2CBF-7A4E-8EEE-ABC7-314C3D558F39}"/>
              </a:ext>
            </a:extLst>
          </p:cNvPr>
          <p:cNvSpPr txBox="1"/>
          <p:nvPr/>
        </p:nvSpPr>
        <p:spPr>
          <a:xfrm>
            <a:off x="9538922" y="9518067"/>
            <a:ext cx="5379253" cy="412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35" dirty="0">
                <a:solidFill>
                  <a:srgbClr val="FFFFFF"/>
                </a:solidFill>
              </a:rPr>
              <a:t>BIG DATA </a:t>
            </a:r>
            <a:r>
              <a:rPr lang="en-US" sz="223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en-US" sz="2235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Pertemuan</a:t>
            </a:r>
            <a:r>
              <a:rPr lang="en-US" sz="223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35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</a:t>
            </a:r>
            <a:r>
              <a:rPr lang="en-US" sz="223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6</a:t>
            </a:r>
            <a:endParaRPr dirty="0"/>
          </a:p>
        </p:txBody>
      </p:sp>
      <p:sp>
        <p:nvSpPr>
          <p:cNvPr id="5" name="Google Shape;193;p6">
            <a:extLst>
              <a:ext uri="{FF2B5EF4-FFF2-40B4-BE49-F238E27FC236}">
                <a16:creationId xmlns:a16="http://schemas.microsoft.com/office/drawing/2014/main" id="{10F07B48-3C76-F3D3-C3F1-9B59CA0A2ACF}"/>
              </a:ext>
            </a:extLst>
          </p:cNvPr>
          <p:cNvSpPr txBox="1"/>
          <p:nvPr/>
        </p:nvSpPr>
        <p:spPr>
          <a:xfrm>
            <a:off x="5619449" y="1516256"/>
            <a:ext cx="6048247" cy="1385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5" dirty="0" err="1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Apa</a:t>
            </a:r>
            <a:r>
              <a:rPr lang="en-US" sz="7505" dirty="0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7505" dirty="0" err="1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itu</a:t>
            </a:r>
            <a:r>
              <a:rPr lang="en-US" sz="7505" dirty="0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 Crawl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605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"/>
          <p:cNvSpPr txBox="1"/>
          <p:nvPr/>
        </p:nvSpPr>
        <p:spPr>
          <a:xfrm>
            <a:off x="5619449" y="693418"/>
            <a:ext cx="6048247" cy="1385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5" dirty="0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Web Crawler</a:t>
            </a:r>
            <a:endParaRPr dirty="0"/>
          </a:p>
        </p:txBody>
      </p:sp>
      <p:sp>
        <p:nvSpPr>
          <p:cNvPr id="195" name="Google Shape;195;p6"/>
          <p:cNvSpPr txBox="1"/>
          <p:nvPr/>
        </p:nvSpPr>
        <p:spPr>
          <a:xfrm>
            <a:off x="8045588" y="2945844"/>
            <a:ext cx="9445104" cy="141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ID" sz="3200" dirty="0">
              <a:effectLst/>
              <a:latin typeface="TimesNewRomanPSM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D" sz="6000" dirty="0"/>
          </a:p>
        </p:txBody>
      </p:sp>
      <p:sp>
        <p:nvSpPr>
          <p:cNvPr id="196" name="Google Shape;196;p6"/>
          <p:cNvSpPr/>
          <p:nvPr/>
        </p:nvSpPr>
        <p:spPr>
          <a:xfrm flipH="1">
            <a:off x="-122953" y="9131249"/>
            <a:ext cx="19460574" cy="1694952"/>
          </a:xfrm>
          <a:custGeom>
            <a:avLst/>
            <a:gdLst/>
            <a:ahLst/>
            <a:cxnLst/>
            <a:rect l="l" t="t" r="r" b="b"/>
            <a:pathLst>
              <a:path w="19460574" h="1694952" extrusionOk="0">
                <a:moveTo>
                  <a:pt x="19460574" y="0"/>
                </a:moveTo>
                <a:lnTo>
                  <a:pt x="0" y="0"/>
                </a:lnTo>
                <a:lnTo>
                  <a:pt x="0" y="1694952"/>
                </a:lnTo>
                <a:lnTo>
                  <a:pt x="19460574" y="1694952"/>
                </a:lnTo>
                <a:lnTo>
                  <a:pt x="1946057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109" t="-55863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6"/>
          <p:cNvSpPr/>
          <p:nvPr/>
        </p:nvSpPr>
        <p:spPr>
          <a:xfrm>
            <a:off x="15905747" y="8832716"/>
            <a:ext cx="4764505" cy="4114800"/>
          </a:xfrm>
          <a:custGeom>
            <a:avLst/>
            <a:gdLst/>
            <a:ahLst/>
            <a:cxnLst/>
            <a:rect l="l" t="t" r="r" b="b"/>
            <a:pathLst>
              <a:path w="4764505" h="4114800" extrusionOk="0">
                <a:moveTo>
                  <a:pt x="0" y="0"/>
                </a:moveTo>
                <a:lnTo>
                  <a:pt x="4764506" y="0"/>
                </a:lnTo>
                <a:lnTo>
                  <a:pt x="47645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6"/>
          <p:cNvSpPr/>
          <p:nvPr/>
        </p:nvSpPr>
        <p:spPr>
          <a:xfrm>
            <a:off x="1754251" y="9267825"/>
            <a:ext cx="833860" cy="833860"/>
          </a:xfrm>
          <a:custGeom>
            <a:avLst/>
            <a:gdLst/>
            <a:ahLst/>
            <a:cxnLst/>
            <a:rect l="l" t="t" r="r" b="b"/>
            <a:pathLst>
              <a:path w="833860" h="833860" extrusionOk="0">
                <a:moveTo>
                  <a:pt x="0" y="0"/>
                </a:moveTo>
                <a:lnTo>
                  <a:pt x="833860" y="0"/>
                </a:lnTo>
                <a:lnTo>
                  <a:pt x="833860" y="833860"/>
                </a:lnTo>
                <a:lnTo>
                  <a:pt x="0" y="8338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6"/>
          <p:cNvSpPr/>
          <p:nvPr/>
        </p:nvSpPr>
        <p:spPr>
          <a:xfrm>
            <a:off x="1009650" y="9327709"/>
            <a:ext cx="744601" cy="739637"/>
          </a:xfrm>
          <a:custGeom>
            <a:avLst/>
            <a:gdLst/>
            <a:ahLst/>
            <a:cxnLst/>
            <a:rect l="l" t="t" r="r" b="b"/>
            <a:pathLst>
              <a:path w="744601" h="739637" extrusionOk="0">
                <a:moveTo>
                  <a:pt x="0" y="0"/>
                </a:moveTo>
                <a:lnTo>
                  <a:pt x="744601" y="0"/>
                </a:lnTo>
                <a:lnTo>
                  <a:pt x="744601" y="739637"/>
                </a:lnTo>
                <a:lnTo>
                  <a:pt x="0" y="7396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6"/>
          <p:cNvSpPr txBox="1"/>
          <p:nvPr/>
        </p:nvSpPr>
        <p:spPr>
          <a:xfrm>
            <a:off x="2626211" y="9360905"/>
            <a:ext cx="6017362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3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PEMBELAJARAN DARING KOLABORATIF ILKOM UM METRO - TSI UMMAT</a:t>
            </a:r>
            <a:endParaRPr/>
          </a:p>
        </p:txBody>
      </p:sp>
      <p:sp>
        <p:nvSpPr>
          <p:cNvPr id="202" name="Google Shape;202;p6"/>
          <p:cNvSpPr txBox="1"/>
          <p:nvPr/>
        </p:nvSpPr>
        <p:spPr>
          <a:xfrm>
            <a:off x="16860423" y="9327709"/>
            <a:ext cx="1260538" cy="83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3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No.5</a:t>
            </a:r>
            <a:endParaRPr dirty="0"/>
          </a:p>
        </p:txBody>
      </p:sp>
      <p:sp>
        <p:nvSpPr>
          <p:cNvPr id="203" name="Google Shape;203;p6"/>
          <p:cNvSpPr/>
          <p:nvPr/>
        </p:nvSpPr>
        <p:spPr>
          <a:xfrm>
            <a:off x="627837" y="459877"/>
            <a:ext cx="741909" cy="741909"/>
          </a:xfrm>
          <a:custGeom>
            <a:avLst/>
            <a:gdLst/>
            <a:ahLst/>
            <a:cxnLst/>
            <a:rect l="l" t="t" r="r" b="b"/>
            <a:pathLst>
              <a:path w="741909" h="741909" extrusionOk="0">
                <a:moveTo>
                  <a:pt x="0" y="0"/>
                </a:moveTo>
                <a:lnTo>
                  <a:pt x="741909" y="0"/>
                </a:lnTo>
                <a:lnTo>
                  <a:pt x="741909" y="741909"/>
                </a:lnTo>
                <a:lnTo>
                  <a:pt x="0" y="7419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6"/>
          <p:cNvSpPr/>
          <p:nvPr/>
        </p:nvSpPr>
        <p:spPr>
          <a:xfrm>
            <a:off x="1369746" y="459877"/>
            <a:ext cx="1393256" cy="741909"/>
          </a:xfrm>
          <a:custGeom>
            <a:avLst/>
            <a:gdLst/>
            <a:ahLst/>
            <a:cxnLst/>
            <a:rect l="l" t="t" r="r" b="b"/>
            <a:pathLst>
              <a:path w="1393256" h="741909" extrusionOk="0">
                <a:moveTo>
                  <a:pt x="0" y="0"/>
                </a:moveTo>
                <a:lnTo>
                  <a:pt x="1393255" y="0"/>
                </a:lnTo>
                <a:lnTo>
                  <a:pt x="1393255" y="741909"/>
                </a:lnTo>
                <a:lnTo>
                  <a:pt x="0" y="7419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41;p3">
            <a:extLst>
              <a:ext uri="{FF2B5EF4-FFF2-40B4-BE49-F238E27FC236}">
                <a16:creationId xmlns:a16="http://schemas.microsoft.com/office/drawing/2014/main" id="{FDF71C41-4799-C6E2-DA19-2246FEC668B8}"/>
              </a:ext>
            </a:extLst>
          </p:cNvPr>
          <p:cNvSpPr txBox="1"/>
          <p:nvPr/>
        </p:nvSpPr>
        <p:spPr>
          <a:xfrm>
            <a:off x="9538922" y="9518067"/>
            <a:ext cx="5379253" cy="412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35" dirty="0">
                <a:solidFill>
                  <a:srgbClr val="FFFFFF"/>
                </a:solidFill>
              </a:rPr>
              <a:t>BIG DATA </a:t>
            </a:r>
            <a:r>
              <a:rPr lang="en-US" sz="223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en-US" sz="2235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Pertemuan</a:t>
            </a:r>
            <a:r>
              <a:rPr lang="en-US" sz="223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35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</a:t>
            </a:r>
            <a:r>
              <a:rPr lang="en-US" sz="223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6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09280A-CCDF-9105-F99A-66C1D61AB9CC}"/>
              </a:ext>
            </a:extLst>
          </p:cNvPr>
          <p:cNvSpPr txBox="1"/>
          <p:nvPr/>
        </p:nvSpPr>
        <p:spPr>
          <a:xfrm>
            <a:off x="2941839" y="2653456"/>
            <a:ext cx="133309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Web Crawler </a:t>
            </a:r>
            <a:r>
              <a:rPr lang="en-US" sz="3200" dirty="0" err="1"/>
              <a:t>merupakan</a:t>
            </a:r>
            <a:r>
              <a:rPr lang="en-US" sz="3200" dirty="0"/>
              <a:t> program yang </a:t>
            </a:r>
            <a:r>
              <a:rPr lang="en-US" sz="3200" dirty="0" err="1"/>
              <a:t>melakukan</a:t>
            </a:r>
            <a:r>
              <a:rPr lang="en-US" sz="3200" dirty="0"/>
              <a:t> proses crawl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err="1"/>
              <a:t>Diantara</a:t>
            </a:r>
            <a:r>
              <a:rPr lang="en-US" sz="3200" dirty="0"/>
              <a:t> program yang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digunakan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proses crawl </a:t>
            </a:r>
            <a:r>
              <a:rPr lang="en-US" sz="3200" dirty="0" err="1"/>
              <a:t>yaitu</a:t>
            </a:r>
            <a:r>
              <a:rPr lang="en-US" sz="3200" dirty="0"/>
              <a:t> Googlebot, Mozilla </a:t>
            </a:r>
            <a:r>
              <a:rPr lang="en-US" sz="3200" dirty="0" err="1"/>
              <a:t>firefoxbot</a:t>
            </a:r>
            <a:r>
              <a:rPr lang="en-US" sz="3200" dirty="0"/>
              <a:t>, </a:t>
            </a:r>
            <a:r>
              <a:rPr lang="en-US" sz="3200" dirty="0" err="1"/>
              <a:t>bingbot</a:t>
            </a:r>
            <a:r>
              <a:rPr lang="en-US" sz="3200" dirty="0"/>
              <a:t>, </a:t>
            </a:r>
            <a:r>
              <a:rPr lang="en-US" sz="3200" dirty="0" err="1"/>
              <a:t>duckduck</a:t>
            </a:r>
            <a:r>
              <a:rPr lang="en-US" sz="3200" dirty="0"/>
              <a:t> bot, </a:t>
            </a:r>
            <a:r>
              <a:rPr lang="en-US" sz="3200" dirty="0" err="1"/>
              <a:t>dll</a:t>
            </a:r>
            <a:endParaRPr lang="en-US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"/>
          <p:cNvSpPr txBox="1"/>
          <p:nvPr/>
        </p:nvSpPr>
        <p:spPr>
          <a:xfrm>
            <a:off x="3986847" y="813382"/>
            <a:ext cx="1124097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Cara </a:t>
            </a:r>
            <a:r>
              <a:rPr lang="en-US" sz="6000" dirty="0" err="1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Kerja</a:t>
            </a:r>
            <a:r>
              <a:rPr lang="en-US" sz="6000" dirty="0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 Web Crawler</a:t>
            </a:r>
            <a:endParaRPr sz="1050" dirty="0"/>
          </a:p>
        </p:txBody>
      </p:sp>
      <p:sp>
        <p:nvSpPr>
          <p:cNvPr id="195" name="Google Shape;195;p6"/>
          <p:cNvSpPr txBox="1"/>
          <p:nvPr/>
        </p:nvSpPr>
        <p:spPr>
          <a:xfrm>
            <a:off x="8045588" y="2945844"/>
            <a:ext cx="9445104" cy="141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ID" sz="3200" dirty="0">
              <a:effectLst/>
              <a:latin typeface="TimesNewRomanPSM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D" sz="6000" dirty="0"/>
          </a:p>
        </p:txBody>
      </p:sp>
      <p:sp>
        <p:nvSpPr>
          <p:cNvPr id="196" name="Google Shape;196;p6"/>
          <p:cNvSpPr/>
          <p:nvPr/>
        </p:nvSpPr>
        <p:spPr>
          <a:xfrm flipH="1">
            <a:off x="-122953" y="9131249"/>
            <a:ext cx="19460574" cy="1694952"/>
          </a:xfrm>
          <a:custGeom>
            <a:avLst/>
            <a:gdLst/>
            <a:ahLst/>
            <a:cxnLst/>
            <a:rect l="l" t="t" r="r" b="b"/>
            <a:pathLst>
              <a:path w="19460574" h="1694952" extrusionOk="0">
                <a:moveTo>
                  <a:pt x="19460574" y="0"/>
                </a:moveTo>
                <a:lnTo>
                  <a:pt x="0" y="0"/>
                </a:lnTo>
                <a:lnTo>
                  <a:pt x="0" y="1694952"/>
                </a:lnTo>
                <a:lnTo>
                  <a:pt x="19460574" y="1694952"/>
                </a:lnTo>
                <a:lnTo>
                  <a:pt x="1946057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109" t="-55863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6"/>
          <p:cNvSpPr/>
          <p:nvPr/>
        </p:nvSpPr>
        <p:spPr>
          <a:xfrm>
            <a:off x="15905747" y="8832716"/>
            <a:ext cx="4764505" cy="4114800"/>
          </a:xfrm>
          <a:custGeom>
            <a:avLst/>
            <a:gdLst/>
            <a:ahLst/>
            <a:cxnLst/>
            <a:rect l="l" t="t" r="r" b="b"/>
            <a:pathLst>
              <a:path w="4764505" h="4114800" extrusionOk="0">
                <a:moveTo>
                  <a:pt x="0" y="0"/>
                </a:moveTo>
                <a:lnTo>
                  <a:pt x="4764506" y="0"/>
                </a:lnTo>
                <a:lnTo>
                  <a:pt x="47645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6"/>
          <p:cNvSpPr/>
          <p:nvPr/>
        </p:nvSpPr>
        <p:spPr>
          <a:xfrm>
            <a:off x="1754251" y="9267825"/>
            <a:ext cx="833860" cy="833860"/>
          </a:xfrm>
          <a:custGeom>
            <a:avLst/>
            <a:gdLst/>
            <a:ahLst/>
            <a:cxnLst/>
            <a:rect l="l" t="t" r="r" b="b"/>
            <a:pathLst>
              <a:path w="833860" h="833860" extrusionOk="0">
                <a:moveTo>
                  <a:pt x="0" y="0"/>
                </a:moveTo>
                <a:lnTo>
                  <a:pt x="833860" y="0"/>
                </a:lnTo>
                <a:lnTo>
                  <a:pt x="833860" y="833860"/>
                </a:lnTo>
                <a:lnTo>
                  <a:pt x="0" y="8338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6"/>
          <p:cNvSpPr/>
          <p:nvPr/>
        </p:nvSpPr>
        <p:spPr>
          <a:xfrm>
            <a:off x="1009650" y="9327709"/>
            <a:ext cx="744601" cy="739637"/>
          </a:xfrm>
          <a:custGeom>
            <a:avLst/>
            <a:gdLst/>
            <a:ahLst/>
            <a:cxnLst/>
            <a:rect l="l" t="t" r="r" b="b"/>
            <a:pathLst>
              <a:path w="744601" h="739637" extrusionOk="0">
                <a:moveTo>
                  <a:pt x="0" y="0"/>
                </a:moveTo>
                <a:lnTo>
                  <a:pt x="744601" y="0"/>
                </a:lnTo>
                <a:lnTo>
                  <a:pt x="744601" y="739637"/>
                </a:lnTo>
                <a:lnTo>
                  <a:pt x="0" y="7396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6"/>
          <p:cNvSpPr txBox="1"/>
          <p:nvPr/>
        </p:nvSpPr>
        <p:spPr>
          <a:xfrm>
            <a:off x="2626211" y="9360905"/>
            <a:ext cx="6017362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3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PEMBELAJARAN DARING KOLABORATIF ILKOM UM METRO - TSI UMMAT</a:t>
            </a:r>
            <a:endParaRPr/>
          </a:p>
        </p:txBody>
      </p:sp>
      <p:sp>
        <p:nvSpPr>
          <p:cNvPr id="202" name="Google Shape;202;p6"/>
          <p:cNvSpPr txBox="1"/>
          <p:nvPr/>
        </p:nvSpPr>
        <p:spPr>
          <a:xfrm>
            <a:off x="16860423" y="9327709"/>
            <a:ext cx="1260538" cy="83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3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No.5</a:t>
            </a:r>
            <a:endParaRPr dirty="0"/>
          </a:p>
        </p:txBody>
      </p:sp>
      <p:sp>
        <p:nvSpPr>
          <p:cNvPr id="203" name="Google Shape;203;p6"/>
          <p:cNvSpPr/>
          <p:nvPr/>
        </p:nvSpPr>
        <p:spPr>
          <a:xfrm>
            <a:off x="627837" y="459877"/>
            <a:ext cx="741909" cy="741909"/>
          </a:xfrm>
          <a:custGeom>
            <a:avLst/>
            <a:gdLst/>
            <a:ahLst/>
            <a:cxnLst/>
            <a:rect l="l" t="t" r="r" b="b"/>
            <a:pathLst>
              <a:path w="741909" h="741909" extrusionOk="0">
                <a:moveTo>
                  <a:pt x="0" y="0"/>
                </a:moveTo>
                <a:lnTo>
                  <a:pt x="741909" y="0"/>
                </a:lnTo>
                <a:lnTo>
                  <a:pt x="741909" y="741909"/>
                </a:lnTo>
                <a:lnTo>
                  <a:pt x="0" y="7419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6"/>
          <p:cNvSpPr/>
          <p:nvPr/>
        </p:nvSpPr>
        <p:spPr>
          <a:xfrm>
            <a:off x="1369746" y="459877"/>
            <a:ext cx="1393256" cy="741909"/>
          </a:xfrm>
          <a:custGeom>
            <a:avLst/>
            <a:gdLst/>
            <a:ahLst/>
            <a:cxnLst/>
            <a:rect l="l" t="t" r="r" b="b"/>
            <a:pathLst>
              <a:path w="1393256" h="741909" extrusionOk="0">
                <a:moveTo>
                  <a:pt x="0" y="0"/>
                </a:moveTo>
                <a:lnTo>
                  <a:pt x="1393255" y="0"/>
                </a:lnTo>
                <a:lnTo>
                  <a:pt x="1393255" y="741909"/>
                </a:lnTo>
                <a:lnTo>
                  <a:pt x="0" y="7419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41;p3">
            <a:extLst>
              <a:ext uri="{FF2B5EF4-FFF2-40B4-BE49-F238E27FC236}">
                <a16:creationId xmlns:a16="http://schemas.microsoft.com/office/drawing/2014/main" id="{FDF71C41-4799-C6E2-DA19-2246FEC668B8}"/>
              </a:ext>
            </a:extLst>
          </p:cNvPr>
          <p:cNvSpPr txBox="1"/>
          <p:nvPr/>
        </p:nvSpPr>
        <p:spPr>
          <a:xfrm>
            <a:off x="9538922" y="9518067"/>
            <a:ext cx="5379253" cy="412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35" dirty="0">
                <a:solidFill>
                  <a:srgbClr val="FFFFFF"/>
                </a:solidFill>
              </a:rPr>
              <a:t>BIG DATA </a:t>
            </a:r>
            <a:r>
              <a:rPr lang="en-US" sz="223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en-US" sz="2235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Pertemuan</a:t>
            </a:r>
            <a:r>
              <a:rPr lang="en-US" sz="223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35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</a:t>
            </a:r>
            <a:r>
              <a:rPr lang="en-US" sz="223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6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09280A-CCDF-9105-F99A-66C1D61AB9CC}"/>
              </a:ext>
            </a:extLst>
          </p:cNvPr>
          <p:cNvSpPr txBox="1"/>
          <p:nvPr/>
        </p:nvSpPr>
        <p:spPr>
          <a:xfrm>
            <a:off x="2965650" y="2315587"/>
            <a:ext cx="13330989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D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Pertama</a:t>
            </a:r>
            <a:r>
              <a:rPr lang="en-ID" sz="3200" i="1" dirty="0">
                <a:latin typeface="Arial" panose="020B0604020202020204" pitchFamily="34" charset="0"/>
                <a:cs typeface="Arial" panose="020B0604020202020204" pitchFamily="34" charset="0"/>
              </a:rPr>
              <a:t>, web crawler 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mengunjungi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situs dan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D" sz="3200" i="1" dirty="0">
                <a:latin typeface="Arial" panose="020B0604020202020204" pitchFamily="34" charset="0"/>
                <a:cs typeface="Arial" panose="020B0604020202020204" pitchFamily="34" charset="0"/>
              </a:rPr>
              <a:t>link 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terdapat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daftar link yang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dimiliki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Namun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situs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terbilang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belum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D" sz="3200" i="1" dirty="0">
                <a:latin typeface="Arial" panose="020B0604020202020204" pitchFamily="34" charset="0"/>
                <a:cs typeface="Arial" panose="020B0604020202020204" pitchFamily="34" charset="0"/>
              </a:rPr>
              <a:t>link 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lain di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dalamnya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meminta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D" sz="3200" i="1" dirty="0">
                <a:latin typeface="Arial" panose="020B0604020202020204" pitchFamily="34" charset="0"/>
                <a:cs typeface="Arial" panose="020B0604020202020204" pitchFamily="34" charset="0"/>
              </a:rPr>
              <a:t>search engine 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mengunjungi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situs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mengaksesnya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pendataan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tools web crawling 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berikutnya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mencatat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link yang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temukan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indeks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crawler 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mengumpulkan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bersifat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public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Web crawler 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ikut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mencatat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laman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private.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Setelah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masuk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website, Google bot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melakukan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proses rendering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Setelah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web crawler 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mengumpulkan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berbagai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tulisan, meta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tag,foto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video dan lain-lain.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664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"/>
          <p:cNvSpPr txBox="1"/>
          <p:nvPr/>
        </p:nvSpPr>
        <p:spPr>
          <a:xfrm>
            <a:off x="3754483" y="1130203"/>
            <a:ext cx="1156887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 Crawlers </a:t>
            </a:r>
            <a:r>
              <a:rPr lang="en-US" sz="4000" dirty="0" err="1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Melakukan</a:t>
            </a:r>
            <a:r>
              <a:rPr lang="en-US" sz="4000" dirty="0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Pengecekan</a:t>
            </a:r>
            <a:r>
              <a:rPr lang="en-US" sz="4000" dirty="0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 di 3 </a:t>
            </a:r>
            <a:r>
              <a:rPr lang="en-US" sz="4000" dirty="0" err="1">
                <a:solidFill>
                  <a:srgbClr val="000B9D"/>
                </a:solidFill>
                <a:latin typeface="Arial"/>
                <a:ea typeface="Arial"/>
                <a:cs typeface="Arial"/>
                <a:sym typeface="Arial"/>
              </a:rPr>
              <a:t>bagian</a:t>
            </a:r>
            <a:endParaRPr lang="en-US" sz="700" dirty="0"/>
          </a:p>
        </p:txBody>
      </p:sp>
      <p:sp>
        <p:nvSpPr>
          <p:cNvPr id="195" name="Google Shape;195;p6"/>
          <p:cNvSpPr txBox="1"/>
          <p:nvPr/>
        </p:nvSpPr>
        <p:spPr>
          <a:xfrm>
            <a:off x="8045588" y="2945844"/>
            <a:ext cx="9445104" cy="141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ID" sz="3200" dirty="0">
              <a:effectLst/>
              <a:latin typeface="TimesNewRomanPSM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D" sz="6000" dirty="0"/>
          </a:p>
        </p:txBody>
      </p:sp>
      <p:sp>
        <p:nvSpPr>
          <p:cNvPr id="196" name="Google Shape;196;p6"/>
          <p:cNvSpPr/>
          <p:nvPr/>
        </p:nvSpPr>
        <p:spPr>
          <a:xfrm flipH="1">
            <a:off x="-122953" y="9131249"/>
            <a:ext cx="19460574" cy="1694952"/>
          </a:xfrm>
          <a:custGeom>
            <a:avLst/>
            <a:gdLst/>
            <a:ahLst/>
            <a:cxnLst/>
            <a:rect l="l" t="t" r="r" b="b"/>
            <a:pathLst>
              <a:path w="19460574" h="1694952" extrusionOk="0">
                <a:moveTo>
                  <a:pt x="19460574" y="0"/>
                </a:moveTo>
                <a:lnTo>
                  <a:pt x="0" y="0"/>
                </a:lnTo>
                <a:lnTo>
                  <a:pt x="0" y="1694952"/>
                </a:lnTo>
                <a:lnTo>
                  <a:pt x="19460574" y="1694952"/>
                </a:lnTo>
                <a:lnTo>
                  <a:pt x="19460574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109" t="-55863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6"/>
          <p:cNvSpPr/>
          <p:nvPr/>
        </p:nvSpPr>
        <p:spPr>
          <a:xfrm>
            <a:off x="15905747" y="8832716"/>
            <a:ext cx="4764505" cy="4114800"/>
          </a:xfrm>
          <a:custGeom>
            <a:avLst/>
            <a:gdLst/>
            <a:ahLst/>
            <a:cxnLst/>
            <a:rect l="l" t="t" r="r" b="b"/>
            <a:pathLst>
              <a:path w="4764505" h="4114800" extrusionOk="0">
                <a:moveTo>
                  <a:pt x="0" y="0"/>
                </a:moveTo>
                <a:lnTo>
                  <a:pt x="4764506" y="0"/>
                </a:lnTo>
                <a:lnTo>
                  <a:pt x="47645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6"/>
          <p:cNvSpPr/>
          <p:nvPr/>
        </p:nvSpPr>
        <p:spPr>
          <a:xfrm>
            <a:off x="1754251" y="9267825"/>
            <a:ext cx="833860" cy="833860"/>
          </a:xfrm>
          <a:custGeom>
            <a:avLst/>
            <a:gdLst/>
            <a:ahLst/>
            <a:cxnLst/>
            <a:rect l="l" t="t" r="r" b="b"/>
            <a:pathLst>
              <a:path w="833860" h="833860" extrusionOk="0">
                <a:moveTo>
                  <a:pt x="0" y="0"/>
                </a:moveTo>
                <a:lnTo>
                  <a:pt x="833860" y="0"/>
                </a:lnTo>
                <a:lnTo>
                  <a:pt x="833860" y="833860"/>
                </a:lnTo>
                <a:lnTo>
                  <a:pt x="0" y="8338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6"/>
          <p:cNvSpPr/>
          <p:nvPr/>
        </p:nvSpPr>
        <p:spPr>
          <a:xfrm>
            <a:off x="1009650" y="9327709"/>
            <a:ext cx="744601" cy="739637"/>
          </a:xfrm>
          <a:custGeom>
            <a:avLst/>
            <a:gdLst/>
            <a:ahLst/>
            <a:cxnLst/>
            <a:rect l="l" t="t" r="r" b="b"/>
            <a:pathLst>
              <a:path w="744601" h="739637" extrusionOk="0">
                <a:moveTo>
                  <a:pt x="0" y="0"/>
                </a:moveTo>
                <a:lnTo>
                  <a:pt x="744601" y="0"/>
                </a:lnTo>
                <a:lnTo>
                  <a:pt x="744601" y="739637"/>
                </a:lnTo>
                <a:lnTo>
                  <a:pt x="0" y="7396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6"/>
          <p:cNvSpPr txBox="1"/>
          <p:nvPr/>
        </p:nvSpPr>
        <p:spPr>
          <a:xfrm>
            <a:off x="2626211" y="9360905"/>
            <a:ext cx="6017362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35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PEMBELAJARAN DARING KOLABORATIF ILKOM UM METRO - TSI UMMAT</a:t>
            </a:r>
            <a:endParaRPr/>
          </a:p>
        </p:txBody>
      </p:sp>
      <p:sp>
        <p:nvSpPr>
          <p:cNvPr id="202" name="Google Shape;202;p6"/>
          <p:cNvSpPr txBox="1"/>
          <p:nvPr/>
        </p:nvSpPr>
        <p:spPr>
          <a:xfrm>
            <a:off x="16860423" y="9327709"/>
            <a:ext cx="1260538" cy="83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3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No.5</a:t>
            </a:r>
            <a:endParaRPr dirty="0"/>
          </a:p>
        </p:txBody>
      </p:sp>
      <p:sp>
        <p:nvSpPr>
          <p:cNvPr id="203" name="Google Shape;203;p6"/>
          <p:cNvSpPr/>
          <p:nvPr/>
        </p:nvSpPr>
        <p:spPr>
          <a:xfrm>
            <a:off x="627837" y="459877"/>
            <a:ext cx="741909" cy="741909"/>
          </a:xfrm>
          <a:custGeom>
            <a:avLst/>
            <a:gdLst/>
            <a:ahLst/>
            <a:cxnLst/>
            <a:rect l="l" t="t" r="r" b="b"/>
            <a:pathLst>
              <a:path w="741909" h="741909" extrusionOk="0">
                <a:moveTo>
                  <a:pt x="0" y="0"/>
                </a:moveTo>
                <a:lnTo>
                  <a:pt x="741909" y="0"/>
                </a:lnTo>
                <a:lnTo>
                  <a:pt x="741909" y="741909"/>
                </a:lnTo>
                <a:lnTo>
                  <a:pt x="0" y="7419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6"/>
          <p:cNvSpPr/>
          <p:nvPr/>
        </p:nvSpPr>
        <p:spPr>
          <a:xfrm>
            <a:off x="1369746" y="459877"/>
            <a:ext cx="1393256" cy="741909"/>
          </a:xfrm>
          <a:custGeom>
            <a:avLst/>
            <a:gdLst/>
            <a:ahLst/>
            <a:cxnLst/>
            <a:rect l="l" t="t" r="r" b="b"/>
            <a:pathLst>
              <a:path w="1393256" h="741909" extrusionOk="0">
                <a:moveTo>
                  <a:pt x="0" y="0"/>
                </a:moveTo>
                <a:lnTo>
                  <a:pt x="1393255" y="0"/>
                </a:lnTo>
                <a:lnTo>
                  <a:pt x="1393255" y="741909"/>
                </a:lnTo>
                <a:lnTo>
                  <a:pt x="0" y="7419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41;p3">
            <a:extLst>
              <a:ext uri="{FF2B5EF4-FFF2-40B4-BE49-F238E27FC236}">
                <a16:creationId xmlns:a16="http://schemas.microsoft.com/office/drawing/2014/main" id="{FDF71C41-4799-C6E2-DA19-2246FEC668B8}"/>
              </a:ext>
            </a:extLst>
          </p:cNvPr>
          <p:cNvSpPr txBox="1"/>
          <p:nvPr/>
        </p:nvSpPr>
        <p:spPr>
          <a:xfrm>
            <a:off x="9538922" y="9518067"/>
            <a:ext cx="5379253" cy="412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35" dirty="0">
                <a:solidFill>
                  <a:srgbClr val="FFFFFF"/>
                </a:solidFill>
              </a:rPr>
              <a:t>BIG DATA </a:t>
            </a:r>
            <a:r>
              <a:rPr lang="en-US" sz="223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en-US" sz="2235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Pertemuan</a:t>
            </a:r>
            <a:r>
              <a:rPr lang="en-US" sz="223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35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</a:t>
            </a:r>
            <a:r>
              <a:rPr lang="en-US" sz="2235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6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09280A-CCDF-9105-F99A-66C1D61AB9CC}"/>
              </a:ext>
            </a:extLst>
          </p:cNvPr>
          <p:cNvSpPr txBox="1"/>
          <p:nvPr/>
        </p:nvSpPr>
        <p:spPr>
          <a:xfrm>
            <a:off x="2965650" y="2315587"/>
            <a:ext cx="1333098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3200" b="1" dirty="0" err="1"/>
              <a:t>Robot.txt</a:t>
            </a:r>
            <a:endParaRPr lang="en-US" sz="3200" b="1" dirty="0"/>
          </a:p>
          <a:p>
            <a:pPr marL="514350" indent="-514350" algn="just">
              <a:buFont typeface="+mj-lt"/>
              <a:buAutoNum type="alphaLcPeriod"/>
            </a:pPr>
            <a:r>
              <a:rPr lang="en-US" sz="3200" dirty="0" err="1"/>
              <a:t>Biasanya</a:t>
            </a:r>
            <a:r>
              <a:rPr lang="en-US" sz="3200" dirty="0"/>
              <a:t> pada server website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en-US" sz="3200" dirty="0" err="1"/>
              <a:t>Memiki</a:t>
            </a:r>
            <a:r>
              <a:rPr lang="en-US" sz="3200" dirty="0"/>
              <a:t> </a:t>
            </a:r>
            <a:r>
              <a:rPr lang="en-US" sz="3200" dirty="0" err="1"/>
              <a:t>aturan</a:t>
            </a:r>
            <a:r>
              <a:rPr lang="en-US" sz="3200" dirty="0"/>
              <a:t> yang </a:t>
            </a:r>
            <a:r>
              <a:rPr lang="en-US" sz="3200" dirty="0" err="1"/>
              <a:t>spesifik</a:t>
            </a:r>
            <a:r>
              <a:rPr lang="en-US" sz="3200" dirty="0"/>
              <a:t>, </a:t>
            </a:r>
            <a:r>
              <a:rPr lang="en-US" sz="3200" dirty="0" err="1"/>
              <a:t>yaitu</a:t>
            </a:r>
            <a:r>
              <a:rPr lang="en-US" sz="3200" dirty="0"/>
              <a:t>:</a:t>
            </a:r>
          </a:p>
          <a:p>
            <a:pPr marL="514350" indent="-514350" algn="just">
              <a:buAutoNum type="arabicPeriod"/>
            </a:pPr>
            <a:r>
              <a:rPr lang="en-US" sz="3200" dirty="0" err="1"/>
              <a:t>Memproses</a:t>
            </a:r>
            <a:r>
              <a:rPr lang="en-US" sz="3200" dirty="0"/>
              <a:t> </a:t>
            </a:r>
            <a:r>
              <a:rPr lang="en-US" sz="3200" dirty="0" err="1"/>
              <a:t>halaman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dilakukan</a:t>
            </a:r>
            <a:r>
              <a:rPr lang="en-US" sz="3200" dirty="0"/>
              <a:t> crawl</a:t>
            </a:r>
          </a:p>
          <a:p>
            <a:pPr marL="514350" indent="-514350" algn="just">
              <a:buAutoNum type="arabicPeriod"/>
            </a:pPr>
            <a:r>
              <a:rPr lang="en-US" sz="3200" dirty="0" err="1"/>
              <a:t>Bagaimana</a:t>
            </a:r>
            <a:r>
              <a:rPr lang="en-US" sz="3200" dirty="0"/>
              <a:t> proses crawl </a:t>
            </a:r>
            <a:r>
              <a:rPr lang="en-US" sz="3200" dirty="0" err="1"/>
              <a:t>secara</a:t>
            </a:r>
            <a:r>
              <a:rPr lang="en-US" sz="3200" dirty="0"/>
              <a:t> </a:t>
            </a:r>
            <a:r>
              <a:rPr lang="en-US" sz="3200" dirty="0" err="1"/>
              <a:t>cepat</a:t>
            </a:r>
            <a:endParaRPr lang="en-US" sz="3200" dirty="0"/>
          </a:p>
          <a:p>
            <a:pPr marL="514350" indent="-514350" algn="just">
              <a:buAutoNum type="arabicPeriod"/>
            </a:pPr>
            <a:r>
              <a:rPr lang="en-US" sz="3200" dirty="0" err="1"/>
              <a:t>Memberikan</a:t>
            </a:r>
            <a:r>
              <a:rPr lang="en-US" sz="3200" dirty="0"/>
              <a:t> </a:t>
            </a:r>
            <a:r>
              <a:rPr lang="en-US" sz="3200" dirty="0" err="1"/>
              <a:t>batasan</a:t>
            </a:r>
            <a:r>
              <a:rPr lang="en-US" sz="3200" dirty="0"/>
              <a:t> pada bot</a:t>
            </a:r>
          </a:p>
          <a:p>
            <a:pPr algn="just"/>
            <a:r>
              <a:rPr lang="en-US" sz="3200" b="1" dirty="0"/>
              <a:t>2. Robots Meta Tag</a:t>
            </a:r>
          </a:p>
          <a:p>
            <a:pPr marL="514350" indent="-514350" algn="just">
              <a:buAutoNum type="alphaLcPeriod"/>
            </a:pPr>
            <a:r>
              <a:rPr lang="en-US" sz="3200" dirty="0" err="1"/>
              <a:t>Biasanya</a:t>
            </a:r>
            <a:r>
              <a:rPr lang="en-US" sz="3200" dirty="0"/>
              <a:t> </a:t>
            </a:r>
            <a:r>
              <a:rPr lang="en-US" sz="3200" dirty="0" err="1"/>
              <a:t>berada</a:t>
            </a:r>
            <a:r>
              <a:rPr lang="en-US" sz="3200" dirty="0"/>
              <a:t> di head section</a:t>
            </a:r>
          </a:p>
          <a:p>
            <a:pPr marL="514350" indent="-514350" algn="just">
              <a:buFont typeface="Arial"/>
              <a:buAutoNum type="alphaLcPeriod"/>
            </a:pPr>
            <a:r>
              <a:rPr lang="en-US" sz="3200" dirty="0" err="1"/>
              <a:t>Informasikan</a:t>
            </a:r>
            <a:r>
              <a:rPr lang="en-US" sz="3200" dirty="0"/>
              <a:t> </a:t>
            </a:r>
            <a:r>
              <a:rPr lang="en-US" sz="3200" dirty="0" err="1"/>
              <a:t>kepada</a:t>
            </a:r>
            <a:r>
              <a:rPr lang="en-US" sz="3200" dirty="0"/>
              <a:t> crawler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mengikuti</a:t>
            </a:r>
            <a:r>
              <a:rPr lang="en-US" sz="3200" dirty="0"/>
              <a:t> </a:t>
            </a:r>
            <a:r>
              <a:rPr lang="en-US" sz="3200" dirty="0" err="1"/>
              <a:t>tautan</a:t>
            </a:r>
            <a:r>
              <a:rPr lang="en-US" sz="3200" dirty="0"/>
              <a:t> </a:t>
            </a:r>
            <a:r>
              <a:rPr lang="en-US" sz="3200" dirty="0" err="1"/>
              <a:t>apa</a:t>
            </a:r>
            <a:r>
              <a:rPr lang="en-US" sz="3200" dirty="0"/>
              <a:t> pun pada </a:t>
            </a:r>
            <a:r>
              <a:rPr lang="en-US" sz="3200" dirty="0" err="1"/>
              <a:t>halaman</a:t>
            </a:r>
            <a:r>
              <a:rPr lang="en-US" sz="32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A23445-DB62-AC9F-E3A4-79E48AEF0F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6780" y="7549130"/>
            <a:ext cx="35306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24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5920</TotalTime>
  <Words>963</Words>
  <Application>Microsoft Macintosh PowerPoint</Application>
  <PresentationFormat>Custom</PresentationFormat>
  <Paragraphs>116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TimesNewRomanPSMT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13</cp:revision>
  <dcterms:created xsi:type="dcterms:W3CDTF">2006-08-16T00:00:00Z</dcterms:created>
  <dcterms:modified xsi:type="dcterms:W3CDTF">2023-10-16T02:04:36Z</dcterms:modified>
</cp:coreProperties>
</file>