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9" r:id="rId17"/>
    <p:sldId id="280" r:id="rId18"/>
    <p:sldId id="281" r:id="rId19"/>
    <p:sldId id="275" r:id="rId20"/>
    <p:sldId id="277" r:id="rId21"/>
    <p:sldId id="284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6699"/>
    <a:srgbClr val="00FFFF"/>
    <a:srgbClr val="FF00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2" d="100"/>
          <a:sy n="42" d="100"/>
        </p:scale>
        <p:origin x="-2172" y="-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71B73-1D6C-4FD8-A21A-D3DE62B7D9E8}" type="datetimeFigureOut">
              <a:rPr lang="id-ID" smtClean="0"/>
              <a:t>06/10/2023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92412A-39C1-483D-AE17-01C989A2C25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0710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92412A-39C1-483D-AE17-01C989A2C25F}" type="slidenum">
              <a:rPr lang="id-ID" smtClean="0"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305954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71F169-BD3A-4328-A24C-AE9B6992619E}" type="slidenum">
              <a:rPr lang="en-US" altLang="id-ID"/>
              <a:pPr eaLnBrk="1" hangingPunct="1"/>
              <a:t>19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23317753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FC0BC6-9A6C-41B1-9A5E-1F932AD240F7}" type="slidenum">
              <a:rPr lang="en-US" altLang="id-ID"/>
              <a:pPr eaLnBrk="1" hangingPunct="1"/>
              <a:t>20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225940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1400" b="1" dirty="0" smtClean="0"/>
              <a:t>Custom animation effects: shrink picture circle with text</a:t>
            </a:r>
          </a:p>
          <a:p>
            <a:r>
              <a:rPr lang="en-US" sz="1400" dirty="0" smtClean="0"/>
              <a:t>(Intermediate)</a:t>
            </a:r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dirty="0" smtClean="0"/>
              <a:t>To reproduce</a:t>
            </a:r>
            <a:r>
              <a:rPr lang="en-US" sz="1200" baseline="0" dirty="0" smtClean="0"/>
              <a:t> the picture effects on this slide, do the following: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dirty="0" smtClean="0"/>
              <a:t>On the </a:t>
            </a:r>
            <a:r>
              <a:rPr lang="en-US" sz="1200" b="1" i="0" dirty="0" smtClean="0"/>
              <a:t>Home</a:t>
            </a:r>
            <a:r>
              <a:rPr lang="en-US" sz="1200" i="0" dirty="0" smtClean="0"/>
              <a:t> tab, in the</a:t>
            </a:r>
            <a:r>
              <a:rPr lang="en-US" sz="1200" i="0" baseline="0" dirty="0" smtClean="0"/>
              <a:t> </a:t>
            </a:r>
            <a:r>
              <a:rPr lang="en-US" sz="1200" b="1" i="0" baseline="0" dirty="0" smtClean="0"/>
              <a:t>Slides</a:t>
            </a:r>
            <a:r>
              <a:rPr lang="en-US" sz="1200" i="0" baseline="0" dirty="0" smtClean="0"/>
              <a:t> group, click </a:t>
            </a:r>
            <a:r>
              <a:rPr lang="en-US" sz="1200" b="1" i="0" baseline="0" dirty="0" smtClean="0"/>
              <a:t>Layout</a:t>
            </a:r>
            <a:r>
              <a:rPr lang="en-US" sz="1200" i="0" baseline="0" dirty="0" smtClean="0"/>
              <a:t>, and then click </a:t>
            </a:r>
            <a:r>
              <a:rPr lang="en-US" sz="1200" b="1" i="0" baseline="0" dirty="0" smtClean="0"/>
              <a:t>Blank</a:t>
            </a:r>
            <a:r>
              <a:rPr lang="en-US" sz="1200" i="0" baseline="0" dirty="0" smtClean="0"/>
              <a:t>.</a:t>
            </a:r>
            <a:endParaRPr lang="en-US" sz="1200" i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Illustrations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. In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Picture</a:t>
            </a:r>
            <a:r>
              <a:rPr lang="en-US" sz="1200" b="0" baseline="0" dirty="0" smtClean="0"/>
              <a:t> dialog box, select a picture, and then click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slide, select the picture.</a:t>
            </a:r>
            <a:r>
              <a:rPr lang="en-US" sz="1200" baseline="0" dirty="0" smtClean="0"/>
              <a:t> Under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under </a:t>
            </a:r>
            <a:r>
              <a:rPr lang="en-US" sz="1200" b="1" baseline="0" dirty="0" smtClean="0"/>
              <a:t>Basic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Shapes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Oval</a:t>
            </a:r>
            <a:r>
              <a:rPr lang="en-US" sz="1200" baseline="0" dirty="0" smtClean="0"/>
              <a:t> (first row, first option from the left).</a:t>
            </a:r>
            <a:endParaRPr lang="en-US" sz="12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picture-filled oval. Under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Picture Tools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Position 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resize or crop the picture as needed so that under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rotate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 is set to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6”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 is set to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6”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Resize the picture under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 and rotate 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entering values into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boxes. Crop the picture under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Crop from 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entering values into the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Left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Top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</a:t>
            </a:r>
            <a:r>
              <a:rPr lang="en-US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en-US" sz="120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boxes.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Under </a:t>
            </a:r>
            <a:r>
              <a:rPr lang="en-US" sz="1200" b="1" dirty="0" smtClean="0"/>
              <a:t>Picture</a:t>
            </a:r>
            <a:r>
              <a:rPr lang="en-US" sz="1200" dirty="0" smtClean="0"/>
              <a:t> </a:t>
            </a:r>
            <a:r>
              <a:rPr lang="en-US" sz="1200" b="1" dirty="0" smtClean="0"/>
              <a:t>Tools</a:t>
            </a:r>
            <a:r>
              <a:rPr lang="en-US" sz="1200" dirty="0" smtClean="0"/>
              <a:t>, on the </a:t>
            </a:r>
            <a:r>
              <a:rPr lang="en-US" sz="1200" b="1" dirty="0" smtClean="0"/>
              <a:t>Format</a:t>
            </a:r>
            <a:r>
              <a:rPr lang="en-US" sz="1200" dirty="0" smtClean="0"/>
              <a:t> tab, </a:t>
            </a: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Glow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Glow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Variations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Accent color 1, 18 pt glow </a:t>
            </a:r>
            <a:r>
              <a:rPr lang="en-US" sz="1200" baseline="0" dirty="0" smtClean="0"/>
              <a:t>(fourth row, first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Under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Styles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Picture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Glow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More Glow Colors</a:t>
            </a:r>
            <a:r>
              <a:rPr lang="en-US" sz="1200" baseline="0" dirty="0" smtClean="0"/>
              <a:t>, and then under </a:t>
            </a:r>
            <a:r>
              <a:rPr lang="en-US" sz="1200" b="1" baseline="0" dirty="0" smtClean="0"/>
              <a:t>Theme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Colors</a:t>
            </a:r>
            <a:r>
              <a:rPr lang="en-US" sz="1200" baseline="0" dirty="0" smtClean="0"/>
              <a:t> click </a:t>
            </a:r>
            <a:r>
              <a:rPr lang="en-US" sz="1200" b="1" baseline="0" dirty="0" smtClean="0"/>
              <a:t>White, Background 1 </a:t>
            </a:r>
            <a:r>
              <a:rPr lang="en-US" sz="1200" baseline="0" dirty="0" smtClean="0"/>
              <a:t>(first row, first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Picture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pane. 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Shadow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Presets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under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Inner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Inside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Diagonal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Bottom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Left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row, first option from the left),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Blur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pt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Angle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135°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Distance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 pt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b="0" dirty="0" smtClean="0"/>
              <a:t>On</a:t>
            </a:r>
            <a:r>
              <a:rPr lang="en-US" sz="1200" b="0" baseline="0" dirty="0" smtClean="0"/>
              <a:t> the </a:t>
            </a:r>
            <a:r>
              <a:rPr lang="en-US" sz="1200" b="1" baseline="0" dirty="0" smtClean="0"/>
              <a:t>Insert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Box</a:t>
            </a:r>
            <a:r>
              <a:rPr lang="en-US" sz="1200" b="0" baseline="0" dirty="0" smtClean="0"/>
              <a:t>. O</a:t>
            </a:r>
            <a:r>
              <a:rPr lang="en-US" sz="1200" baseline="0" dirty="0" smtClean="0"/>
              <a:t>n the slide, d</a:t>
            </a:r>
            <a:r>
              <a:rPr lang="en-US" sz="1200" dirty="0" smtClean="0"/>
              <a:t>rag</a:t>
            </a:r>
            <a:r>
              <a:rPr lang="en-US" sz="1200" baseline="0" dirty="0" smtClean="0"/>
              <a:t> to draw a text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baseline="0" dirty="0" smtClean="0"/>
              <a:t>Enter text, and then select the text. On the </a:t>
            </a:r>
            <a:r>
              <a:rPr lang="en-US" sz="1200" b="1" baseline="0" dirty="0" smtClean="0"/>
              <a:t>Home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group,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Candara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30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baseline="0" dirty="0" smtClean="0"/>
              <a:t>Click the arrow next to </a:t>
            </a:r>
            <a:r>
              <a:rPr lang="en-US" sz="1200" b="1" baseline="0" dirty="0" smtClean="0"/>
              <a:t>Font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Color</a:t>
            </a:r>
            <a:r>
              <a:rPr lang="en-US" sz="1200" b="0" baseline="0" dirty="0" smtClean="0"/>
              <a:t>, and then click </a:t>
            </a:r>
            <a:r>
              <a:rPr lang="en-US" sz="1200" b="1" baseline="0" dirty="0" smtClean="0"/>
              <a:t>Black, Text 1, Lighter 25% </a:t>
            </a:r>
            <a:r>
              <a:rPr lang="en-US" sz="1200" baseline="0" dirty="0" smtClean="0"/>
              <a:t>(fourth row, second option from the left).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</a:t>
            </a:r>
            <a:r>
              <a:rPr lang="en-US" sz="1200" b="1" baseline="0" dirty="0" smtClean="0"/>
              <a:t>Home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Paragraph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Align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Left</a:t>
            </a:r>
            <a:r>
              <a:rPr lang="en-US" sz="1200" b="0" baseline="0" dirty="0" smtClean="0"/>
              <a:t>.</a:t>
            </a:r>
            <a:endParaRPr lang="en-US" sz="1200" b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b="0" baseline="0" dirty="0" smtClean="0"/>
              <a:t>On the slide, select the text box. Under </a:t>
            </a:r>
            <a:r>
              <a:rPr lang="en-US" sz="1200" b="1" baseline="0" dirty="0" smtClean="0"/>
              <a:t>Drawing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Tools</a:t>
            </a:r>
            <a:r>
              <a:rPr lang="en-US" sz="1200" b="0" baseline="0" dirty="0" smtClean="0"/>
              <a:t>, on the </a:t>
            </a:r>
            <a:r>
              <a:rPr lang="en-US" sz="1200" b="1" baseline="0" dirty="0" smtClean="0"/>
              <a:t>Format</a:t>
            </a:r>
            <a:r>
              <a:rPr lang="en-US" sz="1200" b="0" baseline="0" dirty="0" smtClean="0"/>
              <a:t> tab, in the </a:t>
            </a:r>
            <a:r>
              <a:rPr lang="en-US" sz="1200" b="1" baseline="0" dirty="0" smtClean="0"/>
              <a:t>WordArt Styles</a:t>
            </a:r>
            <a:r>
              <a:rPr lang="en-US" sz="1200" b="0" baseline="0" dirty="0" smtClean="0"/>
              <a:t> group, click </a:t>
            </a:r>
            <a:r>
              <a:rPr lang="en-US" sz="1200" b="1" baseline="0" dirty="0" smtClean="0"/>
              <a:t>Text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Effects</a:t>
            </a:r>
            <a:r>
              <a:rPr lang="en-US" sz="1200" b="0" baseline="0" dirty="0" smtClean="0"/>
              <a:t>, point to </a:t>
            </a:r>
            <a:r>
              <a:rPr lang="en-US" sz="1200" b="1" baseline="0" dirty="0" smtClean="0"/>
              <a:t>Reflection</a:t>
            </a:r>
            <a:r>
              <a:rPr lang="en-US" sz="1200" b="0" baseline="0" dirty="0" smtClean="0"/>
              <a:t>, and then under </a:t>
            </a:r>
            <a:r>
              <a:rPr lang="en-US" sz="1200" b="1" baseline="0" dirty="0" smtClean="0"/>
              <a:t>Reflection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Variations</a:t>
            </a:r>
            <a:r>
              <a:rPr lang="en-US" sz="1200" b="0" baseline="0" dirty="0" smtClean="0"/>
              <a:t> click </a:t>
            </a:r>
            <a:r>
              <a:rPr lang="en-US" sz="1200" b="1" baseline="0" dirty="0" smtClean="0"/>
              <a:t>Tight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Reflection, touching </a:t>
            </a:r>
            <a:r>
              <a:rPr lang="en-US" sz="1200" b="0" baseline="0" dirty="0" smtClean="0"/>
              <a:t>(first row, first option from the left).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Drag the text box onto the right half of the slide.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With the text box still selected, on the </a:t>
            </a:r>
            <a:r>
              <a:rPr lang="en-US" sz="1200" b="1" dirty="0" smtClean="0"/>
              <a:t>Home</a:t>
            </a:r>
            <a:r>
              <a:rPr lang="en-US" sz="1200" dirty="0" smtClean="0"/>
              <a:t> tab, in the </a:t>
            </a:r>
            <a:r>
              <a:rPr lang="en-US" sz="1200" b="1" dirty="0" smtClean="0"/>
              <a:t>Drawing</a:t>
            </a:r>
            <a:r>
              <a:rPr lang="en-US" sz="1200" dirty="0" smtClean="0"/>
              <a:t> group, click </a:t>
            </a:r>
            <a:r>
              <a:rPr lang="en-US" sz="1200" b="1" dirty="0" smtClean="0"/>
              <a:t>Arrange</a:t>
            </a:r>
            <a:r>
              <a:rPr lang="en-US" sz="1200" dirty="0" smtClean="0"/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Point to </a:t>
            </a:r>
            <a:r>
              <a:rPr lang="en-US" sz="1200" b="1" dirty="0" smtClean="0"/>
              <a:t>Align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Align to Slide</a:t>
            </a:r>
            <a:r>
              <a:rPr lang="en-US" sz="120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Point to </a:t>
            </a:r>
            <a:r>
              <a:rPr lang="en-US" sz="1200" b="1" dirty="0" smtClean="0"/>
              <a:t>Align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Align Right</a:t>
            </a:r>
            <a:r>
              <a:rPr lang="en-US" sz="1200" dirty="0" smtClean="0"/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Point to </a:t>
            </a:r>
            <a:r>
              <a:rPr lang="en-US" sz="1200" b="1" dirty="0" smtClean="0"/>
              <a:t>Align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Align Middle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</a:t>
            </a:r>
            <a:r>
              <a:rPr lang="en-US" sz="1200" b="1" dirty="0" smtClean="0"/>
              <a:t>Send to Back</a:t>
            </a:r>
            <a:r>
              <a:rPr lang="en-US" sz="1200" dirty="0" smtClean="0"/>
              <a:t>. </a:t>
            </a:r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endParaRPr lang="en-US" sz="1200" dirty="0" smtClean="0"/>
          </a:p>
          <a:p>
            <a:pPr marL="228600" indent="-228600">
              <a:buFont typeface="+mj-lt"/>
              <a:buNone/>
            </a:pPr>
            <a:r>
              <a:rPr lang="en-US" sz="1200" dirty="0" smtClean="0"/>
              <a:t>To reproduce the animation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</a:t>
            </a:r>
            <a:r>
              <a:rPr lang="en-US" sz="1200" b="1" dirty="0" smtClean="0"/>
              <a:t>Animations</a:t>
            </a:r>
            <a:r>
              <a:rPr lang="en-US" sz="1200" baseline="0" dirty="0" smtClean="0"/>
              <a:t> tab, in the </a:t>
            </a:r>
            <a:r>
              <a:rPr lang="en-US" sz="1200" b="1" baseline="0" dirty="0" smtClean="0"/>
              <a:t>Animations</a:t>
            </a:r>
            <a:r>
              <a:rPr lang="en-US" sz="1200" baseline="0" dirty="0" smtClean="0"/>
              <a:t> group, click </a:t>
            </a:r>
            <a:r>
              <a:rPr lang="en-US" sz="1200" b="1" baseline="0" dirty="0" smtClean="0"/>
              <a:t>Custom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Animation</a:t>
            </a:r>
            <a:r>
              <a:rPr lang="en-US" sz="1200" baseline="0" dirty="0" smtClean="0"/>
              <a:t>. 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picture. In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</a:t>
            </a:r>
            <a:r>
              <a:rPr lang="en-US" sz="1200" baseline="0" dirty="0" smtClean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</a:t>
            </a:r>
            <a:r>
              <a:rPr lang="en-US" sz="1200" b="1" dirty="0" smtClean="0"/>
              <a:t>Add Effect</a:t>
            </a:r>
            <a:r>
              <a:rPr lang="en-US" sz="1200" dirty="0" smtClean="0"/>
              <a:t>, point to </a:t>
            </a:r>
            <a:r>
              <a:rPr lang="en-US" sz="1200" b="1" dirty="0" smtClean="0"/>
              <a:t>Entrance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More Effects</a:t>
            </a:r>
            <a:r>
              <a:rPr lang="en-US" sz="1200" dirty="0" smtClean="0"/>
              <a:t>. In the </a:t>
            </a:r>
            <a:r>
              <a:rPr lang="en-US" sz="1200" b="1" dirty="0" smtClean="0"/>
              <a:t>Add Entrance Effect </a:t>
            </a:r>
            <a:r>
              <a:rPr lang="en-US" sz="1200" dirty="0" smtClean="0"/>
              <a:t>dialog box, under </a:t>
            </a:r>
            <a:r>
              <a:rPr lang="en-US" sz="1200" b="1" dirty="0" smtClean="0"/>
              <a:t>Basic</a:t>
            </a:r>
            <a:r>
              <a:rPr lang="en-US" sz="1200" dirty="0" smtClean="0"/>
              <a:t>, click </a:t>
            </a:r>
            <a:r>
              <a:rPr lang="en-US" sz="1200" b="1" dirty="0" smtClean="0"/>
              <a:t>Wheel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animation effect (wheel effect for the picture). Under </a:t>
            </a:r>
            <a:r>
              <a:rPr lang="en-US" sz="1200" b="1" baseline="0" dirty="0" smtClean="0"/>
              <a:t>Modify: Wheel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Spokes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1 Spoke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Medium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picture. In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</a:t>
            </a:r>
            <a:r>
              <a:rPr lang="en-US" sz="1200" baseline="0" dirty="0" smtClean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</a:t>
            </a:r>
            <a:r>
              <a:rPr lang="en-US" sz="1200" b="1" dirty="0" smtClean="0"/>
              <a:t>Add Effect</a:t>
            </a:r>
            <a:r>
              <a:rPr lang="en-US" sz="1200" dirty="0" smtClean="0"/>
              <a:t>, point to </a:t>
            </a:r>
            <a:r>
              <a:rPr lang="en-US" sz="1200" b="1" dirty="0" smtClean="0"/>
              <a:t>Entrance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More Effects</a:t>
            </a:r>
            <a:r>
              <a:rPr lang="en-US" sz="1200" dirty="0" smtClean="0"/>
              <a:t>. In the </a:t>
            </a:r>
            <a:r>
              <a:rPr lang="en-US" sz="1200" b="1" dirty="0" smtClean="0"/>
              <a:t>Add Entrance Effect </a:t>
            </a:r>
            <a:r>
              <a:rPr lang="en-US" sz="1200" dirty="0" smtClean="0"/>
              <a:t>dialog box, under </a:t>
            </a:r>
            <a:r>
              <a:rPr lang="en-US" sz="1200" b="1" baseline="0" dirty="0" smtClean="0"/>
              <a:t>Subtle</a:t>
            </a:r>
            <a:r>
              <a:rPr lang="en-US" sz="1200" dirty="0" smtClean="0"/>
              <a:t>, click </a:t>
            </a:r>
            <a:r>
              <a:rPr lang="en-US" sz="1200" b="1" baseline="0" dirty="0" smtClean="0"/>
              <a:t>Faded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Zoom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second animation effect (faded zoom effect for the picture). Under </a:t>
            </a:r>
            <a:r>
              <a:rPr lang="en-US" sz="1200" b="1" baseline="0" dirty="0" smtClean="0"/>
              <a:t>Modify: Faded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Zoom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Medium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picture. In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</a:t>
            </a:r>
            <a:r>
              <a:rPr lang="en-US" sz="1200" baseline="0" dirty="0" smtClean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</a:t>
            </a:r>
            <a:r>
              <a:rPr lang="en-US" sz="1200" b="1" dirty="0" smtClean="0"/>
              <a:t>Add Effect</a:t>
            </a:r>
            <a:r>
              <a:rPr lang="en-US" sz="1200" dirty="0" smtClean="0"/>
              <a:t>, point to </a:t>
            </a:r>
            <a:r>
              <a:rPr lang="en-US" sz="1200" b="1" baseline="0" dirty="0" smtClean="0"/>
              <a:t>Emphasis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More Effects</a:t>
            </a:r>
            <a:r>
              <a:rPr lang="en-US" sz="1200" dirty="0" smtClean="0"/>
              <a:t>. In the </a:t>
            </a:r>
            <a:r>
              <a:rPr lang="en-US" sz="1200" b="1" dirty="0" smtClean="0"/>
              <a:t>Add </a:t>
            </a:r>
            <a:r>
              <a:rPr lang="en-US" sz="1200" b="1" baseline="0" dirty="0" smtClean="0"/>
              <a:t>Emphasis</a:t>
            </a:r>
            <a:r>
              <a:rPr lang="en-US" sz="1200" b="1" dirty="0" smtClean="0"/>
              <a:t> Effect </a:t>
            </a:r>
            <a:r>
              <a:rPr lang="en-US" sz="1200" dirty="0" smtClean="0"/>
              <a:t>dialog box, under </a:t>
            </a:r>
            <a:r>
              <a:rPr lang="en-US" sz="1200" b="1" baseline="0" dirty="0" smtClean="0"/>
              <a:t>Basic</a:t>
            </a:r>
            <a:r>
              <a:rPr lang="en-US" sz="1200" dirty="0" smtClean="0"/>
              <a:t>, click </a:t>
            </a:r>
            <a:r>
              <a:rPr lang="en-US" sz="1200" b="1" baseline="0" dirty="0" smtClean="0"/>
              <a:t>Grow/Shrink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third animation effect (grow/shrink effect for the picture). Click the arrow to the right of the selected effect, and then click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Options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Grow/Shrink</a:t>
            </a:r>
            <a:r>
              <a:rPr lang="en-US" sz="1200" baseline="0" dirty="0" smtClean="0"/>
              <a:t> dialog box, do the following:</a:t>
            </a:r>
            <a:endParaRPr lang="en-US" sz="1200" dirty="0" smtClean="0"/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 tab, under </a:t>
            </a:r>
            <a:r>
              <a:rPr lang="en-US" sz="1200" b="1" baseline="0" dirty="0" smtClean="0"/>
              <a:t>Settings</a:t>
            </a:r>
            <a:r>
              <a:rPr lang="en-US" sz="1200" b="0" baseline="0" dirty="0" smtClean="0"/>
              <a:t>, </a:t>
            </a:r>
            <a:r>
              <a:rPr lang="en-US" sz="1200" baseline="0" dirty="0" smtClean="0"/>
              <a:t>do the following:</a:t>
            </a:r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b="0" baseline="0" dirty="0" smtClean="0"/>
              <a:t>In the </a:t>
            </a:r>
            <a:r>
              <a:rPr lang="en-US" sz="1200" b="1" baseline="0" dirty="0" smtClean="0"/>
              <a:t>Size</a:t>
            </a:r>
            <a:r>
              <a:rPr lang="en-US" sz="1200" b="0" baseline="0" dirty="0" smtClean="0"/>
              <a:t> list, </a:t>
            </a:r>
            <a:r>
              <a:rPr lang="en-US" sz="1200" b="0" i="0" baseline="0" dirty="0" smtClean="0"/>
              <a:t>in the </a:t>
            </a:r>
            <a:r>
              <a:rPr lang="en-US" sz="1200" b="1" i="0" baseline="0" dirty="0" smtClean="0"/>
              <a:t>Custom</a:t>
            </a:r>
            <a:r>
              <a:rPr lang="en-US" sz="1200" b="0" i="0" baseline="0" dirty="0" smtClean="0"/>
              <a:t> box, enter </a:t>
            </a:r>
            <a:r>
              <a:rPr lang="en-US" sz="1200" b="1" i="0" baseline="0" dirty="0" smtClean="0"/>
              <a:t>95%</a:t>
            </a:r>
            <a:r>
              <a:rPr lang="en-US" sz="1200" b="0" i="0" baseline="0" dirty="0" smtClean="0"/>
              <a:t>, and then press ENTER.</a:t>
            </a:r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Smooth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Start</a:t>
            </a:r>
            <a:r>
              <a:rPr lang="en-US" sz="1200" b="0" baseline="0" dirty="0" smtClean="0"/>
              <a:t>.</a:t>
            </a:r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Smooth</a:t>
            </a:r>
            <a:r>
              <a:rPr lang="en-US" sz="1200" b="0" baseline="0" dirty="0" smtClean="0"/>
              <a:t> </a:t>
            </a:r>
            <a:r>
              <a:rPr lang="en-US" sz="1200" b="1" baseline="0" dirty="0" smtClean="0"/>
              <a:t>End</a:t>
            </a:r>
            <a:r>
              <a:rPr lang="en-US" sz="1200" b="0" baseline="0" dirty="0" smtClean="0"/>
              <a:t>.</a:t>
            </a:r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b="0" baseline="0" dirty="0" smtClean="0"/>
              <a:t>Select </a:t>
            </a:r>
            <a:r>
              <a:rPr lang="en-US" sz="1200" b="1" baseline="0" dirty="0" smtClean="0"/>
              <a:t>Auto-reverse</a:t>
            </a:r>
            <a:r>
              <a:rPr lang="en-US" sz="1200" b="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do the following: 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After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 </a:t>
            </a:r>
            <a:endParaRPr lang="en-US" sz="1200" dirty="0" smtClean="0"/>
          </a:p>
          <a:p>
            <a:pPr marL="1600200" lvl="3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Speed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0.3 seconds</a:t>
            </a:r>
            <a:r>
              <a:rPr lang="en-US" sz="1200" baseline="0" dirty="0" smtClean="0"/>
              <a:t>.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picture. In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</a:t>
            </a:r>
            <a:r>
              <a:rPr lang="en-US" sz="1200" baseline="0" dirty="0" smtClean="0"/>
              <a:t>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</a:t>
            </a:r>
            <a:r>
              <a:rPr lang="en-US" sz="1200" b="1" dirty="0" smtClean="0"/>
              <a:t>Add Effect</a:t>
            </a:r>
            <a:r>
              <a:rPr lang="en-US" sz="1200" dirty="0" smtClean="0"/>
              <a:t>, point to </a:t>
            </a:r>
            <a:r>
              <a:rPr lang="en-US" sz="1200" b="1" baseline="0" dirty="0" smtClean="0"/>
              <a:t>Emphasis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More Effects</a:t>
            </a:r>
            <a:r>
              <a:rPr lang="en-US" sz="1200" dirty="0" smtClean="0"/>
              <a:t>. In the </a:t>
            </a:r>
            <a:r>
              <a:rPr lang="en-US" sz="1200" b="1" dirty="0" smtClean="0"/>
              <a:t>Add </a:t>
            </a:r>
            <a:r>
              <a:rPr lang="en-US" sz="1200" b="1" baseline="0" dirty="0" smtClean="0"/>
              <a:t>Emphasis</a:t>
            </a:r>
            <a:r>
              <a:rPr lang="en-US" sz="1200" b="1" dirty="0" smtClean="0"/>
              <a:t> Effect </a:t>
            </a:r>
            <a:r>
              <a:rPr lang="en-US" sz="1200" dirty="0" smtClean="0"/>
              <a:t>dialog box, under </a:t>
            </a:r>
            <a:r>
              <a:rPr lang="en-US" sz="1200" b="1" baseline="0" dirty="0" smtClean="0"/>
              <a:t>Basic</a:t>
            </a:r>
            <a:r>
              <a:rPr lang="en-US" sz="1200" dirty="0" smtClean="0"/>
              <a:t>, click </a:t>
            </a:r>
            <a:r>
              <a:rPr lang="en-US" sz="1200" b="1" baseline="0" dirty="0" smtClean="0"/>
              <a:t>Grow/Shrink</a:t>
            </a:r>
            <a:r>
              <a:rPr lang="en-US" sz="120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fourth animation effect (grow/shrink effect for the picture). Under </a:t>
            </a:r>
            <a:r>
              <a:rPr lang="en-US" sz="1200" b="1" baseline="0" dirty="0" smtClean="0"/>
              <a:t>Grow/Shrink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Start</a:t>
            </a:r>
            <a:r>
              <a:rPr lang="en-US" sz="1200" dirty="0" smtClean="0"/>
              <a:t> list, select </a:t>
            </a:r>
            <a:r>
              <a:rPr lang="en-US" sz="1200" b="1" dirty="0" smtClean="0"/>
              <a:t>After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Size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Smaller</a:t>
            </a:r>
            <a:r>
              <a:rPr lang="en-US" sz="1200" baseline="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Medium</a:t>
            </a:r>
            <a:r>
              <a:rPr lang="en-US" sz="1200" baseline="0" dirty="0" smtClean="0"/>
              <a:t>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picture. In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</a:t>
            </a:r>
            <a:r>
              <a:rPr lang="en-US" sz="1200" baseline="0" dirty="0" smtClean="0"/>
              <a:t> do the following: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Motion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Paths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the fifth animation effect (left motion path for the picture). Under </a:t>
            </a:r>
            <a:r>
              <a:rPr lang="en-US" sz="1200" b="1" baseline="0" dirty="0" smtClean="0"/>
              <a:t>Modify: Left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Start</a:t>
            </a:r>
            <a:r>
              <a:rPr lang="en-US" sz="1200" dirty="0" smtClean="0"/>
              <a:t> list, select </a:t>
            </a:r>
            <a:r>
              <a:rPr lang="en-US" sz="1200" b="1" dirty="0" smtClean="0"/>
              <a:t>With</a:t>
            </a:r>
            <a:r>
              <a:rPr lang="en-US" sz="1200" dirty="0" smtClean="0"/>
              <a:t> </a:t>
            </a:r>
            <a:r>
              <a:rPr lang="en-US" sz="1200" b="1" dirty="0" smtClean="0"/>
              <a:t>Previous</a:t>
            </a:r>
            <a:r>
              <a:rPr lang="en-US" sz="120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Medium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slide, select the text box. In the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 </a:t>
            </a:r>
            <a:r>
              <a:rPr lang="en-US" sz="1200" b="1" dirty="0" smtClean="0"/>
              <a:t>Add Effect</a:t>
            </a:r>
            <a:r>
              <a:rPr lang="en-US" sz="1200" dirty="0" smtClean="0"/>
              <a:t>, point to </a:t>
            </a:r>
            <a:r>
              <a:rPr lang="en-US" sz="1200" b="1" dirty="0" smtClean="0"/>
              <a:t>Entrance</a:t>
            </a:r>
            <a:r>
              <a:rPr lang="en-US" sz="1200" dirty="0" smtClean="0"/>
              <a:t>, and then click </a:t>
            </a:r>
            <a:r>
              <a:rPr lang="en-US" sz="1200" b="1" dirty="0" smtClean="0"/>
              <a:t>More Effects</a:t>
            </a:r>
            <a:r>
              <a:rPr lang="en-US" sz="1200" dirty="0" smtClean="0"/>
              <a:t>. In the </a:t>
            </a:r>
            <a:r>
              <a:rPr lang="en-US" sz="1200" b="1" dirty="0" smtClean="0"/>
              <a:t>Add Entrance Effect </a:t>
            </a:r>
            <a:r>
              <a:rPr lang="en-US" sz="1200" dirty="0" smtClean="0"/>
              <a:t>dialog box, </a:t>
            </a:r>
            <a:r>
              <a:rPr lang="en-US" sz="1200" baseline="0" dirty="0" smtClean="0"/>
              <a:t>under </a:t>
            </a:r>
            <a:r>
              <a:rPr lang="en-US" sz="1200" b="1" baseline="0" dirty="0" smtClean="0"/>
              <a:t>Subtle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select </a:t>
            </a:r>
            <a:r>
              <a:rPr lang="en-US" sz="1200" b="1" baseline="0" dirty="0" smtClean="0"/>
              <a:t>Fade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Select</a:t>
            </a:r>
            <a:r>
              <a:rPr lang="en-US" sz="1200" baseline="0" dirty="0" smtClean="0"/>
              <a:t> the sixth animation effect (fade effect for the text box). Click the arrow to the right of the selected effect, and then click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. In the </a:t>
            </a:r>
            <a:r>
              <a:rPr lang="en-US" sz="1200" b="1" baseline="0" dirty="0" smtClean="0"/>
              <a:t>Fade</a:t>
            </a:r>
            <a:r>
              <a:rPr lang="en-US" sz="1200" baseline="0" dirty="0" smtClean="0"/>
              <a:t> dialog box, on the </a:t>
            </a:r>
            <a:r>
              <a:rPr lang="en-US" sz="1200" b="1" baseline="0" dirty="0" smtClean="0"/>
              <a:t>Timing</a:t>
            </a:r>
            <a:r>
              <a:rPr lang="en-US" sz="1200" baseline="0" dirty="0" smtClean="0"/>
              <a:t> tab,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Start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With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Previous</a:t>
            </a:r>
            <a:r>
              <a:rPr lang="en-US" sz="1200" baseline="0" dirty="0" smtClean="0"/>
              <a:t>.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Delay</a:t>
            </a:r>
            <a:r>
              <a:rPr lang="en-US" sz="1200" baseline="0" dirty="0" smtClean="0"/>
              <a:t> box, enter </a:t>
            </a:r>
            <a:r>
              <a:rPr lang="en-US" sz="1200" b="1" baseline="0" dirty="0" smtClean="0"/>
              <a:t>1.5</a:t>
            </a:r>
            <a:r>
              <a:rPr lang="en-US" sz="1200" baseline="0" dirty="0" smtClean="0"/>
              <a:t>.</a:t>
            </a:r>
            <a:endParaRPr lang="en-US" sz="1200" dirty="0" smtClean="0"/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aseline="0" dirty="0" smtClean="0"/>
              <a:t>In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1 seconds </a:t>
            </a:r>
            <a:r>
              <a:rPr lang="en-US" sz="1200" baseline="0" dirty="0" smtClean="0"/>
              <a:t>(</a:t>
            </a:r>
            <a:r>
              <a:rPr lang="en-US" sz="1200" b="1" baseline="0" dirty="0" smtClean="0"/>
              <a:t>Fast)</a:t>
            </a:r>
            <a:r>
              <a:rPr lang="en-US" sz="1200" baseline="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dirty="0" smtClean="0"/>
              <a:t>On</a:t>
            </a:r>
            <a:r>
              <a:rPr lang="en-US" sz="1200" baseline="0" dirty="0" smtClean="0"/>
              <a:t> the slide, s</a:t>
            </a:r>
            <a:r>
              <a:rPr lang="en-US" sz="1200" dirty="0" smtClean="0"/>
              <a:t>elect the text box. In </a:t>
            </a:r>
            <a:r>
              <a:rPr lang="en-US" sz="1200" b="1" dirty="0" smtClean="0"/>
              <a:t>Custom</a:t>
            </a:r>
            <a:r>
              <a:rPr lang="en-US" sz="1200" dirty="0" smtClean="0"/>
              <a:t> </a:t>
            </a:r>
            <a:r>
              <a:rPr lang="en-US" sz="1200" b="1" dirty="0" smtClean="0"/>
              <a:t>Animation</a:t>
            </a:r>
            <a:r>
              <a:rPr lang="en-US" sz="1200" dirty="0" smtClean="0"/>
              <a:t> task pane,</a:t>
            </a:r>
            <a:r>
              <a:rPr lang="en-US" sz="1200" baseline="0" dirty="0" smtClean="0"/>
              <a:t> do the following:</a:t>
            </a:r>
            <a:endParaRPr lang="en-US" sz="1200" dirty="0" smtClean="0"/>
          </a:p>
          <a:p>
            <a:pPr marL="685800" lvl="1" indent="-228600">
              <a:buFont typeface="+mj-lt"/>
              <a:buAutoNum type="arabicPeriod"/>
            </a:pPr>
            <a:r>
              <a:rPr lang="en-US" sz="1200" dirty="0" smtClean="0"/>
              <a:t>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Add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Effect</a:t>
            </a:r>
            <a:r>
              <a:rPr lang="en-US" sz="1200" baseline="0" dirty="0" smtClean="0"/>
              <a:t>, point to </a:t>
            </a:r>
            <a:r>
              <a:rPr lang="en-US" sz="1200" b="1" baseline="0" dirty="0" smtClean="0"/>
              <a:t>Motion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Paths</a:t>
            </a:r>
            <a:r>
              <a:rPr lang="en-US" sz="1200" b="0" baseline="0" dirty="0" smtClean="0"/>
              <a:t>,</a:t>
            </a:r>
            <a:r>
              <a:rPr lang="en-US" sz="1200" baseline="0" dirty="0" smtClean="0"/>
              <a:t> and then click </a:t>
            </a:r>
            <a:r>
              <a:rPr lang="en-US" sz="1200" b="1" baseline="0" dirty="0" smtClean="0"/>
              <a:t>Left</a:t>
            </a:r>
            <a:r>
              <a:rPr lang="en-US" sz="1200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aseline="0" dirty="0" smtClean="0"/>
              <a:t>Select the seventh animation effect (left motion path for the text box). Under </a:t>
            </a:r>
            <a:r>
              <a:rPr lang="en-US" sz="1200" b="1" baseline="0" dirty="0" smtClean="0"/>
              <a:t>Modify: Left</a:t>
            </a:r>
            <a:r>
              <a:rPr lang="en-US" sz="1200" b="0" baseline="0" dirty="0" smtClean="0"/>
              <a:t>,</a:t>
            </a:r>
            <a:r>
              <a:rPr lang="en-US" sz="1200" b="1" baseline="0" dirty="0" smtClean="0"/>
              <a:t> </a:t>
            </a:r>
            <a:r>
              <a:rPr lang="en-US" sz="1200" baseline="0" dirty="0" smtClean="0"/>
              <a:t>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In the </a:t>
            </a:r>
            <a:r>
              <a:rPr lang="en-US" sz="1200" b="1" dirty="0" smtClean="0"/>
              <a:t>Start</a:t>
            </a:r>
            <a:r>
              <a:rPr lang="en-US" sz="1200" dirty="0" smtClean="0"/>
              <a:t> list, select </a:t>
            </a:r>
            <a:r>
              <a:rPr lang="en-US" sz="1200" b="1" dirty="0" smtClean="0"/>
              <a:t>With</a:t>
            </a:r>
            <a:r>
              <a:rPr lang="en-US" sz="1200" dirty="0" smtClean="0"/>
              <a:t> </a:t>
            </a:r>
            <a:r>
              <a:rPr lang="en-US" sz="1200" b="1" dirty="0" smtClean="0"/>
              <a:t>Previous</a:t>
            </a:r>
            <a:r>
              <a:rPr lang="en-US" sz="1200" dirty="0" smtClean="0"/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dirty="0" smtClean="0"/>
              <a:t>In</a:t>
            </a:r>
            <a:r>
              <a:rPr lang="en-US" sz="1200" baseline="0" dirty="0" smtClean="0"/>
              <a:t> the </a:t>
            </a:r>
            <a:r>
              <a:rPr lang="en-US" sz="1200" b="1" baseline="0" dirty="0" smtClean="0"/>
              <a:t>Speed</a:t>
            </a:r>
            <a:r>
              <a:rPr lang="en-US" sz="1200" baseline="0" dirty="0" smtClean="0"/>
              <a:t> list, select </a:t>
            </a:r>
            <a:r>
              <a:rPr lang="en-US" sz="1200" b="1" baseline="0" dirty="0" smtClean="0"/>
              <a:t>Fast</a:t>
            </a:r>
            <a:r>
              <a:rPr lang="en-US" sz="1200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/>
              <a:t>On the slide,</a:t>
            </a:r>
            <a:r>
              <a:rPr lang="en-US" sz="1200" baseline="0" dirty="0" smtClean="0"/>
              <a:t> r</a:t>
            </a:r>
            <a:r>
              <a:rPr lang="en-US" sz="1200" dirty="0" smtClean="0"/>
              <a:t>ight–click the selected motion path for the text box, and then click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Reverse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Path</a:t>
            </a:r>
            <a:r>
              <a:rPr lang="en-US" sz="1200" baseline="0" dirty="0" smtClean="0"/>
              <a:t> </a:t>
            </a:r>
            <a:r>
              <a:rPr lang="en-US" sz="1200" b="1" baseline="0" dirty="0" smtClean="0"/>
              <a:t>Direction</a:t>
            </a:r>
            <a:r>
              <a:rPr lang="en-US" sz="1200" baseline="0" dirty="0" smtClean="0"/>
              <a:t>. </a:t>
            </a:r>
            <a:endParaRPr lang="en-US" sz="1200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rectangle on this slide, do the following: 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Rectangle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option from the left)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 slide, 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rag to draw a rectangle.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the rectangle.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Size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do the following:</a:t>
            </a:r>
          </a:p>
          <a:p>
            <a:pPr marL="804672" lvl="1" indent="-347472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1.54”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804672" lvl="1" indent="-347472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10”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on the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arrow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Outline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Outline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tab, in the bottom right corner of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Shape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dialog box, click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select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 Right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fourth option from the left).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88%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1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 row, first option from the left).</a:t>
            </a:r>
            <a:endParaRPr lang="en-US" sz="1200" b="1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Transparency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43%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Home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tab,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Drawing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Arrange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to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 to Slide</a:t>
            </a:r>
            <a:r>
              <a:rPr lang="en-US" sz="1200" b="0" i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to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Middle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 to </a:t>
            </a:r>
            <a:r>
              <a:rPr lang="en-US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Center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 to Back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AutoNum type="arabicPeriod"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228600" lvl="0" indent="-22860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Right-click the slide background area,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 Background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dialog box,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left pane,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Fill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pane, and then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Radial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Direction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Center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(third option from the left).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Add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Remove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until two stops appear in the drop-down list.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customize the gradient stops that you added as follows: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1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White, Background 1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(first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row, first option from the left)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2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list, and then do the following: 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 position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 marL="1143000" lvl="2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Theme Colors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</a:t>
            </a:r>
            <a:r>
              <a:rPr lang="en-US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Black, Text 1, Lighter 50% 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(second row, second option from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left)</a:t>
            </a:r>
            <a:r>
              <a:rPr lang="en-US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en-US" sz="14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726524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FFFBE25-7D8A-49B3-8A29-B42EAF5B1DDC}" type="slidenum">
              <a:rPr lang="en-US" altLang="id-ID"/>
              <a:pPr eaLnBrk="1" hangingPunct="1"/>
              <a:t>12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108058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97E3575-2A68-4C0D-805A-C2662014A6FB}" type="slidenum">
              <a:rPr lang="en-US" altLang="id-ID"/>
              <a:pPr eaLnBrk="1" hangingPunct="1"/>
              <a:t>13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18480363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0B93521-359A-4C8C-AD28-BCC56BEFC62A}" type="slidenum">
              <a:rPr lang="en-US" altLang="id-ID"/>
              <a:pPr eaLnBrk="1" hangingPunct="1"/>
              <a:t>14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340340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0F96C8-EF0F-45FA-BB71-2C6370C8247A}" type="slidenum">
              <a:rPr lang="en-US" altLang="id-ID"/>
              <a:pPr eaLnBrk="1" hangingPunct="1"/>
              <a:t>15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8762589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0F96C8-EF0F-45FA-BB71-2C6370C8247A}" type="slidenum">
              <a:rPr lang="en-US" altLang="id-ID"/>
              <a:pPr eaLnBrk="1" hangingPunct="1"/>
              <a:t>16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866748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0F96C8-EF0F-45FA-BB71-2C6370C8247A}" type="slidenum">
              <a:rPr lang="en-US" altLang="id-ID"/>
              <a:pPr eaLnBrk="1" hangingPunct="1"/>
              <a:t>17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9558460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altLang="id-ID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A0F96C8-EF0F-45FA-BB71-2C6370C8247A}" type="slidenum">
              <a:rPr lang="en-US" altLang="id-ID"/>
              <a:pPr eaLnBrk="1" hangingPunct="1"/>
              <a:t>18</a:t>
            </a:fld>
            <a:endParaRPr lang="en-US" altLang="id-ID"/>
          </a:p>
        </p:txBody>
      </p:sp>
    </p:spTree>
    <p:extLst>
      <p:ext uri="{BB962C8B-B14F-4D97-AF65-F5344CB8AC3E}">
        <p14:creationId xmlns:p14="http://schemas.microsoft.com/office/powerpoint/2010/main" val="324289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44" name="Group 43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45" name="Group 44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68" name="Picture 6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1" name="Picture 7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2" name="Picture 7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5" name="Picture 7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6" name="Picture 7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46" name="Group 45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59" name="Picture 5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6" name="Picture 6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47" name="Group 46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54" name="Picture 5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48" name="Group 47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1" name="Picture 5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2" name="Picture 5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3" name="Picture 5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3" name="Group 12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3" name="Group 12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9" name="Group 1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4" name="Group 13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7" name="Group 16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9" name="Group 1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0" name="Group 1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1" name="Group 2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22" name="Group 2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28" name="Group 2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29" name="Group 2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53" name="Picture 5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9" name="Picture 5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1" name="Group 30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7" name="Picture 4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8" name="Picture 4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9" name="Picture 4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0" name="Picture 4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1" name="Picture 5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2" name="Picture 5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2" name="Group 31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33" name="Group 32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2" name="Group 11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0" name="Group 9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D01730E-0A9A-4A95-AF87-EEED8648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DE65E-6BC1-40B4-A8DD-6EAB26347509}" type="datetimeFigureOut">
              <a:rPr lang="en-US" smtClean="0"/>
              <a:t>10/6/2023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6FCD881-1209-4405-BE88-6F207D191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E8CA2A3-12A2-4FFA-9875-86B2750A4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287FC-1FC2-4F8C-A3B8-E7E6AA653EDE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6" name="Group 5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" name="Group 6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" name="Group 7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0" name="Picture 9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" name="Picture 10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17555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48" name="Group 4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49" name="Group 4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72" name="Picture 7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3" name="Picture 7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4" name="Picture 7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5" name="Picture 7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6" name="Picture 7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7" name="Picture 7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8" name="Picture 7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9" name="Picture 7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0" name="Picture 7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50" name="Group 4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4" name="Picture 6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5" name="Picture 6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6" name="Picture 6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7" name="Picture 6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8" name="Picture 6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9" name="Picture 6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0" name="Picture 6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71" name="Picture 7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51" name="Group 5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58" name="Picture 5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9" name="Picture 5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0" name="Picture 5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62" name="Picture 6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52" name="Group 5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53" name="Picture 5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4" name="Picture 5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5" name="Picture 5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6" name="Picture 5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57" name="Picture 5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7" name="Group 76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8" name="Group 7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101" name="Picture 10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2" name="Picture 10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3" name="Picture 10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4" name="Picture 10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6" name="Picture 10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7" name="Picture 10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8" name="Picture 10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9" name="Picture 10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79" name="Group 7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92" name="Picture 9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3" name="Picture 9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4" name="Picture 9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5" name="Picture 9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6" name="Picture 9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7" name="Picture 9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8" name="Picture 9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9" name="Picture 9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0" name="Picture 9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0" name="Group 7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87" name="Picture 8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8" name="Picture 8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9" name="Picture 8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0" name="Picture 8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1" name="Picture 9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1" name="Group 8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82" name="Picture 8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3" name="Picture 8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4" name="Picture 8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5" name="Picture 8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6" name="Picture 8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8" name="Group 77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79" name="Group 7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102" name="Picture 10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3" name="Picture 10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4" name="Picture 10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5" name="Picture 10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6" name="Picture 10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7" name="Picture 10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8" name="Picture 10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9" name="Picture 10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10" name="Picture 10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0" name="Group 7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93" name="Picture 9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4" name="Picture 9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5" name="Picture 9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6" name="Picture 9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7" name="Picture 9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8" name="Picture 9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9" name="Picture 9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0" name="Picture 9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01" name="Picture 10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1" name="Group 8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88" name="Picture 8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9" name="Picture 8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0" name="Picture 8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1" name="Picture 9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92" name="Picture 9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82" name="Group 8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83" name="Picture 8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4" name="Picture 8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5" name="Picture 8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6" name="Picture 8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87" name="Picture 8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0" y="0"/>
            <a:ext cx="12192000" cy="6858000"/>
            <a:chOff x="12032" y="84331"/>
            <a:chExt cx="11937132" cy="6738022"/>
          </a:xfrm>
        </p:grpSpPr>
        <p:grpSp>
          <p:nvGrpSpPr>
            <p:cNvPr id="15" name="Group 14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5" name="Picture 4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6" name="Picture 4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7" name="Group 16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8" name="Group 17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-196864" y="-165067"/>
            <a:ext cx="12482416" cy="7190556"/>
            <a:chOff x="12032" y="84331"/>
            <a:chExt cx="11937132" cy="6738022"/>
          </a:xfrm>
        </p:grpSpPr>
        <p:grpSp>
          <p:nvGrpSpPr>
            <p:cNvPr id="11" name="Group 10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3" name="Group 12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8" name="Group 7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9" name="Group 8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2" name="Picture 11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63325" y="-202968"/>
            <a:ext cx="12365053" cy="7222503"/>
            <a:chOff x="12032" y="84331"/>
            <a:chExt cx="11937132" cy="6738022"/>
          </a:xfrm>
        </p:grpSpPr>
        <p:grpSp>
          <p:nvGrpSpPr>
            <p:cNvPr id="13" name="Group 12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-159026" y="-132522"/>
            <a:ext cx="12503426" cy="7142922"/>
            <a:chOff x="12032" y="84331"/>
            <a:chExt cx="11937132" cy="6738022"/>
          </a:xfrm>
        </p:grpSpPr>
        <p:grpSp>
          <p:nvGrpSpPr>
            <p:cNvPr id="13" name="Group 12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1" name="Picture 4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2" name="Picture 4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3" name="Picture 4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4" name="Picture 4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4" name="Group 13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5" name="Group 14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5000">
              <a:schemeClr val="accent4">
                <a:lumMod val="75000"/>
              </a:schemeClr>
            </a:gs>
            <a:gs pos="0">
              <a:srgbClr val="00B0F0"/>
            </a:gs>
            <a:gs pos="24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  <p:sldLayoutId id="2147483669" r:id="rId18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4.jpg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231" y="2733709"/>
            <a:ext cx="8707225" cy="1373070"/>
          </a:xfrm>
        </p:spPr>
        <p:txBody>
          <a:bodyPr/>
          <a:lstStyle/>
          <a:p>
            <a:r>
              <a:rPr lang="id-ID" sz="4800" dirty="0" smtClean="0">
                <a:latin typeface="Bodoni MT" panose="02070603080606020203" pitchFamily="18" charset="0"/>
              </a:rPr>
              <a:t>Pertemuan </a:t>
            </a:r>
            <a:r>
              <a:rPr lang="en-US" sz="4800" dirty="0">
                <a:latin typeface="Bodoni MT" panose="02070603080606020203" pitchFamily="18" charset="0"/>
              </a:rPr>
              <a:t>5</a:t>
            </a:r>
            <a:r>
              <a:rPr lang="id-ID" sz="4800" dirty="0" smtClean="0">
                <a:latin typeface="Bodoni MT" panose="02070603080606020203" pitchFamily="18" charset="0"/>
              </a:rPr>
              <a:t/>
            </a:r>
            <a:br>
              <a:rPr lang="id-ID" sz="4800" dirty="0" smtClean="0">
                <a:latin typeface="Bodoni MT" panose="02070603080606020203" pitchFamily="18" charset="0"/>
              </a:rPr>
            </a:br>
            <a:r>
              <a:rPr lang="id-ID" sz="4800" dirty="0" smtClean="0">
                <a:latin typeface="Bodoni MT" panose="02070603080606020203" pitchFamily="18" charset="0"/>
              </a:rPr>
              <a:t>Sistem dan Teknologi Informasi</a:t>
            </a:r>
            <a:endParaRPr lang="id-ID" sz="4800" dirty="0">
              <a:latin typeface="Bodoni MT" panose="020706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Khusnul Khotimah, S.Kom., M.T.I.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347949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985" y="836614"/>
            <a:ext cx="9145465" cy="5761037"/>
          </a:xfrm>
        </p:spPr>
        <p:txBody>
          <a:bodyPr rtlCol="0">
            <a:normAutofit fontScale="92500"/>
          </a:bodyPr>
          <a:lstStyle/>
          <a:p>
            <a:pPr marL="182880" indent="0">
              <a:buNone/>
              <a:defRPr/>
            </a:pPr>
            <a:r>
              <a:rPr lang="en-US" dirty="0" err="1" smtClean="0"/>
              <a:t>Menurut</a:t>
            </a:r>
            <a:r>
              <a:rPr lang="en-US" dirty="0" smtClean="0"/>
              <a:t> James A. </a:t>
            </a:r>
            <a:r>
              <a:rPr lang="en-US" dirty="0" err="1" smtClean="0"/>
              <a:t>Senn</a:t>
            </a:r>
            <a:r>
              <a:rPr lang="en-US" dirty="0" smtClean="0"/>
              <a:t>, multimedia </a:t>
            </a:r>
            <a:r>
              <a:rPr lang="en-US" dirty="0" err="1" smtClean="0"/>
              <a:t>terbagi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element-element multimedia,  </a:t>
            </a:r>
            <a:r>
              <a:rPr lang="en-US" dirty="0" err="1" smtClean="0"/>
              <a:t>seperti</a:t>
            </a:r>
            <a:r>
              <a:rPr lang="en-US" dirty="0" smtClean="0"/>
              <a:t> 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:</a:t>
            </a:r>
            <a:endParaRPr lang="id-ID" dirty="0" smtClean="0"/>
          </a:p>
          <a:p>
            <a:pPr marL="182880" indent="0">
              <a:buNone/>
              <a:defRPr/>
            </a:pPr>
            <a:endParaRPr lang="en-US" dirty="0" smtClean="0"/>
          </a:p>
          <a:p>
            <a:pPr marL="411480">
              <a:buNone/>
              <a:defRPr/>
            </a:pPr>
            <a:r>
              <a:rPr lang="en-US" dirty="0" smtClean="0"/>
              <a:t>a. </a:t>
            </a:r>
            <a:r>
              <a:rPr lang="en-US" dirty="0" err="1" smtClean="0"/>
              <a:t>Teks</a:t>
            </a:r>
            <a:endParaRPr lang="en-US" dirty="0" smtClean="0"/>
          </a:p>
          <a:p>
            <a:pPr marL="411480" algn="just"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Bentuk</a:t>
            </a:r>
            <a:r>
              <a:rPr lang="en-US" dirty="0" smtClean="0"/>
              <a:t> data multimedia yang paling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dikendalikan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.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, </a:t>
            </a:r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narasi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multimedia yang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.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multimedia.</a:t>
            </a:r>
            <a:endParaRPr lang="id-ID" dirty="0" smtClean="0"/>
          </a:p>
          <a:p>
            <a:pPr marL="411480">
              <a:buNone/>
              <a:defRPr/>
            </a:pPr>
            <a:endParaRPr lang="id-ID" dirty="0" smtClean="0"/>
          </a:p>
          <a:p>
            <a:pPr marL="411480">
              <a:buNone/>
              <a:defRPr/>
            </a:pPr>
            <a:r>
              <a:rPr lang="en-US" i="1" dirty="0"/>
              <a:t>b. Image</a:t>
            </a:r>
            <a:r>
              <a:rPr lang="en-US" dirty="0"/>
              <a:t> (</a:t>
            </a:r>
            <a:r>
              <a:rPr lang="en-US" dirty="0" err="1"/>
              <a:t>grafik</a:t>
            </a:r>
            <a:r>
              <a:rPr lang="en-US" dirty="0"/>
              <a:t>)</a:t>
            </a:r>
          </a:p>
          <a:p>
            <a:pPr marL="411480" algn="just">
              <a:buNone/>
              <a:defRPr/>
            </a:pPr>
            <a:r>
              <a:rPr lang="en-US" dirty="0"/>
              <a:t>	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publikasi</a:t>
            </a:r>
            <a:r>
              <a:rPr lang="en-US" dirty="0"/>
              <a:t> multimedia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menarik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kebosanan</a:t>
            </a:r>
            <a:r>
              <a:rPr lang="en-US" dirty="0"/>
              <a:t> </a:t>
            </a:r>
            <a:r>
              <a:rPr lang="en-US" dirty="0" err="1"/>
              <a:t>dibandingkan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.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meringkas</a:t>
            </a:r>
            <a:r>
              <a:rPr lang="en-US" dirty="0"/>
              <a:t> </a:t>
            </a:r>
            <a:r>
              <a:rPr lang="en-US" dirty="0" err="1"/>
              <a:t>menyajikan</a:t>
            </a:r>
            <a:r>
              <a:rPr lang="en-US" dirty="0"/>
              <a:t> data yang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yang </a:t>
            </a:r>
            <a:r>
              <a:rPr lang="en-US" dirty="0" err="1"/>
              <a:t>baru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. </a:t>
            </a:r>
            <a:r>
              <a:rPr lang="en-US" dirty="0" err="1"/>
              <a:t>Gambar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ikon</a:t>
            </a:r>
            <a:r>
              <a:rPr lang="en-US" dirty="0"/>
              <a:t>, yang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dipadukan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teks</a:t>
            </a:r>
            <a:r>
              <a:rPr lang="en-US" dirty="0"/>
              <a:t>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opsi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dipilih</a:t>
            </a:r>
            <a:endParaRPr lang="en-US" dirty="0" smtClean="0"/>
          </a:p>
          <a:p>
            <a:pPr marL="411480">
              <a:buNone/>
              <a:defRPr/>
            </a:pPr>
            <a:endParaRPr lang="en-US" dirty="0" smtClean="0"/>
          </a:p>
          <a:p>
            <a:pPr marL="411480">
              <a:buFont typeface="Wingdings"/>
              <a:buChar char="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6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4294967295"/>
          </p:nvPr>
        </p:nvSpPr>
        <p:spPr>
          <a:xfrm>
            <a:off x="644770" y="356821"/>
            <a:ext cx="9343292" cy="6167438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200" dirty="0"/>
              <a:t>c. </a:t>
            </a:r>
            <a:r>
              <a:rPr lang="en-US" altLang="id-ID" sz="3200" dirty="0" err="1"/>
              <a:t>Bunyi</a:t>
            </a:r>
            <a:r>
              <a:rPr lang="en-US" altLang="id-ID" sz="3200" dirty="0"/>
              <a:t> (audio)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it-IT" altLang="id-ID" sz="3200" dirty="0"/>
              <a:t>	PC multimedia tanpa bunyi hanya disebut </a:t>
            </a:r>
            <a:r>
              <a:rPr lang="it-IT" altLang="id-ID" sz="3200" i="1" dirty="0"/>
              <a:t>unimedia</a:t>
            </a:r>
            <a:r>
              <a:rPr lang="it-IT" altLang="id-ID" sz="3200" dirty="0"/>
              <a:t>, bukan multimedia. Bunyi dapat ditambahkan dalam multimedia melalui suara, musik dan efek-efek suara. </a:t>
            </a:r>
            <a:r>
              <a:rPr lang="en-US" altLang="id-ID" sz="3200" dirty="0" err="1"/>
              <a:t>Seperti</a:t>
            </a:r>
            <a:r>
              <a:rPr lang="en-US" altLang="id-ID" sz="3200" dirty="0"/>
              <a:t> </a:t>
            </a:r>
            <a:r>
              <a:rPr lang="en-US" altLang="id-ID" sz="3200" dirty="0" err="1"/>
              <a:t>halnya</a:t>
            </a:r>
            <a:r>
              <a:rPr lang="en-US" altLang="id-ID" sz="3200" dirty="0"/>
              <a:t> </a:t>
            </a:r>
            <a:r>
              <a:rPr lang="en-US" altLang="id-ID" sz="3200" dirty="0" err="1"/>
              <a:t>grafis</a:t>
            </a:r>
            <a:r>
              <a:rPr lang="en-US" altLang="id-ID" sz="3200" dirty="0"/>
              <a:t>, </a:t>
            </a:r>
            <a:r>
              <a:rPr lang="en-US" altLang="id-ID" sz="3200" dirty="0" err="1"/>
              <a:t>dapat</a:t>
            </a:r>
            <a:r>
              <a:rPr lang="en-US" altLang="id-ID" sz="3200" dirty="0"/>
              <a:t> </a:t>
            </a:r>
            <a:r>
              <a:rPr lang="en-US" altLang="id-ID" sz="3200" dirty="0" err="1"/>
              <a:t>membeli</a:t>
            </a:r>
            <a:r>
              <a:rPr lang="en-US" altLang="id-ID" sz="3200" dirty="0"/>
              <a:t> </a:t>
            </a:r>
            <a:r>
              <a:rPr lang="en-US" altLang="id-ID" sz="3200" dirty="0" err="1"/>
              <a:t>ataupun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menciptakan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sendiri</a:t>
            </a:r>
            <a:r>
              <a:rPr lang="en-US" altLang="id-ID" sz="3200" dirty="0"/>
              <a:t>. </a:t>
            </a:r>
            <a:endParaRPr lang="id-ID" altLang="id-ID" sz="32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32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id-ID" sz="3200" dirty="0"/>
              <a:t>d. Video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r>
              <a:rPr lang="en-US" altLang="id-ID" sz="3200" dirty="0"/>
              <a:t>	Video </a:t>
            </a:r>
            <a:r>
              <a:rPr lang="en-US" altLang="id-ID" sz="3200" dirty="0" err="1"/>
              <a:t>menyediakan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sumberdaya</a:t>
            </a:r>
            <a:r>
              <a:rPr lang="en-US" altLang="id-ID" sz="3200" dirty="0"/>
              <a:t> yang kaya </a:t>
            </a:r>
            <a:r>
              <a:rPr lang="en-US" altLang="id-ID" sz="3200" dirty="0" err="1"/>
              <a:t>dan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hidup</a:t>
            </a:r>
            <a:r>
              <a:rPr lang="en-US" altLang="id-ID" sz="3200" dirty="0"/>
              <a:t> </a:t>
            </a:r>
            <a:r>
              <a:rPr lang="en-US" altLang="id-ID" sz="3200" dirty="0" err="1"/>
              <a:t>bagi</a:t>
            </a:r>
            <a:r>
              <a:rPr lang="en-US" altLang="id-ID" sz="3200" dirty="0"/>
              <a:t> </a:t>
            </a:r>
            <a:r>
              <a:rPr lang="en-US" altLang="id-ID" sz="3200" dirty="0" err="1"/>
              <a:t>aplikasi</a:t>
            </a:r>
            <a:r>
              <a:rPr lang="en-US" altLang="id-ID" sz="3200" dirty="0"/>
              <a:t> multimedia.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id-ID" altLang="id-ID" sz="3200" dirty="0" smtClean="0"/>
          </a:p>
          <a:p>
            <a:pPr>
              <a:buNone/>
            </a:pPr>
            <a:r>
              <a:rPr lang="en-US" altLang="id-ID" sz="3200" dirty="0"/>
              <a:t>e. </a:t>
            </a:r>
            <a:r>
              <a:rPr lang="en-US" altLang="id-ID" sz="3200" dirty="0" err="1"/>
              <a:t>Animasi</a:t>
            </a:r>
            <a:endParaRPr lang="en-US" altLang="id-ID" sz="3200" dirty="0"/>
          </a:p>
          <a:p>
            <a:pPr algn="just">
              <a:buNone/>
            </a:pPr>
            <a:r>
              <a:rPr lang="en-US" altLang="id-ID" sz="3200" dirty="0"/>
              <a:t>	</a:t>
            </a:r>
            <a:r>
              <a:rPr lang="en-US" altLang="id-ID" sz="3200" dirty="0" err="1"/>
              <a:t>Dalam</a:t>
            </a:r>
            <a:r>
              <a:rPr lang="en-US" altLang="id-ID" sz="3200" dirty="0"/>
              <a:t> multimedia, </a:t>
            </a:r>
            <a:r>
              <a:rPr lang="en-US" altLang="id-ID" sz="3200" dirty="0" err="1"/>
              <a:t>animasi</a:t>
            </a:r>
            <a:r>
              <a:rPr lang="en-US" altLang="id-ID" sz="3200" dirty="0"/>
              <a:t> </a:t>
            </a:r>
            <a:r>
              <a:rPr lang="en-US" altLang="id-ID" sz="3200" dirty="0" err="1"/>
              <a:t>merupakan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penggunaan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komputer</a:t>
            </a:r>
            <a:r>
              <a:rPr lang="en-US" altLang="id-ID" sz="3200" dirty="0"/>
              <a:t> </a:t>
            </a:r>
            <a:r>
              <a:rPr lang="en-US" altLang="id-ID" sz="3200" dirty="0" err="1"/>
              <a:t>untuk</a:t>
            </a:r>
            <a:r>
              <a:rPr lang="en-US" altLang="id-ID" sz="3200" dirty="0"/>
              <a:t> </a:t>
            </a:r>
            <a:r>
              <a:rPr lang="en-US" altLang="id-ID" sz="3200" dirty="0" err="1"/>
              <a:t>menciptakan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gerak</a:t>
            </a:r>
            <a:r>
              <a:rPr lang="en-US" altLang="id-ID" sz="3200" dirty="0"/>
              <a:t> </a:t>
            </a:r>
            <a:r>
              <a:rPr lang="en-US" altLang="id-ID" sz="3200" dirty="0" err="1"/>
              <a:t>pada</a:t>
            </a:r>
            <a:r>
              <a:rPr lang="en-US" altLang="id-ID" sz="3200" dirty="0"/>
              <a:t> layer.</a:t>
            </a:r>
          </a:p>
          <a:p>
            <a:pPr>
              <a:buNone/>
            </a:pPr>
            <a:endParaRPr lang="en-US" altLang="id-ID" sz="3200" dirty="0"/>
          </a:p>
          <a:p>
            <a:pPr>
              <a:buNone/>
            </a:pPr>
            <a:r>
              <a:rPr lang="en-US" altLang="id-ID" sz="3200" dirty="0"/>
              <a:t>f. Virtual Reality</a:t>
            </a:r>
          </a:p>
          <a:p>
            <a:pPr algn="just">
              <a:buNone/>
            </a:pPr>
            <a:r>
              <a:rPr lang="en-US" altLang="id-ID" sz="3200" dirty="0"/>
              <a:t>	Virtual reality </a:t>
            </a:r>
            <a:r>
              <a:rPr lang="en-US" altLang="id-ID" sz="3200" dirty="0" err="1"/>
              <a:t>merupakan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penggunaan</a:t>
            </a:r>
            <a:r>
              <a:rPr lang="en-US" altLang="id-ID" sz="3200" dirty="0"/>
              <a:t> multimedia </a:t>
            </a:r>
            <a:r>
              <a:rPr lang="en-US" altLang="id-ID" sz="3200" dirty="0" err="1"/>
              <a:t>untuk</a:t>
            </a:r>
            <a:r>
              <a:rPr lang="en-US" altLang="id-ID" sz="3200" dirty="0"/>
              <a:t> </a:t>
            </a:r>
            <a:r>
              <a:rPr lang="en-US" altLang="id-ID" sz="3200" dirty="0" err="1"/>
              <a:t>penerapan</a:t>
            </a:r>
            <a:r>
              <a:rPr lang="en-US" altLang="id-ID" sz="3200" dirty="0"/>
              <a:t> </a:t>
            </a:r>
            <a:r>
              <a:rPr lang="en-US" altLang="id-ID" sz="3200" dirty="0" err="1"/>
              <a:t>secara</a:t>
            </a:r>
            <a:r>
              <a:rPr lang="en-US" altLang="id-ID" sz="3200" dirty="0"/>
              <a:t> </a:t>
            </a:r>
            <a:r>
              <a:rPr lang="en-US" altLang="id-ID" sz="3200" dirty="0" err="1"/>
              <a:t>langsung</a:t>
            </a:r>
            <a:r>
              <a:rPr lang="en-US" altLang="id-ID" sz="3200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sz="3200" dirty="0"/>
          </a:p>
          <a:p>
            <a:pPr eaLnBrk="1" hangingPunct="1"/>
            <a:endParaRPr lang="en-US" altLang="id-ID" sz="3200" dirty="0"/>
          </a:p>
        </p:txBody>
      </p:sp>
    </p:spTree>
    <p:extLst>
      <p:ext uri="{BB962C8B-B14F-4D97-AF65-F5344CB8AC3E}">
        <p14:creationId xmlns:p14="http://schemas.microsoft.com/office/powerpoint/2010/main" val="34412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313779"/>
            <a:ext cx="8339138" cy="5062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Karir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</a:p>
          <a:p>
            <a:pPr>
              <a:defRPr/>
            </a:pPr>
            <a:endParaRPr lang="en-US" sz="1000" dirty="0">
              <a:latin typeface="Arial" charset="0"/>
            </a:endParaRP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id-ID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Bidang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pemasaran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Animasi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Perekaman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CD/DVD,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Electronic publishing,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Editor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elektronik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game,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grafik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interface,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Perencanaan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kontruksi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Multimedia, </a:t>
            </a:r>
          </a:p>
        </p:txBody>
      </p:sp>
      <p:pic>
        <p:nvPicPr>
          <p:cNvPr id="1434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2013" y="2405308"/>
            <a:ext cx="411162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52368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56169" y="2016413"/>
            <a:ext cx="7553325" cy="4632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Pelayanan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online,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Desain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presentasi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Modelling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Penulis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naskah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Simulasi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Sound track,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Special effects,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Pelatihan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Produksi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video, 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Webmaster,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Karir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b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id-ID" dirty="0"/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64" t="651" r="22549" b="8494"/>
          <a:stretch/>
        </p:blipFill>
        <p:spPr>
          <a:xfrm>
            <a:off x="6799385" y="2532775"/>
            <a:ext cx="3282461" cy="32701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1646949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42975" y="2414954"/>
            <a:ext cx="7862888" cy="32162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 algn="justLow">
              <a:spcAft>
                <a:spcPts val="600"/>
              </a:spcAft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: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implementasi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tergantung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perancangan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grafis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komputer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operasi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implementasi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Jaringan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(network)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CMS (Content Management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Sytem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US" sz="2400" dirty="0">
              <a:latin typeface="Arial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HCI (Human Computer Interaction)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501435514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834166"/>
            <a:ext cx="8339138" cy="49244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>
              <a:defRPr/>
            </a:pPr>
            <a:r>
              <a:rPr lang="en-US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Bisnis</a:t>
            </a:r>
            <a:endParaRPr lang="en-US" sz="2400" b="1" dirty="0">
              <a:solidFill>
                <a:srgbClr val="0F17B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Presentasi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Pemasaran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(Telemarketing)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Periklanan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Demo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produk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Katalog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Pendidikan</a:t>
            </a:r>
            <a:endParaRPr lang="en-US" sz="2400" b="1" dirty="0">
              <a:solidFill>
                <a:srgbClr val="0F17B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Tutorial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Simulasi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pelatihan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E-Learning</a:t>
            </a: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Aplikasi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950575969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834166"/>
            <a:ext cx="8339138" cy="409342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>
              <a:defRPr/>
            </a:pPr>
            <a:r>
              <a:rPr lang="en-US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Hiburan</a:t>
            </a:r>
            <a:endParaRPr lang="en-US" sz="2400" dirty="0">
              <a:latin typeface="Arial" charset="0"/>
            </a:endParaRPr>
          </a:p>
          <a:p>
            <a:pPr marL="342900" indent="-342900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Games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Video-on-demand (VOD) :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Pengguna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bebas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mengakses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data multimedia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tersedia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media server (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dokumen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berita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entertaintment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film,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musik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endParaRPr lang="en-US" sz="2400" dirty="0">
              <a:latin typeface="Arial" charset="0"/>
            </a:endParaRPr>
          </a:p>
          <a:p>
            <a:pPr>
              <a:defRPr/>
            </a:pPr>
            <a:r>
              <a:rPr lang="en-US" sz="2400" b="1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Bidang</a:t>
            </a:r>
            <a:r>
              <a:rPr lang="en-US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Virtual Reality </a:t>
            </a:r>
            <a:endParaRPr lang="en-US" sz="2400" dirty="0">
              <a:latin typeface="Arial" charset="0"/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Menggunakan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elemen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dasar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seperti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: imagery,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suara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animasi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Low"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Mengharuskan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adanya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umpan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balik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(feedback)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user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interaktif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Aplikasi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13348482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834166"/>
            <a:ext cx="8339138" cy="461664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berkait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dgn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paten, copyright,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penggunaan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adil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etika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kejahatan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menonjol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dlm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 data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optis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 Campton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serta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paten GIF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dari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UNISYS.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Singapura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1996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memiliki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perangkat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berkaitan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dgn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pemanfaatan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teknologi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informasi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Malaysia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sejak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1997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mengeluarkan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hukum-hukum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kriminalitas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komputer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tanda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digital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serta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komunikasi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multimedia.</a:t>
            </a:r>
          </a:p>
          <a:p>
            <a:pPr marL="342900" indent="-342900" algn="justLow"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Bagaimana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Indonesia ???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Hukum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&amp;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smtClean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21326648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928688" y="1834166"/>
            <a:ext cx="8339138" cy="513986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en-US" sz="1000" dirty="0">
              <a:latin typeface="Arial" charset="0"/>
            </a:endParaRPr>
          </a:p>
          <a:p>
            <a:pPr algn="justLow">
              <a:spcAft>
                <a:spcPts val="400"/>
              </a:spcAft>
              <a:defRPr/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Menurut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Suyanto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(2003 : 353), tip </a:t>
            </a:r>
            <a:r>
              <a:rPr lang="fi-FI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tahapan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pengembangan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yaitu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:</a:t>
            </a:r>
          </a:p>
          <a:p>
            <a:pPr>
              <a:spcAft>
                <a:spcPts val="400"/>
              </a:spcAft>
              <a:defRPr/>
            </a:pP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1.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Mendefinisikan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6075" algn="justLow">
              <a:spcAft>
                <a:spcPts val="400"/>
              </a:spcAft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Mendefinisikan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masalah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pertama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seorang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analis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400"/>
              </a:spcAft>
              <a:defRPr/>
            </a:pP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2.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Studi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Kelayakan</a:t>
            </a: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6075" algn="justLow">
              <a:spcAft>
                <a:spcPts val="400"/>
              </a:spcAft>
              <a:defRPr/>
            </a:pP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Hal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kedua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analis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adalah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studi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kelayakan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pengembangan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multimedia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layak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diteruskan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tidak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400"/>
              </a:spcAft>
              <a:defRPr/>
            </a:pP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3.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Analisis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Kebutuhan</a:t>
            </a:r>
            <a:r>
              <a:rPr lang="en-US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46075" algn="justLow">
              <a:spcAft>
                <a:spcPts val="400"/>
              </a:spcAft>
              <a:defRPr/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Menganalisis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maksud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sasaran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merupakan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hal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dilakukan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tahap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Konsep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Pengembangan</a:t>
            </a:r>
            <a:r>
              <a:rPr lang="en-US" b="1" dirty="0">
                <a:latin typeface="Arial" charset="0"/>
              </a:rPr>
              <a:t> </a:t>
            </a:r>
            <a:r>
              <a:rPr lang="en-US" b="1" dirty="0">
                <a:solidFill>
                  <a:srgbClr val="0F17B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Multimedia</a:t>
            </a:r>
          </a:p>
        </p:txBody>
      </p:sp>
    </p:spTree>
    <p:extLst>
      <p:ext uri="{BB962C8B-B14F-4D97-AF65-F5344CB8AC3E}">
        <p14:creationId xmlns:p14="http://schemas.microsoft.com/office/powerpoint/2010/main" val="2245063101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62708" y="725122"/>
            <a:ext cx="10070123" cy="64530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Low">
              <a:spcAft>
                <a:spcPts val="4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4.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Konsep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6075" algn="justLow">
              <a:spcAft>
                <a:spcPts val="4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Pada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tahap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analisis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terlibat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user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konsep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menentukan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keseluruhan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dibuat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</a:p>
          <a:p>
            <a:pPr algn="justLow">
              <a:spcAft>
                <a:spcPts val="4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5.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Isi</a:t>
            </a:r>
          </a:p>
          <a:p>
            <a:pPr marL="346075" algn="justLow">
              <a:spcAft>
                <a:spcPts val="4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meliputi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mengevaluasi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memilih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daya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tarik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gaya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mengeksekusi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nada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mengeksekusi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kata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mengeksekusi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</a:p>
          <a:p>
            <a:pPr algn="justLow">
              <a:spcAft>
                <a:spcPts val="4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6.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Naskah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401638" algn="justLow">
              <a:spcAft>
                <a:spcPts val="4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naskah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spesifikasi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lengkap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dari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teks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narasi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multimedia</a:t>
            </a:r>
            <a:r>
              <a:rPr lang="en-US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  <a:endParaRPr lang="id-ID" dirty="0" smtClean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401638" algn="justLow">
              <a:spcAft>
                <a:spcPts val="400"/>
              </a:spcAft>
              <a:defRPr/>
            </a:pPr>
            <a:endParaRPr lang="id-ID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7.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Grafik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6075" algn="justLow">
              <a:spcAft>
                <a:spcPts val="6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grafik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analis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memilih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grafik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sesuai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dialog.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8.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Memproduksi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Sistem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6075" algn="justLow">
              <a:spcAft>
                <a:spcPts val="6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Dalam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tahap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ini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komputer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mulai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digunakan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secara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penuh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untuk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sistem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menggabungkan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ketujuh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tahap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yang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telah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dilakukan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600"/>
              </a:spcAft>
              <a:defRPr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9.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Mengetes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Sistem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marL="346075" algn="justLow">
              <a:spcAft>
                <a:spcPts val="600"/>
              </a:spcAft>
              <a:defRPr/>
            </a:pP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Pengetesan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merupakan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langkah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setelah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aplikasi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multimedia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selesai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dirancang</a:t>
            </a:r>
            <a:r>
              <a:rPr lang="en-US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.</a:t>
            </a:r>
          </a:p>
          <a:p>
            <a:pPr marL="401638" algn="justLow">
              <a:spcAft>
                <a:spcPts val="400"/>
              </a:spcAft>
              <a:defRPr/>
            </a:pPr>
            <a:endParaRPr lang="en-US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33937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7549" y="818157"/>
            <a:ext cx="5096058" cy="5096058"/>
          </a:xfrm>
          <a:prstGeom prst="ellipse">
            <a:avLst/>
          </a:prstGeom>
          <a:effectLst>
            <a:glow rad="228600">
              <a:schemeClr val="bg1">
                <a:alpha val="40000"/>
              </a:schemeClr>
            </a:glow>
            <a:innerShdw blurRad="101600" dist="101600" dir="8100000">
              <a:prstClr val="black">
                <a:alpha val="50000"/>
              </a:prstClr>
            </a:innerShdw>
          </a:effectLst>
        </p:spPr>
      </p:pic>
      <p:sp>
        <p:nvSpPr>
          <p:cNvPr id="8" name="Rectangle 7"/>
          <p:cNvSpPr/>
          <p:nvPr/>
        </p:nvSpPr>
        <p:spPr>
          <a:xfrm>
            <a:off x="1524000" y="2819400"/>
            <a:ext cx="9144000" cy="14097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12000"/>
                </a:schemeClr>
              </a:gs>
              <a:gs pos="100000">
                <a:schemeClr val="bg1">
                  <a:alpha val="57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39139" y="2774102"/>
            <a:ext cx="42961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ln>
                  <a:solidFill>
                    <a:schemeClr val="bg2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Candara" pitchFamily="34" charset="0"/>
              </a:rPr>
              <a:t>Multimedia</a:t>
            </a:r>
            <a:endParaRPr lang="id-ID" sz="4000" b="1" i="1" dirty="0">
              <a:ln>
                <a:solidFill>
                  <a:schemeClr val="bg2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andara" pitchFamily="34" charset="0"/>
            </a:endParaRPr>
          </a:p>
          <a:p>
            <a:r>
              <a:rPr lang="id-ID" sz="3000" b="1" i="1" dirty="0" smtClean="0">
                <a:ln>
                  <a:solidFill>
                    <a:schemeClr val="bg2"/>
                  </a:solidFill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Candara" pitchFamily="34" charset="0"/>
              </a:rPr>
              <a:t>Materi 6 </a:t>
            </a:r>
          </a:p>
          <a:p>
            <a:r>
              <a:rPr lang="id-ID" b="1" i="1" dirty="0" smtClean="0">
                <a:ln>
                  <a:solidFill>
                    <a:schemeClr val="bg2"/>
                  </a:solidFill>
                </a:ln>
                <a:solidFill>
                  <a:srgbClr val="CC0099"/>
                </a:solidFill>
                <a:effectLst>
                  <a:reflection blurRad="6350" stA="55000" endA="300" endPos="45500" dir="5400000" sy="-100000" algn="bl" rotWithShape="0"/>
                </a:effectLst>
                <a:latin typeface="Candara" pitchFamily="34" charset="0"/>
              </a:rPr>
              <a:t>Khusnul Khotimah, S.Kom., M.T.I</a:t>
            </a:r>
          </a:p>
          <a:p>
            <a:endParaRPr lang="id-ID" sz="1200" b="1" i="1" dirty="0" smtClean="0">
              <a:ln>
                <a:solidFill>
                  <a:schemeClr val="bg2"/>
                </a:solidFill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reflection blurRad="6350" stA="55000" endA="300" endPos="45500" dir="5400000" sy="-100000" algn="bl" rotWithShape="0"/>
              </a:effectLst>
              <a:latin typeface="Candara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12192000" cy="6858000"/>
            <a:chOff x="12032" y="84331"/>
            <a:chExt cx="11937132" cy="6738022"/>
          </a:xfrm>
        </p:grpSpPr>
        <p:grpSp>
          <p:nvGrpSpPr>
            <p:cNvPr id="9" name="Group 8"/>
            <p:cNvGrpSpPr/>
            <p:nvPr/>
          </p:nvGrpSpPr>
          <p:grpSpPr>
            <a:xfrm>
              <a:off x="13623" y="84331"/>
              <a:ext cx="11917940" cy="445476"/>
              <a:chOff x="0" y="-9454"/>
              <a:chExt cx="11917940" cy="445476"/>
            </a:xfrm>
          </p:grpSpPr>
          <p:pic>
            <p:nvPicPr>
              <p:cNvPr id="32" name="Picture 3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3" name="Picture 3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4" name="Picture 3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5" name="Picture 3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6" name="Picture 3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7" name="Picture 3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8" name="Picture 3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0" name="Group 9"/>
            <p:cNvGrpSpPr/>
            <p:nvPr/>
          </p:nvGrpSpPr>
          <p:grpSpPr>
            <a:xfrm>
              <a:off x="12032" y="6376877"/>
              <a:ext cx="11936754" cy="445476"/>
              <a:chOff x="0" y="-9454"/>
              <a:chExt cx="11917940" cy="445476"/>
            </a:xfrm>
          </p:grpSpPr>
          <p:pic>
            <p:nvPicPr>
              <p:cNvPr id="23" name="Picture 2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4" name="Picture 2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5" name="Picture 2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530814" y="-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6" name="Picture 2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7" name="Picture 2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8" name="Picture 2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9190580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9" name="Picture 2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7850346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0" name="Picture 2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6510112" y="0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31" name="Picture 3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1" name="Group 10"/>
            <p:cNvGrpSpPr/>
            <p:nvPr/>
          </p:nvGrpSpPr>
          <p:grpSpPr>
            <a:xfrm rot="16200000">
              <a:off x="-3041885" y="3241715"/>
              <a:ext cx="6545281" cy="436022"/>
              <a:chOff x="0" y="0"/>
              <a:chExt cx="6545281" cy="436022"/>
            </a:xfrm>
          </p:grpSpPr>
          <p:pic>
            <p:nvPicPr>
              <p:cNvPr id="18" name="Picture 17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9" name="Picture 18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0" name="Picture 19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1" name="Picture 20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  <p:grpSp>
          <p:nvGrpSpPr>
            <p:cNvPr id="12" name="Group 11"/>
            <p:cNvGrpSpPr/>
            <p:nvPr/>
          </p:nvGrpSpPr>
          <p:grpSpPr>
            <a:xfrm rot="16200000">
              <a:off x="8458512" y="3169523"/>
              <a:ext cx="6545281" cy="436022"/>
              <a:chOff x="0" y="0"/>
              <a:chExt cx="6545281" cy="436022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0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4" name="Picture 13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1082325" y="9454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5" name="Picture 14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2438400" y="9076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6" name="Picture 15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3794475" y="2269"/>
                <a:ext cx="1387126" cy="426568"/>
              </a:xfrm>
              <a:prstGeom prst="rect">
                <a:avLst/>
              </a:prstGeom>
            </p:spPr>
          </p:pic>
          <p:pic>
            <p:nvPicPr>
              <p:cNvPr id="17" name="Picture 16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58517" b="8631"/>
              <a:stretch/>
            </p:blipFill>
            <p:spPr>
              <a:xfrm>
                <a:off x="5158155" y="0"/>
                <a:ext cx="1387126" cy="426568"/>
              </a:xfrm>
              <a:prstGeom prst="rect">
                <a:avLst/>
              </a:prstGeom>
            </p:spPr>
          </p:pic>
        </p:grpSp>
      </p:grpSp>
      <p:pic>
        <p:nvPicPr>
          <p:cNvPr id="41" name="Picture 4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57" y="2510423"/>
            <a:ext cx="1894895" cy="189489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2" name="Rectangle 41"/>
          <p:cNvSpPr/>
          <p:nvPr/>
        </p:nvSpPr>
        <p:spPr>
          <a:xfrm rot="21101115">
            <a:off x="2531393" y="3310392"/>
            <a:ext cx="2194753" cy="40011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  <a:scene3d>
            <a:camera prst="perspectiveBelow"/>
            <a:lightRig rig="threePt" dir="t"/>
          </a:scene3d>
          <a:sp3d>
            <a:bevelT prst="relaxedInse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b="1" dirty="0" err="1" smtClean="0">
                <a:ln w="9525">
                  <a:solidFill>
                    <a:srgbClr val="FF0000"/>
                  </a:solidFill>
                  <a:prstDash val="solid"/>
                </a:ln>
                <a:solidFill>
                  <a:schemeClr val="bg2">
                    <a:lumMod val="60000"/>
                    <a:lumOff val="40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ucida Handwriting" panose="03010101010101010101" pitchFamily="66" charset="0"/>
              </a:rPr>
              <a:t>Mulitimedia</a:t>
            </a:r>
            <a:endParaRPr lang="en-US" sz="2000" b="1" cap="none" spc="0" dirty="0">
              <a:ln w="9525">
                <a:solidFill>
                  <a:srgbClr val="FF0000"/>
                </a:solidFill>
                <a:prstDash val="solid"/>
              </a:ln>
              <a:solidFill>
                <a:schemeClr val="bg2">
                  <a:lumMod val="60000"/>
                  <a:lumOff val="40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93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Tm="15000">
        <p14:vortex dir="r"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6" presetClass="emph" presetSubtype="0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300" fill="hold"/>
                                        <p:tgtEl>
                                          <p:spTgt spid="6"/>
                                        </p:tgtEl>
                                      </p:cBhvr>
                                      <p:by x="95000" y="9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600"/>
                            </p:stCondLst>
                            <p:childTnLst>
                              <p:par>
                                <p:cTn id="1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17 -7.40741E-7 L -0.22317 -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0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5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125E-6 3.7037E-7 L -0.25 3.7037E-7 " pathEditMode="relative" rAng="0" ptsTypes="AA">
                                      <p:cBhvr>
                                        <p:cTn id="25" dur="1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500"/>
                            </p:stCondLst>
                            <p:childTnLst>
                              <p:par>
                                <p:cTn id="3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4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Straight Connector 12"/>
          <p:cNvCxnSpPr/>
          <p:nvPr/>
        </p:nvCxnSpPr>
        <p:spPr>
          <a:xfrm>
            <a:off x="4851401" y="6438900"/>
            <a:ext cx="493713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805863" y="6438900"/>
            <a:ext cx="493712" cy="4191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03385" y="1066801"/>
            <a:ext cx="1011701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2000" dirty="0">
              <a:latin typeface="Arial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10.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Menggunakan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2763" algn="justLow">
              <a:spcAft>
                <a:spcPts val="600"/>
              </a:spcAft>
              <a:defRPr/>
            </a:pPr>
            <a:r>
              <a:rPr lang="pt-B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Implementasi sistem multimedia dipahami sebagai sebuah proses apakah sistem multimedia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mampu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beroperasi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11.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Memelihara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2763" algn="justLow">
              <a:spcAft>
                <a:spcPts val="600"/>
              </a:spcAft>
              <a:defRPr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Setelah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dievaluasi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user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diputuskan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semula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dan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diputuskan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revisi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modifikasi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id-ID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10.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Menggunakan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2763" algn="justLow">
              <a:spcAft>
                <a:spcPts val="600"/>
              </a:spcAft>
              <a:defRPr/>
            </a:pPr>
            <a:r>
              <a:rPr lang="pt-BR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Implementasi sistem multimedia dipahami sebagai sebuah proses apakah sistem multimedia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mampu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beroperasi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baik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spcAft>
                <a:spcPts val="600"/>
              </a:spcAft>
              <a:defRPr/>
            </a:pP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11.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Memelihara</a:t>
            </a:r>
            <a:r>
              <a:rPr lang="en-US" sz="2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512763" algn="justLow">
              <a:spcAft>
                <a:spcPts val="600"/>
              </a:spcAft>
              <a:defRPr/>
            </a:pP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Setelah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digunakan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maka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dievaluasi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oleh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user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untuk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diputuskan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sistem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yang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baru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sesuai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dengan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tujuan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semula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dan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diputuskan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apakah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ada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revisi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s-E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atau</a:t>
            </a:r>
            <a:r>
              <a:rPr lang="es-E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modifikasi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marL="512763" algn="justLow">
              <a:spcAft>
                <a:spcPts val="600"/>
              </a:spcAft>
              <a:defRPr/>
            </a:pP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641970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36205" y="2967335"/>
            <a:ext cx="13195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End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244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Multimedia</a:t>
            </a: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362817" cy="3599316"/>
          </a:xfrm>
        </p:spPr>
        <p:txBody>
          <a:bodyPr rtlCol="0">
            <a:normAutofit lnSpcReduction="10000"/>
          </a:bodyPr>
          <a:lstStyle/>
          <a:p>
            <a:pPr marL="182880" indent="0" algn="just">
              <a:buNone/>
              <a:defRPr/>
            </a:pP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Sejarah</a:t>
            </a:r>
            <a:endParaRPr lang="id-ID" dirty="0" smtClean="0">
              <a:solidFill>
                <a:schemeClr val="tx2">
                  <a:satMod val="200000"/>
                </a:schemeClr>
              </a:solidFill>
            </a:endParaRPr>
          </a:p>
          <a:p>
            <a:pPr marL="182880" indent="0" algn="just">
              <a:buNone/>
              <a:defRPr/>
            </a:pPr>
            <a:endParaRPr lang="id-ID" dirty="0" smtClean="0"/>
          </a:p>
          <a:p>
            <a:pPr marL="411480" algn="just">
              <a:buFont typeface="Wingdings"/>
              <a:buChar char=""/>
              <a:defRPr/>
            </a:pPr>
            <a:r>
              <a:rPr lang="it-IT" dirty="0" smtClean="0"/>
              <a:t>Istilah </a:t>
            </a:r>
            <a:r>
              <a:rPr lang="it-IT" dirty="0"/>
              <a:t>multimedia berawal dari teater, bukan computer. Pertunjukan yang memanfaatkan lebih dari satu medium seringkali disebut pertunjukan multimedia</a:t>
            </a:r>
            <a:r>
              <a:rPr lang="it-IT" dirty="0" smtClean="0"/>
              <a:t>.</a:t>
            </a:r>
            <a:endParaRPr lang="id-ID" dirty="0" smtClean="0"/>
          </a:p>
          <a:p>
            <a:pPr marL="182880" indent="0" algn="just">
              <a:buNone/>
              <a:defRPr/>
            </a:pPr>
            <a:endParaRPr lang="en-US" dirty="0"/>
          </a:p>
          <a:p>
            <a:pPr marL="411480" algn="just">
              <a:buFont typeface="Wingdings"/>
              <a:buChar char=""/>
              <a:defRPr/>
            </a:pPr>
            <a:r>
              <a:rPr lang="it-IT" dirty="0"/>
              <a:t>Sistem multimedia dimulai pada akhir 1980-an dengan diperkenalkannya Hypercard oleh Apple pada tahun 1987 dan pengumuman oleh IBM pada tahun 1989 mengenai perangkat lunak audio visual </a:t>
            </a:r>
            <a:r>
              <a:rPr lang="it-IT" dirty="0" smtClean="0"/>
              <a:t>connection</a:t>
            </a:r>
            <a:r>
              <a:rPr lang="id-ID" dirty="0" smtClean="0"/>
              <a:t> </a:t>
            </a:r>
            <a:r>
              <a:rPr lang="it-IT" dirty="0" smtClean="0"/>
              <a:t>(</a:t>
            </a:r>
            <a:r>
              <a:rPr lang="it-IT" dirty="0"/>
              <a:t>AVC) dan video adhapter card ps/2</a:t>
            </a:r>
            <a:endParaRPr lang="en-US" dirty="0"/>
          </a:p>
          <a:p>
            <a:pPr marL="411480">
              <a:buFont typeface="Wingdings"/>
              <a:buChar char="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6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52954" y="1187695"/>
            <a:ext cx="7743825" cy="4525963"/>
          </a:xfrm>
        </p:spPr>
        <p:txBody>
          <a:bodyPr rtlCol="0">
            <a:normAutofit fontScale="92500" lnSpcReduction="10000"/>
          </a:bodyPr>
          <a:lstStyle/>
          <a:p>
            <a:pPr algn="just">
              <a:defRPr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1994 </a:t>
            </a:r>
            <a:r>
              <a:rPr lang="en-US" dirty="0" err="1" smtClean="0"/>
              <a:t>diperkirakan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700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multimedia </a:t>
            </a:r>
            <a:r>
              <a:rPr lang="en-US" dirty="0" err="1" smtClean="0"/>
              <a:t>dipasaran</a:t>
            </a:r>
            <a:r>
              <a:rPr lang="en-US" dirty="0" smtClean="0"/>
              <a:t>.</a:t>
            </a:r>
            <a:endParaRPr lang="id-ID" dirty="0" smtClean="0"/>
          </a:p>
          <a:p>
            <a:pPr marL="114300" indent="0" algn="just">
              <a:buNone/>
              <a:defRPr/>
            </a:pPr>
            <a:endParaRPr lang="en-US" dirty="0" smtClean="0"/>
          </a:p>
          <a:p>
            <a:pPr algn="just">
              <a:defRPr/>
            </a:pPr>
            <a:r>
              <a:rPr lang="en-US" dirty="0" smtClean="0"/>
              <a:t>Multimedia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i="1" dirty="0" smtClean="0"/>
              <a:t>output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yang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kaya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media </a:t>
            </a:r>
            <a:r>
              <a:rPr lang="en-US" i="1" dirty="0" smtClean="0"/>
              <a:t>table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 </a:t>
            </a:r>
            <a:r>
              <a:rPr lang="en-US" dirty="0" err="1" smtClean="0"/>
              <a:t>konvensional</a:t>
            </a:r>
            <a:r>
              <a:rPr lang="en-US" dirty="0" smtClean="0"/>
              <a:t>. </a:t>
            </a:r>
            <a:r>
              <a:rPr lang="en-US" dirty="0" err="1" smtClean="0"/>
              <a:t>pemakai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dimensi</a:t>
            </a:r>
            <a:r>
              <a:rPr lang="en-US" dirty="0" smtClean="0"/>
              <a:t>, </a:t>
            </a:r>
            <a:r>
              <a:rPr lang="en-US" dirty="0" err="1" smtClean="0"/>
              <a:t>foto</a:t>
            </a:r>
            <a:r>
              <a:rPr lang="en-US" dirty="0" smtClean="0"/>
              <a:t>, video </a:t>
            </a:r>
            <a:r>
              <a:rPr lang="en-US" dirty="0" err="1" smtClean="0"/>
              <a:t>bergerak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animasi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mendengar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stereo, </a:t>
            </a:r>
            <a:r>
              <a:rPr lang="en-US" dirty="0" err="1" smtClean="0"/>
              <a:t>perekaman</a:t>
            </a:r>
            <a:r>
              <a:rPr lang="en-US" dirty="0" smtClean="0"/>
              <a:t> </a:t>
            </a:r>
            <a:r>
              <a:rPr lang="en-US" dirty="0" err="1" smtClean="0"/>
              <a:t>suara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alat</a:t>
            </a:r>
            <a:r>
              <a:rPr lang="en-US" dirty="0" smtClean="0"/>
              <a:t> </a:t>
            </a:r>
            <a:r>
              <a:rPr lang="en-US" dirty="0" err="1" smtClean="0"/>
              <a:t>musik</a:t>
            </a:r>
            <a:r>
              <a:rPr lang="en-US" dirty="0" smtClean="0"/>
              <a:t>.</a:t>
            </a:r>
            <a:endParaRPr lang="id-ID" dirty="0" smtClean="0"/>
          </a:p>
          <a:p>
            <a:pPr marL="114300" indent="0" algn="just">
              <a:buNone/>
              <a:defRPr/>
            </a:pPr>
            <a:endParaRPr lang="id-ID" dirty="0" smtClean="0"/>
          </a:p>
          <a:p>
            <a:pPr algn="just">
              <a:defRPr/>
            </a:pP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multimedia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interaktif</a:t>
            </a:r>
            <a:r>
              <a:rPr lang="en-US" dirty="0"/>
              <a:t>, </a:t>
            </a:r>
            <a:r>
              <a:rPr lang="en-US" dirty="0" err="1"/>
              <a:t>memungkinkan</a:t>
            </a:r>
            <a:r>
              <a:rPr lang="en-US" dirty="0"/>
              <a:t> </a:t>
            </a:r>
            <a:r>
              <a:rPr lang="en-US" dirty="0" err="1"/>
              <a:t>pemakai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i="1" dirty="0"/>
              <a:t>output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mouse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layar</a:t>
            </a:r>
            <a:r>
              <a:rPr lang="en-US" dirty="0"/>
              <a:t> </a:t>
            </a:r>
            <a:r>
              <a:rPr lang="en-US" dirty="0" err="1"/>
              <a:t>sentuh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aplikasi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.</a:t>
            </a:r>
          </a:p>
          <a:p>
            <a:pPr algn="just"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0232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2691" y="2130305"/>
            <a:ext cx="10485924" cy="4525963"/>
          </a:xfrm>
        </p:spPr>
        <p:txBody>
          <a:bodyPr rtlCol="0">
            <a:normAutofit lnSpcReduction="10000"/>
          </a:bodyPr>
          <a:lstStyle/>
          <a:p>
            <a:pPr marL="0" lvl="1" indent="0" algn="just">
              <a:buNone/>
              <a:defRPr/>
            </a:pPr>
            <a:r>
              <a:rPr lang="en-US" sz="3200" dirty="0"/>
              <a:t>Multi : </a:t>
            </a:r>
            <a:r>
              <a:rPr lang="en-US" sz="3200" dirty="0" err="1"/>
              <a:t>banyak</a:t>
            </a:r>
            <a:endParaRPr lang="id-ID" sz="3200" dirty="0"/>
          </a:p>
          <a:p>
            <a:pPr marL="0" lvl="1" indent="0" algn="just">
              <a:buNone/>
              <a:defRPr/>
            </a:pPr>
            <a:endParaRPr lang="en-US" sz="3200" dirty="0"/>
          </a:p>
          <a:p>
            <a:pPr marL="0" lvl="1" indent="0" algn="just">
              <a:buNone/>
              <a:defRPr/>
            </a:pPr>
            <a:r>
              <a:rPr lang="en-US" sz="3200" dirty="0"/>
              <a:t>Media : </a:t>
            </a:r>
            <a:r>
              <a:rPr lang="en-US" sz="3200" dirty="0" err="1"/>
              <a:t>sarana</a:t>
            </a:r>
            <a:r>
              <a:rPr lang="en-US" sz="3200" dirty="0"/>
              <a:t> </a:t>
            </a:r>
            <a:r>
              <a:rPr lang="en-US" sz="3200" dirty="0" err="1"/>
              <a:t>berkomunikasi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en-US" sz="3200" dirty="0"/>
              <a:t> </a:t>
            </a:r>
            <a:r>
              <a:rPr lang="en-US" sz="3200" dirty="0" err="1"/>
              <a:t>melewatkan</a:t>
            </a:r>
            <a:r>
              <a:rPr lang="en-US" sz="3200" dirty="0"/>
              <a:t> </a:t>
            </a:r>
            <a:r>
              <a:rPr lang="en-US" sz="3200" dirty="0" err="1"/>
              <a:t>informasi</a:t>
            </a:r>
            <a:r>
              <a:rPr lang="en-US" sz="3200" dirty="0"/>
              <a:t>. </a:t>
            </a:r>
          </a:p>
          <a:p>
            <a:pPr marL="0" lvl="1" indent="0" algn="just">
              <a:buNone/>
              <a:defRPr/>
            </a:pPr>
            <a:r>
              <a:rPr lang="en-US" sz="3200" dirty="0"/>
              <a:t>	</a:t>
            </a:r>
            <a:endParaRPr lang="id-ID" sz="3200" dirty="0"/>
          </a:p>
          <a:p>
            <a:pPr marL="0" lvl="1" indent="0" algn="just">
              <a:buNone/>
              <a:defRPr/>
            </a:pPr>
            <a:r>
              <a:rPr lang="en-US" sz="3200" dirty="0"/>
              <a:t>“</a:t>
            </a:r>
            <a:r>
              <a:rPr lang="en-US" sz="3200" dirty="0" err="1"/>
              <a:t>Suatu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yang </a:t>
            </a:r>
            <a:r>
              <a:rPr lang="en-US" sz="3200" dirty="0" err="1"/>
              <a:t>terdiri</a:t>
            </a:r>
            <a:r>
              <a:rPr lang="en-US" sz="3200" dirty="0"/>
              <a:t> </a:t>
            </a:r>
            <a:r>
              <a:rPr lang="en-US" sz="3200" dirty="0" err="1"/>
              <a:t>dari</a:t>
            </a:r>
            <a:r>
              <a:rPr lang="en-US" sz="3200" dirty="0"/>
              <a:t> </a:t>
            </a:r>
            <a:r>
              <a:rPr lang="en-US" sz="3200" dirty="0" err="1"/>
              <a:t>perangkat</a:t>
            </a:r>
            <a:r>
              <a:rPr lang="en-US" sz="3200" dirty="0"/>
              <a:t> </a:t>
            </a:r>
            <a:r>
              <a:rPr lang="en-US" sz="3200" dirty="0" err="1"/>
              <a:t>keras</a:t>
            </a:r>
            <a:r>
              <a:rPr lang="en-US" sz="3200" dirty="0"/>
              <a:t>, </a:t>
            </a:r>
            <a:r>
              <a:rPr lang="en-US" sz="3200" dirty="0" err="1"/>
              <a:t>perangkat</a:t>
            </a:r>
            <a:r>
              <a:rPr lang="en-US" sz="3200" dirty="0"/>
              <a:t> </a:t>
            </a:r>
            <a:r>
              <a:rPr lang="en-US" sz="3200" dirty="0" err="1"/>
              <a:t>lunak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alat</a:t>
            </a:r>
            <a:r>
              <a:rPr lang="en-US" sz="3200" dirty="0"/>
              <a:t> – </a:t>
            </a:r>
            <a:r>
              <a:rPr lang="en-US" sz="3200" dirty="0" err="1"/>
              <a:t>alat</a:t>
            </a:r>
            <a:r>
              <a:rPr lang="en-US" sz="3200" dirty="0"/>
              <a:t> lain </a:t>
            </a:r>
            <a:r>
              <a:rPr lang="en-US" sz="3200" dirty="0" err="1"/>
              <a:t>seperti</a:t>
            </a:r>
            <a:r>
              <a:rPr lang="en-US" sz="3200" dirty="0"/>
              <a:t> </a:t>
            </a:r>
            <a:r>
              <a:rPr lang="en-US" sz="3200" dirty="0" err="1"/>
              <a:t>televisi</a:t>
            </a:r>
            <a:r>
              <a:rPr lang="en-US" sz="3200" dirty="0"/>
              <a:t>, monitor video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piringan</a:t>
            </a:r>
            <a:r>
              <a:rPr lang="en-US" sz="3200" dirty="0"/>
              <a:t> </a:t>
            </a:r>
            <a:r>
              <a:rPr lang="en-US" sz="3200" dirty="0" err="1"/>
              <a:t>optik</a:t>
            </a:r>
            <a:r>
              <a:rPr lang="en-US" sz="3200" dirty="0"/>
              <a:t> </a:t>
            </a:r>
            <a:r>
              <a:rPr lang="en-US" sz="3200" dirty="0" err="1"/>
              <a:t>atau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stereo yang </a:t>
            </a:r>
            <a:r>
              <a:rPr lang="en-US" sz="3200" dirty="0" err="1"/>
              <a:t>dimaksudkan</a:t>
            </a:r>
            <a:r>
              <a:rPr lang="en-US" sz="3200" dirty="0"/>
              <a:t> </a:t>
            </a:r>
            <a:r>
              <a:rPr lang="en-US" sz="3200" dirty="0" err="1"/>
              <a:t>untuk</a:t>
            </a:r>
            <a:r>
              <a:rPr lang="id-ID" sz="3200" dirty="0"/>
              <a:t> </a:t>
            </a:r>
            <a:r>
              <a:rPr lang="en-US" sz="3200" dirty="0" err="1"/>
              <a:t>menghasilkan</a:t>
            </a:r>
            <a:r>
              <a:rPr lang="en-US" sz="3200" dirty="0"/>
              <a:t> </a:t>
            </a:r>
            <a:r>
              <a:rPr lang="en-US" sz="3200" dirty="0" err="1"/>
              <a:t>penyajian</a:t>
            </a:r>
            <a:r>
              <a:rPr lang="en-US" sz="3200" dirty="0"/>
              <a:t> audio visual yang </a:t>
            </a:r>
            <a:r>
              <a:rPr lang="en-US" sz="3200" dirty="0" err="1"/>
              <a:t>utuh</a:t>
            </a:r>
            <a:r>
              <a:rPr lang="en-US" sz="3200" dirty="0"/>
              <a:t>”</a:t>
            </a:r>
          </a:p>
          <a:p>
            <a:pPr marL="114300" indent="0">
              <a:buNone/>
              <a:defRPr/>
            </a:pPr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897549" y="2130305"/>
            <a:ext cx="7888288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60363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id-ID" altLang="id-ID" sz="3200">
              <a:latin typeface="Calibri" panose="020F0502020204030204" pitchFamily="34" charset="0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id-ID" altLang="id-ID" sz="3200">
              <a:latin typeface="Calibri" panose="020F0502020204030204" pitchFamily="34" charset="0"/>
            </a:endParaRPr>
          </a:p>
          <a:p>
            <a:pPr lvl="1" algn="just" eaLnBrk="1" hangingPunct="1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id-ID" sz="3200">
                <a:latin typeface="Calibri" panose="020F0502020204030204" pitchFamily="34" charset="0"/>
              </a:rPr>
              <a:t>	</a:t>
            </a:r>
          </a:p>
        </p:txBody>
      </p:sp>
      <p:sp>
        <p:nvSpPr>
          <p:cNvPr id="2" name="Rectangle 1"/>
          <p:cNvSpPr/>
          <p:nvPr/>
        </p:nvSpPr>
        <p:spPr>
          <a:xfrm>
            <a:off x="897549" y="930277"/>
            <a:ext cx="6735763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sz="4000" b="1" dirty="0" err="1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Pengertian</a:t>
            </a:r>
            <a:r>
              <a:rPr lang="en-US" sz="4000" b="1" dirty="0">
                <a:solidFill>
                  <a:schemeClr val="tx2">
                    <a:satMod val="200000"/>
                  </a:schemeClr>
                </a:solidFill>
                <a:latin typeface="Arial" charset="0"/>
              </a:rPr>
              <a:t> multimedia</a:t>
            </a:r>
            <a:endParaRPr lang="id-ID" sz="40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6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656" y="792042"/>
            <a:ext cx="8229600" cy="135731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 smtClean="0">
                <a:solidFill>
                  <a:schemeClr val="tx2">
                    <a:satMod val="200000"/>
                  </a:schemeClr>
                </a:solidFill>
              </a:rPr>
              <a:t>Beberapa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pakar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mengartikan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multimedia </a:t>
            </a: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sebagai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</a:t>
            </a:r>
            <a:r>
              <a:rPr lang="en-US" dirty="0" err="1">
                <a:solidFill>
                  <a:schemeClr val="tx2">
                    <a:satMod val="200000"/>
                  </a:schemeClr>
                </a:solidFill>
              </a:rPr>
              <a:t>berikut</a:t>
            </a:r>
            <a:r>
              <a:rPr lang="en-US" dirty="0">
                <a:solidFill>
                  <a:schemeClr val="tx2">
                    <a:satMod val="200000"/>
                  </a:schemeClr>
                </a:solidFill>
              </a:rPr>
              <a:t> :</a:t>
            </a:r>
            <a:br>
              <a:rPr lang="en-US" dirty="0">
                <a:solidFill>
                  <a:schemeClr val="tx2">
                    <a:satMod val="200000"/>
                  </a:schemeClr>
                </a:solidFill>
              </a:rPr>
            </a:b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0656" y="2281605"/>
            <a:ext cx="9887682" cy="3857625"/>
          </a:xfrm>
        </p:spPr>
        <p:txBody>
          <a:bodyPr rtlCol="0">
            <a:normAutofit/>
          </a:bodyPr>
          <a:lstStyle/>
          <a:p>
            <a:pPr marL="361950" indent="-247650">
              <a:buFont typeface="Wingdings" pitchFamily="2" charset="2"/>
              <a:buAutoNum type="arabicPeriod"/>
              <a:defRPr/>
            </a:pPr>
            <a:r>
              <a:rPr lang="en-US" dirty="0" smtClean="0"/>
              <a:t>Multimedia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3 element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suara,gambar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 (</a:t>
            </a:r>
            <a:r>
              <a:rPr lang="en-US" dirty="0" err="1" smtClean="0"/>
              <a:t>Mc</a:t>
            </a:r>
            <a:r>
              <a:rPr lang="en-US" dirty="0" smtClean="0"/>
              <a:t> Cormick,1996)</a:t>
            </a:r>
            <a:endParaRPr lang="id-ID" dirty="0" smtClean="0"/>
          </a:p>
          <a:p>
            <a:pPr marL="114300" indent="0">
              <a:buNone/>
              <a:defRPr/>
            </a:pPr>
            <a:endParaRPr lang="en-US" dirty="0" smtClean="0"/>
          </a:p>
          <a:p>
            <a:pPr algn="just">
              <a:buNone/>
              <a:defRPr/>
            </a:pPr>
            <a:r>
              <a:rPr lang="en-US" dirty="0" smtClean="0"/>
              <a:t>2. Multimedia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paling </a:t>
            </a:r>
            <a:r>
              <a:rPr lang="en-US" dirty="0" err="1" smtClean="0"/>
              <a:t>sedikit</a:t>
            </a:r>
            <a:r>
              <a:rPr lang="en-US" dirty="0" smtClean="0"/>
              <a:t> 2 media input </a:t>
            </a:r>
            <a:r>
              <a:rPr lang="en-US" dirty="0" err="1" smtClean="0"/>
              <a:t>atau</a:t>
            </a:r>
            <a:r>
              <a:rPr lang="en-US" dirty="0" smtClean="0"/>
              <a:t> output </a:t>
            </a:r>
            <a:r>
              <a:rPr lang="en-US" dirty="0" err="1" smtClean="0"/>
              <a:t>dari</a:t>
            </a:r>
            <a:r>
              <a:rPr lang="en-US" dirty="0" smtClean="0"/>
              <a:t> data, media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audio (</a:t>
            </a:r>
            <a:r>
              <a:rPr lang="en-US" dirty="0" err="1" smtClean="0"/>
              <a:t>suara</a:t>
            </a:r>
            <a:r>
              <a:rPr lang="en-US" dirty="0" smtClean="0"/>
              <a:t>, </a:t>
            </a:r>
            <a:r>
              <a:rPr lang="en-US" dirty="0" err="1" smtClean="0"/>
              <a:t>musik</a:t>
            </a:r>
            <a:r>
              <a:rPr lang="en-US" dirty="0" smtClean="0"/>
              <a:t>), </a:t>
            </a:r>
            <a:r>
              <a:rPr lang="en-US" dirty="0" err="1" smtClean="0"/>
              <a:t>animasi</a:t>
            </a:r>
            <a:r>
              <a:rPr lang="en-US" dirty="0" smtClean="0"/>
              <a:t>, video, </a:t>
            </a:r>
            <a:r>
              <a:rPr lang="en-US" dirty="0" err="1" smtClean="0"/>
              <a:t>teks</a:t>
            </a:r>
            <a:r>
              <a:rPr lang="en-US" dirty="0" smtClean="0"/>
              <a:t>, </a:t>
            </a:r>
            <a:r>
              <a:rPr lang="en-US" dirty="0" err="1" smtClean="0"/>
              <a:t>grafik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(Turban </a:t>
            </a:r>
            <a:r>
              <a:rPr lang="en-US" dirty="0" err="1" smtClean="0"/>
              <a:t>dkk</a:t>
            </a:r>
            <a:r>
              <a:rPr lang="en-US" dirty="0" smtClean="0"/>
              <a:t>, 2002)</a:t>
            </a:r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15981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98698"/>
            <a:ext cx="10069513" cy="5126037"/>
          </a:xfrm>
        </p:spPr>
        <p:txBody>
          <a:bodyPr/>
          <a:lstStyle/>
          <a:p>
            <a:pPr marL="411163" algn="just">
              <a:buNone/>
            </a:pPr>
            <a:r>
              <a:rPr lang="en-US" altLang="id-ID" dirty="0" smtClean="0"/>
              <a:t>3. Multimedia </a:t>
            </a:r>
            <a:r>
              <a:rPr lang="en-US" altLang="id-ID" dirty="0" err="1" smtClean="0"/>
              <a:t>merupakan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alat</a:t>
            </a:r>
            <a:r>
              <a:rPr lang="en-US" altLang="id-ID" dirty="0" smtClean="0"/>
              <a:t> yang </a:t>
            </a:r>
            <a:r>
              <a:rPr lang="en-US" altLang="id-ID" dirty="0" err="1" smtClean="0"/>
              <a:t>dapat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menciptakan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prestasi</a:t>
            </a:r>
            <a:r>
              <a:rPr lang="en-US" altLang="id-ID" dirty="0" smtClean="0"/>
              <a:t> yang </a:t>
            </a:r>
            <a:r>
              <a:rPr lang="en-US" altLang="id-ID" dirty="0" err="1" smtClean="0"/>
              <a:t>dinamis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intraktif</a:t>
            </a:r>
            <a:r>
              <a:rPr lang="en-US" altLang="id-ID" dirty="0" smtClean="0"/>
              <a:t> yang </a:t>
            </a:r>
            <a:r>
              <a:rPr lang="en-US" altLang="id-ID" dirty="0" err="1" smtClean="0"/>
              <a:t>mengkombinasikan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teks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grafik</a:t>
            </a:r>
            <a:r>
              <a:rPr lang="en-US" altLang="id-ID" dirty="0" smtClean="0"/>
              <a:t>, </a:t>
            </a:r>
            <a:r>
              <a:rPr lang="en-US" altLang="id-ID" dirty="0" err="1" smtClean="0"/>
              <a:t>animasi</a:t>
            </a:r>
            <a:r>
              <a:rPr lang="en-US" altLang="id-ID" dirty="0" smtClean="0"/>
              <a:t>, audio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gambar</a:t>
            </a:r>
            <a:r>
              <a:rPr lang="en-US" altLang="id-ID" dirty="0" smtClean="0"/>
              <a:t> video (Robin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Linda, 2001)</a:t>
            </a:r>
            <a:endParaRPr lang="id-ID" altLang="id-ID" dirty="0" smtClean="0"/>
          </a:p>
          <a:p>
            <a:pPr marL="411163">
              <a:buNone/>
            </a:pPr>
            <a:endParaRPr lang="en-US" altLang="id-ID" dirty="0" smtClean="0"/>
          </a:p>
          <a:p>
            <a:pPr marL="411163" algn="just">
              <a:buNone/>
            </a:pPr>
            <a:r>
              <a:rPr lang="en-US" altLang="id-ID" dirty="0" smtClean="0"/>
              <a:t>4. Multimedia </a:t>
            </a:r>
            <a:r>
              <a:rPr lang="en-US" altLang="id-ID" dirty="0" err="1" smtClean="0"/>
              <a:t>adalah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pemanfaatan</a:t>
            </a:r>
            <a:r>
              <a:rPr lang="en-US" altLang="id-ID" dirty="0" smtClean="0"/>
              <a:t> computer </a:t>
            </a:r>
            <a:r>
              <a:rPr lang="en-US" altLang="id-ID" dirty="0" err="1" smtClean="0"/>
              <a:t>untuk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membuat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menggabungkan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teks</a:t>
            </a:r>
            <a:r>
              <a:rPr lang="en-US" altLang="id-ID" dirty="0" smtClean="0"/>
              <a:t>, </a:t>
            </a:r>
            <a:r>
              <a:rPr lang="en-US" altLang="id-ID" dirty="0" err="1" smtClean="0"/>
              <a:t>grafik</a:t>
            </a:r>
            <a:r>
              <a:rPr lang="en-US" altLang="id-ID" dirty="0" smtClean="0"/>
              <a:t>, audio, </a:t>
            </a:r>
            <a:r>
              <a:rPr lang="en-US" altLang="id-ID" dirty="0" err="1" smtClean="0"/>
              <a:t>gambar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bergerak</a:t>
            </a:r>
            <a:r>
              <a:rPr lang="en-US" altLang="id-ID" dirty="0" smtClean="0"/>
              <a:t> (video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animasi</a:t>
            </a:r>
            <a:r>
              <a:rPr lang="en-US" altLang="id-ID" dirty="0" smtClean="0"/>
              <a:t>) </a:t>
            </a:r>
            <a:r>
              <a:rPr lang="en-US" altLang="id-ID" dirty="0" err="1" smtClean="0"/>
              <a:t>dengan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menggabungkan</a:t>
            </a:r>
            <a:r>
              <a:rPr lang="en-US" altLang="id-ID" dirty="0" smtClean="0"/>
              <a:t> link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tool yang </a:t>
            </a:r>
            <a:r>
              <a:rPr lang="en-US" altLang="id-ID" dirty="0" err="1" smtClean="0"/>
              <a:t>memungkinkan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pemakai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melakukan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navigasi</a:t>
            </a:r>
            <a:r>
              <a:rPr lang="en-US" altLang="id-ID" dirty="0" smtClean="0"/>
              <a:t>, </a:t>
            </a:r>
            <a:r>
              <a:rPr lang="en-US" altLang="id-ID" dirty="0" err="1" smtClean="0"/>
              <a:t>berintraksi</a:t>
            </a:r>
            <a:r>
              <a:rPr lang="en-US" altLang="id-ID" dirty="0" smtClean="0"/>
              <a:t>, </a:t>
            </a:r>
            <a:r>
              <a:rPr lang="en-US" altLang="id-ID" dirty="0" err="1" smtClean="0"/>
              <a:t>berkreasi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berkomunikasi</a:t>
            </a:r>
            <a:r>
              <a:rPr lang="en-US" altLang="id-ID" dirty="0" smtClean="0"/>
              <a:t> (</a:t>
            </a:r>
            <a:r>
              <a:rPr lang="en-US" altLang="id-ID" dirty="0" err="1" smtClean="0"/>
              <a:t>Hofstetter</a:t>
            </a:r>
            <a:r>
              <a:rPr lang="en-US" altLang="id-ID" dirty="0" smtClean="0"/>
              <a:t>, 2001)</a:t>
            </a:r>
          </a:p>
          <a:p>
            <a:pPr marL="411163">
              <a:buFont typeface="Wingdings" panose="05000000000000000000" pitchFamily="2" charset="2"/>
              <a:buChar char=""/>
            </a:pPr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3662481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1063869"/>
            <a:ext cx="7772400" cy="9144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b="1" dirty="0" err="1" smtClean="0">
                <a:solidFill>
                  <a:schemeClr val="tx2">
                    <a:satMod val="200000"/>
                  </a:schemeClr>
                </a:solidFill>
              </a:rPr>
              <a:t>Kelebihan</a:t>
            </a: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 Multimedia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en-US" altLang="id-ID" dirty="0" smtClean="0"/>
              <a:t>Dari </a:t>
            </a:r>
            <a:r>
              <a:rPr lang="en-US" altLang="id-ID" dirty="0" err="1" smtClean="0"/>
              <a:t>berbagai</a:t>
            </a:r>
            <a:r>
              <a:rPr lang="en-US" altLang="id-ID" dirty="0" smtClean="0"/>
              <a:t> media </a:t>
            </a:r>
            <a:r>
              <a:rPr lang="en-US" altLang="id-ID" dirty="0" err="1" smtClean="0"/>
              <a:t>informasi</a:t>
            </a:r>
            <a:r>
              <a:rPr lang="en-US" altLang="id-ID" dirty="0" smtClean="0"/>
              <a:t>, multimedia </a:t>
            </a:r>
            <a:r>
              <a:rPr lang="en-US" altLang="id-ID" dirty="0" err="1" smtClean="0"/>
              <a:t>memilki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suatu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kelebihan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tersendiri</a:t>
            </a:r>
            <a:r>
              <a:rPr lang="en-US" altLang="id-ID" dirty="0" smtClean="0"/>
              <a:t> yang </a:t>
            </a:r>
            <a:r>
              <a:rPr lang="en-US" altLang="id-ID" dirty="0" err="1" smtClean="0"/>
              <a:t>tidak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dapat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digantikan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oleh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penyajian</a:t>
            </a:r>
            <a:r>
              <a:rPr lang="en-US" altLang="id-ID" dirty="0" smtClean="0"/>
              <a:t> media </a:t>
            </a:r>
            <a:r>
              <a:rPr lang="en-US" altLang="id-ID" dirty="0" err="1" smtClean="0"/>
              <a:t>informasi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lainya</a:t>
            </a:r>
            <a:r>
              <a:rPr lang="en-US" altLang="id-ID" dirty="0" smtClean="0"/>
              <a:t>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algn="just" eaLnBrk="1" hangingPunct="1"/>
            <a:r>
              <a:rPr lang="en-US" altLang="id-ID" dirty="0" err="1" smtClean="0"/>
              <a:t>Kelebihan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dari</a:t>
            </a:r>
            <a:r>
              <a:rPr lang="en-US" altLang="id-ID" dirty="0" smtClean="0"/>
              <a:t> multimedia </a:t>
            </a:r>
            <a:r>
              <a:rPr lang="en-US" altLang="id-ID" dirty="0" err="1" smtClean="0"/>
              <a:t>adalah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menarik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indra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menarik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minat</a:t>
            </a:r>
            <a:r>
              <a:rPr lang="en-US" altLang="id-ID" dirty="0" smtClean="0"/>
              <a:t>, </a:t>
            </a:r>
            <a:r>
              <a:rPr lang="en-US" altLang="id-ID" dirty="0" err="1" smtClean="0"/>
              <a:t>karena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merupakan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gabungan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antara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pandangan,suara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gerakan</a:t>
            </a:r>
            <a:r>
              <a:rPr lang="en-US" altLang="id-ID" dirty="0" smtClean="0"/>
              <a:t>. </a:t>
            </a:r>
            <a:endParaRPr lang="id-ID" altLang="id-ID" dirty="0" smtClean="0"/>
          </a:p>
          <a:p>
            <a:pPr algn="just" eaLnBrk="1" hangingPunct="1"/>
            <a:endParaRPr lang="id-ID" altLang="id-ID" dirty="0"/>
          </a:p>
          <a:p>
            <a:pPr algn="just"/>
            <a:r>
              <a:rPr lang="en-US" altLang="id-ID" dirty="0" err="1"/>
              <a:t>Lembaga</a:t>
            </a:r>
            <a:r>
              <a:rPr lang="en-US" altLang="id-ID" dirty="0"/>
              <a:t> </a:t>
            </a:r>
            <a:r>
              <a:rPr lang="en-US" altLang="id-ID" dirty="0" err="1"/>
              <a:t>riset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penerbitan</a:t>
            </a:r>
            <a:r>
              <a:rPr lang="en-US" altLang="id-ID" dirty="0"/>
              <a:t> </a:t>
            </a:r>
            <a:r>
              <a:rPr lang="en-US" altLang="id-ID" dirty="0" err="1"/>
              <a:t>komputer</a:t>
            </a:r>
            <a:r>
              <a:rPr lang="en-US" altLang="id-ID" dirty="0"/>
              <a:t> </a:t>
            </a:r>
            <a:r>
              <a:rPr lang="en-US" altLang="id-ID" dirty="0" err="1"/>
              <a:t>yaitu</a:t>
            </a:r>
            <a:r>
              <a:rPr lang="en-US" altLang="id-ID" dirty="0"/>
              <a:t> Computer Technology Research (CTR) </a:t>
            </a:r>
            <a:r>
              <a:rPr lang="en-US" altLang="id-ID" dirty="0" err="1"/>
              <a:t>menyatakan</a:t>
            </a:r>
            <a:r>
              <a:rPr lang="en-US" altLang="id-ID" dirty="0"/>
              <a:t> </a:t>
            </a:r>
            <a:r>
              <a:rPr lang="en-US" altLang="id-ID" dirty="0" err="1"/>
              <a:t>bahwa</a:t>
            </a:r>
            <a:r>
              <a:rPr lang="en-US" altLang="id-ID" dirty="0"/>
              <a:t> orang </a:t>
            </a:r>
            <a:r>
              <a:rPr lang="en-US" altLang="id-ID" dirty="0" err="1"/>
              <a:t>hanya</a:t>
            </a:r>
            <a:r>
              <a:rPr lang="en-US" altLang="id-ID" dirty="0"/>
              <a:t> </a:t>
            </a:r>
            <a:r>
              <a:rPr lang="en-US" altLang="id-ID" dirty="0" err="1"/>
              <a:t>mampu</a:t>
            </a:r>
            <a:r>
              <a:rPr lang="en-US" altLang="id-ID" dirty="0"/>
              <a:t> </a:t>
            </a:r>
            <a:r>
              <a:rPr lang="en-US" altLang="id-ID" dirty="0" err="1"/>
              <a:t>mengingat</a:t>
            </a:r>
            <a:r>
              <a:rPr lang="en-US" altLang="id-ID" dirty="0"/>
              <a:t> 20 %  </a:t>
            </a:r>
            <a:r>
              <a:rPr lang="en-US" altLang="id-ID" dirty="0" err="1"/>
              <a:t>dari</a:t>
            </a:r>
            <a:r>
              <a:rPr lang="en-US" altLang="id-ID" dirty="0"/>
              <a:t> yang </a:t>
            </a:r>
            <a:r>
              <a:rPr lang="en-US" altLang="id-ID" dirty="0" err="1"/>
              <a:t>dilihat</a:t>
            </a:r>
            <a:r>
              <a:rPr lang="en-US" altLang="id-ID" dirty="0"/>
              <a:t>  </a:t>
            </a:r>
            <a:r>
              <a:rPr lang="en-US" altLang="id-ID" dirty="0" err="1"/>
              <a:t>dan</a:t>
            </a:r>
            <a:r>
              <a:rPr lang="en-US" altLang="id-ID" dirty="0"/>
              <a:t> 30 % </a:t>
            </a:r>
            <a:r>
              <a:rPr lang="en-US" altLang="id-ID" dirty="0" err="1"/>
              <a:t>dari</a:t>
            </a:r>
            <a:r>
              <a:rPr lang="en-US" altLang="id-ID" dirty="0"/>
              <a:t> yang </a:t>
            </a:r>
            <a:r>
              <a:rPr lang="en-US" altLang="id-ID" dirty="0" err="1"/>
              <a:t>didengar</a:t>
            </a:r>
            <a:r>
              <a:rPr lang="en-US" altLang="id-ID" dirty="0"/>
              <a:t>. </a:t>
            </a:r>
            <a:r>
              <a:rPr lang="en-US" altLang="id-ID" dirty="0" err="1"/>
              <a:t>Tetapi</a:t>
            </a:r>
            <a:r>
              <a:rPr lang="en-US" altLang="id-ID" dirty="0"/>
              <a:t> orang </a:t>
            </a:r>
            <a:r>
              <a:rPr lang="en-US" altLang="id-ID" dirty="0" err="1"/>
              <a:t>mengingat</a:t>
            </a:r>
            <a:r>
              <a:rPr lang="en-US" altLang="id-ID" dirty="0"/>
              <a:t> 50 %  </a:t>
            </a:r>
            <a:r>
              <a:rPr lang="en-US" altLang="id-ID" dirty="0" err="1"/>
              <a:t>dari</a:t>
            </a:r>
            <a:r>
              <a:rPr lang="en-US" altLang="id-ID" dirty="0"/>
              <a:t> yang </a:t>
            </a:r>
            <a:r>
              <a:rPr lang="en-US" altLang="id-ID" dirty="0" err="1"/>
              <a:t>dilihat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didengar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80 % </a:t>
            </a:r>
            <a:r>
              <a:rPr lang="en-US" altLang="id-ID" dirty="0" err="1"/>
              <a:t>dari</a:t>
            </a:r>
            <a:r>
              <a:rPr lang="en-US" altLang="id-ID" dirty="0"/>
              <a:t> yang </a:t>
            </a:r>
            <a:r>
              <a:rPr lang="en-US" altLang="id-ID" dirty="0" err="1"/>
              <a:t>dilihat</a:t>
            </a:r>
            <a:r>
              <a:rPr lang="en-US" altLang="id-ID" dirty="0"/>
              <a:t>, </a:t>
            </a:r>
            <a:r>
              <a:rPr lang="en-US" altLang="id-ID" dirty="0" err="1"/>
              <a:t>didengar</a:t>
            </a:r>
            <a:r>
              <a:rPr lang="en-US" altLang="id-ID" dirty="0"/>
              <a:t> </a:t>
            </a:r>
            <a:r>
              <a:rPr lang="en-US" altLang="id-ID" dirty="0" err="1"/>
              <a:t>dan</a:t>
            </a:r>
            <a:r>
              <a:rPr lang="en-US" altLang="id-ID" dirty="0"/>
              <a:t> </a:t>
            </a:r>
            <a:r>
              <a:rPr lang="en-US" altLang="id-ID" dirty="0" err="1"/>
              <a:t>dilakukan</a:t>
            </a:r>
            <a:r>
              <a:rPr lang="en-US" altLang="id-ID" dirty="0"/>
              <a:t> </a:t>
            </a:r>
            <a:r>
              <a:rPr lang="en-US" altLang="id-ID" dirty="0" err="1"/>
              <a:t>sekaligus</a:t>
            </a:r>
            <a:r>
              <a:rPr lang="en-US" altLang="id-ID" dirty="0"/>
              <a:t>. </a:t>
            </a:r>
          </a:p>
          <a:p>
            <a:pPr algn="just" eaLnBrk="1" hangingPunct="1"/>
            <a:endParaRPr lang="en-US" altLang="id-ID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id-ID" dirty="0" smtClean="0"/>
          </a:p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20667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91" t="36523" r="16685" b="18750"/>
          <a:stretch>
            <a:fillRect/>
          </a:stretch>
        </p:blipFill>
        <p:spPr bwMode="auto">
          <a:xfrm>
            <a:off x="1992313" y="2508738"/>
            <a:ext cx="7454900" cy="387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err="1" smtClean="0">
                <a:solidFill>
                  <a:schemeClr val="tx2">
                    <a:satMod val="200000"/>
                  </a:schemeClr>
                </a:solidFill>
              </a:rPr>
              <a:t>Komponen</a:t>
            </a:r>
            <a:r>
              <a:rPr lang="en-US" b="1" dirty="0" smtClean="0">
                <a:solidFill>
                  <a:schemeClr val="tx2">
                    <a:satMod val="200000"/>
                  </a:schemeClr>
                </a:solidFill>
              </a:rPr>
              <a:t> Multimedia</a:t>
            </a:r>
            <a:r>
              <a:rPr lang="en-US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en-US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en-US" dirty="0">
              <a:solidFill>
                <a:schemeClr val="tx2">
                  <a:satMod val="20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985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1245</TotalTime>
  <Words>3027</Words>
  <Application>Microsoft Office PowerPoint</Application>
  <PresentationFormat>Custom</PresentationFormat>
  <Paragraphs>280</Paragraphs>
  <Slides>21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Berlin</vt:lpstr>
      <vt:lpstr>Pertemuan 5 Sistem dan Teknologi Informasi</vt:lpstr>
      <vt:lpstr>PowerPoint Presentation</vt:lpstr>
      <vt:lpstr>Multimedia</vt:lpstr>
      <vt:lpstr>PowerPoint Presentation</vt:lpstr>
      <vt:lpstr>PowerPoint Presentation</vt:lpstr>
      <vt:lpstr>Beberapa pakar mengartikan multimedia sebagai berikut : </vt:lpstr>
      <vt:lpstr>PowerPoint Presentation</vt:lpstr>
      <vt:lpstr>Kelebihan Multimedia </vt:lpstr>
      <vt:lpstr>Komponen Multimedia </vt:lpstr>
      <vt:lpstr>PowerPoint Presentation</vt:lpstr>
      <vt:lpstr>PowerPoint Presentation</vt:lpstr>
      <vt:lpstr>PowerPoint Presentation</vt:lpstr>
      <vt:lpstr>Karir pada bidang Multimedia </vt:lpstr>
      <vt:lpstr>Teknologi Multimedia</vt:lpstr>
      <vt:lpstr>Aplikasi Multimedia</vt:lpstr>
      <vt:lpstr>Aplikasi Multimedia</vt:lpstr>
      <vt:lpstr>Hukum &amp; Multimedia</vt:lpstr>
      <vt:lpstr>Konsep Pengembangan Multimedia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1  Teknologi Informasi</dc:title>
  <dc:creator>Asus X200CA</dc:creator>
  <cp:lastModifiedBy>Ukhti Ima</cp:lastModifiedBy>
  <cp:revision>82</cp:revision>
  <dcterms:created xsi:type="dcterms:W3CDTF">2020-10-14T00:48:12Z</dcterms:created>
  <dcterms:modified xsi:type="dcterms:W3CDTF">2023-10-06T03:11:03Z</dcterms:modified>
</cp:coreProperties>
</file>