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Garamond"/>
      <p:regular r:id="rId28"/>
      <p:bold r:id="rId29"/>
      <p:italic r:id="rId30"/>
      <p:boldItalic r:id="rId31"/>
    </p:embeddedFont>
    <p:embeddedFont>
      <p:font typeface="Tahoma"/>
      <p:regular r:id="rId32"/>
      <p:bold r:id="rId33"/>
    </p:embeddedFont>
    <p:embeddedFont>
      <p:font typeface="Bodoni"/>
      <p:regular r:id="rId34"/>
      <p:bold r:id="rId35"/>
      <p:italic r:id="rId36"/>
      <p:boldItalic r:id="rId37"/>
    </p:embeddedFont>
    <p:embeddedFont>
      <p:font typeface="Candara"/>
      <p:regular r:id="rId38"/>
      <p:bold r:id="rId39"/>
      <p:italic r:id="rId40"/>
      <p:boldItalic r:id="rId41"/>
    </p:embeddedFont>
    <p:embeddedFont>
      <p:font typeface="Dancing Script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4" roundtripDataSignature="AMtx7mj4b30ORYm63TtCS46o5Ye5ektH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4F1AD7-6D9E-489A-BA22-24806704E1CB}">
  <a:tblStyle styleId="{6B4F1AD7-6D9E-489A-BA22-24806704E1CB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EE7"/>
          </a:solidFill>
        </a:fill>
      </a:tcStyle>
    </a:wholeTbl>
    <a:band1H>
      <a:tcTxStyle/>
      <a:tcStyle>
        <a:fill>
          <a:solidFill>
            <a:srgbClr val="F9DCCA"/>
          </a:solidFill>
        </a:fill>
      </a:tcStyle>
    </a:band1H>
    <a:band2H>
      <a:tcTxStyle/>
    </a:band2H>
    <a:band1V>
      <a:tcTxStyle/>
      <a:tcStyle>
        <a:fill>
          <a:solidFill>
            <a:srgbClr val="F9DCCA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ndara-italic.fntdata"/><Relationship Id="rId20" Type="http://schemas.openxmlformats.org/officeDocument/2006/relationships/slide" Target="slides/slide14.xml"/><Relationship Id="rId42" Type="http://schemas.openxmlformats.org/officeDocument/2006/relationships/font" Target="fonts/DancingScript-regular.fntdata"/><Relationship Id="rId41" Type="http://schemas.openxmlformats.org/officeDocument/2006/relationships/font" Target="fonts/Candara-boldItalic.fntdata"/><Relationship Id="rId22" Type="http://schemas.openxmlformats.org/officeDocument/2006/relationships/slide" Target="slides/slide16.xml"/><Relationship Id="rId44" Type="http://customschemas.google.com/relationships/presentationmetadata" Target="metadata"/><Relationship Id="rId21" Type="http://schemas.openxmlformats.org/officeDocument/2006/relationships/slide" Target="slides/slide15.xml"/><Relationship Id="rId43" Type="http://schemas.openxmlformats.org/officeDocument/2006/relationships/font" Target="fonts/DancingScript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Garamond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Garamon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Garamond-boldItalic.fntdata"/><Relationship Id="rId30" Type="http://schemas.openxmlformats.org/officeDocument/2006/relationships/font" Target="fonts/Garamond-italic.fntdata"/><Relationship Id="rId11" Type="http://schemas.openxmlformats.org/officeDocument/2006/relationships/slide" Target="slides/slide5.xml"/><Relationship Id="rId33" Type="http://schemas.openxmlformats.org/officeDocument/2006/relationships/font" Target="fonts/Tahoma-bold.fntdata"/><Relationship Id="rId10" Type="http://schemas.openxmlformats.org/officeDocument/2006/relationships/slide" Target="slides/slide4.xml"/><Relationship Id="rId32" Type="http://schemas.openxmlformats.org/officeDocument/2006/relationships/font" Target="fonts/Tahoma-regular.fntdata"/><Relationship Id="rId13" Type="http://schemas.openxmlformats.org/officeDocument/2006/relationships/slide" Target="slides/slide7.xml"/><Relationship Id="rId35" Type="http://schemas.openxmlformats.org/officeDocument/2006/relationships/font" Target="fonts/Bodoni-bold.fntdata"/><Relationship Id="rId12" Type="http://schemas.openxmlformats.org/officeDocument/2006/relationships/slide" Target="slides/slide6.xml"/><Relationship Id="rId34" Type="http://schemas.openxmlformats.org/officeDocument/2006/relationships/font" Target="fonts/Bodoni-regular.fntdata"/><Relationship Id="rId15" Type="http://schemas.openxmlformats.org/officeDocument/2006/relationships/slide" Target="slides/slide9.xml"/><Relationship Id="rId37" Type="http://schemas.openxmlformats.org/officeDocument/2006/relationships/font" Target="fonts/Bodoni-boldItalic.fntdata"/><Relationship Id="rId14" Type="http://schemas.openxmlformats.org/officeDocument/2006/relationships/slide" Target="slides/slide8.xml"/><Relationship Id="rId36" Type="http://schemas.openxmlformats.org/officeDocument/2006/relationships/font" Target="fonts/Bodoni-italic.fntdata"/><Relationship Id="rId17" Type="http://schemas.openxmlformats.org/officeDocument/2006/relationships/slide" Target="slides/slide11.xml"/><Relationship Id="rId39" Type="http://schemas.openxmlformats.org/officeDocument/2006/relationships/font" Target="fonts/Candara-bold.fntdata"/><Relationship Id="rId16" Type="http://schemas.openxmlformats.org/officeDocument/2006/relationships/slide" Target="slides/slide10.xml"/><Relationship Id="rId38" Type="http://schemas.openxmlformats.org/officeDocument/2006/relationships/font" Target="fonts/Candara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7" name="Google Shape;9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3" name="Google Shape;9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5" name="Google Shape;9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6" name="Google Shape;94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3" name="Google Shape;99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0" name="Google Shape;100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6" name="Google Shape;100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"/>
              <a:t>Custom animation effects: shrink picture circle with text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"/>
              <a:t>(Intermediate)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/>
              <a:t>To reproduce the picture effects on this slide, do the following: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i="0" lang="en-US" sz="300"/>
              <a:t>On the </a:t>
            </a:r>
            <a:r>
              <a:rPr b="1" i="0" lang="en-US" sz="300"/>
              <a:t>Home</a:t>
            </a:r>
            <a:r>
              <a:rPr i="0" lang="en-US" sz="300"/>
              <a:t> tab, in the </a:t>
            </a:r>
            <a:r>
              <a:rPr b="1" i="0" lang="en-US" sz="300"/>
              <a:t>Slides</a:t>
            </a:r>
            <a:r>
              <a:rPr i="0" lang="en-US" sz="300"/>
              <a:t> group, click </a:t>
            </a:r>
            <a:r>
              <a:rPr b="1" i="0" lang="en-US" sz="300"/>
              <a:t>Layout</a:t>
            </a:r>
            <a:r>
              <a:rPr i="0" lang="en-US" sz="300"/>
              <a:t>, and then click </a:t>
            </a:r>
            <a:r>
              <a:rPr b="1" i="0" lang="en-US" sz="300"/>
              <a:t>Blank</a:t>
            </a:r>
            <a:r>
              <a:rPr i="0" lang="en-US" sz="300"/>
              <a:t>.</a:t>
            </a:r>
            <a:endParaRPr i="0" sz="3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b="0" lang="en-US" sz="300"/>
              <a:t>On the </a:t>
            </a:r>
            <a:r>
              <a:rPr b="1" lang="en-US" sz="300"/>
              <a:t>Insert</a:t>
            </a:r>
            <a:r>
              <a:rPr b="0" lang="en-US" sz="300"/>
              <a:t> tab, in the </a:t>
            </a:r>
            <a:r>
              <a:rPr b="1" lang="en-US" sz="300"/>
              <a:t>Illustrations</a:t>
            </a:r>
            <a:r>
              <a:rPr b="0" lang="en-US" sz="300"/>
              <a:t> group, click </a:t>
            </a:r>
            <a:r>
              <a:rPr b="1" lang="en-US" sz="300"/>
              <a:t>Picture</a:t>
            </a:r>
            <a:r>
              <a:rPr b="0" lang="en-US" sz="300"/>
              <a:t>. In the </a:t>
            </a:r>
            <a:r>
              <a:rPr b="1" lang="en-US" sz="300"/>
              <a:t>Insert</a:t>
            </a:r>
            <a:r>
              <a:rPr b="0" lang="en-US" sz="300"/>
              <a:t> </a:t>
            </a:r>
            <a:r>
              <a:rPr b="1" lang="en-US" sz="300"/>
              <a:t>Picture</a:t>
            </a:r>
            <a:r>
              <a:rPr b="0" lang="en-US" sz="300"/>
              <a:t> dialog box, select a picture, and then click </a:t>
            </a:r>
            <a:r>
              <a:rPr b="1" lang="en-US" sz="300"/>
              <a:t>Insert</a:t>
            </a:r>
            <a:r>
              <a:rPr b="0" lang="en-US" sz="300"/>
              <a:t>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On the slide, select the picture. Under </a:t>
            </a:r>
            <a:r>
              <a:rPr b="1" lang="en-US" sz="300"/>
              <a:t>Picture</a:t>
            </a:r>
            <a:r>
              <a:rPr lang="en-US" sz="300"/>
              <a:t> </a:t>
            </a:r>
            <a:r>
              <a:rPr b="1" lang="en-US" sz="300"/>
              <a:t>Tools</a:t>
            </a:r>
            <a:r>
              <a:rPr lang="en-US" sz="300"/>
              <a:t>, on the </a:t>
            </a:r>
            <a:r>
              <a:rPr b="1" lang="en-US" sz="300"/>
              <a:t>Format</a:t>
            </a:r>
            <a:r>
              <a:rPr lang="en-US" sz="300"/>
              <a:t> tab, in the </a:t>
            </a:r>
            <a:r>
              <a:rPr b="1" lang="en-US" sz="300"/>
              <a:t>Picture</a:t>
            </a:r>
            <a:r>
              <a:rPr lang="en-US" sz="300"/>
              <a:t> </a:t>
            </a:r>
            <a:r>
              <a:rPr b="1" lang="en-US" sz="300"/>
              <a:t>Styles</a:t>
            </a:r>
            <a:r>
              <a:rPr lang="en-US" sz="300"/>
              <a:t> group, click </a:t>
            </a:r>
            <a:r>
              <a:rPr b="1" lang="en-US" sz="300"/>
              <a:t>Picture</a:t>
            </a:r>
            <a:r>
              <a:rPr lang="en-US" sz="300"/>
              <a:t> </a:t>
            </a:r>
            <a:r>
              <a:rPr b="1" lang="en-US" sz="300"/>
              <a:t>Shape</a:t>
            </a:r>
            <a:r>
              <a:rPr b="0" lang="en-US" sz="300"/>
              <a:t>,</a:t>
            </a:r>
            <a:r>
              <a:rPr lang="en-US" sz="300"/>
              <a:t> and then under </a:t>
            </a:r>
            <a:r>
              <a:rPr b="1" lang="en-US" sz="300"/>
              <a:t>Basic</a:t>
            </a:r>
            <a:r>
              <a:rPr lang="en-US" sz="300"/>
              <a:t> </a:t>
            </a:r>
            <a:r>
              <a:rPr b="1" lang="en-US" sz="300"/>
              <a:t>Shapes</a:t>
            </a:r>
            <a:r>
              <a:rPr lang="en-US" sz="300"/>
              <a:t> click </a:t>
            </a:r>
            <a:r>
              <a:rPr b="1" lang="en-US" sz="300"/>
              <a:t>Oval</a:t>
            </a:r>
            <a:r>
              <a:rPr lang="en-US" sz="300"/>
              <a:t> (first row, first option from the left).</a:t>
            </a:r>
            <a:endParaRPr sz="300"/>
          </a:p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picture-filled oval. Under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Tools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 the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tab, in the bottom right corner of the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group, click the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 and Position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dialog box launcher. In the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 and Position 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dialog box, on the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tab, resize or crop the picture as needed so that under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 and rotate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box is set to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6”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Width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box is set to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6”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Resize the picture under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 and rotate 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entering values into the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Width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boxes. Crop the picture under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Crop from 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entering values into the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</a:t>
            </a:r>
            <a:r>
              <a:rPr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boxes.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Under </a:t>
            </a:r>
            <a:r>
              <a:rPr b="1" lang="en-US" sz="300"/>
              <a:t>Picture</a:t>
            </a:r>
            <a:r>
              <a:rPr lang="en-US" sz="300"/>
              <a:t> </a:t>
            </a:r>
            <a:r>
              <a:rPr b="1" lang="en-US" sz="300"/>
              <a:t>Tools</a:t>
            </a:r>
            <a:r>
              <a:rPr lang="en-US" sz="300"/>
              <a:t>, on the </a:t>
            </a:r>
            <a:r>
              <a:rPr b="1" lang="en-US" sz="300"/>
              <a:t>Format</a:t>
            </a:r>
            <a:r>
              <a:rPr lang="en-US" sz="300"/>
              <a:t> tab, in the </a:t>
            </a:r>
            <a:r>
              <a:rPr b="1" lang="en-US" sz="300"/>
              <a:t>Picture</a:t>
            </a:r>
            <a:r>
              <a:rPr lang="en-US" sz="300"/>
              <a:t> </a:t>
            </a:r>
            <a:r>
              <a:rPr b="1" lang="en-US" sz="300"/>
              <a:t>Styles</a:t>
            </a:r>
            <a:r>
              <a:rPr lang="en-US" sz="300"/>
              <a:t> group, click </a:t>
            </a:r>
            <a:r>
              <a:rPr b="1" lang="en-US" sz="300"/>
              <a:t>Picture</a:t>
            </a:r>
            <a:r>
              <a:rPr lang="en-US" sz="300"/>
              <a:t> </a:t>
            </a:r>
            <a:r>
              <a:rPr b="1" lang="en-US" sz="300"/>
              <a:t>Effects</a:t>
            </a:r>
            <a:r>
              <a:rPr lang="en-US" sz="300"/>
              <a:t>, point to </a:t>
            </a:r>
            <a:r>
              <a:rPr b="1" lang="en-US" sz="300"/>
              <a:t>Glow</a:t>
            </a:r>
            <a:r>
              <a:rPr lang="en-US" sz="300"/>
              <a:t>, and then under </a:t>
            </a:r>
            <a:r>
              <a:rPr b="1" lang="en-US" sz="300"/>
              <a:t>Glow</a:t>
            </a:r>
            <a:r>
              <a:rPr lang="en-US" sz="300"/>
              <a:t> </a:t>
            </a:r>
            <a:r>
              <a:rPr b="1" lang="en-US" sz="300"/>
              <a:t>Variations</a:t>
            </a:r>
            <a:r>
              <a:rPr lang="en-US" sz="300"/>
              <a:t> click </a:t>
            </a:r>
            <a:r>
              <a:rPr b="1" lang="en-US" sz="300"/>
              <a:t>Accent color 1, 18 pt glow </a:t>
            </a:r>
            <a:r>
              <a:rPr lang="en-US" sz="300"/>
              <a:t>(fourth row, first option from the left).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Under </a:t>
            </a:r>
            <a:r>
              <a:rPr b="1" lang="en-US" sz="300"/>
              <a:t>Picture</a:t>
            </a:r>
            <a:r>
              <a:rPr lang="en-US" sz="300"/>
              <a:t> </a:t>
            </a:r>
            <a:r>
              <a:rPr b="1" lang="en-US" sz="300"/>
              <a:t>Tools</a:t>
            </a:r>
            <a:r>
              <a:rPr lang="en-US" sz="300"/>
              <a:t>, on the </a:t>
            </a:r>
            <a:r>
              <a:rPr b="1" lang="en-US" sz="300"/>
              <a:t>Format</a:t>
            </a:r>
            <a:r>
              <a:rPr lang="en-US" sz="300"/>
              <a:t> tab, in the </a:t>
            </a:r>
            <a:r>
              <a:rPr b="1" lang="en-US" sz="300"/>
              <a:t>Picture</a:t>
            </a:r>
            <a:r>
              <a:rPr lang="en-US" sz="300"/>
              <a:t> </a:t>
            </a:r>
            <a:r>
              <a:rPr b="1" lang="en-US" sz="300"/>
              <a:t>Styles</a:t>
            </a:r>
            <a:r>
              <a:rPr lang="en-US" sz="300"/>
              <a:t> group, click </a:t>
            </a:r>
            <a:r>
              <a:rPr b="1" lang="en-US" sz="300"/>
              <a:t>Picture</a:t>
            </a:r>
            <a:r>
              <a:rPr lang="en-US" sz="300"/>
              <a:t> </a:t>
            </a:r>
            <a:r>
              <a:rPr b="1" lang="en-US" sz="300"/>
              <a:t>Effects</a:t>
            </a:r>
            <a:r>
              <a:rPr lang="en-US" sz="300"/>
              <a:t>, point to </a:t>
            </a:r>
            <a:r>
              <a:rPr b="1" lang="en-US" sz="300"/>
              <a:t>Glow</a:t>
            </a:r>
            <a:r>
              <a:rPr lang="en-US" sz="300"/>
              <a:t>, point to </a:t>
            </a:r>
            <a:r>
              <a:rPr b="1" lang="en-US" sz="300"/>
              <a:t>More Glow Colors</a:t>
            </a:r>
            <a:r>
              <a:rPr lang="en-US" sz="300"/>
              <a:t>, and then under </a:t>
            </a:r>
            <a:r>
              <a:rPr b="1" lang="en-US" sz="300"/>
              <a:t>Theme</a:t>
            </a:r>
            <a:r>
              <a:rPr lang="en-US" sz="300"/>
              <a:t> </a:t>
            </a:r>
            <a:r>
              <a:rPr b="1" lang="en-US" sz="300"/>
              <a:t>Colors</a:t>
            </a:r>
            <a:r>
              <a:rPr lang="en-US" sz="300"/>
              <a:t> click </a:t>
            </a:r>
            <a:r>
              <a:rPr b="1" lang="en-US" sz="300"/>
              <a:t>White, Background 1 </a:t>
            </a:r>
            <a:r>
              <a:rPr lang="en-US" sz="300"/>
              <a:t>(first row, first option from the left).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tab, 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group, click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 Shape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dialog box launcher. 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 Picture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dialog box,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Shadow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left pane. 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Shadow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pane, click the button next to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Presets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Inner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Diagonal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(third row, first option from the left), and then do the following: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Transparency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Blur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pt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135°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pt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b="0" lang="en-US" sz="300"/>
              <a:t>On the </a:t>
            </a:r>
            <a:r>
              <a:rPr b="1" lang="en-US" sz="300"/>
              <a:t>Insert</a:t>
            </a:r>
            <a:r>
              <a:rPr b="0" lang="en-US" sz="300"/>
              <a:t> tab, in the </a:t>
            </a:r>
            <a:r>
              <a:rPr b="1" lang="en-US" sz="300"/>
              <a:t>Text</a:t>
            </a:r>
            <a:r>
              <a:rPr b="0" lang="en-US" sz="300"/>
              <a:t> group, click </a:t>
            </a:r>
            <a:r>
              <a:rPr b="1" lang="en-US" sz="300"/>
              <a:t>Text</a:t>
            </a:r>
            <a:r>
              <a:rPr b="0" lang="en-US" sz="300"/>
              <a:t> </a:t>
            </a:r>
            <a:r>
              <a:rPr b="1" lang="en-US" sz="300"/>
              <a:t>Box</a:t>
            </a:r>
            <a:r>
              <a:rPr b="0" lang="en-US" sz="300"/>
              <a:t>. O</a:t>
            </a:r>
            <a:r>
              <a:rPr lang="en-US" sz="300"/>
              <a:t>n the slide, drag to draw a text box.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Enter text, and then select the text. On the </a:t>
            </a:r>
            <a:r>
              <a:rPr b="1" lang="en-US" sz="300"/>
              <a:t>Home</a:t>
            </a:r>
            <a:r>
              <a:rPr lang="en-US" sz="300"/>
              <a:t> tab, in the </a:t>
            </a:r>
            <a:r>
              <a:rPr b="1" lang="en-US" sz="300"/>
              <a:t>Font</a:t>
            </a:r>
            <a:r>
              <a:rPr lang="en-US" sz="300"/>
              <a:t> group, do the following: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Font</a:t>
            </a:r>
            <a:r>
              <a:rPr lang="en-US" sz="300"/>
              <a:t> list, select </a:t>
            </a:r>
            <a:r>
              <a:rPr b="1" lang="en-US" sz="300"/>
              <a:t>Candara</a:t>
            </a:r>
            <a:r>
              <a:rPr lang="en-US" sz="300"/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Font</a:t>
            </a:r>
            <a:r>
              <a:rPr lang="en-US" sz="300"/>
              <a:t> </a:t>
            </a:r>
            <a:r>
              <a:rPr b="1" lang="en-US" sz="300"/>
              <a:t>Size</a:t>
            </a:r>
            <a:r>
              <a:rPr lang="en-US" sz="300"/>
              <a:t> box, enter </a:t>
            </a:r>
            <a:r>
              <a:rPr b="1" lang="en-US" sz="300"/>
              <a:t>30</a:t>
            </a:r>
            <a:r>
              <a:rPr lang="en-US" sz="300"/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Click the arrow next to </a:t>
            </a:r>
            <a:r>
              <a:rPr b="1" lang="en-US" sz="300"/>
              <a:t>Font</a:t>
            </a:r>
            <a:r>
              <a:rPr lang="en-US" sz="300"/>
              <a:t> </a:t>
            </a:r>
            <a:r>
              <a:rPr b="1" lang="en-US" sz="300"/>
              <a:t>Color</a:t>
            </a:r>
            <a:r>
              <a:rPr b="0" lang="en-US" sz="300"/>
              <a:t>, and then click </a:t>
            </a:r>
            <a:r>
              <a:rPr b="1" lang="en-US" sz="300"/>
              <a:t>Black, Text 1, Lighter 25% </a:t>
            </a:r>
            <a:r>
              <a:rPr lang="en-US" sz="300"/>
              <a:t>(fourth row, second option from the left).</a:t>
            </a:r>
            <a:endParaRPr sz="3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b="0" lang="en-US" sz="300"/>
              <a:t>On the </a:t>
            </a:r>
            <a:r>
              <a:rPr b="1" lang="en-US" sz="300"/>
              <a:t>Home</a:t>
            </a:r>
            <a:r>
              <a:rPr b="0" lang="en-US" sz="300"/>
              <a:t> tab, in the </a:t>
            </a:r>
            <a:r>
              <a:rPr b="1" lang="en-US" sz="300"/>
              <a:t>Paragraph</a:t>
            </a:r>
            <a:r>
              <a:rPr b="0" lang="en-US" sz="300"/>
              <a:t> group, click </a:t>
            </a:r>
            <a:r>
              <a:rPr b="1" lang="en-US" sz="300"/>
              <a:t>Align</a:t>
            </a:r>
            <a:r>
              <a:rPr b="0" lang="en-US" sz="300"/>
              <a:t> </a:t>
            </a:r>
            <a:r>
              <a:rPr b="1" lang="en-US" sz="300"/>
              <a:t>Text</a:t>
            </a:r>
            <a:r>
              <a:rPr b="0" lang="en-US" sz="300"/>
              <a:t> </a:t>
            </a:r>
            <a:r>
              <a:rPr b="1" lang="en-US" sz="300"/>
              <a:t>Left</a:t>
            </a:r>
            <a:r>
              <a:rPr b="0" lang="en-US" sz="300"/>
              <a:t>.</a:t>
            </a:r>
            <a:endParaRPr b="0" sz="3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b="0" lang="en-US" sz="300"/>
              <a:t>On the slide, select the text box. Under </a:t>
            </a:r>
            <a:r>
              <a:rPr b="1" lang="en-US" sz="300"/>
              <a:t>Drawing</a:t>
            </a:r>
            <a:r>
              <a:rPr b="0" lang="en-US" sz="300"/>
              <a:t> </a:t>
            </a:r>
            <a:r>
              <a:rPr b="1" lang="en-US" sz="300"/>
              <a:t>Tools</a:t>
            </a:r>
            <a:r>
              <a:rPr b="0" lang="en-US" sz="300"/>
              <a:t>, on the </a:t>
            </a:r>
            <a:r>
              <a:rPr b="1" lang="en-US" sz="300"/>
              <a:t>Format</a:t>
            </a:r>
            <a:r>
              <a:rPr b="0" lang="en-US" sz="300"/>
              <a:t> tab, in the </a:t>
            </a:r>
            <a:r>
              <a:rPr b="1" lang="en-US" sz="300"/>
              <a:t>WordArt Styles</a:t>
            </a:r>
            <a:r>
              <a:rPr b="0" lang="en-US" sz="300"/>
              <a:t> group, click </a:t>
            </a:r>
            <a:r>
              <a:rPr b="1" lang="en-US" sz="300"/>
              <a:t>Text</a:t>
            </a:r>
            <a:r>
              <a:rPr b="0" lang="en-US" sz="300"/>
              <a:t> </a:t>
            </a:r>
            <a:r>
              <a:rPr b="1" lang="en-US" sz="300"/>
              <a:t>Effects</a:t>
            </a:r>
            <a:r>
              <a:rPr b="0" lang="en-US" sz="300"/>
              <a:t>, point to </a:t>
            </a:r>
            <a:r>
              <a:rPr b="1" lang="en-US" sz="300"/>
              <a:t>Reflection</a:t>
            </a:r>
            <a:r>
              <a:rPr b="0" lang="en-US" sz="300"/>
              <a:t>, and then under </a:t>
            </a:r>
            <a:r>
              <a:rPr b="1" lang="en-US" sz="300"/>
              <a:t>Reflection</a:t>
            </a:r>
            <a:r>
              <a:rPr b="0" lang="en-US" sz="300"/>
              <a:t> </a:t>
            </a:r>
            <a:r>
              <a:rPr b="1" lang="en-US" sz="300"/>
              <a:t>Variations</a:t>
            </a:r>
            <a:r>
              <a:rPr b="0" lang="en-US" sz="300"/>
              <a:t> click </a:t>
            </a:r>
            <a:r>
              <a:rPr b="1" lang="en-US" sz="300"/>
              <a:t>Tight</a:t>
            </a:r>
            <a:r>
              <a:rPr b="0" lang="en-US" sz="300"/>
              <a:t> </a:t>
            </a:r>
            <a:r>
              <a:rPr b="1" lang="en-US" sz="300"/>
              <a:t>Reflection, touching </a:t>
            </a:r>
            <a:r>
              <a:rPr b="0" lang="en-US" sz="300"/>
              <a:t>(first row, first option from the left).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Drag the text box onto the right half of the slide.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With the text box still selected, on the </a:t>
            </a:r>
            <a:r>
              <a:rPr b="1" lang="en-US" sz="300"/>
              <a:t>Home</a:t>
            </a:r>
            <a:r>
              <a:rPr lang="en-US" sz="300"/>
              <a:t> tab, in the </a:t>
            </a:r>
            <a:r>
              <a:rPr b="1" lang="en-US" sz="300"/>
              <a:t>Drawing</a:t>
            </a:r>
            <a:r>
              <a:rPr lang="en-US" sz="300"/>
              <a:t> group, click </a:t>
            </a:r>
            <a:r>
              <a:rPr b="1" lang="en-US" sz="300"/>
              <a:t>Arrange</a:t>
            </a:r>
            <a:r>
              <a:rPr lang="en-US" sz="300"/>
              <a:t>, and then do the following: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Point to </a:t>
            </a:r>
            <a:r>
              <a:rPr b="1" lang="en-US" sz="300"/>
              <a:t>Align</a:t>
            </a:r>
            <a:r>
              <a:rPr lang="en-US" sz="300"/>
              <a:t>, and then click </a:t>
            </a:r>
            <a:r>
              <a:rPr b="1" lang="en-US" sz="300"/>
              <a:t>Align to Slide</a:t>
            </a:r>
            <a:r>
              <a:rPr lang="en-US" sz="300"/>
              <a:t>.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Point to </a:t>
            </a:r>
            <a:r>
              <a:rPr b="1" lang="en-US" sz="300"/>
              <a:t>Align</a:t>
            </a:r>
            <a:r>
              <a:rPr lang="en-US" sz="300"/>
              <a:t>, and then click </a:t>
            </a:r>
            <a:r>
              <a:rPr b="1" lang="en-US" sz="300"/>
              <a:t>Align Right</a:t>
            </a:r>
            <a:r>
              <a:rPr lang="en-US" sz="300"/>
              <a:t>.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Point to </a:t>
            </a:r>
            <a:r>
              <a:rPr b="1" lang="en-US" sz="300"/>
              <a:t>Align</a:t>
            </a:r>
            <a:r>
              <a:rPr lang="en-US" sz="300"/>
              <a:t>, and then click </a:t>
            </a:r>
            <a:r>
              <a:rPr b="1" lang="en-US" sz="300"/>
              <a:t>Align Middle</a:t>
            </a:r>
            <a:r>
              <a:rPr lang="en-US" sz="300"/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Click </a:t>
            </a:r>
            <a:r>
              <a:rPr b="1" lang="en-US" sz="300"/>
              <a:t>Send to Back</a:t>
            </a:r>
            <a:r>
              <a:rPr lang="en-US" sz="300"/>
              <a:t>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sz="3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sz="3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300"/>
              <a:t>To reproduce the animation effects on this slide, do the following: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On the </a:t>
            </a:r>
            <a:r>
              <a:rPr b="1" lang="en-US" sz="300"/>
              <a:t>Animations</a:t>
            </a:r>
            <a:r>
              <a:rPr lang="en-US" sz="300"/>
              <a:t> tab, in the </a:t>
            </a:r>
            <a:r>
              <a:rPr b="1" lang="en-US" sz="300"/>
              <a:t>Animations</a:t>
            </a:r>
            <a:r>
              <a:rPr lang="en-US" sz="300"/>
              <a:t> group, click </a:t>
            </a:r>
            <a:r>
              <a:rPr b="1" lang="en-US" sz="300"/>
              <a:t>Custom</a:t>
            </a:r>
            <a:r>
              <a:rPr lang="en-US" sz="300"/>
              <a:t> </a:t>
            </a:r>
            <a:r>
              <a:rPr b="1" lang="en-US" sz="300"/>
              <a:t>Animation</a:t>
            </a:r>
            <a:r>
              <a:rPr lang="en-US" sz="300"/>
              <a:t>. </a:t>
            </a:r>
            <a:endParaRPr sz="3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On the slide, select the picture. In </a:t>
            </a:r>
            <a:r>
              <a:rPr b="1" lang="en-US" sz="300"/>
              <a:t>Custom</a:t>
            </a:r>
            <a:r>
              <a:rPr lang="en-US" sz="300"/>
              <a:t> </a:t>
            </a:r>
            <a:r>
              <a:rPr b="1" lang="en-US" sz="300"/>
              <a:t>Animation</a:t>
            </a:r>
            <a:r>
              <a:rPr lang="en-US" sz="300"/>
              <a:t> task pane, do the following: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Click </a:t>
            </a:r>
            <a:r>
              <a:rPr b="1" lang="en-US" sz="300"/>
              <a:t>Add Effect</a:t>
            </a:r>
            <a:r>
              <a:rPr lang="en-US" sz="300"/>
              <a:t>, point to </a:t>
            </a:r>
            <a:r>
              <a:rPr b="1" lang="en-US" sz="300"/>
              <a:t>Entrance</a:t>
            </a:r>
            <a:r>
              <a:rPr lang="en-US" sz="300"/>
              <a:t>, and then click </a:t>
            </a:r>
            <a:r>
              <a:rPr b="1" lang="en-US" sz="300"/>
              <a:t>More Effects</a:t>
            </a:r>
            <a:r>
              <a:rPr lang="en-US" sz="300"/>
              <a:t>. In the </a:t>
            </a:r>
            <a:r>
              <a:rPr b="1" lang="en-US" sz="300"/>
              <a:t>Add Entrance Effect </a:t>
            </a:r>
            <a:r>
              <a:rPr lang="en-US" sz="300"/>
              <a:t>dialog box, under </a:t>
            </a:r>
            <a:r>
              <a:rPr b="1" lang="en-US" sz="300"/>
              <a:t>Basic</a:t>
            </a:r>
            <a:r>
              <a:rPr lang="en-US" sz="300"/>
              <a:t>, click </a:t>
            </a:r>
            <a:r>
              <a:rPr b="1" lang="en-US" sz="300"/>
              <a:t>Wheel</a:t>
            </a:r>
            <a:r>
              <a:rPr lang="en-US" sz="300"/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Select the animation effect (wheel effect for the picture). Under </a:t>
            </a:r>
            <a:r>
              <a:rPr b="1" lang="en-US" sz="300"/>
              <a:t>Modify: Wheel</a:t>
            </a:r>
            <a:r>
              <a:rPr b="0" lang="en-US" sz="300"/>
              <a:t>,</a:t>
            </a:r>
            <a:r>
              <a:rPr b="1" lang="en-US" sz="300"/>
              <a:t> </a:t>
            </a:r>
            <a:r>
              <a:rPr lang="en-US" sz="300"/>
              <a:t>do the following: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Start</a:t>
            </a:r>
            <a:r>
              <a:rPr lang="en-US" sz="300"/>
              <a:t> list, select </a:t>
            </a:r>
            <a:r>
              <a:rPr b="1" lang="en-US" sz="300"/>
              <a:t>With</a:t>
            </a:r>
            <a:r>
              <a:rPr lang="en-US" sz="300"/>
              <a:t> </a:t>
            </a:r>
            <a:r>
              <a:rPr b="1" lang="en-US" sz="300"/>
              <a:t>Previous</a:t>
            </a:r>
            <a:r>
              <a:rPr lang="en-US" sz="300"/>
              <a:t>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Spokes</a:t>
            </a:r>
            <a:r>
              <a:rPr lang="en-US" sz="300"/>
              <a:t> list, select </a:t>
            </a:r>
            <a:r>
              <a:rPr b="1" lang="en-US" sz="300"/>
              <a:t>1 Spoke</a:t>
            </a:r>
            <a:r>
              <a:rPr lang="en-US" sz="300"/>
              <a:t>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Speed</a:t>
            </a:r>
            <a:r>
              <a:rPr lang="en-US" sz="300"/>
              <a:t> list, select </a:t>
            </a:r>
            <a:r>
              <a:rPr b="1" lang="en-US" sz="300"/>
              <a:t>Medium</a:t>
            </a:r>
            <a:r>
              <a:rPr lang="en-US" sz="300"/>
              <a:t>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On the slide, select the picture. In </a:t>
            </a:r>
            <a:r>
              <a:rPr b="1" lang="en-US" sz="300"/>
              <a:t>Custom</a:t>
            </a:r>
            <a:r>
              <a:rPr lang="en-US" sz="300"/>
              <a:t> </a:t>
            </a:r>
            <a:r>
              <a:rPr b="1" lang="en-US" sz="300"/>
              <a:t>Animation</a:t>
            </a:r>
            <a:r>
              <a:rPr lang="en-US" sz="300"/>
              <a:t> task pane, do the following: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Click </a:t>
            </a:r>
            <a:r>
              <a:rPr b="1" lang="en-US" sz="300"/>
              <a:t>Add Effect</a:t>
            </a:r>
            <a:r>
              <a:rPr lang="en-US" sz="300"/>
              <a:t>, point to </a:t>
            </a:r>
            <a:r>
              <a:rPr b="1" lang="en-US" sz="300"/>
              <a:t>Entrance</a:t>
            </a:r>
            <a:r>
              <a:rPr lang="en-US" sz="300"/>
              <a:t>, and then click </a:t>
            </a:r>
            <a:r>
              <a:rPr b="1" lang="en-US" sz="300"/>
              <a:t>More Effects</a:t>
            </a:r>
            <a:r>
              <a:rPr lang="en-US" sz="300"/>
              <a:t>. In the </a:t>
            </a:r>
            <a:r>
              <a:rPr b="1" lang="en-US" sz="300"/>
              <a:t>Add Entrance Effect </a:t>
            </a:r>
            <a:r>
              <a:rPr lang="en-US" sz="300"/>
              <a:t>dialog box, under </a:t>
            </a:r>
            <a:r>
              <a:rPr b="1" lang="en-US" sz="300"/>
              <a:t>Subtle</a:t>
            </a:r>
            <a:r>
              <a:rPr lang="en-US" sz="300"/>
              <a:t>, click </a:t>
            </a:r>
            <a:r>
              <a:rPr b="1" lang="en-US" sz="300"/>
              <a:t>Faded</a:t>
            </a:r>
            <a:r>
              <a:rPr lang="en-US" sz="300"/>
              <a:t> </a:t>
            </a:r>
            <a:r>
              <a:rPr b="1" lang="en-US" sz="300"/>
              <a:t>Zoom</a:t>
            </a:r>
            <a:r>
              <a:rPr lang="en-US" sz="300"/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Select the second animation effect (faded zoom effect for the picture). Under </a:t>
            </a:r>
            <a:r>
              <a:rPr b="1" lang="en-US" sz="300"/>
              <a:t>Modify: Faded</a:t>
            </a:r>
            <a:r>
              <a:rPr lang="en-US" sz="300"/>
              <a:t> </a:t>
            </a:r>
            <a:r>
              <a:rPr b="1" lang="en-US" sz="300"/>
              <a:t>Zoom</a:t>
            </a:r>
            <a:r>
              <a:rPr b="0" lang="en-US" sz="300"/>
              <a:t>,</a:t>
            </a:r>
            <a:r>
              <a:rPr b="1" lang="en-US" sz="300"/>
              <a:t> </a:t>
            </a:r>
            <a:r>
              <a:rPr lang="en-US" sz="300"/>
              <a:t>do the following: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Start</a:t>
            </a:r>
            <a:r>
              <a:rPr lang="en-US" sz="300"/>
              <a:t> list, select </a:t>
            </a:r>
            <a:r>
              <a:rPr b="1" lang="en-US" sz="300"/>
              <a:t>With</a:t>
            </a:r>
            <a:r>
              <a:rPr lang="en-US" sz="300"/>
              <a:t> </a:t>
            </a:r>
            <a:r>
              <a:rPr b="1" lang="en-US" sz="300"/>
              <a:t>Previous</a:t>
            </a:r>
            <a:r>
              <a:rPr lang="en-US" sz="300"/>
              <a:t>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Speed</a:t>
            </a:r>
            <a:r>
              <a:rPr lang="en-US" sz="300"/>
              <a:t> list, select </a:t>
            </a:r>
            <a:r>
              <a:rPr b="1" lang="en-US" sz="300"/>
              <a:t>Medium</a:t>
            </a:r>
            <a:r>
              <a:rPr lang="en-US" sz="300"/>
              <a:t>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On the slide, select the picture. In </a:t>
            </a:r>
            <a:r>
              <a:rPr b="1" lang="en-US" sz="300"/>
              <a:t>Custom</a:t>
            </a:r>
            <a:r>
              <a:rPr lang="en-US" sz="300"/>
              <a:t> </a:t>
            </a:r>
            <a:r>
              <a:rPr b="1" lang="en-US" sz="300"/>
              <a:t>Animation</a:t>
            </a:r>
            <a:r>
              <a:rPr lang="en-US" sz="300"/>
              <a:t> task pane, do the following: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Click </a:t>
            </a:r>
            <a:r>
              <a:rPr b="1" lang="en-US" sz="300"/>
              <a:t>Add Effect</a:t>
            </a:r>
            <a:r>
              <a:rPr lang="en-US" sz="300"/>
              <a:t>, point to </a:t>
            </a:r>
            <a:r>
              <a:rPr b="1" lang="en-US" sz="300"/>
              <a:t>Emphasis</a:t>
            </a:r>
            <a:r>
              <a:rPr lang="en-US" sz="300"/>
              <a:t>, and then click </a:t>
            </a:r>
            <a:r>
              <a:rPr b="1" lang="en-US" sz="300"/>
              <a:t>More Effects</a:t>
            </a:r>
            <a:r>
              <a:rPr lang="en-US" sz="300"/>
              <a:t>. In the </a:t>
            </a:r>
            <a:r>
              <a:rPr b="1" lang="en-US" sz="300"/>
              <a:t>Add Emphasis Effect </a:t>
            </a:r>
            <a:r>
              <a:rPr lang="en-US" sz="300"/>
              <a:t>dialog box, under </a:t>
            </a:r>
            <a:r>
              <a:rPr b="1" lang="en-US" sz="300"/>
              <a:t>Basic</a:t>
            </a:r>
            <a:r>
              <a:rPr lang="en-US" sz="300"/>
              <a:t>, click </a:t>
            </a:r>
            <a:r>
              <a:rPr b="1" lang="en-US" sz="300"/>
              <a:t>Grow/Shrink</a:t>
            </a:r>
            <a:r>
              <a:rPr lang="en-US" sz="300"/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Select the third animation effect (grow/shrink effect for the picture). Click the arrow to the right of the selected effect, and then click </a:t>
            </a:r>
            <a:r>
              <a:rPr b="1" lang="en-US" sz="300"/>
              <a:t>Effect</a:t>
            </a:r>
            <a:r>
              <a:rPr lang="en-US" sz="300"/>
              <a:t> </a:t>
            </a:r>
            <a:r>
              <a:rPr b="1" lang="en-US" sz="300"/>
              <a:t>Options</a:t>
            </a:r>
            <a:r>
              <a:rPr lang="en-US" sz="300"/>
              <a:t>. In the </a:t>
            </a:r>
            <a:r>
              <a:rPr b="1" lang="en-US" sz="300"/>
              <a:t>Grow/Shrink</a:t>
            </a:r>
            <a:r>
              <a:rPr lang="en-US" sz="300"/>
              <a:t> dialog box, do the following:</a:t>
            </a:r>
            <a:endParaRPr sz="300"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On the </a:t>
            </a:r>
            <a:r>
              <a:rPr b="1" lang="en-US" sz="300"/>
              <a:t>Effect</a:t>
            </a:r>
            <a:r>
              <a:rPr lang="en-US" sz="300"/>
              <a:t> tab, under </a:t>
            </a:r>
            <a:r>
              <a:rPr b="1" lang="en-US" sz="300"/>
              <a:t>Settings</a:t>
            </a:r>
            <a:r>
              <a:rPr b="0" lang="en-US" sz="300"/>
              <a:t>, </a:t>
            </a:r>
            <a:r>
              <a:rPr lang="en-US" sz="300"/>
              <a:t>do the following:</a:t>
            </a:r>
            <a:endParaRPr/>
          </a:p>
          <a:p>
            <a:pPr indent="-228600" lvl="3" marL="1600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b="0" lang="en-US" sz="300"/>
              <a:t>In the </a:t>
            </a:r>
            <a:r>
              <a:rPr b="1" lang="en-US" sz="300"/>
              <a:t>Size</a:t>
            </a:r>
            <a:r>
              <a:rPr b="0" lang="en-US" sz="300"/>
              <a:t> list, </a:t>
            </a:r>
            <a:r>
              <a:rPr b="0" i="0" lang="en-US" sz="300"/>
              <a:t>in the </a:t>
            </a:r>
            <a:r>
              <a:rPr b="1" i="0" lang="en-US" sz="300"/>
              <a:t>Custom</a:t>
            </a:r>
            <a:r>
              <a:rPr b="0" i="0" lang="en-US" sz="300"/>
              <a:t> box, enter </a:t>
            </a:r>
            <a:r>
              <a:rPr b="1" i="0" lang="en-US" sz="300"/>
              <a:t>95%</a:t>
            </a:r>
            <a:r>
              <a:rPr b="0" i="0" lang="en-US" sz="300"/>
              <a:t>, and then press ENTER.</a:t>
            </a:r>
            <a:endParaRPr/>
          </a:p>
          <a:p>
            <a:pPr indent="-228600" lvl="3" marL="1600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b="0" lang="en-US" sz="300"/>
              <a:t>Select </a:t>
            </a:r>
            <a:r>
              <a:rPr b="1" lang="en-US" sz="300"/>
              <a:t>Smooth</a:t>
            </a:r>
            <a:r>
              <a:rPr b="0" lang="en-US" sz="300"/>
              <a:t> </a:t>
            </a:r>
            <a:r>
              <a:rPr b="1" lang="en-US" sz="300"/>
              <a:t>Start</a:t>
            </a:r>
            <a:r>
              <a:rPr b="0" lang="en-US" sz="300"/>
              <a:t>.</a:t>
            </a:r>
            <a:endParaRPr/>
          </a:p>
          <a:p>
            <a:pPr indent="-228600" lvl="3" marL="1600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b="0" lang="en-US" sz="300"/>
              <a:t>Select </a:t>
            </a:r>
            <a:r>
              <a:rPr b="1" lang="en-US" sz="300"/>
              <a:t>Smooth</a:t>
            </a:r>
            <a:r>
              <a:rPr b="0" lang="en-US" sz="300"/>
              <a:t> </a:t>
            </a:r>
            <a:r>
              <a:rPr b="1" lang="en-US" sz="300"/>
              <a:t>End</a:t>
            </a:r>
            <a:r>
              <a:rPr b="0" lang="en-US" sz="300"/>
              <a:t>.</a:t>
            </a:r>
            <a:endParaRPr/>
          </a:p>
          <a:p>
            <a:pPr indent="-228600" lvl="3" marL="1600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b="0" lang="en-US" sz="300"/>
              <a:t>Select </a:t>
            </a:r>
            <a:r>
              <a:rPr b="1" lang="en-US" sz="300"/>
              <a:t>Auto-reverse</a:t>
            </a:r>
            <a:r>
              <a:rPr b="0" lang="en-US" sz="300"/>
              <a:t>.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On the </a:t>
            </a:r>
            <a:r>
              <a:rPr b="1" lang="en-US" sz="300"/>
              <a:t>Timing</a:t>
            </a:r>
            <a:r>
              <a:rPr lang="en-US" sz="300"/>
              <a:t> tab, do the following: 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Start</a:t>
            </a:r>
            <a:r>
              <a:rPr lang="en-US" sz="300"/>
              <a:t> list, select </a:t>
            </a:r>
            <a:r>
              <a:rPr b="1" lang="en-US" sz="300"/>
              <a:t>After</a:t>
            </a:r>
            <a:r>
              <a:rPr lang="en-US" sz="300"/>
              <a:t> </a:t>
            </a:r>
            <a:r>
              <a:rPr b="1" lang="en-US" sz="300"/>
              <a:t>Previous</a:t>
            </a:r>
            <a:r>
              <a:rPr lang="en-US" sz="300"/>
              <a:t>. </a:t>
            </a:r>
            <a:endParaRPr sz="300"/>
          </a:p>
          <a:p>
            <a:pPr indent="-228600" lvl="3" marL="1600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Speed</a:t>
            </a:r>
            <a:r>
              <a:rPr lang="en-US" sz="300"/>
              <a:t> box, enter </a:t>
            </a:r>
            <a:r>
              <a:rPr b="1" lang="en-US" sz="300"/>
              <a:t>0.3 seconds</a:t>
            </a:r>
            <a:r>
              <a:rPr lang="en-US" sz="300"/>
              <a:t>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On the slide, select the picture. In </a:t>
            </a:r>
            <a:r>
              <a:rPr b="1" lang="en-US" sz="300"/>
              <a:t>Custom</a:t>
            </a:r>
            <a:r>
              <a:rPr lang="en-US" sz="300"/>
              <a:t> </a:t>
            </a:r>
            <a:r>
              <a:rPr b="1" lang="en-US" sz="300"/>
              <a:t>Animation</a:t>
            </a:r>
            <a:r>
              <a:rPr lang="en-US" sz="300"/>
              <a:t> task pane, do the following: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Click </a:t>
            </a:r>
            <a:r>
              <a:rPr b="1" lang="en-US" sz="300"/>
              <a:t>Add Effect</a:t>
            </a:r>
            <a:r>
              <a:rPr lang="en-US" sz="300"/>
              <a:t>, point to </a:t>
            </a:r>
            <a:r>
              <a:rPr b="1" lang="en-US" sz="300"/>
              <a:t>Emphasis</a:t>
            </a:r>
            <a:r>
              <a:rPr lang="en-US" sz="300"/>
              <a:t>, and then click </a:t>
            </a:r>
            <a:r>
              <a:rPr b="1" lang="en-US" sz="300"/>
              <a:t>More Effects</a:t>
            </a:r>
            <a:r>
              <a:rPr lang="en-US" sz="300"/>
              <a:t>. In the </a:t>
            </a:r>
            <a:r>
              <a:rPr b="1" lang="en-US" sz="300"/>
              <a:t>Add Emphasis Effect </a:t>
            </a:r>
            <a:r>
              <a:rPr lang="en-US" sz="300"/>
              <a:t>dialog box, under </a:t>
            </a:r>
            <a:r>
              <a:rPr b="1" lang="en-US" sz="300"/>
              <a:t>Basic</a:t>
            </a:r>
            <a:r>
              <a:rPr lang="en-US" sz="300"/>
              <a:t>, click </a:t>
            </a:r>
            <a:r>
              <a:rPr b="1" lang="en-US" sz="300"/>
              <a:t>Grow/Shrink</a:t>
            </a:r>
            <a:r>
              <a:rPr lang="en-US" sz="300"/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Select the fourth animation effect (grow/shrink effect for the picture). Under </a:t>
            </a:r>
            <a:r>
              <a:rPr b="1" lang="en-US" sz="300"/>
              <a:t>Grow/Shrink</a:t>
            </a:r>
            <a:r>
              <a:rPr b="0" lang="en-US" sz="300"/>
              <a:t>,</a:t>
            </a:r>
            <a:r>
              <a:rPr lang="en-US" sz="300"/>
              <a:t> do the following: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Start</a:t>
            </a:r>
            <a:r>
              <a:rPr lang="en-US" sz="300"/>
              <a:t> list, select </a:t>
            </a:r>
            <a:r>
              <a:rPr b="1" lang="en-US" sz="300"/>
              <a:t>After</a:t>
            </a:r>
            <a:r>
              <a:rPr lang="en-US" sz="300"/>
              <a:t> </a:t>
            </a:r>
            <a:r>
              <a:rPr b="1" lang="en-US" sz="300"/>
              <a:t>Previous</a:t>
            </a:r>
            <a:r>
              <a:rPr lang="en-US" sz="300"/>
              <a:t>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Size</a:t>
            </a:r>
            <a:r>
              <a:rPr lang="en-US" sz="300"/>
              <a:t> list, select </a:t>
            </a:r>
            <a:r>
              <a:rPr b="1" lang="en-US" sz="300"/>
              <a:t>Smaller</a:t>
            </a:r>
            <a:r>
              <a:rPr lang="en-US" sz="300"/>
              <a:t>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Speed</a:t>
            </a:r>
            <a:r>
              <a:rPr lang="en-US" sz="300"/>
              <a:t> list, select </a:t>
            </a:r>
            <a:r>
              <a:rPr b="1" lang="en-US" sz="300"/>
              <a:t>Medium</a:t>
            </a:r>
            <a:r>
              <a:rPr lang="en-US" sz="300"/>
              <a:t>. 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On the slide, select the picture. In </a:t>
            </a:r>
            <a:r>
              <a:rPr b="1" lang="en-US" sz="300"/>
              <a:t>Custom</a:t>
            </a:r>
            <a:r>
              <a:rPr lang="en-US" sz="300"/>
              <a:t> </a:t>
            </a:r>
            <a:r>
              <a:rPr b="1" lang="en-US" sz="300"/>
              <a:t>Animation</a:t>
            </a:r>
            <a:r>
              <a:rPr lang="en-US" sz="300"/>
              <a:t> task pane, do the following:</a:t>
            </a:r>
            <a:endParaRPr sz="300"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Click </a:t>
            </a:r>
            <a:r>
              <a:rPr b="1" lang="en-US" sz="300"/>
              <a:t>Add</a:t>
            </a:r>
            <a:r>
              <a:rPr lang="en-US" sz="300"/>
              <a:t> </a:t>
            </a:r>
            <a:r>
              <a:rPr b="1" lang="en-US" sz="300"/>
              <a:t>Effect</a:t>
            </a:r>
            <a:r>
              <a:rPr lang="en-US" sz="300"/>
              <a:t>, point to </a:t>
            </a:r>
            <a:r>
              <a:rPr b="1" lang="en-US" sz="300"/>
              <a:t>Motion</a:t>
            </a:r>
            <a:r>
              <a:rPr lang="en-US" sz="300"/>
              <a:t> </a:t>
            </a:r>
            <a:r>
              <a:rPr b="1" lang="en-US" sz="300"/>
              <a:t>Paths</a:t>
            </a:r>
            <a:r>
              <a:rPr b="0" lang="en-US" sz="300"/>
              <a:t>,</a:t>
            </a:r>
            <a:r>
              <a:rPr lang="en-US" sz="300"/>
              <a:t> and then click </a:t>
            </a:r>
            <a:r>
              <a:rPr b="1" lang="en-US" sz="300"/>
              <a:t>Left</a:t>
            </a:r>
            <a:r>
              <a:rPr lang="en-US" sz="300"/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Select the fifth animation effect (left motion path for the picture). Under </a:t>
            </a:r>
            <a:r>
              <a:rPr b="1" lang="en-US" sz="300"/>
              <a:t>Modify: Left</a:t>
            </a:r>
            <a:r>
              <a:rPr b="0" lang="en-US" sz="300"/>
              <a:t>,</a:t>
            </a:r>
            <a:r>
              <a:rPr b="1" lang="en-US" sz="300"/>
              <a:t> </a:t>
            </a:r>
            <a:r>
              <a:rPr lang="en-US" sz="300"/>
              <a:t>do the following: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Start</a:t>
            </a:r>
            <a:r>
              <a:rPr lang="en-US" sz="300"/>
              <a:t> list, select </a:t>
            </a:r>
            <a:r>
              <a:rPr b="1" lang="en-US" sz="300"/>
              <a:t>With</a:t>
            </a:r>
            <a:r>
              <a:rPr lang="en-US" sz="300"/>
              <a:t> </a:t>
            </a:r>
            <a:r>
              <a:rPr b="1" lang="en-US" sz="300"/>
              <a:t>Previous</a:t>
            </a:r>
            <a:r>
              <a:rPr lang="en-US" sz="300"/>
              <a:t>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Speed</a:t>
            </a:r>
            <a:r>
              <a:rPr lang="en-US" sz="300"/>
              <a:t> list, select </a:t>
            </a:r>
            <a:r>
              <a:rPr b="1" lang="en-US" sz="300"/>
              <a:t>Medium</a:t>
            </a:r>
            <a:r>
              <a:rPr lang="en-US" sz="300"/>
              <a:t>.</a:t>
            </a:r>
            <a:endParaRPr sz="3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On the slide, select the text box. In the </a:t>
            </a:r>
            <a:r>
              <a:rPr b="1" lang="en-US" sz="300"/>
              <a:t>Custom</a:t>
            </a:r>
            <a:r>
              <a:rPr lang="en-US" sz="300"/>
              <a:t> </a:t>
            </a:r>
            <a:r>
              <a:rPr b="1" lang="en-US" sz="300"/>
              <a:t>Animation</a:t>
            </a:r>
            <a:r>
              <a:rPr lang="en-US" sz="300"/>
              <a:t> task pane, do the following: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Click </a:t>
            </a:r>
            <a:r>
              <a:rPr b="1" lang="en-US" sz="300"/>
              <a:t>Add Effect</a:t>
            </a:r>
            <a:r>
              <a:rPr lang="en-US" sz="300"/>
              <a:t>, point to </a:t>
            </a:r>
            <a:r>
              <a:rPr b="1" lang="en-US" sz="300"/>
              <a:t>Entrance</a:t>
            </a:r>
            <a:r>
              <a:rPr lang="en-US" sz="300"/>
              <a:t>, and then click </a:t>
            </a:r>
            <a:r>
              <a:rPr b="1" lang="en-US" sz="300"/>
              <a:t>More Effects</a:t>
            </a:r>
            <a:r>
              <a:rPr lang="en-US" sz="300"/>
              <a:t>. In the </a:t>
            </a:r>
            <a:r>
              <a:rPr b="1" lang="en-US" sz="300"/>
              <a:t>Add Entrance Effect </a:t>
            </a:r>
            <a:r>
              <a:rPr lang="en-US" sz="300"/>
              <a:t>dialog box, under </a:t>
            </a:r>
            <a:r>
              <a:rPr b="1" lang="en-US" sz="300"/>
              <a:t>Subtle</a:t>
            </a:r>
            <a:r>
              <a:rPr b="0" lang="en-US" sz="300"/>
              <a:t>,</a:t>
            </a:r>
            <a:r>
              <a:rPr lang="en-US" sz="300"/>
              <a:t> select </a:t>
            </a:r>
            <a:r>
              <a:rPr b="1" lang="en-US" sz="300"/>
              <a:t>Fade</a:t>
            </a:r>
            <a:r>
              <a:rPr lang="en-US" sz="300"/>
              <a:t>.</a:t>
            </a:r>
            <a:endParaRPr sz="300"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Select the sixth animation effect (fade effect for the text box). Click the arrow to the right of the selected effect, and then click </a:t>
            </a:r>
            <a:r>
              <a:rPr b="1" lang="en-US" sz="300"/>
              <a:t>Timing</a:t>
            </a:r>
            <a:r>
              <a:rPr lang="en-US" sz="300"/>
              <a:t>. In the </a:t>
            </a:r>
            <a:r>
              <a:rPr b="1" lang="en-US" sz="300"/>
              <a:t>Fade</a:t>
            </a:r>
            <a:r>
              <a:rPr lang="en-US" sz="300"/>
              <a:t> dialog box, on the </a:t>
            </a:r>
            <a:r>
              <a:rPr b="1" lang="en-US" sz="300"/>
              <a:t>Timing</a:t>
            </a:r>
            <a:r>
              <a:rPr lang="en-US" sz="300"/>
              <a:t> tab, do the following: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Start</a:t>
            </a:r>
            <a:r>
              <a:rPr lang="en-US" sz="300"/>
              <a:t> list, select </a:t>
            </a:r>
            <a:r>
              <a:rPr b="1" lang="en-US" sz="300"/>
              <a:t>With</a:t>
            </a:r>
            <a:r>
              <a:rPr lang="en-US" sz="300"/>
              <a:t> </a:t>
            </a:r>
            <a:r>
              <a:rPr b="1" lang="en-US" sz="300"/>
              <a:t>Previous</a:t>
            </a:r>
            <a:r>
              <a:rPr lang="en-US" sz="300"/>
              <a:t>.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Delay</a:t>
            </a:r>
            <a:r>
              <a:rPr lang="en-US" sz="300"/>
              <a:t> box, enter </a:t>
            </a:r>
            <a:r>
              <a:rPr b="1" lang="en-US" sz="300"/>
              <a:t>1.5</a:t>
            </a:r>
            <a:r>
              <a:rPr lang="en-US" sz="300"/>
              <a:t>.</a:t>
            </a:r>
            <a:endParaRPr sz="300"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Speed</a:t>
            </a:r>
            <a:r>
              <a:rPr lang="en-US" sz="300"/>
              <a:t> list, select </a:t>
            </a:r>
            <a:r>
              <a:rPr b="1" lang="en-US" sz="300"/>
              <a:t>1 seconds </a:t>
            </a:r>
            <a:r>
              <a:rPr lang="en-US" sz="300"/>
              <a:t>(</a:t>
            </a:r>
            <a:r>
              <a:rPr b="1" lang="en-US" sz="300"/>
              <a:t>Fast)</a:t>
            </a:r>
            <a:r>
              <a:rPr lang="en-US" sz="300"/>
              <a:t>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On the slide, select the text box. In </a:t>
            </a:r>
            <a:r>
              <a:rPr b="1" lang="en-US" sz="300"/>
              <a:t>Custom</a:t>
            </a:r>
            <a:r>
              <a:rPr lang="en-US" sz="300"/>
              <a:t> </a:t>
            </a:r>
            <a:r>
              <a:rPr b="1" lang="en-US" sz="300"/>
              <a:t>Animation</a:t>
            </a:r>
            <a:r>
              <a:rPr lang="en-US" sz="300"/>
              <a:t> task pane, do the following:</a:t>
            </a:r>
            <a:endParaRPr sz="300"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Click </a:t>
            </a:r>
            <a:r>
              <a:rPr b="1" lang="en-US" sz="300"/>
              <a:t>Add</a:t>
            </a:r>
            <a:r>
              <a:rPr lang="en-US" sz="300"/>
              <a:t> </a:t>
            </a:r>
            <a:r>
              <a:rPr b="1" lang="en-US" sz="300"/>
              <a:t>Effect</a:t>
            </a:r>
            <a:r>
              <a:rPr lang="en-US" sz="300"/>
              <a:t>, point to </a:t>
            </a:r>
            <a:r>
              <a:rPr b="1" lang="en-US" sz="300"/>
              <a:t>Motion</a:t>
            </a:r>
            <a:r>
              <a:rPr lang="en-US" sz="300"/>
              <a:t> </a:t>
            </a:r>
            <a:r>
              <a:rPr b="1" lang="en-US" sz="300"/>
              <a:t>Paths</a:t>
            </a:r>
            <a:r>
              <a:rPr b="0" lang="en-US" sz="300"/>
              <a:t>,</a:t>
            </a:r>
            <a:r>
              <a:rPr lang="en-US" sz="300"/>
              <a:t> and then click </a:t>
            </a:r>
            <a:r>
              <a:rPr b="1" lang="en-US" sz="300"/>
              <a:t>Left</a:t>
            </a:r>
            <a:r>
              <a:rPr lang="en-US" sz="300"/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Select the seventh animation effect (left motion path for the text box). Under </a:t>
            </a:r>
            <a:r>
              <a:rPr b="1" lang="en-US" sz="300"/>
              <a:t>Modify: Left</a:t>
            </a:r>
            <a:r>
              <a:rPr b="0" lang="en-US" sz="300"/>
              <a:t>,</a:t>
            </a:r>
            <a:r>
              <a:rPr b="1" lang="en-US" sz="300"/>
              <a:t> </a:t>
            </a:r>
            <a:r>
              <a:rPr lang="en-US" sz="300"/>
              <a:t>do the following: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Start</a:t>
            </a:r>
            <a:r>
              <a:rPr lang="en-US" sz="300"/>
              <a:t> list, select </a:t>
            </a:r>
            <a:r>
              <a:rPr b="1" lang="en-US" sz="300"/>
              <a:t>With</a:t>
            </a:r>
            <a:r>
              <a:rPr lang="en-US" sz="300"/>
              <a:t> </a:t>
            </a:r>
            <a:r>
              <a:rPr b="1" lang="en-US" sz="300"/>
              <a:t>Previous</a:t>
            </a:r>
            <a:r>
              <a:rPr lang="en-US" sz="300"/>
              <a:t>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/>
              <a:t>In the </a:t>
            </a:r>
            <a:r>
              <a:rPr b="1" lang="en-US" sz="300"/>
              <a:t>Speed</a:t>
            </a:r>
            <a:r>
              <a:rPr lang="en-US" sz="300"/>
              <a:t> list, select </a:t>
            </a:r>
            <a:r>
              <a:rPr b="1" lang="en-US" sz="300"/>
              <a:t>Fast</a:t>
            </a:r>
            <a:r>
              <a:rPr lang="en-US" sz="300"/>
              <a:t>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/>
              <a:t>On the slide, right–click the selected motion path for the text box, and then click </a:t>
            </a:r>
            <a:r>
              <a:rPr b="1" lang="en-US" sz="300"/>
              <a:t>Reverse</a:t>
            </a:r>
            <a:r>
              <a:rPr lang="en-US" sz="300"/>
              <a:t> </a:t>
            </a:r>
            <a:r>
              <a:rPr b="1" lang="en-US" sz="300"/>
              <a:t>Path</a:t>
            </a:r>
            <a:r>
              <a:rPr lang="en-US" sz="300"/>
              <a:t> </a:t>
            </a:r>
            <a:r>
              <a:rPr b="1" lang="en-US" sz="300"/>
              <a:t>Direction</a:t>
            </a:r>
            <a:r>
              <a:rPr lang="en-US" sz="300"/>
              <a:t>. </a:t>
            </a:r>
            <a:endParaRPr sz="3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reproduce the rectangle on this slide, do the following: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tab, 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group,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Shapes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Rectangles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Rectangle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(first option from the left)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On the slide, drag to draw a rectangle.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rectangle. 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tab, 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group, do the following:</a:t>
            </a:r>
            <a:endParaRPr/>
          </a:p>
          <a:p>
            <a:pPr indent="-347472" lvl="1" marL="80467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1.54”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7472" lvl="1" marL="80467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Width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10”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tab, 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Styles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group, click the arrow next to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tab, in the bottom right corner of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Styles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group, click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dialog box launcher. 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 Shape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dialog box,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left pane, select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pane, and then do the following: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list, select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button next to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Right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(first row, fourth option from the left). </a:t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 stops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until two stops appear in the drop-down list.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 stops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customize the gradient stops that you added as follows: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1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list, and then do the following: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position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button next to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 Colors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White, Background 1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(first row, first option from the left).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Transparency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88%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2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list, and then do the following: 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position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button next to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 Colors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White, Background 1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(first row, first option from the left).</a:t>
            </a:r>
            <a:endParaRPr b="1"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Transparency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43%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tab, 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group,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Arrange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do the following: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to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click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 to Slide</a:t>
            </a:r>
            <a:r>
              <a:rPr b="0" i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b="0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to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</a:t>
            </a:r>
            <a:r>
              <a:rPr b="0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click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b="0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to </a:t>
            </a:r>
            <a:r>
              <a:rPr b="1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</a:t>
            </a:r>
            <a:r>
              <a:rPr b="0" i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click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to Back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reproduce the background effects on this slide, do the following: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Right-click the slide background area, and then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 Background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 Background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dialog box,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left pane, select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 fill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pane, and then do the following: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list, select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Radial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button next to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Center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(third option from the left). </a:t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 stops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until two stops appear in the drop-down list.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AutoNum type="arabicPeriod" startAt="2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 stops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customize the gradient stops that you added as follows: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1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list, and then do the following: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position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button next to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 Colors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White, Background 1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(first row, first option from the left).</a:t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2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list, and then do the following: 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position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box, enter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button next to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under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 Colors </a:t>
            </a: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b="1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Black, Text 1, Lighter 50% </a:t>
            </a:r>
            <a:r>
              <a:rPr b="0"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(second row, second option from the left).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"/>
          </a:p>
        </p:txBody>
      </p:sp>
      <p:sp>
        <p:nvSpPr>
          <p:cNvPr id="810" name="Google Shape;8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99e242d29a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g299e242d29a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3" name="Google Shape;85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7" name="Google Shape;867;p5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1" name="Google Shape;5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2" name="Google Shape;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2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2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2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2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0" name="Google Shape;60;p22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61" name="Google Shape;61;p22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62" name="Google Shape;62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63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66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69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" name="Google Shape;71;p22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72" name="Google Shape;72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3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74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oogle Shape;75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78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oogle Shape;79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Google Shape;80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1" name="Google Shape;81;p22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82" name="Google Shape;82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" name="Google Shape;83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84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" name="Google Shape;87;p22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88" name="Google Shape;88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Google Shape;89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2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99" name="Google Shape;39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00" name="Google Shape;40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1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/>
          <p:nvPr>
            <p:ph idx="2" type="pic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sp>
      <p:sp>
        <p:nvSpPr>
          <p:cNvPr id="405" name="Google Shape;405;p31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6" name="Google Shape;406;p3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3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3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09" name="Google Shape;409;p31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410" name="Google Shape;410;p31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411" name="Google Shape;411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2" name="Google Shape;412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3" name="Google Shape;413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4" name="Google Shape;414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5" name="Google Shape;415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6" name="Google Shape;416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7" name="Google Shape;417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8" name="Google Shape;418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9" name="Google Shape;419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0" name="Google Shape;420;p31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421" name="Google Shape;421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2" name="Google Shape;422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3" name="Google Shape;423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4" name="Google Shape;424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5" name="Google Shape;425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6" name="Google Shape;426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7" name="Google Shape;427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8" name="Google Shape;428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9" name="Google Shape;429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0" name="Google Shape;430;p31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431" name="Google Shape;431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2" name="Google Shape;432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3" name="Google Shape;433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4" name="Google Shape;434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5" name="Google Shape;435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6" name="Google Shape;436;p31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437" name="Google Shape;437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8" name="Google Shape;438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9" name="Google Shape;439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0" name="Google Shape;440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1" name="Google Shape;441;p31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43" name="Google Shape;44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44" name="Google Shape;4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2"/>
          <p:cNvSpPr txBox="1"/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32"/>
          <p:cNvSpPr/>
          <p:nvPr>
            <p:ph idx="2" type="pic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sp>
      <p:sp>
        <p:nvSpPr>
          <p:cNvPr id="449" name="Google Shape;449;p32"/>
          <p:cNvSpPr txBox="1"/>
          <p:nvPr>
            <p:ph idx="1" type="body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0" name="Google Shape;450;p3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3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32"/>
          <p:cNvSpPr txBox="1"/>
          <p:nvPr>
            <p:ph idx="12" type="sldNum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53" name="Google Shape;453;p32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454" name="Google Shape;454;p32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455" name="Google Shape;455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6" name="Google Shape;456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7" name="Google Shape;457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8" name="Google Shape;458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9" name="Google Shape;459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0" name="Google Shape;460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1" name="Google Shape;461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2" name="Google Shape;462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3" name="Google Shape;463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4" name="Google Shape;464;p32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465" name="Google Shape;465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6" name="Google Shape;466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7" name="Google Shape;467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8" name="Google Shape;468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9" name="Google Shape;469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0" name="Google Shape;470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1" name="Google Shape;471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2" name="Google Shape;472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3" name="Google Shape;473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74" name="Google Shape;474;p32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475" name="Google Shape;475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6" name="Google Shape;476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7" name="Google Shape;477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8" name="Google Shape;478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9" name="Google Shape;479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0" name="Google Shape;480;p32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481" name="Google Shape;481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2" name="Google Shape;482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3" name="Google Shape;483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4" name="Google Shape;484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5" name="Google Shape;485;p3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87" name="Google Shape;48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88" name="Google Shape;48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3"/>
          <p:cNvSpPr txBox="1"/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33"/>
          <p:cNvSpPr txBox="1"/>
          <p:nvPr>
            <p:ph idx="1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93" name="Google Shape;493;p3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3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33"/>
          <p:cNvSpPr txBox="1"/>
          <p:nvPr>
            <p:ph idx="12" type="sldNum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6" name="Google Shape;496;p33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497" name="Google Shape;497;p33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498" name="Google Shape;498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9" name="Google Shape;499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0" name="Google Shape;500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1" name="Google Shape;501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2" name="Google Shape;502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3" name="Google Shape;503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4" name="Google Shape;504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5" name="Google Shape;505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6" name="Google Shape;506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7" name="Google Shape;507;p33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508" name="Google Shape;508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9" name="Google Shape;509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0" name="Google Shape;510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1" name="Google Shape;511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2" name="Google Shape;512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3" name="Google Shape;513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4" name="Google Shape;514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5" name="Google Shape;515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6" name="Google Shape;516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7" name="Google Shape;517;p33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518" name="Google Shape;518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9" name="Google Shape;519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0" name="Google Shape;520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1" name="Google Shape;521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2" name="Google Shape;522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3" name="Google Shape;523;p33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524" name="Google Shape;524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5" name="Google Shape;525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6" name="Google Shape;526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7" name="Google Shape;527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8" name="Google Shape;528;p3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30" name="Google Shape;53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31" name="Google Shape;53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4"/>
          <p:cNvSpPr txBox="1"/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p34"/>
          <p:cNvSpPr txBox="1"/>
          <p:nvPr>
            <p:ph idx="1" type="body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36" name="Google Shape;536;p34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37" name="Google Shape;537;p3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3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34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0" name="Google Shape;540;p34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541" name="Google Shape;541;p34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  <p:grpSp>
        <p:nvGrpSpPr>
          <p:cNvPr id="542" name="Google Shape;542;p34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543" name="Google Shape;543;p3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544" name="Google Shape;544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5" name="Google Shape;545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6" name="Google Shape;546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7" name="Google Shape;547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8" name="Google Shape;548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9" name="Google Shape;549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0" name="Google Shape;550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1" name="Google Shape;551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2" name="Google Shape;552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3" name="Google Shape;553;p34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554" name="Google Shape;554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5" name="Google Shape;555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6" name="Google Shape;556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7" name="Google Shape;557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8" name="Google Shape;558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9" name="Google Shape;559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0" name="Google Shape;560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1" name="Google Shape;561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2" name="Google Shape;562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3" name="Google Shape;563;p34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564" name="Google Shape;564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5" name="Google Shape;565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6" name="Google Shape;566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7" name="Google Shape;567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8" name="Google Shape;568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9" name="Google Shape;569;p34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570" name="Google Shape;570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1" name="Google Shape;571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2" name="Google Shape;572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3" name="Google Shape;573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4" name="Google Shape;574;p3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76" name="Google Shape;57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77" name="Google Shape;57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35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5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5"/>
          <p:cNvSpPr txBox="1"/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35"/>
          <p:cNvSpPr txBox="1"/>
          <p:nvPr>
            <p:ph idx="1" type="body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2" name="Google Shape;582;p3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3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35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85" name="Google Shape;585;p35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586" name="Google Shape;586;p35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587" name="Google Shape;587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8" name="Google Shape;588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9" name="Google Shape;589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0" name="Google Shape;590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1" name="Google Shape;591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2" name="Google Shape;592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3" name="Google Shape;593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4" name="Google Shape;594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5" name="Google Shape;595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3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597" name="Google Shape;597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8" name="Google Shape;598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9" name="Google Shape;599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0" name="Google Shape;600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1" name="Google Shape;601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2" name="Google Shape;602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3" name="Google Shape;603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4" name="Google Shape;604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5" name="Google Shape;605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6" name="Google Shape;606;p35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607" name="Google Shape;607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8" name="Google Shape;608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9" name="Google Shape;609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0" name="Google Shape;610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1" name="Google Shape;611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2" name="Google Shape;612;p35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613" name="Google Shape;613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4" name="Google Shape;614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5" name="Google Shape;615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6" name="Google Shape;616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7" name="Google Shape;617;p3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19" name="Google Shape;61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20" name="Google Shape;6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3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6"/>
          <p:cNvSpPr txBox="1"/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36"/>
          <p:cNvSpPr txBox="1"/>
          <p:nvPr>
            <p:ph idx="1" type="body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5" name="Google Shape;625;p36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6" name="Google Shape;626;p36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7" name="Google Shape;627;p36"/>
          <p:cNvSpPr txBox="1"/>
          <p:nvPr>
            <p:ph idx="4" type="body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8" name="Google Shape;628;p36"/>
          <p:cNvSpPr txBox="1"/>
          <p:nvPr>
            <p:ph idx="5" type="body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9" name="Google Shape;629;p36"/>
          <p:cNvSpPr txBox="1"/>
          <p:nvPr>
            <p:ph idx="6" type="body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0" name="Google Shape;630;p3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3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3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33" name="Google Shape;633;p36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634" name="Google Shape;634;p36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635" name="Google Shape;635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6" name="Google Shape;636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7" name="Google Shape;637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8" name="Google Shape;638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9" name="Google Shape;639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0" name="Google Shape;640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1" name="Google Shape;641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2" name="Google Shape;642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3" name="Google Shape;643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4" name="Google Shape;644;p36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645" name="Google Shape;645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6" name="Google Shape;646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7" name="Google Shape;647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8" name="Google Shape;648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9" name="Google Shape;649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0" name="Google Shape;650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1" name="Google Shape;651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2" name="Google Shape;652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3" name="Google Shape;653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4" name="Google Shape;654;p36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655" name="Google Shape;655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6" name="Google Shape;656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7" name="Google Shape;657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8" name="Google Shape;658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9" name="Google Shape;659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0" name="Google Shape;660;p36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661" name="Google Shape;661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2" name="Google Shape;662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3" name="Google Shape;663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4" name="Google Shape;664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5" name="Google Shape;665;p36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67" name="Google Shape;66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68" name="Google Shape;66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7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2" name="Google Shape;672;p37"/>
          <p:cNvSpPr txBox="1"/>
          <p:nvPr>
            <p:ph idx="1" type="body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3" name="Google Shape;673;p37"/>
          <p:cNvSpPr/>
          <p:nvPr>
            <p:ph idx="2" type="pic"/>
          </p:nvPr>
        </p:nvSpPr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674" name="Google Shape;674;p37"/>
          <p:cNvSpPr txBox="1"/>
          <p:nvPr>
            <p:ph idx="3" type="body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5" name="Google Shape;675;p37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6" name="Google Shape;676;p37"/>
          <p:cNvSpPr/>
          <p:nvPr>
            <p:ph idx="5" type="pic"/>
          </p:nvPr>
        </p:nvSpPr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677" name="Google Shape;677;p37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8" name="Google Shape;678;p37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9" name="Google Shape;679;p37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680" name="Google Shape;680;p37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1" name="Google Shape;681;p3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3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3" name="Google Shape;683;p3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84" name="Google Shape;684;p37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685" name="Google Shape;685;p37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686" name="Google Shape;686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7" name="Google Shape;687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8" name="Google Shape;688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9" name="Google Shape;689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0" name="Google Shape;690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1" name="Google Shape;691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2" name="Google Shape;692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3" name="Google Shape;693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4" name="Google Shape;694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95" name="Google Shape;695;p37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696" name="Google Shape;696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7" name="Google Shape;697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8" name="Google Shape;698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9" name="Google Shape;699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0" name="Google Shape;700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1" name="Google Shape;701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2" name="Google Shape;702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3" name="Google Shape;703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4" name="Google Shape;704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5" name="Google Shape;705;p37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706" name="Google Shape;706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7" name="Google Shape;707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8" name="Google Shape;708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9" name="Google Shape;709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0" name="Google Shape;710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1" name="Google Shape;711;p37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12" name="Google Shape;712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3" name="Google Shape;713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4" name="Google Shape;714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5" name="Google Shape;715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6" name="Google Shape;716;p37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718" name="Google Shape;71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719" name="Google Shape;71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8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38"/>
          <p:cNvSpPr txBox="1"/>
          <p:nvPr>
            <p:ph idx="1" type="body"/>
          </p:nvPr>
        </p:nvSpPr>
        <p:spPr>
          <a:xfrm rot="5400000">
            <a:off x="3687594" y="-670400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4" name="Google Shape;724;p3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5" name="Google Shape;725;p3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6" name="Google Shape;726;p3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27" name="Google Shape;727;p38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728" name="Google Shape;728;p38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729" name="Google Shape;729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0" name="Google Shape;730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1" name="Google Shape;731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2" name="Google Shape;732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3" name="Google Shape;733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4" name="Google Shape;734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5" name="Google Shape;735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6" name="Google Shape;736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7" name="Google Shape;737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8" name="Google Shape;738;p38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739" name="Google Shape;739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0" name="Google Shape;740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1" name="Google Shape;741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2" name="Google Shape;742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3" name="Google Shape;743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4" name="Google Shape;744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5" name="Google Shape;745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6" name="Google Shape;746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7" name="Google Shape;747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8" name="Google Shape;748;p38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749" name="Google Shape;749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0" name="Google Shape;750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1" name="Google Shape;751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2" name="Google Shape;752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3" name="Google Shape;753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4" name="Google Shape;754;p38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55" name="Google Shape;755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6" name="Google Shape;756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7" name="Google Shape;757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8" name="Google Shape;758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9" name="Google Shape;759;p3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9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39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39"/>
          <p:cNvSpPr txBox="1"/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4" name="Google Shape;764;p39"/>
          <p:cNvSpPr txBox="1"/>
          <p:nvPr>
            <p:ph idx="1" type="body"/>
          </p:nvPr>
        </p:nvSpPr>
        <p:spPr>
          <a:xfrm rot="5400000">
            <a:off x="2452030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5" name="Google Shape;765;p39"/>
          <p:cNvSpPr txBox="1"/>
          <p:nvPr>
            <p:ph idx="10" type="dt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39"/>
          <p:cNvSpPr txBox="1"/>
          <p:nvPr>
            <p:ph idx="11" type="ftr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39"/>
          <p:cNvSpPr txBox="1"/>
          <p:nvPr>
            <p:ph idx="12" type="sldNum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68" name="Google Shape;768;p39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769" name="Google Shape;769;p39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770" name="Google Shape;770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1" name="Google Shape;771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2" name="Google Shape;772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3" name="Google Shape;773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4" name="Google Shape;774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5" name="Google Shape;775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6" name="Google Shape;776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7" name="Google Shape;777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8" name="Google Shape;778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79" name="Google Shape;779;p39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780" name="Google Shape;780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1" name="Google Shape;781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2" name="Google Shape;782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3" name="Google Shape;783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4" name="Google Shape;784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5" name="Google Shape;785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6" name="Google Shape;786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7" name="Google Shape;787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8" name="Google Shape;788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89" name="Google Shape;789;p39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790" name="Google Shape;790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1" name="Google Shape;791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2" name="Google Shape;792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3" name="Google Shape;793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4" name="Google Shape;794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5" name="Google Shape;795;p39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96" name="Google Shape;796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7" name="Google Shape;797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8" name="Google Shape;798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9" name="Google Shape;799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0" name="Google Shape;800;p39"/>
              <p:cNvPicPr preferRelativeResize="0"/>
              <p:nvPr/>
            </p:nvPicPr>
            <p:blipFill rotWithShape="1">
              <a:blip r:embed="rId2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4" name="Google Shape;9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5" name="Google Shape;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2" name="Google Shape;102;p23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103" name="Google Shape;103;p23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104" name="Google Shape;104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Google Shape;107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" name="Google Shape;109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111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3" name="Google Shape;113;p23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14" name="Google Shape;114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Google Shape;116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" name="Google Shape;117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Google Shape;119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3" name="Google Shape;123;p23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24" name="Google Shape;124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28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9" name="Google Shape;129;p23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30" name="Google Shape;130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34;p23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6" name="Google Shape;13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5" name="Google Shape;145;p24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146" name="Google Shape;146;p24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147" name="Google Shape;147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8" name="Google Shape;148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" name="Google Shape;151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Google Shape;152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24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57" name="Google Shape;157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Google Shape;161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62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6" name="Google Shape;166;p24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67" name="Google Shape;167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2" name="Google Shape;172;p24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73" name="Google Shape;173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75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6" name="Google Shape;176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7" name="Google Shape;177;p24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79" name="Google Shape;17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0" name="Google Shape;1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5" name="Google Shape;185;p25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5"/>
          <p:cNvSpPr txBox="1"/>
          <p:nvPr>
            <p:ph idx="3" type="body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7" name="Google Shape;187;p25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2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1" name="Google Shape;191;p25"/>
          <p:cNvGrpSpPr/>
          <p:nvPr/>
        </p:nvGrpSpPr>
        <p:grpSpPr>
          <a:xfrm>
            <a:off x="0" y="26504"/>
            <a:ext cx="12191999" cy="6858000"/>
            <a:chOff x="12032" y="84331"/>
            <a:chExt cx="11937131" cy="6738022"/>
          </a:xfrm>
        </p:grpSpPr>
        <p:grpSp>
          <p:nvGrpSpPr>
            <p:cNvPr id="192" name="Google Shape;192;p25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193" name="Google Shape;193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6" name="Google Shape;196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199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Google Shape;201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2" name="Google Shape;202;p25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03" name="Google Shape;203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Google Shape;204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2" name="Google Shape;212;p25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213" name="Google Shape;213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Google Shape;217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25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219" name="Google Shape;219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2" name="Google Shape;222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3" name="Google Shape;223;p25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225" name="Google Shape;22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0" name="Google Shape;230;p26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231" name="Google Shape;231;p26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32" name="Google Shape;232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3" name="Google Shape;233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Google Shape;234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Google Shape;235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6" name="Google Shape;236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0" name="Google Shape;240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1" name="Google Shape;241;p26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42" name="Google Shape;242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6" name="Google Shape;246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Google Shape;248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Google Shape;250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26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252" name="Google Shape;252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4" name="Google Shape;254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Google Shape;255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7" name="Google Shape;257;p26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258" name="Google Shape;258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9" name="Google Shape;259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0" name="Google Shape;260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1" name="Google Shape;261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2" name="Google Shape;262;p26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68" name="Google Shape;26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69" name="Google Shape;2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8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8"/>
          <p:cNvSpPr txBox="1"/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8"/>
          <p:cNvSpPr txBox="1"/>
          <p:nvPr>
            <p:ph idx="1" type="body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4" name="Google Shape;274;p2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8"/>
          <p:cNvSpPr txBox="1"/>
          <p:nvPr>
            <p:ph idx="12" type="sldNum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7" name="Google Shape;277;p28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278" name="Google Shape;278;p28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79" name="Google Shape;279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0" name="Google Shape;280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1" name="Google Shape;281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2" name="Google Shape;282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3" name="Google Shape;283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4" name="Google Shape;284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5" name="Google Shape;285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6" name="Google Shape;286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7" name="Google Shape;287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8" name="Google Shape;288;p28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89" name="Google Shape;289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4" name="Google Shape;294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5" name="Google Shape;295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6" name="Google Shape;296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7" name="Google Shape;297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8" name="Google Shape;298;p28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299" name="Google Shape;299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0" name="Google Shape;300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1" name="Google Shape;301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2" name="Google Shape;302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3" name="Google Shape;303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4" name="Google Shape;304;p28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305" name="Google Shape;305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7" name="Google Shape;307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8" name="Google Shape;308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9" name="Google Shape;309;p28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11" name="Google Shape;31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12" name="Google Shape;3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9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29"/>
          <p:cNvSpPr txBox="1"/>
          <p:nvPr>
            <p:ph idx="1" type="body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29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2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2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2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322" name="Google Shape;322;p29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23" name="Google Shape;323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4" name="Google Shape;324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5" name="Google Shape;325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7" name="Google Shape;327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8" name="Google Shape;328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9" name="Google Shape;329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0" name="Google Shape;330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1" name="Google Shape;331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2" name="Google Shape;332;p29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333" name="Google Shape;333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4" name="Google Shape;334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5" name="Google Shape;335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6" name="Google Shape;336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7" name="Google Shape;337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8" name="Google Shape;338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9" name="Google Shape;339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0" name="Google Shape;340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1" name="Google Shape;341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" name="Google Shape;342;p29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343" name="Google Shape;343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4" name="Google Shape;344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5" name="Google Shape;345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" name="Google Shape;346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7" name="Google Shape;347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8" name="Google Shape;348;p29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349" name="Google Shape;349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0" name="Google Shape;350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1" name="Google Shape;351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3" name="Google Shape;353;p29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55" name="Google Shape;35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56" name="Google Shape;35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"/>
          <p:cNvSpPr txBox="1"/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30"/>
          <p:cNvSpPr txBox="1"/>
          <p:nvPr>
            <p:ph idx="1" type="body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1" name="Google Shape;361;p30"/>
          <p:cNvSpPr txBox="1"/>
          <p:nvPr>
            <p:ph idx="2" type="body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2" name="Google Shape;362;p3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3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30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65" name="Google Shape;365;p30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366" name="Google Shape;366;p30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67" name="Google Shape;367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8" name="Google Shape;368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9" name="Google Shape;369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0" name="Google Shape;370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1" name="Google Shape;371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2" name="Google Shape;372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3" name="Google Shape;373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4" name="Google Shape;374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5" name="Google Shape;375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6" name="Google Shape;376;p30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377" name="Google Shape;377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8" name="Google Shape;378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9" name="Google Shape;379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0" name="Google Shape;380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1" name="Google Shape;381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2" name="Google Shape;382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3" name="Google Shape;383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4" name="Google Shape;384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5" name="Google Shape;385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86" name="Google Shape;386;p30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387" name="Google Shape;387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8" name="Google Shape;388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9" name="Google Shape;389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0" name="Google Shape;390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1" name="Google Shape;391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2" name="Google Shape;392;p30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393" name="Google Shape;393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4" name="Google Shape;394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5" name="Google Shape;395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6" name="Google Shape;396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7" name="Google Shape;397;p30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4.png"/><Relationship Id="rId2" Type="http://schemas.openxmlformats.org/officeDocument/2006/relationships/image" Target="../media/image5.gif"/><Relationship Id="rId3" Type="http://schemas.openxmlformats.org/officeDocument/2006/relationships/image" Target="../media/image3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B0F0"/>
            </a:gs>
            <a:gs pos="24000">
              <a:srgbClr val="D54006"/>
            </a:gs>
            <a:gs pos="45000">
              <a:srgbClr val="3A8099"/>
            </a:gs>
            <a:gs pos="100000">
              <a:srgbClr val="8C0000"/>
            </a:gs>
          </a:gsLst>
          <a:lin ang="252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10" name="Google Shape;10;p2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1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990" y="0"/>
            <a:ext cx="1215501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1"/>
          <p:cNvGrpSpPr/>
          <p:nvPr/>
        </p:nvGrpSpPr>
        <p:grpSpPr>
          <a:xfrm>
            <a:off x="-159026" y="-132522"/>
            <a:ext cx="12503425" cy="7142922"/>
            <a:chOff x="12032" y="84331"/>
            <a:chExt cx="11937131" cy="6738022"/>
          </a:xfrm>
        </p:grpSpPr>
        <p:grpSp>
          <p:nvGrpSpPr>
            <p:cNvPr id="18" name="Google Shape;18;p21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19" name="Google Shape;19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1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2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26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27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" name="Google Shape;28;p21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9" name="Google Shape;29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31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32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33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34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36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Google Shape;37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8" name="Google Shape;38;p21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39" name="Google Shape;39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40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Google Shape;41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42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oogle Shape;43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" name="Google Shape;44;p21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45" name="Google Shape;45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Google Shape;46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Google Shape;47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48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Google Shape;49;p21"/>
              <p:cNvPicPr preferRelativeResize="0"/>
              <p:nvPr/>
            </p:nvPicPr>
            <p:blipFill rotWithShape="1">
              <a:blip r:embed="rId3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3.jp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"/>
          <p:cNvSpPr txBox="1"/>
          <p:nvPr>
            <p:ph type="ctrTitle"/>
          </p:nvPr>
        </p:nvSpPr>
        <p:spPr>
          <a:xfrm>
            <a:off x="117231" y="2733709"/>
            <a:ext cx="8707225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</a:pPr>
            <a:r>
              <a:rPr lang="en-US" sz="3600">
                <a:latin typeface="Bodoni"/>
                <a:ea typeface="Bodoni"/>
                <a:cs typeface="Bodoni"/>
                <a:sym typeface="Bodoni"/>
              </a:rPr>
              <a:t>Pertemuan 6</a:t>
            </a:r>
            <a:br>
              <a:rPr lang="en-US" sz="3600">
                <a:latin typeface="Bodoni"/>
                <a:ea typeface="Bodoni"/>
                <a:cs typeface="Bodoni"/>
                <a:sym typeface="Bodoni"/>
              </a:rPr>
            </a:br>
            <a:r>
              <a:rPr lang="en-US" sz="3600">
                <a:latin typeface="Bodoni"/>
                <a:ea typeface="Bodoni"/>
                <a:cs typeface="Bodoni"/>
                <a:sym typeface="Bodoni"/>
              </a:rPr>
              <a:t>Pengantar Sistem dan Teknologi Informasi</a:t>
            </a:r>
            <a:endParaRPr sz="3600"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807" name="Google Shape;807;p1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Khusnul Khotimah, S.Kom., M.T.I.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0"/>
          <p:cNvSpPr txBox="1"/>
          <p:nvPr>
            <p:ph idx="4294967295" type="body"/>
          </p:nvPr>
        </p:nvSpPr>
        <p:spPr>
          <a:xfrm>
            <a:off x="1021975" y="622126"/>
            <a:ext cx="94998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5. </a:t>
            </a: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Record Data</a:t>
            </a:r>
            <a:endParaRPr/>
          </a:p>
          <a:p>
            <a:pPr indent="-87313" lvl="2" marL="4508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Kumpulan dari field yang berhubungan satu sama lain 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6.  File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635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Kumpulan dari record yang menggambarkan himpunan Entitas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7.  Basis Data </a:t>
            </a:r>
            <a:endParaRPr/>
          </a:p>
          <a:p>
            <a:pPr indent="0" lvl="0" marL="3635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Kumpulan file yang digunakan oleh program aplikasi serta membentuk hubungan tertentu di antara record-record di file-file tersebut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8. Kunci Elemen Data (Key Data Elemen)  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Kunci Elemen Record merupakan kunci yang dipakai untuk menemukan Record tersebut pada waktu akses.</a:t>
            </a:r>
            <a:endParaRPr/>
          </a:p>
          <a:p>
            <a:pPr indent="-2047875" lvl="1" marL="25050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Jenis-jenis key: Primary key, Secondary key, Candidate key, Alternate key,  Composite key, Foreign key </a:t>
            </a:r>
            <a:endParaRPr/>
          </a:p>
          <a:p>
            <a:pPr indent="-3619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t/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619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t/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1"/>
          <p:cNvSpPr txBox="1"/>
          <p:nvPr>
            <p:ph idx="4294967295" type="title"/>
          </p:nvPr>
        </p:nvSpPr>
        <p:spPr>
          <a:xfrm>
            <a:off x="655268" y="265649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b="1" lang="en-US" sz="2400"/>
              <a:t>Key</a:t>
            </a:r>
            <a:endParaRPr b="1" sz="2400"/>
          </a:p>
        </p:txBody>
      </p:sp>
      <p:sp>
        <p:nvSpPr>
          <p:cNvPr id="926" name="Google Shape;926;p11"/>
          <p:cNvSpPr txBox="1"/>
          <p:nvPr>
            <p:ph idx="4294967295" type="body"/>
          </p:nvPr>
        </p:nvSpPr>
        <p:spPr>
          <a:xfrm>
            <a:off x="-245857" y="1138864"/>
            <a:ext cx="5845739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>
                <a:latin typeface="Bookman Old Style"/>
                <a:ea typeface="Bookman Old Style"/>
                <a:cs typeface="Bookman Old Style"/>
                <a:sym typeface="Bookman Old Style"/>
              </a:rPr>
              <a:t>1.   Primary key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Field yang mengidentifikasikan sebuah record dalam file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Bersifat unik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b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927" name="Google Shape;927;p11"/>
          <p:cNvSpPr/>
          <p:nvPr/>
        </p:nvSpPr>
        <p:spPr>
          <a:xfrm>
            <a:off x="3179495" y="2975096"/>
            <a:ext cx="2160588" cy="3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4234" y="0"/>
                </a:moveTo>
                <a:close/>
                <a:lnTo>
                  <a:pt x="-4234" y="120000"/>
                </a:lnTo>
              </a:path>
              <a:path extrusionOk="0" fill="none" h="120000" w="120000">
                <a:moveTo>
                  <a:pt x="-4234" y="41539"/>
                </a:moveTo>
                <a:lnTo>
                  <a:pt x="-14989" y="41539"/>
                </a:lnTo>
                <a:lnTo>
                  <a:pt x="-92450" y="303727"/>
                </a:lnTo>
              </a:path>
            </a:pathLst>
          </a:custGeom>
          <a:solidFill>
            <a:srgbClr val="00B0F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Primari Key</a:t>
            </a:r>
            <a:endParaRPr/>
          </a:p>
        </p:txBody>
      </p:sp>
      <p:graphicFrame>
        <p:nvGraphicFramePr>
          <p:cNvPr id="928" name="Google Shape;928;p11"/>
          <p:cNvGraphicFramePr/>
          <p:nvPr/>
        </p:nvGraphicFramePr>
        <p:xfrm>
          <a:off x="804421" y="38270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{6B4F1AD7-6D9E-489A-BA22-24806704E1CB}</a:tableStyleId>
              </a:tblPr>
              <a:tblGrid>
                <a:gridCol w="1537925"/>
                <a:gridCol w="1102300"/>
                <a:gridCol w="1766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NPM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Nama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Alamat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20598842001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Dadang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Kotabumi Kota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20598842002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Rika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Ketapang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20598842003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Rika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Bandar Jaya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29" name="Google Shape;929;p11"/>
          <p:cNvSpPr/>
          <p:nvPr/>
        </p:nvSpPr>
        <p:spPr>
          <a:xfrm>
            <a:off x="9377748" y="5151177"/>
            <a:ext cx="1782763" cy="431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5128" y="0"/>
                </a:moveTo>
                <a:close/>
                <a:lnTo>
                  <a:pt x="-5128" y="120000"/>
                </a:lnTo>
              </a:path>
              <a:path extrusionOk="0" fill="none" h="120000" w="120000">
                <a:moveTo>
                  <a:pt x="-5128" y="31766"/>
                </a:moveTo>
                <a:lnTo>
                  <a:pt x="-38789" y="31766"/>
                </a:lnTo>
                <a:lnTo>
                  <a:pt x="-77105" y="-134416"/>
                </a:lnTo>
              </a:path>
            </a:pathLst>
          </a:custGeom>
          <a:solidFill>
            <a:srgbClr val="00B0F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Secondary Key</a:t>
            </a:r>
            <a:endParaRPr/>
          </a:p>
        </p:txBody>
      </p:sp>
      <p:graphicFrame>
        <p:nvGraphicFramePr>
          <p:cNvPr id="930" name="Google Shape;930;p11"/>
          <p:cNvGraphicFramePr/>
          <p:nvPr/>
        </p:nvGraphicFramePr>
        <p:xfrm>
          <a:off x="6455776" y="32228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{6B4F1AD7-6D9E-489A-BA22-24806704E1CB}</a:tableStyleId>
              </a:tblPr>
              <a:tblGrid>
                <a:gridCol w="1537925"/>
                <a:gridCol w="1102300"/>
                <a:gridCol w="1766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NPM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Nama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Alamat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20598842001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Dadang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Kotabumi Kota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20598842002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Rika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Ketapang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20598842003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Rika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Bandar Jaya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31" name="Google Shape;931;p11"/>
          <p:cNvSpPr/>
          <p:nvPr/>
        </p:nvSpPr>
        <p:spPr>
          <a:xfrm>
            <a:off x="5340083" y="1066881"/>
            <a:ext cx="6096000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873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2.   Secondary key</a:t>
            </a:r>
            <a:endParaRPr/>
          </a:p>
          <a:p>
            <a:pPr indent="-342900" lvl="2" marL="9017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Field yang mengidentifikasikan    sebuah record dalam file</a:t>
            </a:r>
            <a:endParaRPr/>
          </a:p>
          <a:p>
            <a:pPr indent="-342900" lvl="2" marL="9017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Tidak bersifat unik</a:t>
            </a:r>
            <a:endParaRPr b="0" i="0" sz="20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2"/>
          <p:cNvSpPr txBox="1"/>
          <p:nvPr>
            <p:ph idx="4294967295" type="body"/>
          </p:nvPr>
        </p:nvSpPr>
        <p:spPr>
          <a:xfrm>
            <a:off x="578285" y="10577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>
                <a:latin typeface="Bookman Old Style"/>
                <a:ea typeface="Bookman Old Style"/>
                <a:cs typeface="Bookman Old Style"/>
                <a:sym typeface="Bookman Old Style"/>
              </a:rPr>
              <a:t>3.  Candidate key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Field-field yang bisa dipilih (dipakai) menjadi primary key</a:t>
            </a:r>
            <a:endParaRPr/>
          </a:p>
        </p:txBody>
      </p:sp>
      <p:grpSp>
        <p:nvGrpSpPr>
          <p:cNvPr id="938" name="Google Shape;938;p12"/>
          <p:cNvGrpSpPr/>
          <p:nvPr/>
        </p:nvGrpSpPr>
        <p:grpSpPr>
          <a:xfrm>
            <a:off x="1603331" y="4277943"/>
            <a:ext cx="4242910" cy="1311275"/>
            <a:chOff x="1474" y="2750"/>
            <a:chExt cx="1225" cy="826"/>
          </a:xfrm>
        </p:grpSpPr>
        <p:sp>
          <p:nvSpPr>
            <p:cNvPr id="939" name="Google Shape;939;p12"/>
            <p:cNvSpPr txBox="1"/>
            <p:nvPr/>
          </p:nvSpPr>
          <p:spPr>
            <a:xfrm>
              <a:off x="1474" y="3339"/>
              <a:ext cx="1225" cy="237"/>
            </a:xfrm>
            <a:prstGeom prst="rect">
              <a:avLst/>
            </a:prstGeom>
            <a:solidFill>
              <a:srgbClr val="00B0F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Candicate key</a:t>
              </a:r>
              <a:endParaRPr/>
            </a:p>
          </p:txBody>
        </p:sp>
        <p:cxnSp>
          <p:nvCxnSpPr>
            <p:cNvPr id="940" name="Google Shape;940;p12"/>
            <p:cNvCxnSpPr/>
            <p:nvPr/>
          </p:nvCxnSpPr>
          <p:spPr>
            <a:xfrm flipH="1" rot="10800000">
              <a:off x="2109" y="2750"/>
              <a:ext cx="590" cy="589"/>
            </a:xfrm>
            <a:prstGeom prst="straightConnector1">
              <a:avLst/>
            </a:prstGeom>
            <a:solidFill>
              <a:srgbClr val="00B0F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41" name="Google Shape;941;p12"/>
            <p:cNvCxnSpPr/>
            <p:nvPr/>
          </p:nvCxnSpPr>
          <p:spPr>
            <a:xfrm rot="10800000">
              <a:off x="1565" y="2750"/>
              <a:ext cx="499" cy="589"/>
            </a:xfrm>
            <a:prstGeom prst="straightConnector1">
              <a:avLst/>
            </a:prstGeom>
            <a:solidFill>
              <a:srgbClr val="00B0F0"/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aphicFrame>
        <p:nvGraphicFramePr>
          <p:cNvPr id="942" name="Google Shape;942;p12"/>
          <p:cNvGraphicFramePr/>
          <p:nvPr/>
        </p:nvGraphicFramePr>
        <p:xfrm>
          <a:off x="1155179" y="27989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{6B4F1AD7-6D9E-489A-BA22-24806704E1CB}</a:tableStyleId>
              </a:tblPr>
              <a:tblGrid>
                <a:gridCol w="1625600"/>
                <a:gridCol w="989550"/>
                <a:gridCol w="1741125"/>
                <a:gridCol w="1202500"/>
                <a:gridCol w="21544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NPM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Nama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Alamat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Kd_Kelas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Nama_Kelas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20598842001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Dadang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Kotabumi Kota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Semester 3</a:t>
                      </a:r>
                      <a:r>
                        <a:rPr lang="en-US" sz="1800"/>
                        <a:t> Kelas 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20598842002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Rika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Ketapang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Semester 3</a:t>
                      </a:r>
                      <a:r>
                        <a:rPr lang="en-US" sz="1800"/>
                        <a:t> Kelas 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20598842003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Rika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Bandar Jaya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3B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Semester 3</a:t>
                      </a:r>
                      <a:r>
                        <a:rPr lang="en-US" sz="1800"/>
                        <a:t> Kelas B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3"/>
          <p:cNvSpPr txBox="1"/>
          <p:nvPr>
            <p:ph idx="4294967295" type="body"/>
          </p:nvPr>
        </p:nvSpPr>
        <p:spPr>
          <a:xfrm>
            <a:off x="265134" y="695195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1349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>
                <a:latin typeface="Bookman Old Style"/>
                <a:ea typeface="Bookman Old Style"/>
                <a:cs typeface="Bookman Old Style"/>
                <a:sym typeface="Bookman Old Style"/>
              </a:rPr>
              <a:t>4. Composite key</a:t>
            </a:r>
            <a:endParaRPr/>
          </a:p>
          <a:p>
            <a:pPr indent="-342900" lvl="2" marL="4778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 Primary key yang dibentuk 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2" marL="13493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     dari beberapa field</a:t>
            </a:r>
            <a:endParaRPr/>
          </a:p>
        </p:txBody>
      </p:sp>
      <p:graphicFrame>
        <p:nvGraphicFramePr>
          <p:cNvPr id="949" name="Google Shape;949;p13"/>
          <p:cNvGraphicFramePr/>
          <p:nvPr/>
        </p:nvGraphicFramePr>
        <p:xfrm>
          <a:off x="900978" y="20335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{6B4F1AD7-6D9E-489A-BA22-24806704E1CB}</a:tableStyleId>
              </a:tblPr>
              <a:tblGrid>
                <a:gridCol w="924150"/>
                <a:gridCol w="1215025"/>
                <a:gridCol w="1954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HARI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 RUANG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ahoma"/>
                        <a:buNone/>
                      </a:pPr>
                      <a:r>
                        <a:rPr b="1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MATA KULIAH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Senin</a:t>
                      </a:r>
                      <a:endParaRPr sz="1800"/>
                    </a:p>
                  </a:txBody>
                  <a:tcPr marT="45725" marB="45725" marR="91450" marL="91450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ARFL1R2</a:t>
                      </a:r>
                      <a:endParaRPr sz="1800"/>
                    </a:p>
                  </a:txBody>
                  <a:tcPr marT="45725" marB="45725" marR="91450" marL="91450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Matematika STI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66FF"/>
                          </a:solidFill>
                        </a:rPr>
                        <a:t>Senin</a:t>
                      </a:r>
                      <a:endParaRPr sz="1800">
                        <a:solidFill>
                          <a:srgbClr val="0066FF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66FF"/>
                          </a:solidFill>
                        </a:rPr>
                        <a:t>ARFL1R3</a:t>
                      </a:r>
                      <a:endParaRPr sz="1800">
                        <a:solidFill>
                          <a:srgbClr val="0066FF"/>
                        </a:solidFill>
                      </a:endParaRPr>
                    </a:p>
                  </a:txBody>
                  <a:tcPr marT="45725" marB="45725" marR="91450" marL="91450"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Basis Data</a:t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Senin</a:t>
                      </a:r>
                      <a:endParaRPr sz="1800"/>
                    </a:p>
                  </a:txBody>
                  <a:tcPr marT="45725" marB="45725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ARFL1R4</a:t>
                      </a:r>
                      <a:endParaRPr/>
                    </a:p>
                  </a:txBody>
                  <a:tcPr marT="45725" marB="45725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ISBD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50" name="Google Shape;950;p13"/>
          <p:cNvSpPr/>
          <p:nvPr/>
        </p:nvSpPr>
        <p:spPr>
          <a:xfrm>
            <a:off x="2885765" y="3844610"/>
            <a:ext cx="1782763" cy="431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461" y="0"/>
                </a:moveTo>
                <a:close/>
                <a:lnTo>
                  <a:pt x="2461" y="120000"/>
                </a:lnTo>
              </a:path>
              <a:path extrusionOk="0" fill="none" h="120000" w="120000">
                <a:moveTo>
                  <a:pt x="2461" y="66577"/>
                </a:moveTo>
                <a:lnTo>
                  <a:pt x="-37945" y="66577"/>
                </a:lnTo>
                <a:lnTo>
                  <a:pt x="-77105" y="-221442"/>
                </a:lnTo>
              </a:path>
            </a:pathLst>
          </a:custGeom>
          <a:solidFill>
            <a:srgbClr val="00B0F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Secondary Key</a:t>
            </a:r>
            <a:endParaRPr/>
          </a:p>
        </p:txBody>
      </p:sp>
      <p:sp>
        <p:nvSpPr>
          <p:cNvPr id="951" name="Google Shape;951;p13"/>
          <p:cNvSpPr txBox="1"/>
          <p:nvPr/>
        </p:nvSpPr>
        <p:spPr>
          <a:xfrm>
            <a:off x="4599141" y="598683"/>
            <a:ext cx="8435975" cy="471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5. Foreign key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Field yang bukan key, tetapi adalah </a:t>
            </a:r>
            <a:endParaRPr b="0" i="0" sz="20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key pada file yang lain.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cxnSp>
        <p:nvCxnSpPr>
          <p:cNvPr id="952" name="Google Shape;952;p13"/>
          <p:cNvCxnSpPr/>
          <p:nvPr/>
        </p:nvCxnSpPr>
        <p:spPr>
          <a:xfrm rot="10800000">
            <a:off x="6406765" y="3430460"/>
            <a:ext cx="0" cy="36036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3" name="Google Shape;953;p13"/>
          <p:cNvCxnSpPr/>
          <p:nvPr/>
        </p:nvCxnSpPr>
        <p:spPr>
          <a:xfrm>
            <a:off x="6406765" y="4222622"/>
            <a:ext cx="0" cy="43338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4" name="Google Shape;954;p13"/>
          <p:cNvSpPr txBox="1"/>
          <p:nvPr/>
        </p:nvSpPr>
        <p:spPr>
          <a:xfrm>
            <a:off x="5542371" y="3762438"/>
            <a:ext cx="1728788" cy="376238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Primary key</a:t>
            </a:r>
            <a:endParaRPr/>
          </a:p>
        </p:txBody>
      </p:sp>
      <p:sp>
        <p:nvSpPr>
          <p:cNvPr id="955" name="Google Shape;955;p13"/>
          <p:cNvSpPr txBox="1"/>
          <p:nvPr/>
        </p:nvSpPr>
        <p:spPr>
          <a:xfrm>
            <a:off x="9647647" y="3650329"/>
            <a:ext cx="1441450" cy="376237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Foreign key</a:t>
            </a:r>
            <a:endParaRPr/>
          </a:p>
        </p:txBody>
      </p:sp>
      <p:cxnSp>
        <p:nvCxnSpPr>
          <p:cNvPr id="956" name="Google Shape;956;p13"/>
          <p:cNvCxnSpPr/>
          <p:nvPr/>
        </p:nvCxnSpPr>
        <p:spPr>
          <a:xfrm>
            <a:off x="10368372" y="4048791"/>
            <a:ext cx="0" cy="57626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957" name="Google Shape;957;p13"/>
          <p:cNvGraphicFramePr/>
          <p:nvPr/>
        </p:nvGraphicFramePr>
        <p:xfrm>
          <a:off x="5832885" y="4625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{6B4F1AD7-6D9E-489A-BA22-24806704E1CB}</a:tableStyleId>
              </a:tblPr>
              <a:tblGrid>
                <a:gridCol w="1219850"/>
                <a:gridCol w="1929000"/>
                <a:gridCol w="939450"/>
                <a:gridCol w="1427975"/>
              </a:tblGrid>
              <a:tr h="38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Kode_MK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ahoma"/>
                        <a:buNone/>
                      </a:pPr>
                      <a:r>
                        <a:rPr b="1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MATA KULIAH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Sks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Kd_Doden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PSTI013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Matematika STI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D001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PSTI023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Basis Data</a:t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D002</a:t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2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PSTI032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ISBD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D003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958" name="Google Shape;958;p13"/>
          <p:cNvGraphicFramePr/>
          <p:nvPr/>
        </p:nvGraphicFramePr>
        <p:xfrm>
          <a:off x="5964995" y="19077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{6B4F1AD7-6D9E-489A-BA22-24806704E1CB}</a:tableStyleId>
              </a:tblPr>
              <a:tblGrid>
                <a:gridCol w="1323125"/>
                <a:gridCol w="2793300"/>
              </a:tblGrid>
              <a:tr h="38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Kd_Doden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/>
                        <a:t>Nama Dosen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D001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Venty</a:t>
                      </a:r>
                      <a:r>
                        <a:rPr lang="en-US" sz="1800"/>
                        <a:t> Meilinasari, M.Pd.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D002</a:t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Khusnul Khotimah, M.T.I.</a:t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2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D003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Novekawati, M.H.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4"/>
          <p:cNvSpPr txBox="1"/>
          <p:nvPr>
            <p:ph idx="4294967295" type="title"/>
          </p:nvPr>
        </p:nvSpPr>
        <p:spPr>
          <a:xfrm>
            <a:off x="658906" y="412750"/>
            <a:ext cx="8229600" cy="907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Komponen Sistem Basis Data </a:t>
            </a:r>
            <a:endParaRPr/>
          </a:p>
        </p:txBody>
      </p:sp>
      <p:grpSp>
        <p:nvGrpSpPr>
          <p:cNvPr id="964" name="Google Shape;964;p14"/>
          <p:cNvGrpSpPr/>
          <p:nvPr/>
        </p:nvGrpSpPr>
        <p:grpSpPr>
          <a:xfrm>
            <a:off x="4424079" y="1450211"/>
            <a:ext cx="2163763" cy="2898258"/>
            <a:chOff x="509" y="1016"/>
            <a:chExt cx="1363" cy="1471"/>
          </a:xfrm>
        </p:grpSpPr>
        <p:sp>
          <p:nvSpPr>
            <p:cNvPr id="965" name="Google Shape;965;p14"/>
            <p:cNvSpPr/>
            <p:nvPr/>
          </p:nvSpPr>
          <p:spPr>
            <a:xfrm>
              <a:off x="528" y="2208"/>
              <a:ext cx="1344" cy="279"/>
            </a:xfrm>
            <a:prstGeom prst="flowChartMagneticDisk">
              <a:avLst/>
            </a:prstGeom>
            <a:solidFill>
              <a:srgbClr val="FACEBE"/>
            </a:solidFill>
            <a:ln cap="flat" cmpd="sng" w="38100">
              <a:solidFill>
                <a:srgbClr val="0020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Optional Software</a:t>
              </a: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528" y="1968"/>
              <a:ext cx="1344" cy="279"/>
            </a:xfrm>
            <a:prstGeom prst="flowChartMagneticDisk">
              <a:avLst/>
            </a:prstGeom>
            <a:solidFill>
              <a:srgbClr val="EF7343"/>
            </a:solidFill>
            <a:ln cap="flat" cmpd="sng" w="38100">
              <a:solidFill>
                <a:srgbClr val="0020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User</a:t>
              </a: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528" y="1728"/>
              <a:ext cx="1344" cy="279"/>
            </a:xfrm>
            <a:prstGeom prst="flowChartMagneticDisk">
              <a:avLst/>
            </a:prstGeom>
            <a:solidFill>
              <a:srgbClr val="FACEBE"/>
            </a:solidFill>
            <a:ln cap="flat" cmpd="sng" w="38100">
              <a:solidFill>
                <a:srgbClr val="0020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DBMS</a:t>
              </a: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528" y="1488"/>
              <a:ext cx="1344" cy="279"/>
            </a:xfrm>
            <a:prstGeom prst="flowChartMagneticDisk">
              <a:avLst/>
            </a:prstGeom>
            <a:solidFill>
              <a:srgbClr val="EF7343"/>
            </a:solidFill>
            <a:ln cap="flat" cmpd="sng" w="38100">
              <a:solidFill>
                <a:srgbClr val="0020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Database</a:t>
              </a: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509" y="1249"/>
              <a:ext cx="1344" cy="279"/>
            </a:xfrm>
            <a:prstGeom prst="flowChartMagneticDisk">
              <a:avLst/>
            </a:prstGeom>
            <a:solidFill>
              <a:srgbClr val="FACEBE"/>
            </a:solidFill>
            <a:ln cap="flat" cmpd="sng" w="38100">
              <a:solidFill>
                <a:srgbClr val="0020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Operating System</a:t>
              </a: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509" y="1016"/>
              <a:ext cx="1344" cy="279"/>
            </a:xfrm>
            <a:prstGeom prst="flowChartMagneticDisk">
              <a:avLst/>
            </a:prstGeom>
            <a:solidFill>
              <a:srgbClr val="EF7343"/>
            </a:solidFill>
            <a:ln cap="flat" cmpd="sng" w="38100">
              <a:solidFill>
                <a:srgbClr val="0020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0000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Hardware</a:t>
              </a:r>
              <a:endParaRPr/>
            </a:p>
          </p:txBody>
        </p:sp>
      </p:grpSp>
      <p:sp>
        <p:nvSpPr>
          <p:cNvPr id="971" name="Google Shape;971;p14"/>
          <p:cNvSpPr txBox="1"/>
          <p:nvPr/>
        </p:nvSpPr>
        <p:spPr>
          <a:xfrm>
            <a:off x="736981" y="1555750"/>
            <a:ext cx="286683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Biasanya berupa perangkat komputer standar, media penyimpan sekunder dan media komunikasi untuk sistem jaringan.</a:t>
            </a:r>
            <a:endParaRPr/>
          </a:p>
        </p:txBody>
      </p:sp>
      <p:sp>
        <p:nvSpPr>
          <p:cNvPr id="972" name="Google Shape;972;p14"/>
          <p:cNvSpPr txBox="1"/>
          <p:nvPr/>
        </p:nvSpPr>
        <p:spPr>
          <a:xfrm>
            <a:off x="7644653" y="1629360"/>
            <a:ext cx="419548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Yakni merupakan perangkat lunak yang memfungsikan, mengendalikan seluruh sumber daya dan melakukan operasi dasar dalam sistem komputer. Harus sesuai dengan DBMS yang digunakan.</a:t>
            </a:r>
            <a:endParaRPr/>
          </a:p>
        </p:txBody>
      </p:sp>
      <p:sp>
        <p:nvSpPr>
          <p:cNvPr id="973" name="Google Shape;973;p14"/>
          <p:cNvSpPr txBox="1"/>
          <p:nvPr/>
        </p:nvSpPr>
        <p:spPr>
          <a:xfrm>
            <a:off x="736981" y="3290534"/>
            <a:ext cx="316266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Basis data yang mewakili sistem tertentu untuk dikelola.  Sebuah sistem basis data bisa terdiri dari lebih dari satu basis data.</a:t>
            </a:r>
            <a:endParaRPr/>
          </a:p>
        </p:txBody>
      </p:sp>
      <p:sp>
        <p:nvSpPr>
          <p:cNvPr id="974" name="Google Shape;974;p14"/>
          <p:cNvSpPr txBox="1"/>
          <p:nvPr/>
        </p:nvSpPr>
        <p:spPr>
          <a:xfrm>
            <a:off x="7723930" y="3325902"/>
            <a:ext cx="369673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(Database Management System). Perangkat lunak yang digunakan untuk mengelola basis data. Contoh kelas sederhana:  dBase, Foxbase, Rbase,  MS. Access, MS. Foxpro, Borland Paradox. Contoh kelas kompleks: Borland-Interbase, MS. SQL Server, Oracle, Informix, Sybase.</a:t>
            </a:r>
            <a:endParaRPr/>
          </a:p>
        </p:txBody>
      </p:sp>
      <p:sp>
        <p:nvSpPr>
          <p:cNvPr id="975" name="Google Shape;975;p14"/>
          <p:cNvSpPr txBox="1"/>
          <p:nvPr/>
        </p:nvSpPr>
        <p:spPr>
          <a:xfrm>
            <a:off x="658906" y="4911132"/>
            <a:ext cx="438374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Orang-orang yang berinteraksi dengan sistem basis data, mulai dari yang merancang sampai yang menggunakan di tingkat akhir.</a:t>
            </a:r>
            <a:endParaRPr/>
          </a:p>
        </p:txBody>
      </p:sp>
      <p:sp>
        <p:nvSpPr>
          <p:cNvPr id="976" name="Google Shape;976;p14"/>
          <p:cNvSpPr txBox="1"/>
          <p:nvPr/>
        </p:nvSpPr>
        <p:spPr>
          <a:xfrm>
            <a:off x="3761530" y="5881640"/>
            <a:ext cx="7924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Perangkat lunak pelengkap yang mendukung. Bersifat opsional.</a:t>
            </a:r>
            <a:endParaRPr/>
          </a:p>
        </p:txBody>
      </p:sp>
      <p:cxnSp>
        <p:nvCxnSpPr>
          <p:cNvPr id="977" name="Google Shape;977;p14"/>
          <p:cNvCxnSpPr/>
          <p:nvPr/>
        </p:nvCxnSpPr>
        <p:spPr>
          <a:xfrm flipH="1">
            <a:off x="3413492" y="1909353"/>
            <a:ext cx="1040751" cy="26657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78" name="Google Shape;978;p14"/>
          <p:cNvCxnSpPr/>
          <p:nvPr/>
        </p:nvCxnSpPr>
        <p:spPr>
          <a:xfrm>
            <a:off x="6557679" y="2238850"/>
            <a:ext cx="1086973" cy="24681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79" name="Google Shape;979;p14"/>
          <p:cNvCxnSpPr/>
          <p:nvPr/>
        </p:nvCxnSpPr>
        <p:spPr>
          <a:xfrm flipH="1">
            <a:off x="3603810" y="2744506"/>
            <a:ext cx="835349" cy="590756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80" name="Google Shape;980;p14"/>
          <p:cNvCxnSpPr/>
          <p:nvPr/>
        </p:nvCxnSpPr>
        <p:spPr>
          <a:xfrm>
            <a:off x="6602925" y="3335263"/>
            <a:ext cx="1041728" cy="848608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81" name="Google Shape;981;p14"/>
          <p:cNvCxnSpPr/>
          <p:nvPr/>
        </p:nvCxnSpPr>
        <p:spPr>
          <a:xfrm>
            <a:off x="5950783" y="4384266"/>
            <a:ext cx="606895" cy="1344181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82" name="Google Shape;982;p14"/>
          <p:cNvCxnSpPr/>
          <p:nvPr/>
        </p:nvCxnSpPr>
        <p:spPr>
          <a:xfrm flipH="1">
            <a:off x="3603810" y="3674471"/>
            <a:ext cx="771155" cy="1307058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Pengguna Database</a:t>
            </a:r>
            <a:endParaRPr/>
          </a:p>
        </p:txBody>
      </p:sp>
      <p:sp>
        <p:nvSpPr>
          <p:cNvPr id="988" name="Google Shape;988;p1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5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742950" lvl="0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System Engineer</a:t>
            </a:r>
            <a:endParaRPr/>
          </a:p>
          <a:p>
            <a:pPr indent="-742950" lvl="0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Database Administrator (DBA)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2" marL="7143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Orang yang bertugas mengelola sistem database secara keseluruhan</a:t>
            </a:r>
            <a:endParaRPr/>
          </a:p>
          <a:p>
            <a:pPr indent="-742950" lvl="0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Programmer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2" marL="7143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Orang yang bertugas membuat program aplikasi yang mengakses database, dengan menggunakan bahasa pemrograman, seperti Clipper, VB, Oracle baik secara batch maupun online untuk berinteraksi dengan komputer </a:t>
            </a:r>
            <a:endParaRPr/>
          </a:p>
          <a:p>
            <a:pPr indent="-742950" lvl="0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Pemakai Akhir (End-user)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2" marL="7143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Orang yang mengakses database melalui terminal, dengan menggunakan query-language atau program aplikasi yang dibuatkan oleh programmer</a:t>
            </a:r>
            <a:endParaRPr/>
          </a:p>
          <a:p>
            <a:pPr indent="-625475" lvl="0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6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b="1" lang="en-US" sz="4000"/>
              <a:t>JENIS FILE (Berdasarkan fungsinya</a:t>
            </a:r>
            <a:r>
              <a:rPr lang="en-US" sz="4000"/>
              <a:t>):</a:t>
            </a:r>
            <a:endParaRPr/>
          </a:p>
        </p:txBody>
      </p:sp>
      <p:sp>
        <p:nvSpPr>
          <p:cNvPr id="996" name="Google Shape;996;p16"/>
          <p:cNvSpPr txBox="1"/>
          <p:nvPr>
            <p:ph idx="4294967295" type="body"/>
          </p:nvPr>
        </p:nvSpPr>
        <p:spPr>
          <a:xfrm>
            <a:off x="87682" y="2123858"/>
            <a:ext cx="9964629" cy="3598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2" marL="7143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Master File 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2" marL="1339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Berisi data statis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74625" lvl="2" marL="1339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Data tentang satu sisi dari organisasi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74625" lvl="2" marL="1339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Berisi data historis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74625" lvl="2" marL="1339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Isinya relatif permanen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2" marL="16160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Misal :</a:t>
            </a:r>
            <a:endParaRPr/>
          </a:p>
          <a:p>
            <a:pPr indent="-228600" lvl="0" marL="16160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Mahasiswa, Dosen, Matakuliah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0" marL="16160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Pelanggan, Persediaan Barang, Karyawan</a:t>
            </a:r>
            <a:endParaRPr/>
          </a:p>
          <a:p>
            <a:pPr indent="0" lvl="0" marL="263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2.   </a:t>
            </a: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Transaction File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2" marL="1339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Berisi data yang akan mengupdate master file</a:t>
            </a:r>
            <a:endParaRPr/>
          </a:p>
          <a:p>
            <a:pPr indent="-228600" lvl="2" marL="1339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Berisi kejadian atau perubahan terhadap sesuatu, yang statusnya tersimpan dalam master file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7"/>
          <p:cNvSpPr txBox="1"/>
          <p:nvPr>
            <p:ph idx="4294967295" type="body"/>
          </p:nvPr>
        </p:nvSpPr>
        <p:spPr>
          <a:xfrm>
            <a:off x="539294" y="566955"/>
            <a:ext cx="8229600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3. REPORT FILE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Berisi data yang bentuknya telah disesuaikan untuk kepentingan user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Data yang akan ditampilkan pada monitor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Data yang akan dicetak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Dihasilkan oleh: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Report writer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Application program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01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4.  WORK FILE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Temporary file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File sementara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File kerja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Berisi sesuatu yang tidak permanen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Isinya hanya dipakai sesaat saja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Untuk memindahkan data dari satu program ke program yang lain</a:t>
            </a:r>
            <a:endParaRPr/>
          </a:p>
          <a:p>
            <a:pPr indent="-101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8"/>
          <p:cNvSpPr txBox="1"/>
          <p:nvPr>
            <p:ph idx="4294967295" type="body"/>
          </p:nvPr>
        </p:nvSpPr>
        <p:spPr>
          <a:xfrm>
            <a:off x="1204219" y="658906"/>
            <a:ext cx="10104758" cy="410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5.  PROGRAM FILE</a:t>
            </a:r>
            <a:endParaRPr/>
          </a:p>
          <a:p>
            <a:pPr indent="-228600" lvl="2" marL="71278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Berisi perintah untuk memproses data</a:t>
            </a:r>
            <a:endParaRPr/>
          </a:p>
          <a:p>
            <a:pPr indent="-228600" lvl="2" marL="71278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Bisa berisi perintah dalam:</a:t>
            </a:r>
            <a:endParaRPr/>
          </a:p>
          <a:p>
            <a:pPr indent="-228600" lvl="3" marL="10763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High Level Language</a:t>
            </a:r>
            <a:endParaRPr/>
          </a:p>
          <a:p>
            <a:pPr indent="-228600" lvl="3" marL="10763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Low Level Language</a:t>
            </a:r>
            <a:endParaRPr/>
          </a:p>
          <a:p>
            <a:pPr indent="-228600" lvl="3" marL="10763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Machine Language</a:t>
            </a:r>
            <a:endParaRPr/>
          </a:p>
          <a:p>
            <a:pPr indent="-228600" lvl="3" marL="10763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Job Control Language</a:t>
            </a:r>
            <a:endParaRPr/>
          </a:p>
          <a:p>
            <a:pPr indent="-228600" lvl="2" marL="71278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Perintah bisa berbentuk:</a:t>
            </a:r>
            <a:endParaRPr/>
          </a:p>
          <a:p>
            <a:pPr indent="-228600" lvl="3" marL="10763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Source Code</a:t>
            </a:r>
            <a:endParaRPr/>
          </a:p>
          <a:p>
            <a:pPr indent="-228600" lvl="3" marL="10763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Hasil Kompilasi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3" marL="10763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Hasil proses lainnya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01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6.  TEXT FILE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Berisi ALPHANUMERIC &amp; GRAPHIC DATA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Berasal dari program text editor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Hanya dapat diproses oleh program text editor</a:t>
            </a:r>
            <a:endParaRPr/>
          </a:p>
          <a:p>
            <a:pPr indent="-101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9"/>
          <p:cNvSpPr txBox="1"/>
          <p:nvPr>
            <p:ph type="title"/>
          </p:nvPr>
        </p:nvSpPr>
        <p:spPr>
          <a:xfrm>
            <a:off x="484340" y="98898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None/>
            </a:pPr>
            <a:r>
              <a:rPr lang="en-US"/>
              <a:t>Bahasa Basis Data</a:t>
            </a:r>
            <a:br>
              <a:rPr lang="en-US"/>
            </a:br>
            <a:r>
              <a:rPr lang="en-US" sz="2700"/>
              <a:t>dikelompokkan ke dalam 2 bentuk :</a:t>
            </a:r>
            <a:br>
              <a:rPr lang="en-US"/>
            </a:br>
            <a:endParaRPr/>
          </a:p>
        </p:txBody>
      </p:sp>
      <p:sp>
        <p:nvSpPr>
          <p:cNvPr id="1014" name="Google Shape;1014;p19"/>
          <p:cNvSpPr/>
          <p:nvPr/>
        </p:nvSpPr>
        <p:spPr>
          <a:xfrm>
            <a:off x="954741" y="2195186"/>
            <a:ext cx="10179424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</a:t>
            </a:r>
            <a:r>
              <a:rPr lang="en-US"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Data Definition Language (DDL)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Dengan bahasa ini kita dapat membuat tabel baru, membuat indeks, mengubah tabel, menentukan struktur penyimpanan tabel dsb.</a:t>
            </a:r>
            <a:endParaRPr/>
          </a:p>
        </p:txBody>
      </p:sp>
      <p:sp>
        <p:nvSpPr>
          <p:cNvPr id="1015" name="Google Shape;1015;p19"/>
          <p:cNvSpPr/>
          <p:nvPr/>
        </p:nvSpPr>
        <p:spPr>
          <a:xfrm>
            <a:off x="954740" y="3871586"/>
            <a:ext cx="9964271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 Data Manipulation Language (DML).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Berguna untuk melakukan manipulasi dan pegambilan data pada suatu basis data. Berupa: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penyisipan/penambahan data baru (insert)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penghapusan data (delete)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pengubahan data (update)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"/>
          <p:cNvSpPr txBox="1"/>
          <p:nvPr/>
        </p:nvSpPr>
        <p:spPr>
          <a:xfrm>
            <a:off x="5039139" y="2774102"/>
            <a:ext cx="429618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 u="none" cap="none" strike="noStrike">
                <a:solidFill>
                  <a:srgbClr val="EF7343"/>
                </a:solidFill>
                <a:latin typeface="Candara"/>
                <a:ea typeface="Candara"/>
                <a:cs typeface="Candara"/>
                <a:sym typeface="Candara"/>
              </a:rPr>
              <a:t>Basis Data &amp; DBMS </a:t>
            </a:r>
            <a:endParaRPr b="1" i="1" sz="4000">
              <a:solidFill>
                <a:srgbClr val="EF734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EF7343"/>
                </a:solidFill>
                <a:latin typeface="Candara"/>
                <a:ea typeface="Candara"/>
                <a:cs typeface="Candara"/>
                <a:sym typeface="Candara"/>
              </a:rPr>
              <a:t>Materi 6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CC0099"/>
                </a:solidFill>
                <a:latin typeface="Candara"/>
                <a:ea typeface="Candara"/>
                <a:cs typeface="Candara"/>
                <a:sym typeface="Candara"/>
              </a:rPr>
              <a:t>Khusnul Khotimah, S.Kom., M.T.I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EF734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13" name="Google Shape;813;p2"/>
          <p:cNvSpPr/>
          <p:nvPr/>
        </p:nvSpPr>
        <p:spPr>
          <a:xfrm>
            <a:off x="1524000" y="2819400"/>
            <a:ext cx="9144000" cy="1409700"/>
          </a:xfrm>
          <a:prstGeom prst="rect">
            <a:avLst/>
          </a:prstGeom>
          <a:gradFill>
            <a:gsLst>
              <a:gs pos="0">
                <a:srgbClr val="000000">
                  <a:alpha val="11764"/>
                </a:srgbClr>
              </a:gs>
              <a:gs pos="100000">
                <a:srgbClr val="000000">
                  <a:alpha val="56862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14" name="Google Shape;8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6183" y="818157"/>
            <a:ext cx="5418791" cy="5096058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15" name="Google Shape;815;p2"/>
          <p:cNvGrpSpPr/>
          <p:nvPr/>
        </p:nvGrpSpPr>
        <p:grpSpPr>
          <a:xfrm>
            <a:off x="0" y="0"/>
            <a:ext cx="12191999" cy="6858000"/>
            <a:chOff x="12032" y="84331"/>
            <a:chExt cx="11937131" cy="6738022"/>
          </a:xfrm>
        </p:grpSpPr>
        <p:grpSp>
          <p:nvGrpSpPr>
            <p:cNvPr id="816" name="Google Shape;816;p2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817" name="Google Shape;817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8" name="Google Shape;818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9" name="Google Shape;819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0" name="Google Shape;820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1" name="Google Shape;821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2" name="Google Shape;822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3" name="Google Shape;823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4" name="Google Shape;824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5" name="Google Shape;825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6" name="Google Shape;826;p2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827" name="Google Shape;827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8" name="Google Shape;828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9" name="Google Shape;829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0" name="Google Shape;830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1" name="Google Shape;831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2" name="Google Shape;832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3" name="Google Shape;833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4" name="Google Shape;834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5" name="Google Shape;835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6" name="Google Shape;836;p2"/>
            <p:cNvGrpSpPr/>
            <p:nvPr/>
          </p:nvGrpSpPr>
          <p:grpSpPr>
            <a:xfrm rot="-54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837" name="Google Shape;837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8" name="Google Shape;838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9" name="Google Shape;839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0" name="Google Shape;840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1" name="Google Shape;841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42" name="Google Shape;842;p2"/>
            <p:cNvGrpSpPr/>
            <p:nvPr/>
          </p:nvGrpSpPr>
          <p:grpSpPr>
            <a:xfrm rot="-54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843" name="Google Shape;843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4" name="Google Shape;844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5" name="Google Shape;845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6" name="Google Shape;846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7" name="Google Shape;847;p2"/>
              <p:cNvPicPr preferRelativeResize="0"/>
              <p:nvPr/>
            </p:nvPicPr>
            <p:blipFill rotWithShape="1">
              <a:blip r:embed="rId4">
                <a:alphaModFix/>
              </a:blip>
              <a:srcRect b="8630" l="0" r="0" t="58517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848" name="Google Shape;84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5473" y="2510423"/>
            <a:ext cx="2030263" cy="1894895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sp>
        <p:nvSpPr>
          <p:cNvPr id="849" name="Google Shape;849;p2"/>
          <p:cNvSpPr/>
          <p:nvPr/>
        </p:nvSpPr>
        <p:spPr>
          <a:xfrm rot="-498885">
            <a:off x="2531393" y="3310392"/>
            <a:ext cx="21947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F7343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Basis Data</a:t>
            </a:r>
            <a:endParaRPr b="1" sz="2000" cap="none">
              <a:solidFill>
                <a:srgbClr val="EF7343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mc:AlternateContent>
    <mc:Choice Requires="p14">
      <p:transition advTm="15000"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299e242d29a_0_4"/>
          <p:cNvSpPr txBox="1"/>
          <p:nvPr>
            <p:ph type="title"/>
          </p:nvPr>
        </p:nvSpPr>
        <p:spPr>
          <a:xfrm>
            <a:off x="484340" y="988987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Tugas</a:t>
            </a:r>
            <a:br>
              <a:rPr lang="en-US"/>
            </a:br>
            <a:endParaRPr/>
          </a:p>
        </p:txBody>
      </p:sp>
      <p:sp>
        <p:nvSpPr>
          <p:cNvPr id="1021" name="Google Shape;1021;g299e242d29a_0_4"/>
          <p:cNvSpPr/>
          <p:nvPr/>
        </p:nvSpPr>
        <p:spPr>
          <a:xfrm>
            <a:off x="954741" y="2195186"/>
            <a:ext cx="101793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</a:t>
            </a:r>
            <a:r>
              <a:rPr lang="en-US"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Data Definition Language (DDL)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Dengan bahasa ini kita dapat membuat tabel baru, membuat indeks, mengubah tabel, menentukan struktur penyimpanan tabel dsb.</a:t>
            </a:r>
            <a:endParaRPr/>
          </a:p>
        </p:txBody>
      </p:sp>
      <p:sp>
        <p:nvSpPr>
          <p:cNvPr id="1022" name="Google Shape;1022;g299e242d29a_0_4"/>
          <p:cNvSpPr/>
          <p:nvPr/>
        </p:nvSpPr>
        <p:spPr>
          <a:xfrm>
            <a:off x="954740" y="3871586"/>
            <a:ext cx="99642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 Data Manipulation Language (DML).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Berguna untuk melakukan manipulasi dan pegambilan data pada suatu basis data. Berupa: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penyisipan/penambahan data baru (insert)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penghapusan data (delete)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pengubahan data (update)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20"/>
          <p:cNvSpPr/>
          <p:nvPr/>
        </p:nvSpPr>
        <p:spPr>
          <a:xfrm>
            <a:off x="5436205" y="2967335"/>
            <a:ext cx="131959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End</a:t>
            </a:r>
            <a:endParaRPr b="0" sz="5400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"/>
          <p:cNvSpPr txBox="1"/>
          <p:nvPr>
            <p:ph type="title"/>
          </p:nvPr>
        </p:nvSpPr>
        <p:spPr>
          <a:xfrm>
            <a:off x="572742" y="968381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rebuchet MS"/>
              <a:buNone/>
            </a:pPr>
            <a:r>
              <a:rPr b="1" lang="en-US"/>
              <a:t>Konsep Dasar</a:t>
            </a:r>
            <a:br>
              <a:rPr b="1" lang="en-US" sz="4000"/>
            </a:br>
            <a:endParaRPr b="1" sz="4000"/>
          </a:p>
        </p:txBody>
      </p:sp>
      <p:sp>
        <p:nvSpPr>
          <p:cNvPr id="856" name="Google Shape;856;p3"/>
          <p:cNvSpPr txBox="1"/>
          <p:nvPr>
            <p:ph idx="4294967295" type="body"/>
          </p:nvPr>
        </p:nvSpPr>
        <p:spPr>
          <a:xfrm>
            <a:off x="914886" y="2433181"/>
            <a:ext cx="10193599" cy="3331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Pendahuluan</a:t>
            </a:r>
            <a:endParaRPr b="1"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>
                <a:latin typeface="Bookman Old Style"/>
                <a:ea typeface="Bookman Old Style"/>
                <a:cs typeface="Bookman Old Style"/>
                <a:sym typeface="Bookman Old Style"/>
              </a:rPr>
              <a:t>Sistem berkas</a:t>
            </a: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 atau pengarsipan adalah 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	Suatu system untuk mengetahui bagaimana cara menyimpan data dari file tertentu dan organisasi file yang digunakan.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>
                <a:latin typeface="Bookman Old Style"/>
                <a:ea typeface="Bookman Old Style"/>
                <a:cs typeface="Bookman Old Style"/>
                <a:sym typeface="Bookman Old Style"/>
              </a:rPr>
              <a:t>Sistem akses</a:t>
            </a: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 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	Cara untuk mengambil informasi dari suatu file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>
                <a:latin typeface="Bookman Old Style"/>
                <a:ea typeface="Bookman Old Style"/>
                <a:cs typeface="Bookman Old Style"/>
                <a:sym typeface="Bookman Old Style"/>
              </a:rPr>
              <a:t>Organisasi file</a:t>
            </a: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 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	Teknik yang digunakan untuk menggambarkan dan menyimpan pada file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Konsep Sistem Basis Data</a:t>
            </a:r>
            <a:endParaRPr/>
          </a:p>
        </p:txBody>
      </p:sp>
      <p:sp>
        <p:nvSpPr>
          <p:cNvPr id="862" name="Google Shape;862;p4"/>
          <p:cNvSpPr txBox="1"/>
          <p:nvPr>
            <p:ph idx="1" type="body"/>
          </p:nvPr>
        </p:nvSpPr>
        <p:spPr>
          <a:xfrm>
            <a:off x="680321" y="3685660"/>
            <a:ext cx="2209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rPr b="1" lang="en-US" sz="4000"/>
              <a:t>SISTEM</a:t>
            </a:r>
            <a:endParaRPr/>
          </a:p>
        </p:txBody>
      </p:sp>
      <p:sp>
        <p:nvSpPr>
          <p:cNvPr id="863" name="Google Shape;863;p4"/>
          <p:cNvSpPr/>
          <p:nvPr/>
        </p:nvSpPr>
        <p:spPr>
          <a:xfrm>
            <a:off x="3073842" y="3152260"/>
            <a:ext cx="8269266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rPr lang="en-US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sebuah tatanan (keterpaduan) yang terdiri atas sejumlah komponen fungsional (dengan satuan fungsi/tugas tertentu) yang saling berhubungan dan secara bersama-sama bertujuan untuk memenuhi suatu proses / pekerjaan tertentu.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Pengertian Sistem Basis Data</a:t>
            </a:r>
            <a:endParaRPr/>
          </a:p>
        </p:txBody>
      </p:sp>
      <p:sp>
        <p:nvSpPr>
          <p:cNvPr id="870" name="Google Shape;870;p5"/>
          <p:cNvSpPr txBox="1"/>
          <p:nvPr>
            <p:ph idx="1" type="body"/>
          </p:nvPr>
        </p:nvSpPr>
        <p:spPr>
          <a:xfrm>
            <a:off x="680321" y="2131483"/>
            <a:ext cx="10906254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Data </a:t>
            </a:r>
            <a:endParaRPr/>
          </a:p>
          <a:p>
            <a:pPr indent="0" lvl="0" marL="1746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Data dapat diartikan merupakan representasi dari fakta dunia yang mewakili suatu obyek (manusia, barang, peristiwa, keadaan dsb) yang direkam dalam bentuk angka, huruf, simbol, teks, gambar, bunyi atau kombinasinya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Basis Data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	</a:t>
            </a: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Sekumpulan data yang terintegrasi yang diorganisasi untuk memenuhi kebutuhan para pemakai di dalam suatu organisasi.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DBMS (Database Management Systems)</a:t>
            </a:r>
            <a:endParaRPr b="1"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	Perangkat lunak yang menangani semua pengaksesan ke database.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6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Perbedaan</a:t>
            </a:r>
            <a:endParaRPr/>
          </a:p>
        </p:txBody>
      </p:sp>
      <p:grpSp>
        <p:nvGrpSpPr>
          <p:cNvPr id="876" name="Google Shape;876;p6"/>
          <p:cNvGrpSpPr/>
          <p:nvPr/>
        </p:nvGrpSpPr>
        <p:grpSpPr>
          <a:xfrm>
            <a:off x="270304" y="2226261"/>
            <a:ext cx="6129009" cy="2534322"/>
            <a:chOff x="1196788" y="2225937"/>
            <a:chExt cx="6720802" cy="2534322"/>
          </a:xfrm>
        </p:grpSpPr>
        <p:sp>
          <p:nvSpPr>
            <p:cNvPr id="877" name="Google Shape;877;p6"/>
            <p:cNvSpPr/>
            <p:nvPr/>
          </p:nvSpPr>
          <p:spPr>
            <a:xfrm>
              <a:off x="1196788" y="3186953"/>
              <a:ext cx="2568388" cy="1573306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AF6C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File Manajemen Tadisional</a:t>
              </a:r>
              <a:endParaRPr sz="20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cxnSp>
          <p:nvCxnSpPr>
            <p:cNvPr id="878" name="Google Shape;878;p6"/>
            <p:cNvCxnSpPr>
              <a:stCxn id="877" idx="0"/>
            </p:cNvCxnSpPr>
            <p:nvPr/>
          </p:nvCxnSpPr>
          <p:spPr>
            <a:xfrm rot="-5400000">
              <a:off x="2965332" y="2010503"/>
              <a:ext cx="692100" cy="1660800"/>
            </a:xfrm>
            <a:prstGeom prst="bentConnector2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79" name="Google Shape;879;p6"/>
            <p:cNvSpPr/>
            <p:nvPr/>
          </p:nvSpPr>
          <p:spPr>
            <a:xfrm>
              <a:off x="4221874" y="2225937"/>
              <a:ext cx="24080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Program Oriented</a:t>
              </a:r>
              <a:endParaRPr/>
            </a:p>
          </p:txBody>
        </p:sp>
        <p:cxnSp>
          <p:nvCxnSpPr>
            <p:cNvPr id="880" name="Google Shape;880;p6"/>
            <p:cNvCxnSpPr>
              <a:stCxn id="877" idx="7"/>
            </p:cNvCxnSpPr>
            <p:nvPr/>
          </p:nvCxnSpPr>
          <p:spPr>
            <a:xfrm rot="-5400000">
              <a:off x="4028494" y="2396608"/>
              <a:ext cx="381300" cy="1660200"/>
            </a:xfrm>
            <a:prstGeom prst="bentConnector2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81" name="Google Shape;881;p6"/>
            <p:cNvSpPr/>
            <p:nvPr/>
          </p:nvSpPr>
          <p:spPr>
            <a:xfrm>
              <a:off x="5055618" y="2721789"/>
              <a:ext cx="85151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Kaku</a:t>
              </a:r>
              <a:endPara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cxnSp>
          <p:nvCxnSpPr>
            <p:cNvPr id="882" name="Google Shape;882;p6"/>
            <p:cNvCxnSpPr>
              <a:stCxn id="877" idx="6"/>
            </p:cNvCxnSpPr>
            <p:nvPr/>
          </p:nvCxnSpPr>
          <p:spPr>
            <a:xfrm flipH="1" rot="10800000">
              <a:off x="3765176" y="3583306"/>
              <a:ext cx="1546500" cy="390300"/>
            </a:xfrm>
            <a:prstGeom prst="bentConnector3">
              <a:avLst>
                <a:gd fmla="val 80303" name="adj1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83" name="Google Shape;883;p6"/>
            <p:cNvSpPr/>
            <p:nvPr/>
          </p:nvSpPr>
          <p:spPr>
            <a:xfrm>
              <a:off x="5378112" y="3316786"/>
              <a:ext cx="25394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Kerangkapan Data</a:t>
              </a:r>
              <a:endParaRPr/>
            </a:p>
          </p:txBody>
        </p:sp>
      </p:grpSp>
      <p:grpSp>
        <p:nvGrpSpPr>
          <p:cNvPr id="884" name="Google Shape;884;p6"/>
          <p:cNvGrpSpPr/>
          <p:nvPr/>
        </p:nvGrpSpPr>
        <p:grpSpPr>
          <a:xfrm>
            <a:off x="5241379" y="3973930"/>
            <a:ext cx="6207475" cy="2534322"/>
            <a:chOff x="1196788" y="2225937"/>
            <a:chExt cx="6910012" cy="2534322"/>
          </a:xfrm>
        </p:grpSpPr>
        <p:sp>
          <p:nvSpPr>
            <p:cNvPr id="885" name="Google Shape;885;p6"/>
            <p:cNvSpPr/>
            <p:nvPr/>
          </p:nvSpPr>
          <p:spPr>
            <a:xfrm>
              <a:off x="1196788" y="3186953"/>
              <a:ext cx="2568388" cy="1573306"/>
            </a:xfrm>
            <a:prstGeom prst="ellipse">
              <a:avLst/>
            </a:prstGeom>
            <a:solidFill>
              <a:srgbClr val="498EBD"/>
            </a:solidFill>
            <a:ln cap="flat" cmpd="sng" w="12700">
              <a:solidFill>
                <a:srgbClr val="AF6C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File Manajemen Basisdata</a:t>
              </a:r>
              <a:endParaRPr sz="20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cxnSp>
          <p:nvCxnSpPr>
            <p:cNvPr id="886" name="Google Shape;886;p6"/>
            <p:cNvCxnSpPr>
              <a:stCxn id="885" idx="0"/>
            </p:cNvCxnSpPr>
            <p:nvPr/>
          </p:nvCxnSpPr>
          <p:spPr>
            <a:xfrm rot="-5400000">
              <a:off x="2965332" y="2010503"/>
              <a:ext cx="692100" cy="1660800"/>
            </a:xfrm>
            <a:prstGeom prst="bentConnector2">
              <a:avLst/>
            </a:prstGeom>
            <a:noFill/>
            <a:ln cap="flat" cmpd="sng" w="28575">
              <a:solidFill>
                <a:srgbClr val="498EB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87" name="Google Shape;887;p6"/>
            <p:cNvSpPr/>
            <p:nvPr/>
          </p:nvSpPr>
          <p:spPr>
            <a:xfrm>
              <a:off x="4221874" y="2225937"/>
              <a:ext cx="380104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Data Oriented Terkontrolnya</a:t>
              </a:r>
              <a:endParaRPr sz="20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cxnSp>
          <p:nvCxnSpPr>
            <p:cNvPr id="888" name="Google Shape;888;p6"/>
            <p:cNvCxnSpPr>
              <a:stCxn id="885" idx="7"/>
            </p:cNvCxnSpPr>
            <p:nvPr/>
          </p:nvCxnSpPr>
          <p:spPr>
            <a:xfrm rot="-5400000">
              <a:off x="4028494" y="2396608"/>
              <a:ext cx="381300" cy="1660200"/>
            </a:xfrm>
            <a:prstGeom prst="bentConnector2">
              <a:avLst/>
            </a:prstGeom>
            <a:noFill/>
            <a:ln cap="flat" cmpd="sng" w="28575">
              <a:solidFill>
                <a:srgbClr val="498EB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89" name="Google Shape;889;p6"/>
            <p:cNvSpPr/>
            <p:nvPr/>
          </p:nvSpPr>
          <p:spPr>
            <a:xfrm>
              <a:off x="4978674" y="2721789"/>
              <a:ext cx="10054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Luwes</a:t>
              </a:r>
              <a:endPara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cxnSp>
          <p:nvCxnSpPr>
            <p:cNvPr id="890" name="Google Shape;890;p6"/>
            <p:cNvCxnSpPr>
              <a:stCxn id="885" idx="6"/>
            </p:cNvCxnSpPr>
            <p:nvPr/>
          </p:nvCxnSpPr>
          <p:spPr>
            <a:xfrm flipH="1" rot="10800000">
              <a:off x="3765176" y="3583306"/>
              <a:ext cx="1546500" cy="390300"/>
            </a:xfrm>
            <a:prstGeom prst="bentConnector3">
              <a:avLst>
                <a:gd fmla="val -273802" name="adj1"/>
              </a:avLst>
            </a:prstGeom>
            <a:noFill/>
            <a:ln cap="flat" cmpd="sng" w="28575">
              <a:solidFill>
                <a:srgbClr val="498EB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91" name="Google Shape;891;p6"/>
            <p:cNvSpPr/>
            <p:nvPr/>
          </p:nvSpPr>
          <p:spPr>
            <a:xfrm>
              <a:off x="5188910" y="3316786"/>
              <a:ext cx="291789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Kerangkapan Data </a:t>
              </a:r>
              <a:endParaRPr/>
            </a:p>
            <a:p>
              <a:pPr indent="0" lvl="1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dimimalisir</a:t>
              </a:r>
              <a:endPara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7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Kelemahan</a:t>
            </a:r>
            <a:endParaRPr/>
          </a:p>
        </p:txBody>
      </p:sp>
      <p:graphicFrame>
        <p:nvGraphicFramePr>
          <p:cNvPr id="897" name="Google Shape;897;p7"/>
          <p:cNvGraphicFramePr/>
          <p:nvPr/>
        </p:nvGraphicFramePr>
        <p:xfrm>
          <a:off x="895474" y="25153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{6B4F1AD7-6D9E-489A-BA22-24806704E1CB}</a:tableStyleId>
              </a:tblPr>
              <a:tblGrid>
                <a:gridCol w="4946400"/>
                <a:gridCol w="4946400"/>
              </a:tblGrid>
              <a:tr h="348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none" cap="none" strike="noStrike"/>
                        <a:t>File Manajemen Tadisional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none" cap="none" strike="noStrike"/>
                        <a:t>File Manajemen Basisdata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627450">
                <a:tc>
                  <a:txBody>
                    <a:bodyPr/>
                    <a:lstStyle/>
                    <a:p>
                      <a:pPr indent="0" lvl="1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u="none" cap="none" strike="noStrike"/>
                        <a:t>Timbulnya data rangkap &amp; Ketidak konsistenan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Storage yang digunakan besar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0275">
                <a:tc>
                  <a:txBody>
                    <a:bodyPr/>
                    <a:lstStyle/>
                    <a:p>
                      <a:pPr indent="0" lvl="1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none" cap="none" strike="noStrike"/>
                        <a:t>Data tidak dapat digunakan bersama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Dibutuhkan</a:t>
                      </a:r>
                      <a:r>
                        <a:rPr lang="en-US" sz="2000" u="none" cap="none" strike="noStrike"/>
                        <a:t> tenaga spesialis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3475">
                <a:tc>
                  <a:txBody>
                    <a:bodyPr/>
                    <a:lstStyle/>
                    <a:p>
                      <a:pPr indent="0" lvl="1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none" cap="none" strike="noStrike"/>
                        <a:t>Kesukaran dalam peng-aksesan data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Softwarenya mahal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014600">
                <a:tc>
                  <a:txBody>
                    <a:bodyPr/>
                    <a:lstStyle/>
                    <a:p>
                      <a:pPr indent="0" lvl="1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u="none" cap="none" strike="noStrike"/>
                        <a:t>Tidak Fleksibel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u="none" cap="none" strike="noStrike"/>
                        <a:t>Kerusakan pada sistem database dapat mempengaruhi departeman lain yang terkait.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8575">
                <a:tc>
                  <a:txBody>
                    <a:bodyPr/>
                    <a:lstStyle/>
                    <a:p>
                      <a:pPr indent="0" lvl="1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ourier New"/>
                        <a:buNone/>
                      </a:pPr>
                      <a:r>
                        <a:rPr lang="en-US" sz="2000" u="none" cap="none" strike="noStrike"/>
                        <a:t>Data tidak standar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rebuchet M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8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Keuntungan dan Tujuan Manajemen Basisdata</a:t>
            </a:r>
            <a:endParaRPr/>
          </a:p>
        </p:txBody>
      </p:sp>
      <p:sp>
        <p:nvSpPr>
          <p:cNvPr id="903" name="Google Shape;903;p8"/>
          <p:cNvSpPr txBox="1"/>
          <p:nvPr>
            <p:ph idx="1" type="body"/>
          </p:nvPr>
        </p:nvSpPr>
        <p:spPr>
          <a:xfrm>
            <a:off x="793335" y="2067499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Keuntungan</a:t>
            </a:r>
            <a:endParaRPr/>
          </a:p>
        </p:txBody>
      </p:sp>
      <p:sp>
        <p:nvSpPr>
          <p:cNvPr id="904" name="Google Shape;904;p8"/>
          <p:cNvSpPr txBox="1"/>
          <p:nvPr>
            <p:ph idx="2" type="body"/>
          </p:nvPr>
        </p:nvSpPr>
        <p:spPr>
          <a:xfrm>
            <a:off x="680319" y="2974082"/>
            <a:ext cx="5219437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Terkontrolnya kerangkapan data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Terpeliharanya kekonsistenan data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Data dapat dipakai bersama-sama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Data dapat distandarisasikan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Keamanan data dapat terjamin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Integritas data terpelihara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Data independence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905" name="Google Shape;905;p8"/>
          <p:cNvSpPr txBox="1"/>
          <p:nvPr>
            <p:ph idx="3" type="body"/>
          </p:nvPr>
        </p:nvSpPr>
        <p:spPr>
          <a:xfrm>
            <a:off x="5707138" y="1990835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Tujuan</a:t>
            </a:r>
            <a:endParaRPr/>
          </a:p>
        </p:txBody>
      </p:sp>
      <p:sp>
        <p:nvSpPr>
          <p:cNvPr id="906" name="Google Shape;906;p8"/>
          <p:cNvSpPr txBox="1"/>
          <p:nvPr>
            <p:ph idx="4" type="body"/>
          </p:nvPr>
        </p:nvSpPr>
        <p:spPr>
          <a:xfrm>
            <a:off x="6020007" y="3016191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00000"/>
              <a:buAutoNum type="arabicPeriod"/>
            </a:pPr>
            <a:r>
              <a:rPr b="1" lang="en-US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Kecepatan dan Kemudahan (Speed)</a:t>
            </a:r>
            <a:endParaRPr b="1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93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Bookman Old Style"/>
              <a:buAutoNum type="arabicPeriod"/>
            </a:pPr>
            <a:r>
              <a:rPr b="1" lang="en-US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Efisiensi Ruang Penyimpanan (Space)</a:t>
            </a:r>
            <a:endParaRPr b="1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93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Bookman Old Style"/>
              <a:buAutoNum type="arabicPeriod"/>
            </a:pPr>
            <a:r>
              <a:rPr b="1" lang="en-US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Keakuratan (Accuracy)</a:t>
            </a:r>
            <a:endParaRPr b="1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93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Bookman Old Style"/>
              <a:buAutoNum type="arabicPeriod"/>
            </a:pPr>
            <a:r>
              <a:rPr b="1" lang="en-US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Ketersediaan (Availability)</a:t>
            </a:r>
            <a:endParaRPr b="1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93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Bookman Old Style"/>
              <a:buAutoNum type="arabicPeriod"/>
            </a:pPr>
            <a:r>
              <a:rPr b="1" lang="en-US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Kelengkapan (Completeness)</a:t>
            </a:r>
            <a:endParaRPr b="1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93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Bookman Old Style"/>
              <a:buAutoNum type="arabicPeriod"/>
            </a:pPr>
            <a:r>
              <a:rPr b="1" lang="en-US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Keamanan (Security)</a:t>
            </a:r>
            <a:endParaRPr b="1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93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Bookman Old Style"/>
              <a:buAutoNum type="arabicPeriod"/>
            </a:pPr>
            <a:r>
              <a:rPr b="1" lang="en-US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Kebersamaan (Sharability)</a:t>
            </a:r>
            <a:endParaRPr/>
          </a:p>
          <a:p>
            <a:pPr indent="-11049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9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Istilah dalam Database</a:t>
            </a:r>
            <a:endParaRPr/>
          </a:p>
        </p:txBody>
      </p:sp>
      <p:sp>
        <p:nvSpPr>
          <p:cNvPr id="912" name="Google Shape;912;p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9"/>
          <p:cNvSpPr txBox="1"/>
          <p:nvPr>
            <p:ph idx="1" type="body"/>
          </p:nvPr>
        </p:nvSpPr>
        <p:spPr>
          <a:xfrm>
            <a:off x="464314" y="2186561"/>
            <a:ext cx="10445856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AutoNum type="arabicPeriod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Enterprise  </a:t>
            </a:r>
            <a:endParaRPr b="1" sz="2000" u="sng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AutoNum type="arabicPeriod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Entitas  </a:t>
            </a:r>
            <a:endParaRPr/>
          </a:p>
          <a:p>
            <a:pPr indent="0" lvl="1" marL="53816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Bookman Old Style"/>
                <a:ea typeface="Bookman Old Style"/>
                <a:cs typeface="Bookman Old Style"/>
                <a:sym typeface="Bookman Old Style"/>
              </a:rPr>
              <a:t>Sekumpulan obyek yang mempunyai karakteristik sama dan bisa dibedakan dari lainnya. Obyek dapat berupa barang, orang, tempat atau suatu kejadian Contoh : pegawai, mobil, nilai dsb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AutoNum type="arabicPeriod"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Atribut (Elemen Data)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53816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Deskripsi data yang bisa mengidentifikasikan entitas Contoh : entitas mobil adalah no. mobil, merk mobil,  warna mobil dsb.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538163" lvl="0" marL="53816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latin typeface="Bookman Old Style"/>
                <a:ea typeface="Bookman Old Style"/>
                <a:cs typeface="Bookman Old Style"/>
                <a:sym typeface="Bookman Old Style"/>
              </a:rPr>
              <a:t>4.    Nilai Data (Data Value)  </a:t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2020-10-14T00:48:12Z</dcterms:created>
  <dc:creator>Asus X200CA</dc:creator>
</cp:coreProperties>
</file>