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59" r:id="rId6"/>
    <p:sldId id="264" r:id="rId7"/>
    <p:sldId id="266" r:id="rId8"/>
    <p:sldId id="267" r:id="rId9"/>
    <p:sldId id="261" r:id="rId10"/>
    <p:sldId id="268" r:id="rId11"/>
    <p:sldId id="269" r:id="rId12"/>
    <p:sldId id="270" r:id="rId13"/>
    <p:sldId id="271" r:id="rId14"/>
    <p:sldId id="274" r:id="rId15"/>
    <p:sldId id="26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2" r:id="rId27"/>
    <p:sldId id="26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99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1B73-1D6C-4FD8-A21A-D3DE62B7D9E8}" type="datetimeFigureOut">
              <a:rPr lang="id-ID" smtClean="0"/>
              <a:t>11/11/2023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412A-39C1-483D-AE17-01C989A2C2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7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412A-39C1-483D-AE17-01C989A2C25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59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3E585-304D-452A-9BF4-8A9636432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5536985-E092-65B1-A476-6580413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A424A3-4A0C-60F2-0262-DBE715B6CA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22860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C26CEE-0A2E-865D-D918-73C5D18F9052}"/>
              </a:ext>
            </a:extLst>
          </p:cNvPr>
          <p:cNvSpPr/>
          <p:nvPr userDrawn="1"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6477-E097-908F-CC5F-254FC9A33B1E}"/>
              </a:ext>
            </a:extLst>
          </p:cNvPr>
          <p:cNvSpPr/>
          <p:nvPr userDrawn="1"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95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25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4">
                <a:lumMod val="75000"/>
              </a:schemeClr>
            </a:gs>
            <a:gs pos="0">
              <a:srgbClr val="00B0F0"/>
            </a:gs>
            <a:gs pos="2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2.jpe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g"/><Relationship Id="rId4" Type="http://schemas.openxmlformats.org/officeDocument/2006/relationships/image" Target="../media/image2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10" Type="http://schemas.openxmlformats.org/officeDocument/2006/relationships/image" Target="../media/image3.jpg"/><Relationship Id="rId4" Type="http://schemas.openxmlformats.org/officeDocument/2006/relationships/image" Target="../media/image29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sv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25" y="2742465"/>
            <a:ext cx="8824456" cy="1373070"/>
          </a:xfrm>
          <a:prstGeom prst="rect">
            <a:avLst/>
          </a:prstGeom>
        </p:spPr>
        <p:txBody>
          <a:bodyPr/>
          <a:lstStyle/>
          <a:p>
            <a:r>
              <a:rPr lang="id-ID" sz="3600" dirty="0">
                <a:latin typeface="Bodoni MT" panose="02070603080606020203" pitchFamily="18" charset="0"/>
              </a:rPr>
              <a:t>Pertemuan </a:t>
            </a:r>
            <a:r>
              <a:rPr lang="en-US" sz="3600" dirty="0">
                <a:latin typeface="Bodoni MT" panose="02070603080606020203" pitchFamily="18" charset="0"/>
              </a:rPr>
              <a:t>9</a:t>
            </a:r>
            <a:r>
              <a:rPr lang="id-ID" sz="3600" dirty="0">
                <a:latin typeface="Bodoni MT" panose="02070603080606020203" pitchFamily="18" charset="0"/>
              </a:rPr>
              <a:t> </a:t>
            </a:r>
            <a:br>
              <a:rPr lang="id-ID" sz="3600" dirty="0">
                <a:latin typeface="Bodoni MT" panose="02070603080606020203" pitchFamily="18" charset="0"/>
              </a:rPr>
            </a:br>
            <a:r>
              <a:rPr lang="id-ID" sz="3600" dirty="0">
                <a:latin typeface="Bodoni MT" panose="02070603080606020203" pitchFamily="18" charset="0"/>
              </a:rPr>
              <a:t>Pengantar Sistem dan Teknologi Informasi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</p:spPr>
        <p:txBody>
          <a:bodyPr/>
          <a:lstStyle/>
          <a:p>
            <a:r>
              <a:rPr lang="id-ID" dirty="0"/>
              <a:t>Khusnul Khotimah, S.Kom., M.T.I.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6" name="Group 5"/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79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62310AA6-D0AA-8844-62FB-84D4609A2677}"/>
              </a:ext>
            </a:extLst>
          </p:cNvPr>
          <p:cNvGrpSpPr/>
          <p:nvPr/>
        </p:nvGrpSpPr>
        <p:grpSpPr>
          <a:xfrm>
            <a:off x="9785538" y="76200"/>
            <a:ext cx="2074815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00B9C1E-B126-89F1-B012-598982A1D48C}"/>
                </a:ext>
              </a:extLst>
            </p:cNvPr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B078F22C-7A2E-D77E-03F6-B0FDE041A9C3}"/>
                </a:ext>
              </a:extLst>
            </p:cNvPr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E0B96E-1CF6-F59D-8B94-FAF5E6D84958}"/>
              </a:ext>
            </a:extLst>
          </p:cNvPr>
          <p:cNvSpPr txBox="1"/>
          <p:nvPr/>
        </p:nvSpPr>
        <p:spPr>
          <a:xfrm>
            <a:off x="331647" y="572072"/>
            <a:ext cx="8901564" cy="534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123" lvl="1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2. </a:t>
            </a:r>
            <a:r>
              <a:rPr lang="en-US" sz="2133" b="1" dirty="0">
                <a:latin typeface="Bell MT" panose="02020503060305020303" pitchFamily="18" charset="0"/>
              </a:rPr>
              <a:t>Repeater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 marL="491939" lvl="2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Dimana </a:t>
            </a:r>
            <a:r>
              <a:rPr lang="en-US" sz="2133" dirty="0" err="1">
                <a:latin typeface="Bell MT" panose="02020503060305020303" pitchFamily="18" charset="0"/>
              </a:rPr>
              <a:t>diketahui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panjang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maksimal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unshileded</a:t>
            </a:r>
            <a:r>
              <a:rPr lang="en-US" sz="2133" dirty="0">
                <a:latin typeface="Bell MT" panose="02020503060305020303" pitchFamily="18" charset="0"/>
              </a:rPr>
              <a:t> twisted pair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100 meter, </a:t>
            </a:r>
            <a:r>
              <a:rPr lang="en-US" sz="2133" dirty="0" err="1">
                <a:latin typeface="Bell MT" panose="02020503060305020303" pitchFamily="18" charset="0"/>
              </a:rPr>
              <a:t>maka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menguatkan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sinyal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tersebut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dipasanglah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repeater pada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tersebut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187123" lvl="1"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  <a:p>
            <a:pPr marL="187123" lvl="1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3. </a:t>
            </a:r>
            <a:r>
              <a:rPr lang="en-US" sz="2133" b="1" dirty="0">
                <a:latin typeface="Bell MT" panose="02020503060305020303" pitchFamily="18" charset="0"/>
              </a:rPr>
              <a:t>Bridge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 marL="491939" lvl="2">
              <a:spcBef>
                <a:spcPct val="0"/>
              </a:spcBef>
            </a:pP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perangkat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membagi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kedalam</a:t>
            </a:r>
            <a:r>
              <a:rPr lang="en-US" sz="2133" dirty="0">
                <a:latin typeface="Bell MT" panose="02020503060305020303" pitchFamily="18" charset="0"/>
              </a:rPr>
              <a:t> dua </a:t>
            </a:r>
            <a:r>
              <a:rPr lang="en-US" sz="2133" dirty="0" err="1">
                <a:latin typeface="Bell MT" panose="02020503060305020303" pitchFamily="18" charset="0"/>
              </a:rPr>
              <a:t>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ini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digunakan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mendapatkan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efisien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dimana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kadang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pertumbuhan</a:t>
            </a:r>
            <a:r>
              <a:rPr lang="en-US" sz="2133" dirty="0">
                <a:latin typeface="Bell MT" panose="02020503060305020303" pitchFamily="18" charset="0"/>
              </a:rPr>
              <a:t> network sangat </a:t>
            </a:r>
            <a:r>
              <a:rPr lang="en-US" sz="2133" dirty="0" err="1">
                <a:latin typeface="Bell MT" panose="02020503060305020303" pitchFamily="18" charset="0"/>
              </a:rPr>
              <a:t>cepat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makanya</a:t>
            </a:r>
            <a:r>
              <a:rPr lang="en-US" sz="2133" dirty="0">
                <a:latin typeface="Bell MT" panose="02020503060305020303" pitchFamily="18" charset="0"/>
              </a:rPr>
              <a:t> di </a:t>
            </a:r>
            <a:r>
              <a:rPr lang="en-US" sz="2133" dirty="0" err="1">
                <a:latin typeface="Bell MT" panose="02020503060305020303" pitchFamily="18" charset="0"/>
              </a:rPr>
              <a:t>perlukan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jembatan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itu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Diibaratkan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bahwa</a:t>
            </a:r>
            <a:r>
              <a:rPr lang="en-US" sz="2133" dirty="0">
                <a:latin typeface="Bell MT" panose="02020503060305020303" pitchFamily="18" charset="0"/>
              </a:rPr>
              <a:t> Bridges </a:t>
            </a:r>
            <a:r>
              <a:rPr lang="en-US" sz="2133" dirty="0" err="1">
                <a:latin typeface="Bell MT" panose="02020503060305020303" pitchFamily="18" charset="0"/>
              </a:rPr>
              <a:t>ini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seperti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polisi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lalu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lintas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mengatur</a:t>
            </a:r>
            <a:r>
              <a:rPr lang="en-US" sz="2133" dirty="0">
                <a:latin typeface="Bell MT" panose="02020503060305020303" pitchFamily="18" charset="0"/>
              </a:rPr>
              <a:t> di </a:t>
            </a:r>
            <a:r>
              <a:rPr lang="en-US" sz="2133" dirty="0" err="1">
                <a:latin typeface="Bell MT" panose="02020503060305020303" pitchFamily="18" charset="0"/>
              </a:rPr>
              <a:t>persimpangan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jalan</a:t>
            </a:r>
            <a:r>
              <a:rPr lang="en-US" sz="2133" dirty="0">
                <a:latin typeface="Bell MT" panose="02020503060305020303" pitchFamily="18" charset="0"/>
              </a:rPr>
              <a:t> pada </a:t>
            </a:r>
            <a:r>
              <a:rPr lang="en-US" sz="2133" dirty="0" err="1">
                <a:latin typeface="Bell MT" panose="02020503060305020303" pitchFamily="18" charset="0"/>
              </a:rPr>
              <a:t>saat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jamjam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sibuk</a:t>
            </a:r>
            <a:r>
              <a:rPr lang="en-US" sz="2133" dirty="0">
                <a:latin typeface="Bell MT" panose="02020503060305020303" pitchFamily="18" charset="0"/>
              </a:rPr>
              <a:t>. Dia </a:t>
            </a:r>
            <a:r>
              <a:rPr lang="en-US" sz="2133" dirty="0" err="1">
                <a:latin typeface="Bell MT" panose="02020503060305020303" pitchFamily="18" charset="0"/>
              </a:rPr>
              <a:t>mengatur</a:t>
            </a:r>
            <a:r>
              <a:rPr lang="en-US" sz="2133" dirty="0">
                <a:latin typeface="Bell MT" panose="02020503060305020303" pitchFamily="18" charset="0"/>
              </a:rPr>
              <a:t> agar </a:t>
            </a:r>
            <a:r>
              <a:rPr lang="en-US" sz="2133" dirty="0" err="1">
                <a:latin typeface="Bell MT" panose="02020503060305020303" pitchFamily="18" charset="0"/>
              </a:rPr>
              <a:t>informasi</a:t>
            </a:r>
            <a:r>
              <a:rPr lang="en-US" sz="2133" dirty="0">
                <a:latin typeface="Bell MT" panose="02020503060305020303" pitchFamily="18" charset="0"/>
              </a:rPr>
              <a:t> di </a:t>
            </a:r>
            <a:r>
              <a:rPr lang="en-US" sz="2133" dirty="0" err="1">
                <a:latin typeface="Bell MT" panose="02020503060305020303" pitchFamily="18" charset="0"/>
              </a:rPr>
              <a:t>antara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kedua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sisi</a:t>
            </a:r>
            <a:r>
              <a:rPr lang="en-US" sz="2133" dirty="0">
                <a:latin typeface="Bell MT" panose="02020503060305020303" pitchFamily="18" charset="0"/>
              </a:rPr>
              <a:t> network </a:t>
            </a:r>
            <a:r>
              <a:rPr lang="en-US" sz="2133" dirty="0" err="1">
                <a:latin typeface="Bell MT" panose="02020503060305020303" pitchFamily="18" charset="0"/>
              </a:rPr>
              <a:t>tetap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jalan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baik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teratur</a:t>
            </a:r>
            <a:r>
              <a:rPr lang="en-US" sz="2133" dirty="0">
                <a:latin typeface="Bell MT" panose="02020503060305020303" pitchFamily="18" charset="0"/>
              </a:rPr>
              <a:t>. Bridges juga </a:t>
            </a:r>
            <a:r>
              <a:rPr lang="en-US" sz="2133" dirty="0" err="1">
                <a:latin typeface="Bell MT" panose="02020503060305020303" pitchFamily="18" charset="0"/>
              </a:rPr>
              <a:t>dapat</a:t>
            </a:r>
            <a:r>
              <a:rPr lang="en-US" sz="2133" dirty="0">
                <a:latin typeface="Bell MT" panose="02020503060305020303" pitchFamily="18" charset="0"/>
              </a:rPr>
              <a:t> di </a:t>
            </a:r>
            <a:r>
              <a:rPr lang="en-US" sz="2133" dirty="0" err="1">
                <a:latin typeface="Bell MT" panose="02020503060305020303" pitchFamily="18" charset="0"/>
              </a:rPr>
              <a:t>gunakan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mengkoneksi</a:t>
            </a:r>
            <a:r>
              <a:rPr lang="en-US" sz="2133" dirty="0">
                <a:latin typeface="Bell MT" panose="02020503060305020303" pitchFamily="18" charset="0"/>
              </a:rPr>
              <a:t> 51 </a:t>
            </a:r>
            <a:r>
              <a:rPr lang="en-US" sz="2133" dirty="0" err="1">
                <a:latin typeface="Bell MT" panose="02020503060305020303" pitchFamily="18" charset="0"/>
              </a:rPr>
              <a:t>diantara</a:t>
            </a:r>
            <a:r>
              <a:rPr lang="en-US" sz="2133" dirty="0">
                <a:latin typeface="Bell MT" panose="02020503060305020303" pitchFamily="18" charset="0"/>
              </a:rPr>
              <a:t> network yang </a:t>
            </a:r>
            <a:r>
              <a:rPr lang="en-US" sz="2133" dirty="0" err="1">
                <a:latin typeface="Bell MT" panose="02020503060305020303" pitchFamily="18" charset="0"/>
              </a:rPr>
              <a:t>menggunakan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tipe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berbeda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ataupun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berbeda</a:t>
            </a:r>
            <a:r>
              <a:rPr lang="en-US" sz="2133" dirty="0">
                <a:latin typeface="Bell MT" panose="02020503060305020303" pitchFamily="18" charset="0"/>
              </a:rPr>
              <a:t> pula. </a:t>
            </a:r>
          </a:p>
          <a:p>
            <a:pPr marL="187123" lvl="1"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</p:txBody>
      </p:sp>
      <p:pic>
        <p:nvPicPr>
          <p:cNvPr id="9" name="Picture 2" descr="Image result for repeater 3D icon">
            <a:extLst>
              <a:ext uri="{FF2B5EF4-FFF2-40B4-BE49-F238E27FC236}">
                <a16:creationId xmlns:a16="http://schemas.microsoft.com/office/drawing/2014/main" id="{2F0E7EC1-B110-59B2-3EE0-ACDDCAF9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85" y="574026"/>
            <a:ext cx="1092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reeform 11">
            <a:extLst>
              <a:ext uri="{FF2B5EF4-FFF2-40B4-BE49-F238E27FC236}">
                <a16:creationId xmlns:a16="http://schemas.microsoft.com/office/drawing/2014/main" id="{31BF50B0-6584-B963-7212-D40A565E80DE}"/>
              </a:ext>
            </a:extLst>
          </p:cNvPr>
          <p:cNvSpPr/>
          <p:nvPr/>
        </p:nvSpPr>
        <p:spPr>
          <a:xfrm>
            <a:off x="10106987" y="4934868"/>
            <a:ext cx="1366691" cy="1366691"/>
          </a:xfrm>
          <a:custGeom>
            <a:avLst/>
            <a:gdLst/>
            <a:ahLst/>
            <a:cxnLst/>
            <a:rect l="l" t="t" r="r" b="b"/>
            <a:pathLst>
              <a:path w="2050036" h="2050036">
                <a:moveTo>
                  <a:pt x="0" y="0"/>
                </a:moveTo>
                <a:lnTo>
                  <a:pt x="2050036" y="0"/>
                </a:lnTo>
                <a:lnTo>
                  <a:pt x="2050036" y="2050037"/>
                </a:lnTo>
                <a:lnTo>
                  <a:pt x="0" y="2050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27C2301-9A89-8830-BD9C-7D0E9BEE21F3}"/>
              </a:ext>
            </a:extLst>
          </p:cNvPr>
          <p:cNvSpPr/>
          <p:nvPr/>
        </p:nvSpPr>
        <p:spPr>
          <a:xfrm>
            <a:off x="10233865" y="2551309"/>
            <a:ext cx="984240" cy="1658941"/>
          </a:xfrm>
          <a:custGeom>
            <a:avLst/>
            <a:gdLst/>
            <a:ahLst/>
            <a:cxnLst/>
            <a:rect l="l" t="t" r="r" b="b"/>
            <a:pathLst>
              <a:path w="1226108" h="2488411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472F35-3508-3308-DECE-EE63D0FD9D63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50DB02-C43C-4DAA-D218-C02F1186EDFD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AB93121-7ED5-2DF1-A077-8D0E168463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B0CE4FD-C0B8-FB78-2017-6DF95D9E46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23D2B09-9C6D-0113-F947-F1BB439B74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DB86A94-6176-E899-3D45-AA6E50441C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E2AB406-B8DF-F558-9C79-34D8DE5CA6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1F6B7D7-2FEF-5FD5-698C-16D83CBD5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FE6497E-D6C6-6FF0-5ABC-A49A39F6FD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290A70D-E697-63EE-2764-62122D154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07BE45F-C70F-6C59-8D34-67CF4EE21D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ED5118-7819-F4AB-03E6-3B06CF71AC32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51B158F-411E-700C-CE8B-7C40A69C9D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602CB26-DD75-84AC-87E2-94E98A5703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C7AE208-AAB4-8DC1-CEBC-4F6C1D5B6A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7475A0B-7AEB-E295-9FD3-FD958A3CA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BDB6F3A-86E7-7A2B-73A5-57D02DCDEA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70FF8FA-1BA8-08D2-B545-816BB294A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B858E88-4580-E246-B74D-873D11946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5911F64-350C-6130-BEAE-E66D266EC6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71752D3-F8BB-378A-0790-852CD400A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483E8C-A455-062B-9728-FD7EAEF48A11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EB6D43-84DF-57CA-ADE0-496E0B1A4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0FDD054-99DF-CA2E-D407-BC2B2B6DEA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62DBDB3-2273-8379-1580-2D22D616F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D2B2A1A-3E1D-1113-A4DA-245AE2C101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515E622-F542-8DF2-FFD8-EC8E02DC2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5CA276-A1C4-97D2-E448-1753122197FD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3D99041-BC62-1551-EBB0-2CB5BD4937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EE79C90-95DE-6126-DCB5-889DDC626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A2750BF-A95B-6270-33B3-2FFFEBD78B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4FBD7EE-D3C7-7127-1FE9-B59D4FCB53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006187-7406-8908-6338-7B0A15CDE2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74612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B6823C5-866B-E68B-D810-A04589E156F9}"/>
              </a:ext>
            </a:extLst>
          </p:cNvPr>
          <p:cNvGrpSpPr/>
          <p:nvPr/>
        </p:nvGrpSpPr>
        <p:grpSpPr>
          <a:xfrm>
            <a:off x="305874" y="76201"/>
            <a:ext cx="2074815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06E0D49-CB6A-B88C-0054-1254D6F6D33B}"/>
                </a:ext>
              </a:extLst>
            </p:cNvPr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F42E5F25-1C83-92A4-5D64-01382C835008}"/>
                </a:ext>
              </a:extLst>
            </p:cNvPr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239466-06B0-19B7-A8FC-BD40E704D626}"/>
              </a:ext>
            </a:extLst>
          </p:cNvPr>
          <p:cNvSpPr txBox="1"/>
          <p:nvPr/>
        </p:nvSpPr>
        <p:spPr>
          <a:xfrm>
            <a:off x="2520365" y="564701"/>
            <a:ext cx="8909635" cy="567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123" lvl="1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4. </a:t>
            </a:r>
            <a:r>
              <a:rPr lang="en-US" sz="2133" b="1" dirty="0">
                <a:latin typeface="Bell MT" panose="02020503060305020303" pitchFamily="18" charset="0"/>
              </a:rPr>
              <a:t>Router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 marL="491939" lvl="2">
              <a:spcBef>
                <a:spcPct val="0"/>
              </a:spcBef>
            </a:pP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Router </a:t>
            </a:r>
            <a:r>
              <a:rPr lang="en-US" sz="2133" dirty="0" err="1">
                <a:latin typeface="Bell MT" panose="02020503060305020303" pitchFamily="18" charset="0"/>
              </a:rPr>
              <a:t>mengartikan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informaari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yang lain, </a:t>
            </a:r>
            <a:r>
              <a:rPr lang="en-US" sz="2133" dirty="0" err="1">
                <a:latin typeface="Bell MT" panose="02020503060305020303" pitchFamily="18" charset="0"/>
              </a:rPr>
              <a:t>dia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hampir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sama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Bridge </a:t>
            </a:r>
            <a:r>
              <a:rPr lang="en-US" sz="2133" dirty="0" err="1">
                <a:latin typeface="Bell MT" panose="02020503060305020303" pitchFamily="18" charset="0"/>
              </a:rPr>
              <a:t>namun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agak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pintar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sedikit</a:t>
            </a:r>
            <a:r>
              <a:rPr lang="en-US" sz="2133" dirty="0">
                <a:latin typeface="Bell MT" panose="02020503060305020303" pitchFamily="18" charset="0"/>
              </a:rPr>
              <a:t>, router </a:t>
            </a:r>
            <a:r>
              <a:rPr lang="en-US" sz="2133" dirty="0" err="1">
                <a:latin typeface="Bell MT" panose="02020503060305020303" pitchFamily="18" charset="0"/>
              </a:rPr>
              <a:t>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mencari</a:t>
            </a:r>
            <a:r>
              <a:rPr lang="en-US" sz="2133" dirty="0">
                <a:latin typeface="Bell MT" panose="02020503060305020303" pitchFamily="18" charset="0"/>
              </a:rPr>
              <a:t> 13 </a:t>
            </a:r>
            <a:r>
              <a:rPr lang="en-US" sz="2133" dirty="0" err="1">
                <a:latin typeface="Bell MT" panose="02020503060305020303" pitchFamily="18" charset="0"/>
              </a:rPr>
              <a:t>jalur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terbaik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mengirimkan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pesan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berdasakan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atas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alamat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tujuan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alamat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asal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491939" lvl="2"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  <a:p>
            <a:pPr marL="491939" lvl="2">
              <a:spcBef>
                <a:spcPct val="0"/>
              </a:spcBef>
            </a:pPr>
            <a:r>
              <a:rPr lang="en-US" sz="2133" dirty="0" err="1">
                <a:latin typeface="Bell MT" panose="02020503060305020303" pitchFamily="18" charset="0"/>
              </a:rPr>
              <a:t>Sementara</a:t>
            </a:r>
            <a:r>
              <a:rPr lang="en-US" sz="2133" dirty="0">
                <a:latin typeface="Bell MT" panose="02020503060305020303" pitchFamily="18" charset="0"/>
              </a:rPr>
              <a:t> Bridges </a:t>
            </a:r>
            <a:r>
              <a:rPr lang="en-US" sz="2133" dirty="0" err="1">
                <a:latin typeface="Bell MT" panose="02020503060305020303" pitchFamily="18" charset="0"/>
              </a:rPr>
              <a:t>dapat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mengetahui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alamat</a:t>
            </a:r>
            <a:r>
              <a:rPr lang="en-US" sz="2133" dirty="0">
                <a:latin typeface="Bell MT" panose="02020503060305020303" pitchFamily="18" charset="0"/>
              </a:rPr>
              <a:t> masing-masing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di masing-masing </a:t>
            </a:r>
            <a:r>
              <a:rPr lang="en-US" sz="2133" dirty="0" err="1">
                <a:latin typeface="Bell MT" panose="02020503060305020303" pitchFamily="18" charset="0"/>
              </a:rPr>
              <a:t>sisi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, router </a:t>
            </a:r>
            <a:r>
              <a:rPr lang="en-US" sz="2133" dirty="0" err="1">
                <a:latin typeface="Bell MT" panose="02020503060305020303" pitchFamily="18" charset="0"/>
              </a:rPr>
              <a:t>mengetahui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alamat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komputerr</a:t>
            </a:r>
            <a:r>
              <a:rPr lang="en-US" sz="2133" dirty="0">
                <a:latin typeface="Bell MT" panose="02020503060305020303" pitchFamily="18" charset="0"/>
              </a:rPr>
              <a:t>, bridges dan router </a:t>
            </a:r>
            <a:r>
              <a:rPr lang="en-US" sz="2133" dirty="0" err="1">
                <a:latin typeface="Bell MT" panose="02020503060305020303" pitchFamily="18" charset="0"/>
              </a:rPr>
              <a:t>lainnya</a:t>
            </a:r>
            <a:r>
              <a:rPr lang="en-US" sz="2133" dirty="0">
                <a:latin typeface="Bell MT" panose="02020503060305020303" pitchFamily="18" charset="0"/>
              </a:rPr>
              <a:t>. router </a:t>
            </a:r>
            <a:r>
              <a:rPr lang="en-US" sz="2133" dirty="0" err="1">
                <a:latin typeface="Bell MT" panose="02020503060305020303" pitchFamily="18" charset="0"/>
              </a:rPr>
              <a:t>dapat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mengetahui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keseluruhan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melihat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sisi</a:t>
            </a:r>
            <a:r>
              <a:rPr lang="en-US" sz="2133" dirty="0">
                <a:latin typeface="Bell MT" panose="02020503060305020303" pitchFamily="18" charset="0"/>
              </a:rPr>
              <a:t> mana yang paling </a:t>
            </a:r>
            <a:r>
              <a:rPr lang="en-US" sz="2133" dirty="0" err="1">
                <a:latin typeface="Bell MT" panose="02020503060305020303" pitchFamily="18" charset="0"/>
              </a:rPr>
              <a:t>sibuk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dia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menarik</a:t>
            </a:r>
            <a:r>
              <a:rPr lang="en-US" sz="2133" dirty="0">
                <a:latin typeface="Bell MT" panose="02020503060305020303" pitchFamily="18" charset="0"/>
              </a:rPr>
              <a:t> data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sisi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sibuk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tersebut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sampai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tersebut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bersih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491939" lvl="2"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  <a:p>
            <a:pPr marL="491939" lvl="2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Jika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perusahaan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mempunyai</a:t>
            </a:r>
            <a:r>
              <a:rPr lang="en-US" sz="2133" dirty="0">
                <a:latin typeface="Bell MT" panose="02020503060305020303" pitchFamily="18" charset="0"/>
              </a:rPr>
              <a:t> LAN dan </a:t>
            </a:r>
            <a:r>
              <a:rPr lang="en-US" sz="2133" dirty="0" err="1">
                <a:latin typeface="Bell MT" panose="02020503060305020303" pitchFamily="18" charset="0"/>
              </a:rPr>
              <a:t>menginginkan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terkoneksi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</a:t>
            </a:r>
            <a:r>
              <a:rPr lang="en-US" sz="2133" dirty="0">
                <a:latin typeface="Bell MT" panose="02020503060305020303" pitchFamily="18" charset="0"/>
              </a:rPr>
              <a:t> Internet, </a:t>
            </a:r>
            <a:r>
              <a:rPr lang="en-US" sz="2133" dirty="0" err="1">
                <a:latin typeface="Bell MT" panose="02020503060305020303" pitchFamily="18" charset="0"/>
              </a:rPr>
              <a:t>mereka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harus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membeli</a:t>
            </a:r>
            <a:r>
              <a:rPr lang="en-US" sz="2133" dirty="0">
                <a:latin typeface="Bell MT" panose="02020503060305020303" pitchFamily="18" charset="0"/>
              </a:rPr>
              <a:t> router. </a:t>
            </a:r>
            <a:r>
              <a:rPr lang="en-US" sz="2133" dirty="0" err="1">
                <a:latin typeface="Bell MT" panose="02020503060305020303" pitchFamily="18" charset="0"/>
              </a:rPr>
              <a:t>Ini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berarti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router </a:t>
            </a:r>
            <a:r>
              <a:rPr lang="en-US" sz="2133" dirty="0" err="1">
                <a:latin typeface="Bell MT" panose="02020503060305020303" pitchFamily="18" charset="0"/>
              </a:rPr>
              <a:t>dapat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menterjemahkan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informasi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diantara</a:t>
            </a:r>
            <a:r>
              <a:rPr lang="en-US" sz="2133" dirty="0">
                <a:latin typeface="Bell MT" panose="02020503060305020303" pitchFamily="18" charset="0"/>
              </a:rPr>
              <a:t> LAN </a:t>
            </a:r>
            <a:r>
              <a:rPr lang="en-US" sz="2133" dirty="0" err="1">
                <a:latin typeface="Bell MT" panose="02020503060305020303" pitchFamily="18" charset="0"/>
              </a:rPr>
              <a:t>anda</a:t>
            </a:r>
            <a:r>
              <a:rPr lang="en-US" sz="2133" dirty="0">
                <a:latin typeface="Bell MT" panose="02020503060305020303" pitchFamily="18" charset="0"/>
              </a:rPr>
              <a:t> dan Internet. </a:t>
            </a:r>
            <a:r>
              <a:rPr lang="en-US" sz="2133" dirty="0" err="1">
                <a:latin typeface="Bell MT" panose="02020503060305020303" pitchFamily="18" charset="0"/>
              </a:rPr>
              <a:t>ini</a:t>
            </a:r>
            <a:r>
              <a:rPr lang="en-US" sz="2133" dirty="0">
                <a:latin typeface="Bell MT" panose="02020503060305020303" pitchFamily="18" charset="0"/>
              </a:rPr>
              <a:t> juga </a:t>
            </a:r>
            <a:r>
              <a:rPr lang="en-US" sz="2133" dirty="0" err="1">
                <a:latin typeface="Bell MT" panose="02020503060305020303" pitchFamily="18" charset="0"/>
              </a:rPr>
              <a:t>berarti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mencarikan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alternatif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jalur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terbaik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mengirimkan</a:t>
            </a:r>
            <a:r>
              <a:rPr lang="en-US" sz="2133" dirty="0">
                <a:latin typeface="Bell MT" panose="02020503060305020303" pitchFamily="18" charset="0"/>
              </a:rPr>
              <a:t> data </a:t>
            </a:r>
            <a:r>
              <a:rPr lang="en-US" sz="2133" dirty="0" err="1">
                <a:latin typeface="Bell MT" panose="02020503060305020303" pitchFamily="18" charset="0"/>
              </a:rPr>
              <a:t>melewati</a:t>
            </a:r>
            <a:r>
              <a:rPr lang="en-US" sz="2133" dirty="0">
                <a:latin typeface="Bell MT" panose="02020503060305020303" pitchFamily="18" charset="0"/>
              </a:rPr>
              <a:t> internet. </a:t>
            </a:r>
          </a:p>
        </p:txBody>
      </p:sp>
      <p:pic>
        <p:nvPicPr>
          <p:cNvPr id="9" name="Picture 2" descr="Image result for repeater 3D icon">
            <a:extLst>
              <a:ext uri="{FF2B5EF4-FFF2-40B4-BE49-F238E27FC236}">
                <a16:creationId xmlns:a16="http://schemas.microsoft.com/office/drawing/2014/main" id="{D882D8BA-F0A7-DDE6-3CE1-F282EA5D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6" y="728189"/>
            <a:ext cx="1092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reeform 11">
            <a:extLst>
              <a:ext uri="{FF2B5EF4-FFF2-40B4-BE49-F238E27FC236}">
                <a16:creationId xmlns:a16="http://schemas.microsoft.com/office/drawing/2014/main" id="{91465AD6-FACE-6A1D-E385-883748DAE31F}"/>
              </a:ext>
            </a:extLst>
          </p:cNvPr>
          <p:cNvSpPr/>
          <p:nvPr/>
        </p:nvSpPr>
        <p:spPr>
          <a:xfrm>
            <a:off x="643268" y="5089031"/>
            <a:ext cx="1366691" cy="1366691"/>
          </a:xfrm>
          <a:custGeom>
            <a:avLst/>
            <a:gdLst/>
            <a:ahLst/>
            <a:cxnLst/>
            <a:rect l="l" t="t" r="r" b="b"/>
            <a:pathLst>
              <a:path w="2050036" h="2050036">
                <a:moveTo>
                  <a:pt x="0" y="0"/>
                </a:moveTo>
                <a:lnTo>
                  <a:pt x="2050036" y="0"/>
                </a:lnTo>
                <a:lnTo>
                  <a:pt x="2050036" y="2050037"/>
                </a:lnTo>
                <a:lnTo>
                  <a:pt x="0" y="2050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4" descr="Image result for hub icon">
            <a:extLst>
              <a:ext uri="{FF2B5EF4-FFF2-40B4-BE49-F238E27FC236}">
                <a16:creationId xmlns:a16="http://schemas.microsoft.com/office/drawing/2014/main" id="{17CA3494-EE56-E88C-FFF5-51F36D87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1" y="2963442"/>
            <a:ext cx="1073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2BB8D2-400D-4129-895F-E360A1726C42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257788-9324-34BD-A14F-F49579AA91D9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836C30A-6D92-A1BE-04E6-E58F2941F0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1E1FBF3-5AA6-E058-1FC3-7C6EAAAA92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BAF4392-EC20-F9D5-BDA6-594A3CFE9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FADBCBD-5FA7-57EA-ED20-B355E4B369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B73D5EC-D291-AF39-8642-BA4463915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0663240-3342-05D3-4540-010BBC4142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086866B-D9D5-7B1A-8436-B27E8CBDA4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F9280E5-3010-3545-D348-5FBE1BACD6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6ABC777-C375-0F38-E185-35BAF345D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AFECCB-2CF7-61C4-1863-FF934B51FB7E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948CE12-FED4-E2AB-DB45-60CC48179C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54C9449-65B7-AA76-D421-6547617EEB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790952D-A27D-63E6-5828-CFA8FE3EA1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39C92DF-2364-678C-4510-0BE68D8EB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57EBE77-BD8D-8651-AF64-05E31420C1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E06802B-86F6-4F53-108F-47CBBDDF9D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4A74ACA-A9EE-864A-4879-FDE1671FAF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C227156-4024-FD45-CDD0-7B64A9CA4F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DBA2513-EA17-E249-ED70-75EBC368CE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62F68A-3B1C-89F4-FECC-063385F5483B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3F93630-FF10-3C89-E23A-EACBE98156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AB02F92-4336-C2D6-1BB4-5AF48CE0B5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C25E721-A746-7BE8-2A80-F37D4289BA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B8A8445-2AC2-C67A-5B07-AB35342DD3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0987DED-91CC-535D-9ECA-5FAD25E213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F7D1DC-3D46-06DB-6824-210E567F17C5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EF091C2-A7F0-3CCA-E896-18FCEBCE2E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3EC607D-A562-DFFF-A2DB-4F7C38FBB8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D41591D-DF17-6058-56F0-6F2E6599B9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302693E-3403-7D49-9149-22D9A1F7FE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830BB6E-F4C6-B465-8D44-C42445FCC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28713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F7CB841-2BB8-93B3-5D22-2D2C367B205B}"/>
              </a:ext>
            </a:extLst>
          </p:cNvPr>
          <p:cNvGrpSpPr/>
          <p:nvPr/>
        </p:nvGrpSpPr>
        <p:grpSpPr>
          <a:xfrm>
            <a:off x="9786868" y="58615"/>
            <a:ext cx="2074815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679FE97A-99B0-2D85-3D01-6A654A05537A}"/>
                </a:ext>
              </a:extLst>
            </p:cNvPr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14458471-BD8D-0BF6-303B-563B5E5D49C0}"/>
                </a:ext>
              </a:extLst>
            </p:cNvPr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137607-509A-4177-583C-47703D5EDAB3}"/>
              </a:ext>
            </a:extLst>
          </p:cNvPr>
          <p:cNvSpPr txBox="1"/>
          <p:nvPr/>
        </p:nvSpPr>
        <p:spPr>
          <a:xfrm>
            <a:off x="466654" y="607715"/>
            <a:ext cx="9150812" cy="600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>
                <a:latin typeface="Bell MT" panose="02020503060305020303" pitchFamily="18" charset="0"/>
              </a:rPr>
              <a:t>2. </a:t>
            </a:r>
            <a:r>
              <a:rPr lang="en-US" sz="2133" dirty="0" err="1">
                <a:latin typeface="Bell MT" panose="02020503060305020303" pitchFamily="18" charset="0"/>
              </a:rPr>
              <a:t>Tanpa</a:t>
            </a:r>
            <a:r>
              <a:rPr lang="en-US" sz="2133" dirty="0">
                <a:latin typeface="Bell MT" panose="02020503060305020303" pitchFamily="18" charset="0"/>
              </a:rPr>
              <a:t> Kabel </a:t>
            </a:r>
          </a:p>
          <a:p>
            <a:pPr marL="647732" lvl="1" indent="-342917">
              <a:buAutoNum type="alphaLcPeriod"/>
            </a:pPr>
            <a:r>
              <a:rPr lang="en-US" sz="2133" b="1" dirty="0" err="1">
                <a:latin typeface="Bell MT" panose="02020503060305020303" pitchFamily="18" charset="0"/>
              </a:rPr>
              <a:t>Gelombang</a:t>
            </a:r>
            <a:r>
              <a:rPr lang="en-US" sz="2133" b="1" dirty="0">
                <a:latin typeface="Bell MT" panose="02020503060305020303" pitchFamily="18" charset="0"/>
              </a:rPr>
              <a:t> </a:t>
            </a:r>
            <a:r>
              <a:rPr lang="en-US" sz="2133" b="1" dirty="0" err="1">
                <a:latin typeface="Bell MT" panose="02020503060305020303" pitchFamily="18" charset="0"/>
              </a:rPr>
              <a:t>Mikro</a:t>
            </a:r>
            <a:r>
              <a:rPr lang="en-US" sz="2133" b="1" dirty="0">
                <a:latin typeface="Bell MT" panose="02020503060305020303" pitchFamily="18" charset="0"/>
              </a:rPr>
              <a:t> (</a:t>
            </a:r>
            <a:r>
              <a:rPr lang="en-US" sz="2133" b="1" dirty="0" err="1">
                <a:latin typeface="Bell MT" panose="02020503060305020303" pitchFamily="18" charset="0"/>
              </a:rPr>
              <a:t>Terestrial</a:t>
            </a:r>
            <a:r>
              <a:rPr lang="en-US" sz="2133" b="1" dirty="0">
                <a:latin typeface="Bell MT" panose="02020503060305020303" pitchFamily="18" charset="0"/>
              </a:rPr>
              <a:t>) </a:t>
            </a:r>
          </a:p>
          <a:p>
            <a:pPr lvl="2"/>
            <a:r>
              <a:rPr lang="en-US" sz="2133" dirty="0">
                <a:latin typeface="Bell MT" panose="02020503060305020303" pitchFamily="18" charset="0"/>
              </a:rPr>
              <a:t>Data </a:t>
            </a:r>
            <a:r>
              <a:rPr lang="en-US" sz="2133" dirty="0" err="1">
                <a:latin typeface="Bell MT" panose="02020503060305020303" pitchFamily="18" charset="0"/>
              </a:rPr>
              <a:t>disalurkan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dalam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jalur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lurus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udara</a:t>
            </a:r>
            <a:r>
              <a:rPr lang="en-US" sz="2133" dirty="0">
                <a:latin typeface="Bell MT" panose="02020503060305020303" pitchFamily="18" charset="0"/>
              </a:rPr>
              <a:t> via </a:t>
            </a:r>
            <a:r>
              <a:rPr lang="en-US" sz="2133" dirty="0" err="1">
                <a:latin typeface="Bell MT" panose="02020503060305020303" pitchFamily="18" charset="0"/>
              </a:rPr>
              <a:t>stasiun</a:t>
            </a:r>
            <a:r>
              <a:rPr lang="en-US" sz="2133" dirty="0">
                <a:latin typeface="Bell MT" panose="02020503060305020303" pitchFamily="18" charset="0"/>
              </a:rPr>
              <a:t> relay. </a:t>
            </a:r>
            <a:r>
              <a:rPr lang="en-US" sz="2133" dirty="0" err="1">
                <a:latin typeface="Bell MT" panose="02020503060305020303" pitchFamily="18" charset="0"/>
              </a:rPr>
              <a:t>Statsiun</a:t>
            </a:r>
            <a:r>
              <a:rPr lang="en-US" sz="2133" dirty="0">
                <a:latin typeface="Bell MT" panose="02020503060305020303" pitchFamily="18" charset="0"/>
              </a:rPr>
              <a:t> relay </a:t>
            </a:r>
            <a:r>
              <a:rPr lang="en-US" sz="2133" dirty="0" err="1">
                <a:latin typeface="Bell MT" panose="02020503060305020303" pitchFamily="18" charset="0"/>
              </a:rPr>
              <a:t>harus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ditempatlan</a:t>
            </a:r>
            <a:r>
              <a:rPr lang="en-US" sz="2133" dirty="0">
                <a:latin typeface="Bell MT" panose="02020503060305020303" pitchFamily="18" charset="0"/>
              </a:rPr>
              <a:t> di </a:t>
            </a:r>
            <a:r>
              <a:rPr lang="en-US" sz="2133" dirty="0" err="1">
                <a:latin typeface="Bell MT" panose="02020503060305020303" pitchFamily="18" charset="0"/>
              </a:rPr>
              <a:t>tempat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tinggi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Kecepatan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transmisinya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mencapai</a:t>
            </a:r>
            <a:r>
              <a:rPr lang="en-US" sz="2133" dirty="0">
                <a:latin typeface="Bell MT" panose="02020503060305020303" pitchFamily="18" charset="0"/>
              </a:rPr>
              <a:t> 10 MB/Sec. </a:t>
            </a:r>
            <a:r>
              <a:rPr lang="en-US" sz="2133" dirty="0" err="1">
                <a:latin typeface="Bell MT" panose="02020503060305020303" pitchFamily="18" charset="0"/>
              </a:rPr>
              <a:t>Gelombang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mikro</a:t>
            </a:r>
            <a:r>
              <a:rPr lang="en-US" sz="2133" dirty="0">
                <a:latin typeface="Bell MT" panose="02020503060305020303" pitchFamily="18" charset="0"/>
              </a:rPr>
              <a:t> paling </a:t>
            </a:r>
            <a:r>
              <a:rPr lang="en-US" sz="2133" dirty="0" err="1">
                <a:latin typeface="Bell MT" panose="02020503060305020303" pitchFamily="18" charset="0"/>
              </a:rPr>
              <a:t>baik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dipergunakan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daerah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tidak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dijangkau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kecepatan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tinggi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jarak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jauh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Gelombang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mikro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kelemahan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karena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selalu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memerlukan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statsiun</a:t>
            </a:r>
            <a:r>
              <a:rPr lang="en-US" sz="2133" dirty="0">
                <a:latin typeface="Bell MT" panose="02020503060305020303" pitchFamily="18" charset="0"/>
              </a:rPr>
              <a:t> relay yang mahal dan sangat </a:t>
            </a:r>
            <a:r>
              <a:rPr lang="en-US" sz="2133" dirty="0" err="1">
                <a:latin typeface="Bell MT" panose="02020503060305020303" pitchFamily="18" charset="0"/>
              </a:rPr>
              <a:t>terpengaruh</a:t>
            </a:r>
            <a:r>
              <a:rPr lang="en-US" sz="2133" dirty="0">
                <a:latin typeface="Bell MT" panose="02020503060305020303" pitchFamily="18" charset="0"/>
              </a:rPr>
              <a:t> oleh </a:t>
            </a:r>
            <a:r>
              <a:rPr lang="en-US" sz="2133" dirty="0" err="1">
                <a:latin typeface="Bell MT" panose="02020503060305020303" pitchFamily="18" charset="0"/>
              </a:rPr>
              <a:t>cuaca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lvl="1"/>
            <a:endParaRPr lang="en-US" sz="2133" dirty="0">
              <a:latin typeface="Bell MT" panose="02020503060305020303" pitchFamily="18" charset="0"/>
            </a:endParaRPr>
          </a:p>
          <a:p>
            <a:pPr lvl="1"/>
            <a:r>
              <a:rPr lang="en-US" sz="2133" b="1" dirty="0">
                <a:latin typeface="Bell MT" panose="02020503060305020303" pitchFamily="18" charset="0"/>
              </a:rPr>
              <a:t>b. </a:t>
            </a:r>
            <a:r>
              <a:rPr lang="en-US" sz="2133" b="1" dirty="0" err="1">
                <a:latin typeface="Bell MT" panose="02020503060305020303" pitchFamily="18" charset="0"/>
              </a:rPr>
              <a:t>Satelit</a:t>
            </a:r>
            <a:r>
              <a:rPr lang="en-US" sz="2133" b="1" dirty="0">
                <a:latin typeface="Bell MT" panose="02020503060305020303" pitchFamily="18" charset="0"/>
              </a:rPr>
              <a:t> </a:t>
            </a:r>
          </a:p>
          <a:p>
            <a:pPr lvl="2"/>
            <a:r>
              <a:rPr lang="en-US" sz="2133" dirty="0">
                <a:latin typeface="Bell MT" panose="02020503060305020303" pitchFamily="18" charset="0"/>
              </a:rPr>
              <a:t>Data </a:t>
            </a:r>
            <a:r>
              <a:rPr lang="en-US" sz="2133" dirty="0" err="1">
                <a:latin typeface="Bell MT" panose="02020503060305020303" pitchFamily="18" charset="0"/>
              </a:rPr>
              <a:t>disalurkan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melalui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satelit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bumi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sehingga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jangkauan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luas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Kecepatan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transmisinya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mencapai</a:t>
            </a:r>
            <a:r>
              <a:rPr lang="en-US" sz="2133" dirty="0">
                <a:latin typeface="Bell MT" panose="02020503060305020303" pitchFamily="18" charset="0"/>
              </a:rPr>
              <a:t> 10 MB/Sec. </a:t>
            </a:r>
            <a:r>
              <a:rPr lang="en-US" sz="2133" dirty="0" err="1">
                <a:latin typeface="Bell MT" panose="02020503060305020303" pitchFamily="18" charset="0"/>
              </a:rPr>
              <a:t>Gelombang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mikro</a:t>
            </a:r>
            <a:r>
              <a:rPr lang="en-US" sz="2133" dirty="0">
                <a:latin typeface="Bell MT" panose="02020503060305020303" pitchFamily="18" charset="0"/>
              </a:rPr>
              <a:t> paling </a:t>
            </a:r>
            <a:r>
              <a:rPr lang="en-US" sz="2133" dirty="0" err="1">
                <a:latin typeface="Bell MT" panose="02020503060305020303" pitchFamily="18" charset="0"/>
              </a:rPr>
              <a:t>baik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dipergunakan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daerah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tidak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dijangkau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kecepatan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tinggi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jarak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jauh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Dibandingkan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terestrial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jangkauan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satelit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lebih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luas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maka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sering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dipakai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televisi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satelit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kelemahan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karena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satelit</a:t>
            </a:r>
            <a:r>
              <a:rPr lang="en-US" sz="2133" dirty="0">
                <a:latin typeface="Bell MT" panose="02020503060305020303" pitchFamily="18" charset="0"/>
              </a:rPr>
              <a:t> sangat mahal dan sangat </a:t>
            </a:r>
            <a:r>
              <a:rPr lang="en-US" sz="2133" dirty="0" err="1">
                <a:latin typeface="Bell MT" panose="02020503060305020303" pitchFamily="18" charset="0"/>
              </a:rPr>
              <a:t>terpengaruh</a:t>
            </a:r>
            <a:r>
              <a:rPr lang="en-US" sz="2133" dirty="0">
                <a:latin typeface="Bell MT" panose="02020503060305020303" pitchFamily="18" charset="0"/>
              </a:rPr>
              <a:t> oleh </a:t>
            </a:r>
            <a:r>
              <a:rPr lang="en-US" sz="2133" dirty="0" err="1">
                <a:latin typeface="Bell MT" panose="02020503060305020303" pitchFamily="18" charset="0"/>
              </a:rPr>
              <a:t>cuaca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B14669D-516B-1E84-8C63-22C58D010D0F}"/>
              </a:ext>
            </a:extLst>
          </p:cNvPr>
          <p:cNvSpPr/>
          <p:nvPr/>
        </p:nvSpPr>
        <p:spPr>
          <a:xfrm>
            <a:off x="10356255" y="563703"/>
            <a:ext cx="936043" cy="1658941"/>
          </a:xfrm>
          <a:custGeom>
            <a:avLst/>
            <a:gdLst/>
            <a:ahLst/>
            <a:cxnLst/>
            <a:rect l="l" t="t" r="r" b="b"/>
            <a:pathLst>
              <a:path w="1226108" h="2488411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2" descr="Image result for hub icon">
            <a:extLst>
              <a:ext uri="{FF2B5EF4-FFF2-40B4-BE49-F238E27FC236}">
                <a16:creationId xmlns:a16="http://schemas.microsoft.com/office/drawing/2014/main" id="{A5467D99-434B-0848-04A5-CDF54FD7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646" y="2964037"/>
            <a:ext cx="1417969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Image result for hub icon">
            <a:extLst>
              <a:ext uri="{FF2B5EF4-FFF2-40B4-BE49-F238E27FC236}">
                <a16:creationId xmlns:a16="http://schemas.microsoft.com/office/drawing/2014/main" id="{C562C73F-225A-E5B4-B17C-B3FC8EFB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60" y="5073170"/>
            <a:ext cx="122890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7F89E5-58EF-B958-E6B8-D02663FA500B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26BC8E-2BD9-3388-2CAC-72B0A2B33C9C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11B8502-69A1-10D6-76B6-15A76D97E8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AB70C94-27A3-B7C0-67E9-076F39EFA9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526F149-33FF-90D3-591E-3BC15C1DD7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1F4D60D-FD06-479B-4A7C-AF419C0D5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E308636-E3CC-7FBA-3C7B-77DA34724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8E66538-86AC-434B-461B-B4BFE9CA4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A5196F0-A6D9-543A-C120-2857BFFEBE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980C88-8497-7B69-F2A6-FD3A43FD0C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80FB51F-596E-DED3-8FE7-8133191EF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0A4B5-7E7C-F66D-5269-0CBB314E8F56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AEDC1B7-125A-D4D0-78EC-C5636F7719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0D57FAA-9F39-FA86-0459-E139B13825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8B0B50D-6B3B-60D1-71E2-F75FD7351C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3F2E881-96FA-A4A3-3370-2FDE466DC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5C813EB-4573-AA79-98EC-5DF0A1EC9A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76FFCDF-BF53-DEA1-264A-DEAF1E0B1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663C7BF-608E-A3F4-80D6-98C0738695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0EA142A-685C-E903-AA20-2727DCEE98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B49FE9D-A6FF-9157-D848-A0C2D9649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7F9413-F0E0-AD7D-5C3E-72C9CA5FD2BA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8F04A89-719A-39F5-0AA7-8DAC9029EE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61A969C-19D5-4EDA-FD1F-B42986A308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38C9F53-358A-0D77-EFBD-EE4A43FE50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A750691-C5B1-31EC-4A35-3C1A022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D98FA12-8AA3-8415-87BB-715A5B2CEE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91A93B-E2BE-6F87-B90C-34DCCB945B2E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28D51D2-7BAE-BFB8-7AD0-761D253DE6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243E135-8B64-41C0-FB08-7A3BC19AF4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00DA9C7-6E78-EB31-EB4C-E50A92ABD5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7D8B073-4745-1371-DA4B-4F55A82762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E7587FC-AF99-B9CD-2E9D-66D29A9652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49220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A7EF68D3-2D45-F714-D32A-FEB12F4DB4AF}"/>
              </a:ext>
            </a:extLst>
          </p:cNvPr>
          <p:cNvGrpSpPr/>
          <p:nvPr/>
        </p:nvGrpSpPr>
        <p:grpSpPr>
          <a:xfrm>
            <a:off x="305874" y="76201"/>
            <a:ext cx="1878526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AECC2025-8522-7AC1-A769-69A89808BF14}"/>
                </a:ext>
              </a:extLst>
            </p:cNvPr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F4E737EC-55CA-A623-618E-037755111BCD}"/>
                </a:ext>
              </a:extLst>
            </p:cNvPr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B813D52-1119-7FEA-F601-7ED31123CDE9}"/>
              </a:ext>
            </a:extLst>
          </p:cNvPr>
          <p:cNvSpPr txBox="1"/>
          <p:nvPr/>
        </p:nvSpPr>
        <p:spPr>
          <a:xfrm>
            <a:off x="2335896" y="838200"/>
            <a:ext cx="8687704" cy="4031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133" b="1" dirty="0">
                <a:latin typeface="Bell MT" panose="02020503060305020303" pitchFamily="18" charset="0"/>
              </a:rPr>
              <a:t>c. </a:t>
            </a:r>
            <a:r>
              <a:rPr lang="en-US" sz="2133" b="1" dirty="0" err="1">
                <a:latin typeface="Bell MT" panose="02020503060305020303" pitchFamily="18" charset="0"/>
              </a:rPr>
              <a:t>Gelombang</a:t>
            </a:r>
            <a:r>
              <a:rPr lang="en-US" sz="2133" b="1" dirty="0">
                <a:latin typeface="Bell MT" panose="02020503060305020303" pitchFamily="18" charset="0"/>
              </a:rPr>
              <a:t> Radio </a:t>
            </a:r>
          </a:p>
          <a:p>
            <a:pPr lvl="1"/>
            <a:r>
              <a:rPr lang="en-US" sz="2133" dirty="0">
                <a:latin typeface="Bell MT" panose="02020503060305020303" pitchFamily="18" charset="0"/>
              </a:rPr>
              <a:t>Data </a:t>
            </a:r>
            <a:r>
              <a:rPr lang="en-US" sz="2133" dirty="0" err="1">
                <a:latin typeface="Bell MT" panose="02020503060305020303" pitchFamily="18" charset="0"/>
              </a:rPr>
              <a:t>disalurkan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melalui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gelombang</a:t>
            </a:r>
            <a:r>
              <a:rPr lang="en-US" sz="2133" dirty="0">
                <a:latin typeface="Bell MT" panose="02020503060305020303" pitchFamily="18" charset="0"/>
              </a:rPr>
              <a:t> radio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frekuensi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tertentu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Komunikasinya</a:t>
            </a:r>
            <a:r>
              <a:rPr lang="en-US" sz="2133" dirty="0">
                <a:latin typeface="Bell MT" panose="02020503060305020303" pitchFamily="18" charset="0"/>
              </a:rPr>
              <a:t> peer2peer. </a:t>
            </a:r>
            <a:r>
              <a:rPr lang="en-US" sz="2133" dirty="0" err="1">
                <a:latin typeface="Bell MT" panose="02020503060305020303" pitchFamily="18" charset="0"/>
              </a:rPr>
              <a:t>Kelebihan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gelombang</a:t>
            </a:r>
            <a:r>
              <a:rPr lang="en-US" sz="2133" dirty="0">
                <a:latin typeface="Bell MT" panose="02020503060305020303" pitchFamily="18" charset="0"/>
              </a:rPr>
              <a:t> radio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melewati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dinding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Kelemahan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</a:t>
            </a:r>
            <a:r>
              <a:rPr lang="en-US" sz="2133" dirty="0">
                <a:latin typeface="Bell MT" panose="02020503060305020303" pitchFamily="18" charset="0"/>
              </a:rPr>
              <a:t> pada </a:t>
            </a:r>
            <a:r>
              <a:rPr lang="en-US" sz="2133" dirty="0" err="1">
                <a:latin typeface="Bell MT" panose="02020503060305020303" pitchFamily="18" charset="0"/>
              </a:rPr>
              <a:t>keamanan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karena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semua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konek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yang lain. </a:t>
            </a:r>
          </a:p>
          <a:p>
            <a:pPr lvl="1"/>
            <a:endParaRPr lang="en-US" sz="2133" dirty="0">
              <a:latin typeface="Bell MT" panose="02020503060305020303" pitchFamily="18" charset="0"/>
            </a:endParaRPr>
          </a:p>
          <a:p>
            <a:pPr lvl="1"/>
            <a:r>
              <a:rPr lang="en-US" sz="2133" b="1" dirty="0">
                <a:latin typeface="Bell MT" panose="02020503060305020303" pitchFamily="18" charset="0"/>
              </a:rPr>
              <a:t>d. Infra Merah </a:t>
            </a:r>
          </a:p>
          <a:p>
            <a:pPr lvl="1"/>
            <a:r>
              <a:rPr lang="en-US" sz="2133" dirty="0">
                <a:latin typeface="Bell MT" panose="02020503060305020303" pitchFamily="18" charset="0"/>
              </a:rPr>
              <a:t>Data </a:t>
            </a:r>
            <a:r>
              <a:rPr lang="en-US" sz="2133" dirty="0" err="1">
                <a:latin typeface="Bell MT" panose="02020503060305020303" pitchFamily="18" charset="0"/>
              </a:rPr>
              <a:t>disalurkan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melalui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denyut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cahaya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spektrum</a:t>
            </a:r>
            <a:r>
              <a:rPr lang="en-US" sz="2133" dirty="0">
                <a:latin typeface="Bell MT" panose="02020503060305020303" pitchFamily="18" charset="0"/>
              </a:rPr>
              <a:t> infra </a:t>
            </a:r>
            <a:r>
              <a:rPr lang="en-US" sz="2133" dirty="0" err="1">
                <a:latin typeface="Bell MT" panose="02020503060305020303" pitchFamily="18" charset="0"/>
              </a:rPr>
              <a:t>merah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Kecepatan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transmisinya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mencapai</a:t>
            </a:r>
            <a:r>
              <a:rPr lang="en-US" sz="2133" dirty="0">
                <a:latin typeface="Bell MT" panose="02020503060305020303" pitchFamily="18" charset="0"/>
              </a:rPr>
              <a:t> 115 KB/Sec – 10 52 MB/Sec. </a:t>
            </a:r>
            <a:r>
              <a:rPr lang="en-US" sz="2133" dirty="0" err="1">
                <a:latin typeface="Bell MT" panose="02020503060305020303" pitchFamily="18" charset="0"/>
              </a:rPr>
              <a:t>Peralatan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harus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dekat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dalam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ruang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sama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Kelebihan</a:t>
            </a:r>
            <a:r>
              <a:rPr lang="en-US" sz="2133" dirty="0">
                <a:latin typeface="Bell MT" panose="02020503060305020303" pitchFamily="18" charset="0"/>
              </a:rPr>
              <a:t> infra </a:t>
            </a:r>
            <a:r>
              <a:rPr lang="en-US" sz="2133" dirty="0" err="1">
                <a:latin typeface="Bell MT" panose="02020503060305020303" pitchFamily="18" charset="0"/>
              </a:rPr>
              <a:t>merah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murah</a:t>
            </a:r>
            <a:r>
              <a:rPr lang="en-US" sz="2133" dirty="0">
                <a:latin typeface="Bell MT" panose="02020503060305020303" pitchFamily="18" charset="0"/>
              </a:rPr>
              <a:t> dan bandwidth </a:t>
            </a:r>
            <a:r>
              <a:rPr lang="en-US" sz="2133" dirty="0" err="1">
                <a:latin typeface="Bell MT" panose="02020503060305020303" pitchFamily="18" charset="0"/>
              </a:rPr>
              <a:t>lebih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baik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Kelemahannya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tidak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dapat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menembus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dinding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atau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benda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padat</a:t>
            </a:r>
            <a:endParaRPr lang="en-US" sz="2133" dirty="0">
              <a:latin typeface="Bell MT" panose="02020503060305020303" pitchFamily="18" charset="0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B8ED386E-F9C3-1489-2667-82F8C983334D}"/>
              </a:ext>
            </a:extLst>
          </p:cNvPr>
          <p:cNvSpPr/>
          <p:nvPr/>
        </p:nvSpPr>
        <p:spPr>
          <a:xfrm>
            <a:off x="485055" y="409540"/>
            <a:ext cx="1366691" cy="1366691"/>
          </a:xfrm>
          <a:custGeom>
            <a:avLst/>
            <a:gdLst/>
            <a:ahLst/>
            <a:cxnLst/>
            <a:rect l="l" t="t" r="r" b="b"/>
            <a:pathLst>
              <a:path w="2050036" h="2050036">
                <a:moveTo>
                  <a:pt x="0" y="0"/>
                </a:moveTo>
                <a:lnTo>
                  <a:pt x="2050036" y="0"/>
                </a:lnTo>
                <a:lnTo>
                  <a:pt x="2050036" y="2050037"/>
                </a:lnTo>
                <a:lnTo>
                  <a:pt x="0" y="2050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 descr="Image result for repeater icon">
            <a:extLst>
              <a:ext uri="{FF2B5EF4-FFF2-40B4-BE49-F238E27FC236}">
                <a16:creationId xmlns:a16="http://schemas.microsoft.com/office/drawing/2014/main" id="{2734FC08-6432-A42A-8B50-E79E4E26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156200"/>
            <a:ext cx="104775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Image result for repeater 3D icon">
            <a:extLst>
              <a:ext uri="{FF2B5EF4-FFF2-40B4-BE49-F238E27FC236}">
                <a16:creationId xmlns:a16="http://schemas.microsoft.com/office/drawing/2014/main" id="{DC0FF77D-2CF2-46EF-CCF5-228E733C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809874"/>
            <a:ext cx="10795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87EE80D-08F6-7C67-9676-EA51F1A1E5DE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154DA5-9248-FBC9-E021-F41506CD2A1E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E83BBFF-5BEB-FF1D-9417-69B9DDEC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A306AC8-431A-0924-8F5C-E96B734340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BE3598A-0BDA-01A0-84EA-FD0BC6416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EBD91F3-ECD9-363A-1637-72ED5D0310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28A4E54-00FC-75C2-4556-F4FF5118C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CFDFFB1-4776-2C60-A0E5-E072F3564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91455AC-285E-E217-539A-12AFC819F2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8C46B15-7257-42DE-3E47-EA88EF1AE8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243D362-5CF5-67C8-428A-D8D0AA03CE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BB03B5-F257-D10D-4A31-6FE4CCBD9FDA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3352420-8624-60A8-62E6-3601E5ED7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F937378-D4F0-35A2-89BE-5D46150420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A28E1E2-9A75-60FB-71B4-6BC1C2F0F3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1226C14-75C5-6CCF-8886-F228CCACD5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3039F47-45E4-087F-064A-9AAE0C3E35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8AB8FC4-64F2-7611-34A4-DBFE6DEDFF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05BAA00-4378-D446-4465-554248B71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3EF8D0B-B28C-5DB6-FB94-20250DF550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D46A4C1-900F-FC42-3497-85BB3B61D0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ACA1F2-36F9-68E1-C40B-56F2346794EE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0CF0A76-1EA8-68C5-4CAE-9342AA9F0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90E3D87-72B0-D4E2-73D9-44F696040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E3C5A82-C87A-B8D8-16DC-D3AF42F0D8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74EFFE3-09A3-F05E-D8DE-3E90BD1227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49044A6-BBB5-1AD5-54C0-F11494723B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8D6B5A-47D8-E024-254C-A6EC089A8CD5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C45BEDE-DCA4-C29E-3335-E5C76051FC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597C98A-9A19-7FAF-2D02-DE17E1B211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68BC64B-4402-0934-3ABA-BA669E7D4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AF752D5-C4A2-4D6D-489B-2364CD87A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9505765-8F52-679E-9E14-982DDD5569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691105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A4EF1801-39E7-74A2-4C88-3B08851CE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3236" y="1859608"/>
            <a:ext cx="8270007" cy="4107656"/>
          </a:xfrm>
        </p:spPr>
        <p:txBody>
          <a:bodyPr vert="horz" lIns="0" tIns="0" rIns="0" bIns="0" rtlCol="0" anchor="t">
            <a:normAutofit/>
          </a:bodyPr>
          <a:lstStyle/>
          <a:p>
            <a:pPr algn="just" eaLnBrk="1"/>
            <a:r>
              <a:rPr lang="en-US" altLang="en-US" sz="2531" dirty="0" err="1"/>
              <a:t>Komunikasi</a:t>
            </a:r>
            <a:r>
              <a:rPr lang="en-US" altLang="en-US" sz="2531" dirty="0"/>
              <a:t> data </a:t>
            </a:r>
            <a:r>
              <a:rPr lang="en-US" altLang="en-US" sz="2531" dirty="0" err="1"/>
              <a:t>adalah</a:t>
            </a:r>
            <a:r>
              <a:rPr lang="en-US" altLang="en-US" sz="2531" dirty="0"/>
              <a:t> proses </a:t>
            </a:r>
            <a:r>
              <a:rPr lang="en-US" altLang="en-US" sz="2531" dirty="0" err="1"/>
              <a:t>pengiriman</a:t>
            </a:r>
            <a:r>
              <a:rPr lang="en-US" altLang="en-US" sz="2531" dirty="0"/>
              <a:t> dan </a:t>
            </a:r>
            <a:r>
              <a:rPr lang="en-US" altLang="en-US" sz="2531" dirty="0" err="1"/>
              <a:t>penerimaan</a:t>
            </a:r>
            <a:r>
              <a:rPr lang="en-US" altLang="en-US" sz="2531" dirty="0"/>
              <a:t> data/</a:t>
            </a:r>
            <a:r>
              <a:rPr lang="en-US" altLang="en-US" sz="2531" dirty="0" err="1"/>
              <a:t>informasi</a:t>
            </a:r>
            <a:r>
              <a:rPr lang="en-US" altLang="en-US" sz="2531" dirty="0"/>
              <a:t> </a:t>
            </a:r>
            <a:r>
              <a:rPr lang="en-US" altLang="en-US" sz="2531" dirty="0" err="1"/>
              <a:t>dari</a:t>
            </a:r>
            <a:r>
              <a:rPr lang="en-US" altLang="en-US" sz="2531" dirty="0"/>
              <a:t> dua </a:t>
            </a:r>
            <a:r>
              <a:rPr lang="en-US" altLang="en-US" sz="2531" dirty="0" err="1"/>
              <a:t>atau</a:t>
            </a:r>
            <a:r>
              <a:rPr lang="en-US" altLang="en-US" sz="2531" dirty="0"/>
              <a:t> </a:t>
            </a:r>
            <a:r>
              <a:rPr lang="en-US" altLang="en-US" sz="2531" dirty="0" err="1"/>
              <a:t>lebih</a:t>
            </a:r>
            <a:r>
              <a:rPr lang="en-US" altLang="en-US" sz="2531" dirty="0"/>
              <a:t> device (</a:t>
            </a:r>
            <a:r>
              <a:rPr lang="en-US" altLang="en-US" sz="2531" dirty="0" err="1"/>
              <a:t>alat</a:t>
            </a:r>
            <a:r>
              <a:rPr lang="en-US" altLang="en-US" sz="2531" dirty="0"/>
              <a:t> </a:t>
            </a:r>
            <a:r>
              <a:rPr lang="en-US" altLang="en-US" sz="2531" dirty="0" err="1"/>
              <a:t>seperti</a:t>
            </a:r>
            <a:r>
              <a:rPr lang="en-US" altLang="en-US" sz="2531" dirty="0"/>
              <a:t> </a:t>
            </a:r>
            <a:r>
              <a:rPr lang="en-US" altLang="en-US" sz="2531" dirty="0" err="1"/>
              <a:t>komputer</a:t>
            </a:r>
            <a:r>
              <a:rPr lang="en-US" altLang="en-US" sz="2531" dirty="0"/>
              <a:t>/laptop/printer/dan </a:t>
            </a:r>
            <a:r>
              <a:rPr lang="en-US" altLang="en-US" sz="2531" dirty="0" err="1"/>
              <a:t>alat</a:t>
            </a:r>
            <a:r>
              <a:rPr lang="en-US" altLang="en-US" sz="2531" dirty="0"/>
              <a:t> </a:t>
            </a:r>
            <a:r>
              <a:rPr lang="en-US" altLang="en-US" sz="2531" dirty="0" err="1"/>
              <a:t>komunikasi</a:t>
            </a:r>
            <a:r>
              <a:rPr lang="en-US" altLang="en-US" sz="2531" dirty="0"/>
              <a:t> lain)yang </a:t>
            </a:r>
            <a:r>
              <a:rPr lang="en-US" altLang="en-US" sz="2531" dirty="0" err="1"/>
              <a:t>terhubung</a:t>
            </a:r>
            <a:r>
              <a:rPr lang="en-US" altLang="en-US" sz="2531" dirty="0"/>
              <a:t> </a:t>
            </a:r>
            <a:r>
              <a:rPr lang="en-US" altLang="en-US" sz="2531" dirty="0" err="1"/>
              <a:t>dalam</a:t>
            </a:r>
            <a:r>
              <a:rPr lang="en-US" altLang="en-US" sz="2531" dirty="0"/>
              <a:t> </a:t>
            </a:r>
            <a:r>
              <a:rPr lang="en-US" altLang="en-US" sz="2531" dirty="0" err="1"/>
              <a:t>sebuah</a:t>
            </a:r>
            <a:r>
              <a:rPr lang="en-US" altLang="en-US" sz="2531" dirty="0"/>
              <a:t> </a:t>
            </a:r>
            <a:r>
              <a:rPr lang="en-US" altLang="en-US" sz="2531" dirty="0" err="1"/>
              <a:t>jaringan</a:t>
            </a:r>
            <a:r>
              <a:rPr lang="en-US" altLang="en-US" sz="2531" dirty="0"/>
              <a:t>.</a:t>
            </a:r>
          </a:p>
          <a:p>
            <a:pPr algn="just" eaLnBrk="1"/>
            <a:r>
              <a:rPr lang="en-US" altLang="en-US" sz="2531" dirty="0"/>
              <a:t>Dasar </a:t>
            </a:r>
            <a:r>
              <a:rPr lang="en-US" altLang="en-US" sz="2531" dirty="0" err="1"/>
              <a:t>utama</a:t>
            </a:r>
            <a:r>
              <a:rPr lang="en-US" altLang="en-US" sz="2531" dirty="0"/>
              <a:t> </a:t>
            </a:r>
            <a:r>
              <a:rPr lang="en-US" altLang="en-US" sz="2531" dirty="0" err="1"/>
              <a:t>komunikasi</a:t>
            </a:r>
            <a:r>
              <a:rPr lang="en-US" altLang="en-US" sz="2531" dirty="0"/>
              <a:t> data </a:t>
            </a:r>
            <a:r>
              <a:rPr lang="en-US" altLang="en-US" sz="2531" dirty="0" err="1"/>
              <a:t>adalah</a:t>
            </a:r>
            <a:r>
              <a:rPr lang="en-US" altLang="en-US" sz="2531" dirty="0"/>
              <a:t> </a:t>
            </a:r>
            <a:r>
              <a:rPr lang="en-US" altLang="en-US" sz="2531" dirty="0" err="1"/>
              <a:t>pertukaran</a:t>
            </a:r>
            <a:r>
              <a:rPr lang="en-US" altLang="en-US" sz="2531" dirty="0"/>
              <a:t> bit-bit data (yang </a:t>
            </a:r>
            <a:r>
              <a:rPr lang="en-US" altLang="en-US" sz="2531" dirty="0" err="1"/>
              <a:t>diwakili</a:t>
            </a:r>
            <a:r>
              <a:rPr lang="en-US" altLang="en-US" sz="2531" dirty="0"/>
              <a:t> oleh </a:t>
            </a:r>
            <a:r>
              <a:rPr lang="en-US" altLang="en-US" sz="2531" dirty="0" err="1"/>
              <a:t>sinyal</a:t>
            </a:r>
            <a:r>
              <a:rPr lang="en-US" altLang="en-US" sz="2531" dirty="0"/>
              <a:t> </a:t>
            </a:r>
            <a:r>
              <a:rPr lang="en-US" altLang="en-US" sz="2531" dirty="0" err="1"/>
              <a:t>elektronik</a:t>
            </a:r>
            <a:r>
              <a:rPr lang="en-US" altLang="en-US" sz="2531" dirty="0"/>
              <a:t> </a:t>
            </a:r>
            <a:r>
              <a:rPr lang="en-US" altLang="en-US" sz="2531" dirty="0" err="1"/>
              <a:t>antara</a:t>
            </a:r>
            <a:r>
              <a:rPr lang="en-US" altLang="en-US" sz="2531" dirty="0"/>
              <a:t> dua </a:t>
            </a:r>
            <a:r>
              <a:rPr lang="en-US" altLang="en-US" sz="2531" dirty="0" err="1"/>
              <a:t>piranti</a:t>
            </a:r>
            <a:r>
              <a:rPr lang="en-US" altLang="en-US" sz="2531" dirty="0"/>
              <a:t>)</a:t>
            </a:r>
          </a:p>
          <a:p>
            <a:pPr algn="just" eaLnBrk="1"/>
            <a:r>
              <a:rPr lang="en-US" altLang="en-US" sz="2531" dirty="0"/>
              <a:t>Data yang </a:t>
            </a:r>
            <a:r>
              <a:rPr lang="en-US" altLang="en-US" sz="2531" dirty="0" err="1"/>
              <a:t>dikirimkan</a:t>
            </a:r>
            <a:r>
              <a:rPr lang="en-US" altLang="en-US" sz="2531" dirty="0"/>
              <a:t> </a:t>
            </a:r>
            <a:r>
              <a:rPr lang="en-US" altLang="en-US" sz="2531" dirty="0" err="1"/>
              <a:t>dapat</a:t>
            </a:r>
            <a:r>
              <a:rPr lang="en-US" altLang="en-US" sz="2531" dirty="0"/>
              <a:t> </a:t>
            </a:r>
            <a:r>
              <a:rPr lang="en-US" altLang="en-US" sz="2531" dirty="0" err="1"/>
              <a:t>berupa</a:t>
            </a:r>
            <a:r>
              <a:rPr lang="en-US" altLang="en-US" sz="2531" dirty="0"/>
              <a:t> </a:t>
            </a:r>
            <a:r>
              <a:rPr lang="en-US" altLang="en-US" sz="2531" dirty="0" err="1"/>
              <a:t>teks</a:t>
            </a:r>
            <a:r>
              <a:rPr lang="en-US" altLang="en-US" sz="2531" dirty="0"/>
              <a:t>, </a:t>
            </a:r>
            <a:r>
              <a:rPr lang="en-US" altLang="en-US" sz="2531" dirty="0" err="1"/>
              <a:t>angka</a:t>
            </a:r>
            <a:r>
              <a:rPr lang="en-US" altLang="en-US" sz="2531" dirty="0"/>
              <a:t>, </a:t>
            </a:r>
            <a:r>
              <a:rPr lang="en-US" altLang="en-US" sz="2531" dirty="0" err="1"/>
              <a:t>gambar</a:t>
            </a:r>
            <a:r>
              <a:rPr lang="en-US" altLang="en-US" sz="2531" dirty="0"/>
              <a:t>, audio dan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D7DA0-DCC1-3767-8A14-34108ABB78DE}"/>
              </a:ext>
            </a:extLst>
          </p:cNvPr>
          <p:cNvSpPr txBox="1"/>
          <p:nvPr/>
        </p:nvSpPr>
        <p:spPr>
          <a:xfrm>
            <a:off x="1412702" y="319714"/>
            <a:ext cx="8582207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20B01"/>
                </a:solidFill>
                <a:latin typeface="Bookman Old Style" panose="02050604050505020204" pitchFamily="18" charset="0"/>
              </a:rPr>
              <a:t>Komunikasi</a:t>
            </a:r>
            <a:r>
              <a:rPr lang="en-US" sz="4000" dirty="0">
                <a:solidFill>
                  <a:srgbClr val="320B01"/>
                </a:solidFill>
                <a:latin typeface="Bookman Old Style" panose="02050604050505020204" pitchFamily="18" charset="0"/>
              </a:rPr>
              <a:t>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2C086A-B290-75D1-3B3B-1210BE87A16D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FF9233-8145-21A8-9AA4-E94CBCC52371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AE99E8E-13C3-0A13-CC0D-698015271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732A086-E02F-CC06-0E8F-06532C25D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50A7CBA-4389-5938-3843-74A7440101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240" name="Picture 10239">
                <a:extLst>
                  <a:ext uri="{FF2B5EF4-FFF2-40B4-BE49-F238E27FC236}">
                    <a16:creationId xmlns:a16="http://schemas.microsoft.com/office/drawing/2014/main" id="{5D2F6010-7E16-40AD-F7B2-7A526BE7B5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241" name="Picture 10240">
                <a:extLst>
                  <a:ext uri="{FF2B5EF4-FFF2-40B4-BE49-F238E27FC236}">
                    <a16:creationId xmlns:a16="http://schemas.microsoft.com/office/drawing/2014/main" id="{AE8B8320-C0DB-606A-9DA3-62C8A2603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244" name="Picture 10243">
                <a:extLst>
                  <a:ext uri="{FF2B5EF4-FFF2-40B4-BE49-F238E27FC236}">
                    <a16:creationId xmlns:a16="http://schemas.microsoft.com/office/drawing/2014/main" id="{FD0562A0-8FEB-E65E-0F78-88D5EB83DE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245" name="Picture 10244">
                <a:extLst>
                  <a:ext uri="{FF2B5EF4-FFF2-40B4-BE49-F238E27FC236}">
                    <a16:creationId xmlns:a16="http://schemas.microsoft.com/office/drawing/2014/main" id="{AEDC320B-E879-24CC-44D0-CD467E208C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246" name="Picture 10245">
                <a:extLst>
                  <a:ext uri="{FF2B5EF4-FFF2-40B4-BE49-F238E27FC236}">
                    <a16:creationId xmlns:a16="http://schemas.microsoft.com/office/drawing/2014/main" id="{61B05468-3FF7-57DA-1E1D-DDA99999B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247" name="Picture 10246">
                <a:extLst>
                  <a:ext uri="{FF2B5EF4-FFF2-40B4-BE49-F238E27FC236}">
                    <a16:creationId xmlns:a16="http://schemas.microsoft.com/office/drawing/2014/main" id="{84146128-6FCE-5830-6619-871796B13C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1889AB-765F-19B8-AE88-7D89FD337EF7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A06442E-DDB3-95C1-97CD-3D52F978F0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9C19C1-C402-6D86-5B07-57E25F5E42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DEEDD73-1CC9-2CE8-57F4-7060699571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9A7332B-F569-2E99-1095-4623649AA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69E8EEE-E49C-4F63-1F8D-4CCF3D5F6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1118DC6-B7A7-D811-00C8-3396F3A0A2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57ECB64-41FD-CE78-176F-9A5A55ACC8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1C9F8C9-8920-BA2A-02F8-B868B43B2C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762A65C-D782-9A28-FC37-7DB735F11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849CB2-1621-F38F-F7B2-C944065DD9C6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27B400E-8915-5FAB-CDF3-08E27E8CC1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E60F39-2B9C-710D-AEDB-80B6A62ACE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38EF945-BAAD-2EB7-BBC6-2B99366267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CD8BA02-C90E-CE02-666F-779CCE7E0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BF88039-2F95-E80D-C83C-6A23695230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19401A-0CDD-BC85-77F1-B0A435150EA5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11951-562A-F2AD-BFB6-56F192F5C2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7EA0575-5881-B4FF-2138-05996F700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01BA5EA-2CDD-A6D0-6837-D52B6C5CD5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5BE82A5-2B14-6F38-140C-0F061AD79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BDE0FA6-838E-CE84-E11E-16535489B5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7142452-66AF-A080-1A1B-1A421071D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459" y="577081"/>
            <a:ext cx="9771394" cy="1040309"/>
          </a:xfrm>
        </p:spPr>
        <p:txBody>
          <a:bodyPr>
            <a:normAutofit/>
          </a:bodyPr>
          <a:lstStyle/>
          <a:p>
            <a:pPr eaLnBrk="1"/>
            <a:r>
              <a:rPr lang="en-US" altLang="en-US" sz="3200" dirty="0"/>
              <a:t>5 KOMPONEN DALAM KOMUNIKASI DATA</a:t>
            </a:r>
          </a:p>
        </p:txBody>
      </p:sp>
      <p:pic>
        <p:nvPicPr>
          <p:cNvPr id="11267" name="Picture 2" descr="image1.png">
            <a:extLst>
              <a:ext uri="{FF2B5EF4-FFF2-40B4-BE49-F238E27FC236}">
                <a16:creationId xmlns:a16="http://schemas.microsoft.com/office/drawing/2014/main" id="{D7424F72-171A-EE51-23C4-FBF725A8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59" y="1722894"/>
            <a:ext cx="5253514" cy="364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D3713B6B-F16A-4F7D-E025-7F32B705766C}"/>
              </a:ext>
            </a:extLst>
          </p:cNvPr>
          <p:cNvSpPr>
            <a:spLocks/>
          </p:cNvSpPr>
          <p:nvPr/>
        </p:nvSpPr>
        <p:spPr bwMode="auto">
          <a:xfrm>
            <a:off x="6692884" y="1892328"/>
            <a:ext cx="3401095" cy="17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900" tIns="50799" rIns="88900" bIns="50799"/>
          <a:lstStyle>
            <a:lvl1pPr marL="649288" indent="-649288" defTabSz="1300163" eaLnBrk="0"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1pPr>
            <a:lvl2pPr marL="742950" indent="-285750" defTabSz="1300163" eaLnBrk="0"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2pPr>
            <a:lvl3pPr marL="1143000" indent="-228600" defTabSz="1300163" eaLnBrk="0"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3pPr>
            <a:lvl4pPr marL="1600200" indent="-228600" defTabSz="1300163" eaLnBrk="0"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4pPr>
            <a:lvl5pPr marL="2057400" indent="-228600" defTabSz="1300163" eaLnBrk="0"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14141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9pPr>
          </a:lstStyle>
          <a:p>
            <a:pPr eaLnBrk="1">
              <a:spcBef>
                <a:spcPts val="703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Message / Data</a:t>
            </a:r>
          </a:p>
          <a:p>
            <a:pPr eaLnBrk="1">
              <a:spcBef>
                <a:spcPts val="703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Sender (</a:t>
            </a:r>
            <a:r>
              <a:rPr lang="en-US" altLang="en-US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pengirim</a:t>
            </a: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eaLnBrk="1">
              <a:spcBef>
                <a:spcPts val="703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Receiver (</a:t>
            </a:r>
            <a:r>
              <a:rPr lang="en-US" altLang="en-US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penerima</a:t>
            </a: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eaLnBrk="1">
              <a:spcBef>
                <a:spcPts val="703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Medium (media </a:t>
            </a:r>
            <a:r>
              <a:rPr lang="en-US" altLang="en-US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transmisi</a:t>
            </a: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eaLnBrk="1">
              <a:spcBef>
                <a:spcPts val="703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Protocol (</a:t>
            </a:r>
            <a:r>
              <a:rPr lang="en-US" altLang="en-US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protokol</a:t>
            </a: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en-US" altLang="en-US" sz="175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aturan</a:t>
            </a:r>
            <a:r>
              <a:rPr lang="en-US" altLang="en-US" sz="17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en-US" altLang="en-US" sz="253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759F2D-57B9-1AFE-B9BE-B89B2F9C0089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E4CB9A-F803-5ED6-646F-2D00905F7F38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F1AB257-99D5-B0A6-B714-9437BAD2A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175AD4C-D287-133E-BD5D-4E47893F3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0C37C32-4B53-FFD9-3FC3-F4BFF16BC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A518DBB-2EA2-C465-2D4D-DDC55492C6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2EE6D3A-0600-4D4B-5844-68358BBABA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D9284D1-9CAE-6133-A5B8-2692B5DFC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264" name="Picture 11263">
                <a:extLst>
                  <a:ext uri="{FF2B5EF4-FFF2-40B4-BE49-F238E27FC236}">
                    <a16:creationId xmlns:a16="http://schemas.microsoft.com/office/drawing/2014/main" id="{C7D8D258-42A8-42DD-72F6-2A3C4AC151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265" name="Picture 11264">
                <a:extLst>
                  <a:ext uri="{FF2B5EF4-FFF2-40B4-BE49-F238E27FC236}">
                    <a16:creationId xmlns:a16="http://schemas.microsoft.com/office/drawing/2014/main" id="{8C33B870-1E80-7CB0-650D-B2D0E64F7C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269" name="Picture 11268">
                <a:extLst>
                  <a:ext uri="{FF2B5EF4-FFF2-40B4-BE49-F238E27FC236}">
                    <a16:creationId xmlns:a16="http://schemas.microsoft.com/office/drawing/2014/main" id="{BF728FAD-A089-EC7B-A0FE-94EBF65929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0FCE98-5557-ED76-0250-8C6CD2788E1E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888050A-A6FA-35E5-AA2A-C638DD4E5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18675B-69FF-A439-C522-4FDB8044A4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75A2778-3438-4788-DAC4-7DE49089AD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E99AB98-CA28-55C6-91F2-5894F0861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F2FCB8F-8905-F4FD-B734-CB95364329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F9EF67A-D5DC-BA66-3AE1-44E574C0A3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8E32156-62F4-4E6D-18CD-B7F321E64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27BCCD0-403F-A063-611C-C2754F913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AE7B1D-0C4B-7597-D0DA-B602432C65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EFA12A-1502-946F-D85D-85888E74274D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91EB3A8-BB3D-90F2-4576-2F6C61B363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955D18B-C47C-8681-A90F-82B8BF40A9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56A3278-7113-7078-091B-C7FF05B3D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C077732-9CF7-4A67-0F6C-8C7E78A3E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02F41D1-BDF2-13F4-C8ED-00CB58A83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6265CE-2D7D-06F3-18E3-EB5A37606F70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C20A2AA-B343-8870-04A0-B031CCB2BC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ADEA8BB-5F72-9E2B-7062-82AEF4443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1653740-4391-FABB-5249-473A08C58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352915A-962E-7D53-B3BC-08CD158172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91542C3-AD87-9131-BE1D-29E06B8866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91E7E76-C27D-8563-F143-39FEAAB5D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397" y="708216"/>
            <a:ext cx="8642822" cy="600521"/>
          </a:xfrm>
        </p:spPr>
        <p:txBody>
          <a:bodyPr>
            <a:normAutofit fontScale="90000"/>
          </a:bodyPr>
          <a:lstStyle/>
          <a:p>
            <a:pPr eaLnBrk="1"/>
            <a:r>
              <a:rPr lang="en-US" altLang="en-US" dirty="0"/>
              <a:t>COMPONENTS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A452351-D20E-2294-B48D-2B0C9BEFB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6217" y="1827906"/>
            <a:ext cx="6258373" cy="3863206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94669" indent="-294669" algn="just">
              <a:spcBef>
                <a:spcPts val="422"/>
              </a:spcBef>
              <a:buFontTx/>
              <a:buAutoNum type="arabicPeriod"/>
            </a:pPr>
            <a:r>
              <a:rPr lang="en-US" altLang="en-US" sz="1969" dirty="0"/>
              <a:t>Message </a:t>
            </a:r>
            <a:r>
              <a:rPr lang="en-US" altLang="en-US" sz="1969" dirty="0" err="1"/>
              <a:t>adalah</a:t>
            </a:r>
            <a:r>
              <a:rPr lang="en-US" altLang="en-US" sz="1969" dirty="0"/>
              <a:t> </a:t>
            </a:r>
            <a:r>
              <a:rPr lang="en-US" altLang="en-US" sz="1969" dirty="0" err="1"/>
              <a:t>informasi</a:t>
            </a:r>
            <a:r>
              <a:rPr lang="en-US" altLang="en-US" sz="1969" dirty="0"/>
              <a:t> (data) yang </a:t>
            </a:r>
            <a:r>
              <a:rPr lang="en-US" altLang="en-US" sz="1969" dirty="0" err="1"/>
              <a:t>ingin</a:t>
            </a:r>
            <a:r>
              <a:rPr lang="en-US" altLang="en-US" sz="1969" dirty="0"/>
              <a:t> </a:t>
            </a:r>
            <a:r>
              <a:rPr lang="en-US" altLang="en-US" sz="1969" dirty="0" err="1"/>
              <a:t>dikirimkan</a:t>
            </a:r>
            <a:r>
              <a:rPr lang="en-US" altLang="en-US" sz="1969" dirty="0"/>
              <a:t>.</a:t>
            </a:r>
          </a:p>
          <a:p>
            <a:pPr marL="294669" indent="-294669" algn="just">
              <a:spcBef>
                <a:spcPts val="422"/>
              </a:spcBef>
              <a:buFontTx/>
              <a:buAutoNum type="arabicPeriod"/>
            </a:pPr>
            <a:r>
              <a:rPr lang="en-US" altLang="en-US" sz="1969" dirty="0"/>
              <a:t>Sender (</a:t>
            </a:r>
            <a:r>
              <a:rPr lang="en-US" altLang="en-US" sz="1969" dirty="0" err="1"/>
              <a:t>pengirim</a:t>
            </a:r>
            <a:r>
              <a:rPr lang="en-US" altLang="en-US" sz="1969" dirty="0"/>
              <a:t>) </a:t>
            </a:r>
            <a:r>
              <a:rPr lang="en-US" altLang="en-US" sz="1969" dirty="0" err="1"/>
              <a:t>adalah</a:t>
            </a:r>
            <a:r>
              <a:rPr lang="en-US" altLang="en-US" sz="1969" dirty="0"/>
              <a:t> </a:t>
            </a:r>
            <a:r>
              <a:rPr lang="en-US" altLang="en-US" sz="1969" dirty="0" err="1"/>
              <a:t>perangkat</a:t>
            </a:r>
            <a:r>
              <a:rPr lang="en-US" altLang="en-US" sz="1969" dirty="0"/>
              <a:t>/</a:t>
            </a:r>
            <a:r>
              <a:rPr lang="en-US" altLang="en-US" sz="1969" dirty="0" err="1"/>
              <a:t>alat</a:t>
            </a:r>
            <a:r>
              <a:rPr lang="en-US" altLang="en-US" sz="1969" dirty="0"/>
              <a:t> yang </a:t>
            </a:r>
            <a:r>
              <a:rPr lang="en-US" altLang="en-US" sz="1969" dirty="0" err="1"/>
              <a:t>mengirimkan</a:t>
            </a:r>
            <a:r>
              <a:rPr lang="en-US" altLang="en-US" sz="1969" dirty="0"/>
              <a:t> message. </a:t>
            </a:r>
            <a:r>
              <a:rPr lang="en-US" altLang="en-US" sz="1969" dirty="0" err="1"/>
              <a:t>Dapat</a:t>
            </a:r>
            <a:r>
              <a:rPr lang="en-US" altLang="en-US" sz="1969" dirty="0"/>
              <a:t> </a:t>
            </a:r>
            <a:r>
              <a:rPr lang="en-US" altLang="en-US" sz="1969" dirty="0" err="1"/>
              <a:t>berupa</a:t>
            </a:r>
            <a:r>
              <a:rPr lang="en-US" altLang="en-US" sz="1969" dirty="0"/>
              <a:t> </a:t>
            </a:r>
            <a:r>
              <a:rPr lang="en-US" altLang="en-US" sz="1969" dirty="0" err="1"/>
              <a:t>komputer</a:t>
            </a:r>
            <a:r>
              <a:rPr lang="en-US" altLang="en-US" sz="1969" dirty="0"/>
              <a:t>, workstation, </a:t>
            </a:r>
            <a:r>
              <a:rPr lang="en-US" altLang="en-US" sz="1969" dirty="0" err="1"/>
              <a:t>telepon</a:t>
            </a:r>
            <a:r>
              <a:rPr lang="en-US" altLang="en-US" sz="1969" dirty="0"/>
              <a:t>, </a:t>
            </a:r>
            <a:r>
              <a:rPr lang="en-US" altLang="en-US" sz="1969" dirty="0" err="1"/>
              <a:t>kamera</a:t>
            </a:r>
            <a:r>
              <a:rPr lang="en-US" altLang="en-US" sz="1969" dirty="0"/>
              <a:t> video, dan lain </a:t>
            </a:r>
            <a:r>
              <a:rPr lang="en-US" altLang="en-US" sz="1969" dirty="0" err="1"/>
              <a:t>lain</a:t>
            </a:r>
            <a:endParaRPr lang="en-US" altLang="en-US" sz="1969" dirty="0"/>
          </a:p>
          <a:p>
            <a:pPr marL="294669" indent="-294669" algn="just">
              <a:spcBef>
                <a:spcPts val="422"/>
              </a:spcBef>
              <a:buFontTx/>
              <a:buAutoNum type="arabicPeriod"/>
            </a:pPr>
            <a:r>
              <a:rPr lang="en-US" altLang="en-US" sz="1969" dirty="0"/>
              <a:t>Receiver (</a:t>
            </a:r>
            <a:r>
              <a:rPr lang="en-US" altLang="en-US" sz="1969" dirty="0" err="1"/>
              <a:t>penerima</a:t>
            </a:r>
            <a:r>
              <a:rPr lang="en-US" altLang="en-US" sz="1969" dirty="0"/>
              <a:t>) </a:t>
            </a:r>
            <a:r>
              <a:rPr lang="en-US" altLang="en-US" sz="1969" dirty="0" err="1"/>
              <a:t>adalah</a:t>
            </a:r>
            <a:r>
              <a:rPr lang="en-US" altLang="en-US" sz="1969" dirty="0"/>
              <a:t> </a:t>
            </a:r>
            <a:r>
              <a:rPr lang="en-US" altLang="en-US" sz="1969" dirty="0" err="1"/>
              <a:t>perangkat</a:t>
            </a:r>
            <a:r>
              <a:rPr lang="en-US" altLang="en-US" sz="1969" dirty="0"/>
              <a:t>/ </a:t>
            </a:r>
            <a:r>
              <a:rPr lang="en-US" altLang="en-US" sz="1969" dirty="0" err="1"/>
              <a:t>alat</a:t>
            </a:r>
            <a:r>
              <a:rPr lang="en-US" altLang="en-US" sz="1969" dirty="0"/>
              <a:t> yang </a:t>
            </a:r>
            <a:r>
              <a:rPr lang="en-US" altLang="en-US" sz="1969" dirty="0" err="1"/>
              <a:t>menerima</a:t>
            </a:r>
            <a:r>
              <a:rPr lang="en-US" altLang="en-US" sz="1969" dirty="0"/>
              <a:t> message. </a:t>
            </a:r>
            <a:r>
              <a:rPr lang="en-US" altLang="en-US" sz="1969" dirty="0" err="1"/>
              <a:t>Dapat</a:t>
            </a:r>
            <a:r>
              <a:rPr lang="en-US" altLang="en-US" sz="1969" dirty="0"/>
              <a:t> </a:t>
            </a:r>
            <a:r>
              <a:rPr lang="en-US" altLang="en-US" sz="1969" dirty="0" err="1"/>
              <a:t>berupa</a:t>
            </a:r>
            <a:r>
              <a:rPr lang="en-US" altLang="en-US" sz="1969" dirty="0"/>
              <a:t> </a:t>
            </a:r>
            <a:r>
              <a:rPr lang="en-US" altLang="en-US" sz="1969" dirty="0" err="1"/>
              <a:t>komputer</a:t>
            </a:r>
            <a:r>
              <a:rPr lang="en-US" altLang="en-US" sz="1969" dirty="0"/>
              <a:t>, workstation, </a:t>
            </a:r>
            <a:r>
              <a:rPr lang="en-US" altLang="en-US" sz="1969" dirty="0" err="1"/>
              <a:t>telepon</a:t>
            </a:r>
            <a:r>
              <a:rPr lang="en-US" altLang="en-US" sz="1969" dirty="0"/>
              <a:t>, </a:t>
            </a:r>
            <a:r>
              <a:rPr lang="en-US" altLang="en-US" sz="1969" dirty="0" err="1"/>
              <a:t>televisi</a:t>
            </a:r>
            <a:r>
              <a:rPr lang="en-US" altLang="en-US" sz="1969" dirty="0"/>
              <a:t> dan lain </a:t>
            </a:r>
            <a:r>
              <a:rPr lang="en-US" altLang="en-US" sz="1969" dirty="0" err="1"/>
              <a:t>lain</a:t>
            </a:r>
            <a:r>
              <a:rPr lang="en-US" altLang="en-US" sz="1969" dirty="0"/>
              <a:t>.</a:t>
            </a:r>
          </a:p>
          <a:p>
            <a:pPr marL="294669" indent="-294669" algn="just">
              <a:spcBef>
                <a:spcPts val="422"/>
              </a:spcBef>
              <a:buFontTx/>
              <a:buAutoNum type="arabicPeriod"/>
            </a:pPr>
            <a:r>
              <a:rPr lang="en-US" altLang="en-US" sz="1969" dirty="0"/>
              <a:t>Media </a:t>
            </a:r>
            <a:r>
              <a:rPr lang="en-US" altLang="en-US" sz="1969" dirty="0" err="1"/>
              <a:t>transmisi</a:t>
            </a:r>
            <a:r>
              <a:rPr lang="en-US" altLang="en-US" sz="1969" dirty="0"/>
              <a:t> </a:t>
            </a:r>
            <a:r>
              <a:rPr lang="en-US" altLang="en-US" sz="1969" dirty="0" err="1"/>
              <a:t>adalah</a:t>
            </a:r>
            <a:r>
              <a:rPr lang="en-US" altLang="en-US" sz="1969" dirty="0"/>
              <a:t> medium </a:t>
            </a:r>
            <a:r>
              <a:rPr lang="en-US" altLang="en-US" sz="1969" dirty="0" err="1"/>
              <a:t>transmisi</a:t>
            </a:r>
            <a:r>
              <a:rPr lang="en-US" altLang="en-US" sz="1969" dirty="0"/>
              <a:t> </a:t>
            </a:r>
            <a:r>
              <a:rPr lang="en-US" altLang="en-US" sz="1969" dirty="0" err="1"/>
              <a:t>dari</a:t>
            </a:r>
            <a:r>
              <a:rPr lang="en-US" altLang="en-US" sz="1969" dirty="0"/>
              <a:t> </a:t>
            </a:r>
            <a:r>
              <a:rPr lang="en-US" altLang="en-US" sz="1969" dirty="0" err="1"/>
              <a:t>jalur</a:t>
            </a:r>
            <a:r>
              <a:rPr lang="en-US" altLang="en-US" sz="1969" dirty="0"/>
              <a:t> </a:t>
            </a:r>
            <a:r>
              <a:rPr lang="en-US" altLang="en-US" sz="1969" dirty="0" err="1"/>
              <a:t>fisik</a:t>
            </a:r>
            <a:r>
              <a:rPr lang="en-US" altLang="en-US" sz="1969" dirty="0"/>
              <a:t> </a:t>
            </a:r>
            <a:r>
              <a:rPr lang="en-US" altLang="en-US" sz="1969" dirty="0" err="1"/>
              <a:t>dimana</a:t>
            </a:r>
            <a:r>
              <a:rPr lang="en-US" altLang="en-US" sz="1969" dirty="0"/>
              <a:t> message </a:t>
            </a:r>
            <a:r>
              <a:rPr lang="en-US" altLang="en-US" sz="1969" dirty="0" err="1"/>
              <a:t>dapat</a:t>
            </a:r>
            <a:r>
              <a:rPr lang="en-US" altLang="en-US" sz="1969" dirty="0"/>
              <a:t> </a:t>
            </a:r>
            <a:r>
              <a:rPr lang="en-US" altLang="en-US" sz="1969" dirty="0" err="1"/>
              <a:t>berjalan</a:t>
            </a:r>
            <a:r>
              <a:rPr lang="en-US" altLang="en-US" sz="1969" dirty="0"/>
              <a:t> </a:t>
            </a:r>
            <a:r>
              <a:rPr lang="en-US" altLang="en-US" sz="1969" dirty="0" err="1"/>
              <a:t>dari</a:t>
            </a:r>
            <a:r>
              <a:rPr lang="en-US" altLang="en-US" sz="1969" dirty="0"/>
              <a:t> </a:t>
            </a:r>
            <a:r>
              <a:rPr lang="en-US" altLang="en-US" sz="1969" dirty="0" err="1"/>
              <a:t>pengirim</a:t>
            </a:r>
            <a:r>
              <a:rPr lang="en-US" altLang="en-US" sz="1969" dirty="0"/>
              <a:t> </a:t>
            </a:r>
            <a:r>
              <a:rPr lang="en-US" altLang="en-US" sz="1969" dirty="0" err="1"/>
              <a:t>ke</a:t>
            </a:r>
            <a:r>
              <a:rPr lang="en-US" altLang="en-US" sz="1969" dirty="0"/>
              <a:t> </a:t>
            </a:r>
            <a:r>
              <a:rPr lang="en-US" altLang="en-US" sz="1969" dirty="0" err="1"/>
              <a:t>penerima</a:t>
            </a:r>
            <a:r>
              <a:rPr lang="en-US" altLang="en-US" sz="1969" dirty="0"/>
              <a:t>. </a:t>
            </a:r>
            <a:r>
              <a:rPr lang="en-US" altLang="en-US" sz="1969" dirty="0" err="1"/>
              <a:t>Beberapa</a:t>
            </a:r>
            <a:r>
              <a:rPr lang="en-US" altLang="en-US" sz="1969" dirty="0"/>
              <a:t> </a:t>
            </a:r>
            <a:r>
              <a:rPr lang="en-US" altLang="en-US" sz="1969" dirty="0" err="1"/>
              <a:t>contoh</a:t>
            </a:r>
            <a:r>
              <a:rPr lang="en-US" altLang="en-US" sz="1969" dirty="0"/>
              <a:t> </a:t>
            </a:r>
            <a:r>
              <a:rPr lang="en-US" altLang="en-US" sz="1969" dirty="0" err="1"/>
              <a:t>dari</a:t>
            </a:r>
            <a:r>
              <a:rPr lang="en-US" altLang="en-US" sz="1969" dirty="0"/>
              <a:t> media </a:t>
            </a:r>
            <a:r>
              <a:rPr lang="en-US" altLang="en-US" sz="1969" dirty="0" err="1"/>
              <a:t>transmisi</a:t>
            </a:r>
            <a:r>
              <a:rPr lang="en-US" altLang="en-US" sz="1969" dirty="0"/>
              <a:t> </a:t>
            </a:r>
            <a:r>
              <a:rPr lang="en-US" altLang="en-US" sz="1969" dirty="0" err="1"/>
              <a:t>adalah</a:t>
            </a:r>
            <a:r>
              <a:rPr lang="en-US" altLang="en-US" sz="1969" dirty="0"/>
              <a:t> </a:t>
            </a:r>
            <a:r>
              <a:rPr lang="en-US" altLang="en-US" sz="1969" dirty="0" err="1"/>
              <a:t>kabel</a:t>
            </a:r>
            <a:r>
              <a:rPr lang="en-US" altLang="en-US" sz="1969" dirty="0"/>
              <a:t> </a:t>
            </a:r>
            <a:r>
              <a:rPr lang="en-US" altLang="en-US" sz="1969" dirty="0" err="1"/>
              <a:t>koaksial</a:t>
            </a:r>
            <a:r>
              <a:rPr lang="en-US" altLang="en-US" sz="1969" dirty="0"/>
              <a:t>, </a:t>
            </a:r>
            <a:r>
              <a:rPr lang="en-US" altLang="en-US" sz="1969" dirty="0" err="1"/>
              <a:t>kabel</a:t>
            </a:r>
            <a:r>
              <a:rPr lang="en-US" altLang="en-US" sz="1969" dirty="0"/>
              <a:t> UTP, </a:t>
            </a:r>
            <a:r>
              <a:rPr lang="en-US" altLang="en-US" sz="1969" dirty="0" err="1"/>
              <a:t>kabel</a:t>
            </a:r>
            <a:r>
              <a:rPr lang="en-US" altLang="en-US" sz="1969" dirty="0"/>
              <a:t> fiber </a:t>
            </a:r>
            <a:r>
              <a:rPr lang="en-US" altLang="en-US" sz="1969" dirty="0" err="1"/>
              <a:t>optik</a:t>
            </a:r>
            <a:r>
              <a:rPr lang="en-US" altLang="en-US" sz="1969" dirty="0"/>
              <a:t>, dan </a:t>
            </a:r>
            <a:r>
              <a:rPr lang="en-US" altLang="en-US" sz="1969" dirty="0" err="1"/>
              <a:t>gelombang</a:t>
            </a:r>
            <a:r>
              <a:rPr lang="en-US" altLang="en-US" sz="1969" dirty="0"/>
              <a:t> radio</a:t>
            </a:r>
          </a:p>
          <a:p>
            <a:pPr marL="294669" indent="-294669" algn="just">
              <a:spcBef>
                <a:spcPts val="422"/>
              </a:spcBef>
              <a:buFontTx/>
              <a:buAutoNum type="arabicPeriod"/>
            </a:pPr>
            <a:r>
              <a:rPr lang="en-US" altLang="en-US" sz="1969" dirty="0" err="1"/>
              <a:t>Protokol</a:t>
            </a:r>
            <a:r>
              <a:rPr lang="en-US" altLang="en-US" sz="1969" dirty="0"/>
              <a:t> </a:t>
            </a:r>
            <a:r>
              <a:rPr lang="en-US" altLang="en-US" sz="1969" dirty="0" err="1"/>
              <a:t>adalah</a:t>
            </a:r>
            <a:r>
              <a:rPr lang="en-US" altLang="en-US" sz="1969" dirty="0"/>
              <a:t> set </a:t>
            </a:r>
            <a:r>
              <a:rPr lang="en-US" altLang="en-US" sz="1969" dirty="0" err="1"/>
              <a:t>aturan</a:t>
            </a:r>
            <a:r>
              <a:rPr lang="en-US" altLang="en-US" sz="1969" dirty="0"/>
              <a:t> yang </a:t>
            </a:r>
            <a:r>
              <a:rPr lang="en-US" altLang="en-US" sz="1969" dirty="0" err="1"/>
              <a:t>mengatur</a:t>
            </a:r>
            <a:r>
              <a:rPr lang="en-US" altLang="en-US" sz="1969" dirty="0"/>
              <a:t> </a:t>
            </a:r>
            <a:r>
              <a:rPr lang="en-US" altLang="en-US" sz="1969" dirty="0" err="1"/>
              <a:t>dalam</a:t>
            </a:r>
            <a:r>
              <a:rPr lang="en-US" altLang="en-US" sz="1969" dirty="0"/>
              <a:t> </a:t>
            </a:r>
            <a:r>
              <a:rPr lang="en-US" altLang="en-US" sz="1969" dirty="0" err="1"/>
              <a:t>pertukaran</a:t>
            </a:r>
            <a:r>
              <a:rPr lang="en-US" altLang="en-US" sz="1969" dirty="0"/>
              <a:t> data</a:t>
            </a:r>
          </a:p>
        </p:txBody>
      </p:sp>
      <p:pic>
        <p:nvPicPr>
          <p:cNvPr id="12292" name="Picture 3" descr="image1.png">
            <a:extLst>
              <a:ext uri="{FF2B5EF4-FFF2-40B4-BE49-F238E27FC236}">
                <a16:creationId xmlns:a16="http://schemas.microsoft.com/office/drawing/2014/main" id="{B0A4324E-4E95-6999-4BA3-85849508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68" y="1933706"/>
            <a:ext cx="2979591" cy="3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EA61FB-B25B-C18A-E6BB-1240F01E67AB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85A728F-0939-C151-F8E5-F19A2804B5AE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6A3C65F-F30A-1F00-3EC7-FB2215C36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A6DE2F9-2C9A-3667-FFD3-3F0FA87CD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BFED983-339A-B4F1-F063-6417077487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A697556-8365-5F25-DA3C-D577937FC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B443009-F68D-1979-FF3B-B6B0E23251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4251ACE-811A-C6A5-4F02-9F2E3B59FC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288" name="Picture 12287">
                <a:extLst>
                  <a:ext uri="{FF2B5EF4-FFF2-40B4-BE49-F238E27FC236}">
                    <a16:creationId xmlns:a16="http://schemas.microsoft.com/office/drawing/2014/main" id="{049F77A0-061E-ED44-7524-2440AC8B4B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289" name="Picture 12288">
                <a:extLst>
                  <a:ext uri="{FF2B5EF4-FFF2-40B4-BE49-F238E27FC236}">
                    <a16:creationId xmlns:a16="http://schemas.microsoft.com/office/drawing/2014/main" id="{E3D02A08-5A13-79B2-B397-F08B2A25B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293" name="Picture 12292">
                <a:extLst>
                  <a:ext uri="{FF2B5EF4-FFF2-40B4-BE49-F238E27FC236}">
                    <a16:creationId xmlns:a16="http://schemas.microsoft.com/office/drawing/2014/main" id="{ECCB8A56-9742-C1C6-7661-AAD95CC0B5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D68293-CAE1-C31D-BE8D-B2BC8DF65305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A9F8C6-7485-126C-EB03-7BCA3FAED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B3491EA-1443-3F71-B610-4208B54FE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0F435F3-F3FD-1E72-5FC5-5B924585A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E666901-7B83-B222-6FD1-480292368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41A2DA-9C30-22B4-3F13-BF11FA4335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C3933F-F777-CE9E-8B91-42258069B1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704A6E7-E3ED-3D34-4EFC-D0DBFCD461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2F23A97-7874-9903-F3E3-BF45CC0C10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EA48E70-9192-2F5A-7DFD-AB181BA91E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26BBB1-F80D-192E-4210-D061A9775399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4F2DBE4-7FB7-BE21-7E21-F1E9B33DB5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DEADA8-225E-B69C-14F9-53F3EC6B28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6B6E97-8426-C01E-4161-63D311B84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00E53B1-07D9-998E-C00B-B5AA58084B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31545F-CFEC-DE92-1775-DCF4298463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D7F6B-3AF4-4EDE-8D93-E97B442748CF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C94F0BD-BDAF-238F-188D-9B3602FBEE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35602B7-D54E-0404-6139-A860B3A73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39D7E7F-1353-1535-BE4E-240FEB3E7E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79C72DB-9E6B-6B37-DE39-2BCA1EC10F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AE273E5-15A1-738C-9EB6-533FD492BE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DD87B306-EBEE-B04C-B28E-D13114235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/>
            <a:r>
              <a:rPr lang="en-US" altLang="en-US" sz="3200" dirty="0"/>
              <a:t>MODEL KOMUNIKASI DATA</a:t>
            </a:r>
          </a:p>
        </p:txBody>
      </p:sp>
      <p:pic>
        <p:nvPicPr>
          <p:cNvPr id="13315" name="Picture 2" descr="InsertedImage.jpg">
            <a:extLst>
              <a:ext uri="{FF2B5EF4-FFF2-40B4-BE49-F238E27FC236}">
                <a16:creationId xmlns:a16="http://schemas.microsoft.com/office/drawing/2014/main" id="{5F41BBB7-038F-71F3-8436-59A46E86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8" y="1995688"/>
            <a:ext cx="7018734" cy="381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7765C7-AE6B-2263-3EB6-F136607F703C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281402-895A-834B-3DA7-FF0B8F2B3C62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2B3A03F-A0A8-298D-EEF1-E712E14695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C3CBF81-B3BC-6622-6379-FCC50CB22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2339E2F-4147-2CF2-0874-50EE2AFD39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840B1D4-E64D-0BA2-083C-785E59C416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0DA0C75-DFB8-10C1-D3C5-FB06FC6A0D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E532443-5FCF-3FD2-75A3-CE7BB532DC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312" name="Picture 13311">
                <a:extLst>
                  <a:ext uri="{FF2B5EF4-FFF2-40B4-BE49-F238E27FC236}">
                    <a16:creationId xmlns:a16="http://schemas.microsoft.com/office/drawing/2014/main" id="{FA7B6F39-A910-0E28-DEB6-5CC0CA2B6B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313" name="Picture 13312">
                <a:extLst>
                  <a:ext uri="{FF2B5EF4-FFF2-40B4-BE49-F238E27FC236}">
                    <a16:creationId xmlns:a16="http://schemas.microsoft.com/office/drawing/2014/main" id="{0DE20552-0987-D2F9-313E-7DC5F7F5F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316" name="Picture 13315">
                <a:extLst>
                  <a:ext uri="{FF2B5EF4-FFF2-40B4-BE49-F238E27FC236}">
                    <a16:creationId xmlns:a16="http://schemas.microsoft.com/office/drawing/2014/main" id="{1B901BDD-1023-0A68-E681-02A59B407C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DED6FB-FCC7-807C-262B-55DD3C6DD49F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6CC08FD-ED68-2F54-A781-E2D1AF5357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4F2AD38-F9D9-AAF4-3398-2D5F88976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C486D7D-A63C-B0C3-CC2C-F0BACFFB0C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BB5BA40-E81E-1A54-1C01-66EB420337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0EE841-84C9-5DF1-BAC5-A9E785E4BD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0ABD6EE-30C7-84B5-5209-D63AEB026A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CDDE67F-1506-9743-CED7-88B8F87B63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F8CD0C1-DE38-D810-D278-CBB6B4E2DC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296104A-BCEF-8AB1-E8A9-655D11A4C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5C7ADA-3652-5D08-691C-8083AF839356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B33F2FE-FD0A-B048-2C68-14DA755B11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C8B4AA7-D0C4-D67D-21C1-D2BF0EB5D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A9C3704-6DC5-A3D0-EA51-879AC3F822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355B7AC-3DF2-1AF0-ECFD-7A790B5B4D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A0DD30F-AFB9-BBD1-7E30-B7BBB61E8A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1470B-C0E6-E67F-4518-4B13AF5E10CF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0C0043-AC0A-7C04-002D-B76419EF7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66A7EE1-87C7-DCB4-2EC0-AB7A4359B1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933730E-7B78-5D70-333E-1C0A104582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92F0CDB-C843-486B-5986-C8466800C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5376C0C-07C9-C2E5-57E2-A52DDE826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8679672-2C41-8D56-D853-E7EC9193B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096" y="484370"/>
            <a:ext cx="10101430" cy="1417588"/>
          </a:xfrm>
        </p:spPr>
        <p:txBody>
          <a:bodyPr>
            <a:normAutofit/>
          </a:bodyPr>
          <a:lstStyle/>
          <a:p>
            <a:pPr eaLnBrk="1"/>
            <a:r>
              <a:rPr lang="en-US" altLang="en-US" sz="3200" dirty="0"/>
              <a:t>REPRESENTASI DATA (</a:t>
            </a:r>
            <a:r>
              <a:rPr lang="en-US" altLang="en-US" sz="3200" i="1" dirty="0"/>
              <a:t>DATA REPRESENTATION</a:t>
            </a:r>
            <a:r>
              <a:rPr lang="en-US" altLang="en-US" sz="3200" dirty="0"/>
              <a:t>)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6F5A1F2-C985-D7FE-6FDB-E1D1FEEDD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8946" y="2105174"/>
            <a:ext cx="9832489" cy="4378896"/>
          </a:xfrm>
        </p:spPr>
        <p:txBody>
          <a:bodyPr vert="horz" lIns="0" tIns="0" rIns="0" bIns="0" rtlCol="0" anchor="t">
            <a:normAutofit/>
          </a:bodyPr>
          <a:lstStyle/>
          <a:p>
            <a:pPr marL="147335" indent="-147335" algn="just"/>
            <a:r>
              <a:rPr lang="en-US" altLang="en-US" b="1" dirty="0" err="1"/>
              <a:t>Informasi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berupa</a:t>
            </a:r>
            <a:r>
              <a:rPr lang="en-US" altLang="en-US" b="1" dirty="0"/>
              <a:t> </a:t>
            </a:r>
            <a:r>
              <a:rPr lang="en-US" altLang="en-US" b="1" dirty="0" err="1"/>
              <a:t>teks</a:t>
            </a:r>
            <a:r>
              <a:rPr lang="en-US" altLang="en-US" b="1" dirty="0"/>
              <a:t>, </a:t>
            </a:r>
            <a:r>
              <a:rPr lang="en-US" altLang="en-US" b="1" dirty="0" err="1"/>
              <a:t>angka</a:t>
            </a:r>
            <a:r>
              <a:rPr lang="en-US" altLang="en-US" b="1" dirty="0"/>
              <a:t>, </a:t>
            </a:r>
            <a:r>
              <a:rPr lang="en-US" altLang="en-US" b="1" dirty="0" err="1"/>
              <a:t>gambar</a:t>
            </a:r>
            <a:r>
              <a:rPr lang="en-US" altLang="en-US" b="1" dirty="0"/>
              <a:t>, audio, dan video</a:t>
            </a:r>
            <a:endParaRPr lang="en-US" altLang="en-US" dirty="0"/>
          </a:p>
          <a:p>
            <a:pPr marL="147335" indent="-147335" algn="just">
              <a:buFontTx/>
              <a:buAutoNum type="arabicPeriod"/>
            </a:pPr>
            <a:r>
              <a:rPr lang="en-US" altLang="en-US" b="1" dirty="0">
                <a:solidFill>
                  <a:srgbClr val="FFFF00"/>
                </a:solidFill>
              </a:rPr>
              <a:t>Teks</a:t>
            </a:r>
          </a:p>
          <a:p>
            <a:pPr lvl="1" algn="just" eaLnBrk="1"/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komunikasi</a:t>
            </a:r>
            <a:r>
              <a:rPr lang="en-US" altLang="en-US" sz="2400" dirty="0"/>
              <a:t> data,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direpresentasikan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bit,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susunan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bit (0 </a:t>
            </a:r>
            <a:r>
              <a:rPr lang="en-US" altLang="en-US" sz="2400" dirty="0" err="1"/>
              <a:t>maupun</a:t>
            </a:r>
            <a:r>
              <a:rPr lang="en-US" altLang="en-US" sz="2400" dirty="0"/>
              <a:t> 1). </a:t>
            </a:r>
          </a:p>
          <a:p>
            <a:pPr lvl="1" algn="just" eaLnBrk="1"/>
            <a:r>
              <a:rPr lang="en-US" altLang="en-US" sz="2400" dirty="0" err="1"/>
              <a:t>Susunan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bit-bit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yang lain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merepresentasikan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(code), </a:t>
            </a:r>
            <a:r>
              <a:rPr lang="en-US" altLang="en-US" sz="2400" dirty="0" err="1"/>
              <a:t>sedangkan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dinamakan</a:t>
            </a:r>
            <a:r>
              <a:rPr lang="en-US" altLang="en-US" sz="2400" dirty="0"/>
              <a:t> coding. </a:t>
            </a:r>
          </a:p>
          <a:p>
            <a:pPr lvl="1" algn="just" eaLnBrk="1"/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pengkodean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dipakai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ASCII (American Standard Code for Information Interchange) yang </a:t>
            </a:r>
            <a:r>
              <a:rPr lang="en-US" altLang="en-US" sz="2400" dirty="0" err="1"/>
              <a:t>mewakili</a:t>
            </a:r>
            <a:r>
              <a:rPr lang="en-US" altLang="en-US" sz="2400" dirty="0"/>
              <a:t> 127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409338-F667-8CDC-959A-AE7119F0C81B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F71981-04FF-9ABA-31D9-660CCFD3D01B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B60E9B4-716A-5280-985D-E10CFA95C1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E6EB7B4-648B-E059-0D24-30E0EDEAC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8A23C40-F95C-9420-66EB-544F7A1F20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21F4413-051F-1571-0EB1-A94BF2579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F2ADBF3-CCA0-BE0F-AD8C-B84B9D59A9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2E40F14-618F-ED8F-250A-7688DF42C8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336" name="Picture 14335">
                <a:extLst>
                  <a:ext uri="{FF2B5EF4-FFF2-40B4-BE49-F238E27FC236}">
                    <a16:creationId xmlns:a16="http://schemas.microsoft.com/office/drawing/2014/main" id="{EA093CFA-5B95-72C7-A2A1-A2167EF22D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337" name="Picture 14336">
                <a:extLst>
                  <a:ext uri="{FF2B5EF4-FFF2-40B4-BE49-F238E27FC236}">
                    <a16:creationId xmlns:a16="http://schemas.microsoft.com/office/drawing/2014/main" id="{5D3C41CB-A78E-6295-707A-304E6BC17C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340" name="Picture 14339">
                <a:extLst>
                  <a:ext uri="{FF2B5EF4-FFF2-40B4-BE49-F238E27FC236}">
                    <a16:creationId xmlns:a16="http://schemas.microsoft.com/office/drawing/2014/main" id="{73429F86-5F7D-1A13-5A96-52BACC9220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5A2EB8-9802-954E-4216-FCC5100DB97B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8C535F8-F7E8-9009-71C0-DF9C09BFE5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0505C9C-6EFA-4CC0-1B6D-3BAEB075E5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9E7ED0D-9802-FE03-9564-D952B41671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87B454D-36B6-C335-9976-51756BAF61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142E5E0-0F43-E6C8-BBC8-17248154A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7FD7E2C-ABEA-F4E1-911B-2F263996AC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6FE95B4-BB25-CCCC-9391-CBAF53E50C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A467FB6-6C6C-70E3-7BF4-1FCD5C0DB1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DC5AC3B-DCF4-9F7E-8E1E-399E8D8D3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BD85AB-C663-0901-F03D-10604269AB51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78C71B4-0072-0B66-244D-6807C9F5F4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B60E18E-B0CC-BC14-EF99-32A003B4EE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042D6AE-2EDC-1D18-334C-79BA2B00B4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B5AB004-1C1F-97BF-4548-C7BA3C01A0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BF1A40-0B94-1CE8-7067-1AE009B721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822764-494D-90BC-D2E1-DB7285BA4E48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31C9D21-43CD-1DC6-3463-9044CAD993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212EB18-272E-C3B0-7152-19B5A1552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003424-94DC-B954-12BF-6541013FD3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E33715-D3A0-F291-CA9A-839BB40EC2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F244E30-1120-C56C-A07D-D9D01450F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4BB2AB84-32DC-302E-DCBF-E97254E20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0491" y="387468"/>
            <a:ext cx="3031067" cy="1080938"/>
          </a:xfrm>
        </p:spPr>
        <p:txBody>
          <a:bodyPr>
            <a:normAutofit/>
          </a:bodyPr>
          <a:lstStyle/>
          <a:p>
            <a:pPr eaLnBrk="1"/>
            <a:r>
              <a:rPr lang="en-US" altLang="en-US" sz="3200" dirty="0"/>
              <a:t>KODE ASCII</a:t>
            </a:r>
          </a:p>
        </p:txBody>
      </p:sp>
      <p:pic>
        <p:nvPicPr>
          <p:cNvPr id="15363" name="Picture 2" descr="InsertedImage.gif">
            <a:extLst>
              <a:ext uri="{FF2B5EF4-FFF2-40B4-BE49-F238E27FC236}">
                <a16:creationId xmlns:a16="http://schemas.microsoft.com/office/drawing/2014/main" id="{910F20D3-1101-A554-DB9B-137D56D3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65" y="1657573"/>
            <a:ext cx="9036422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0DFA3C-B16E-4F77-77BD-DBD4526C86F7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FCF5E5-14B1-08D4-74BA-C54A14890507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65D3EF0-8EF2-6902-8798-DA5CED50F2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5E27C9F-FD6B-1C75-F331-39FBCBB74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60ABD1B-04FF-751E-A1A7-DF3F63EDE9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3A38F0A-70BC-F195-56A8-BB9BB5BA46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C0C8588-A8C0-6F66-EE1D-568B057037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127C8EF-2E65-F451-1A8C-B6DFE38258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360" name="Picture 15359">
                <a:extLst>
                  <a:ext uri="{FF2B5EF4-FFF2-40B4-BE49-F238E27FC236}">
                    <a16:creationId xmlns:a16="http://schemas.microsoft.com/office/drawing/2014/main" id="{FFED67E3-6286-B907-15E5-25E3379034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361" name="Picture 15360">
                <a:extLst>
                  <a:ext uri="{FF2B5EF4-FFF2-40B4-BE49-F238E27FC236}">
                    <a16:creationId xmlns:a16="http://schemas.microsoft.com/office/drawing/2014/main" id="{29C4B548-3A19-AA95-BB04-5C3AC5F71A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364" name="Picture 15363">
                <a:extLst>
                  <a:ext uri="{FF2B5EF4-FFF2-40B4-BE49-F238E27FC236}">
                    <a16:creationId xmlns:a16="http://schemas.microsoft.com/office/drawing/2014/main" id="{F71882BD-863E-3461-7C13-CBAB7EBA1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0C5BDC-4433-8F8E-0C5E-8E91B4224144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E359DE4-C8B9-1B44-D74F-037BDDCB5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3DA0234-6324-0CDB-6A53-9EB738EC3B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6F21CD0-88D0-BA3F-25FA-8F35E42385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F7FE1F5-F171-A264-E713-353B8CC816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0D710D4-4FE0-41BF-16C2-2336583228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056867A-70C2-B5B1-88B8-629D3B44E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3967DCB-A60E-A9E4-8448-FE3BFA653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AEB69BB-D816-29AE-6D0B-F454986D38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EC6F75-EFA8-5B66-FE07-99BF7E6A11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66D32B-E725-F338-2ED4-DD163FEF1AE1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E7DCDFA-D97B-9F15-BF08-F327FD208F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D921CB-256E-08EE-04BC-F7FC02635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2CDD3DD-9F25-6F26-B0F6-9CC969B1B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4C54435-332F-87D9-E648-F311EE7C4B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103C9B0-123A-89F0-84BC-2AD3E8581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1BA5F8-D677-F4D9-54F4-A60A8B51A72A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E2A8447-B1CE-9DBD-7F75-B738B23EB4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E95DA8F-FF84-E8AE-023D-DD3F59687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61036A1-AB9A-EE10-834A-06CA1BB8F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1BF3AD-35F8-2E82-87E4-006DDFC6A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6DD6FDE-7333-1620-EA98-7E5AD7CAE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556250"/>
            <a:ext cx="12192000" cy="895538"/>
            <a:chOff x="0" y="0"/>
            <a:chExt cx="5137837" cy="353793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837" cy="353793"/>
            </a:xfrm>
            <a:custGeom>
              <a:avLst/>
              <a:gdLst/>
              <a:ahLst/>
              <a:cxnLst/>
              <a:rect l="l" t="t" r="r" b="b"/>
              <a:pathLst>
                <a:path w="5137837" h="353793">
                  <a:moveTo>
                    <a:pt x="0" y="0"/>
                  </a:moveTo>
                  <a:lnTo>
                    <a:pt x="5137837" y="0"/>
                  </a:lnTo>
                  <a:lnTo>
                    <a:pt x="5137837" y="353793"/>
                  </a:lnTo>
                  <a:lnTo>
                    <a:pt x="0" y="353793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37837" cy="39189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0" y="1065531"/>
            <a:ext cx="4225826" cy="4726939"/>
          </a:xfrm>
          <a:custGeom>
            <a:avLst/>
            <a:gdLst/>
            <a:ahLst/>
            <a:cxnLst/>
            <a:rect l="l" t="t" r="r" b="b"/>
            <a:pathLst>
              <a:path w="6948601" h="7090409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41576" y="2311401"/>
            <a:ext cx="709802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 err="1">
                <a:latin typeface="Bookman Old Style" panose="02050604050505020204" pitchFamily="18" charset="0"/>
              </a:rPr>
              <a:t>Jaringan</a:t>
            </a:r>
            <a:r>
              <a:rPr lang="en-US" sz="4400" dirty="0">
                <a:latin typeface="Bookman Old Style" panose="02050604050505020204" pitchFamily="18" charset="0"/>
              </a:rPr>
              <a:t> dan </a:t>
            </a:r>
            <a:r>
              <a:rPr lang="en-US" sz="4400" dirty="0" err="1">
                <a:latin typeface="Bookman Old Style" panose="02050604050505020204" pitchFamily="18" charset="0"/>
              </a:rPr>
              <a:t>Komunikasi</a:t>
            </a:r>
            <a:r>
              <a:rPr lang="en-US" sz="4400" dirty="0">
                <a:latin typeface="Bookman Old Style" panose="02050604050505020204" pitchFamily="18" charset="0"/>
              </a:rPr>
              <a:t>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08276" y="5857969"/>
            <a:ext cx="629792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866">
                <a:solidFill>
                  <a:srgbClr val="320B01"/>
                </a:solidFill>
                <a:latin typeface="Eczar Medium"/>
              </a:rPr>
              <a:t>By, Khusnul Khotimah, S.Kom, M.T.I.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2A0AB-ECDA-9FF9-5614-7086BF7DDA59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BC3713-EECF-05A9-A40E-F06EE0E874F1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71FA416-EF34-10B6-0A4F-EEDB5D2F25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4150130-0B7B-7E8F-EA96-1ABE77755A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1DB793-9660-D7F1-1E2B-003855F322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444CA12-0AC9-496D-6CAB-8E0C6ABBF0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018E705-3A31-3085-DACA-37C5DDC666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AE42812-4472-0286-07BD-62FD63736C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35D46E-6742-5829-A033-717AE191F6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FBD1B25-2612-D16F-95CC-9ADE826EE4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A90989B-0EF3-C13B-A517-9549AD0EDE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FCFA25-11DE-681D-6B6A-D4A9B25AE62C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38A312F-B4B2-3431-A431-F7F8B0BF53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2966C5A-F451-8505-11E1-80FBCB59F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4FA2AB4-EE22-AA63-B471-61BEFDBD4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20585E2-33FB-3590-3CDD-CF149427D4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D8210A7-B309-DBA6-3166-32D7559D2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0DE467C-2C70-116D-870C-ADB39B521F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CC55FEB-2C30-3DC0-735A-D4EF0B17A2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29A9F9E-4289-CC9A-09C9-0B54EF0D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D34CE9B-628E-AE5C-3783-9A182BFCF3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C1D58E-0462-A984-0974-E9CA749ECCC1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BBB3BD3-275B-AA55-0428-0F33B8016B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28D96D9-313F-6BBC-B2AE-E0FAFC9A3A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802154D-7558-DFE6-A7ED-E3DD06B111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33BDCA0-79C3-3D49-74E6-4D46772978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F436C1E-44D7-EBBA-77A0-C2EDFA51C0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637218-31F7-95F5-58C7-BF6E5A01FBB8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BD1A529-6EAB-42B5-60E5-A874560E9E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DCF00FE-3AD9-98A2-526A-1B908E71BC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3CBE65C-7758-FB0C-B760-B093DBD43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9F3A7CD-1BF7-E5FA-6C79-6BE5E23654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B1F04E7-95B8-D3BE-F8E9-1DA254474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D0DB7EB-4D6B-209A-FBB0-DAA89FDEC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4249" y="664874"/>
            <a:ext cx="9585063" cy="257317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+mn-lt"/>
              </a:rPr>
              <a:t>2.  </a:t>
            </a:r>
            <a:r>
              <a:rPr lang="en-US" altLang="en-US" b="1" dirty="0">
                <a:solidFill>
                  <a:srgbClr val="FFFF00"/>
                </a:solidFill>
                <a:latin typeface="+mn-lt"/>
              </a:rPr>
              <a:t>Angka (numbers)</a:t>
            </a:r>
          </a:p>
          <a:p>
            <a:pPr lvl="2" algn="just" eaLnBrk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+mn-lt"/>
              </a:rPr>
              <a:t>Angka juga </a:t>
            </a:r>
            <a:r>
              <a:rPr lang="en-US" altLang="en-US" sz="2400" dirty="0" err="1">
                <a:latin typeface="+mn-lt"/>
              </a:rPr>
              <a:t>diwakili</a:t>
            </a:r>
            <a:r>
              <a:rPr lang="en-US" altLang="en-US" sz="2400" dirty="0">
                <a:latin typeface="+mn-lt"/>
              </a:rPr>
              <a:t> oleh </a:t>
            </a:r>
            <a:r>
              <a:rPr lang="en-US" altLang="en-US" sz="2400" dirty="0" err="1">
                <a:latin typeface="+mn-lt"/>
              </a:rPr>
              <a:t>pola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urutan</a:t>
            </a:r>
            <a:r>
              <a:rPr lang="en-US" altLang="en-US" sz="2400" dirty="0">
                <a:latin typeface="+mn-lt"/>
              </a:rPr>
              <a:t> bit. </a:t>
            </a:r>
          </a:p>
          <a:p>
            <a:pPr lvl="2" algn="just" eaLnBrk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+mn-lt"/>
              </a:rPr>
              <a:t>ASCII </a:t>
            </a:r>
            <a:r>
              <a:rPr lang="en-US" altLang="en-US" sz="2400" dirty="0" err="1">
                <a:latin typeface="+mn-lt"/>
              </a:rPr>
              <a:t>tidak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digunakan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mewakili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angka</a:t>
            </a:r>
            <a:r>
              <a:rPr lang="en-US" altLang="en-US" sz="2400" dirty="0">
                <a:latin typeface="+mn-lt"/>
              </a:rPr>
              <a:t>. </a:t>
            </a:r>
          </a:p>
          <a:p>
            <a:pPr lvl="2" algn="just" eaLnBrk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latin typeface="+mn-lt"/>
              </a:rPr>
              <a:t>Angka </a:t>
            </a:r>
            <a:r>
              <a:rPr lang="en-US" altLang="en-US" sz="2400" dirty="0" err="1">
                <a:latin typeface="+mn-lt"/>
              </a:rPr>
              <a:t>langsung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dikonversikan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atau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diubah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menjadi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angka</a:t>
            </a:r>
            <a:r>
              <a:rPr lang="en-US" altLang="en-US" sz="2400" dirty="0">
                <a:latin typeface="+mn-lt"/>
              </a:rPr>
              <a:t> biner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memudahkan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dalam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perhitungan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operasi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matematika</a:t>
            </a:r>
            <a:endParaRPr lang="en-US" altLang="en-US" sz="2400" dirty="0">
              <a:latin typeface="+mn-lt"/>
            </a:endParaRPr>
          </a:p>
          <a:p>
            <a:pPr lvl="2" algn="just" eaLnBrk="1">
              <a:lnSpc>
                <a:spcPct val="100000"/>
              </a:lnSpc>
              <a:spcBef>
                <a:spcPts val="600"/>
              </a:spcBef>
            </a:pPr>
            <a:endParaRPr lang="en-US" altLang="en-US" sz="2400" dirty="0">
              <a:latin typeface="+mn-lt"/>
            </a:endParaRPr>
          </a:p>
          <a:p>
            <a:pPr marL="0" indent="0" algn="just">
              <a:lnSpc>
                <a:spcPct val="75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FFFF00"/>
                </a:solidFill>
                <a:latin typeface="+mn-lt"/>
              </a:rPr>
              <a:t>3. </a:t>
            </a:r>
            <a:r>
              <a:rPr lang="en-US" altLang="en-US" b="1" dirty="0">
                <a:solidFill>
                  <a:srgbClr val="FFFF00"/>
                </a:solidFill>
                <a:latin typeface="+mn-lt"/>
              </a:rPr>
              <a:t>Gambar (</a:t>
            </a:r>
            <a:r>
              <a:rPr lang="en-US" altLang="en-US" b="1" i="1" dirty="0">
                <a:solidFill>
                  <a:srgbClr val="FFFF00"/>
                </a:solidFill>
                <a:latin typeface="+mn-lt"/>
              </a:rPr>
              <a:t>images)</a:t>
            </a:r>
          </a:p>
          <a:p>
            <a:pPr lvl="1" algn="just">
              <a:lnSpc>
                <a:spcPct val="75000"/>
              </a:lnSpc>
              <a:spcBef>
                <a:spcPts val="600"/>
              </a:spcBef>
            </a:pPr>
            <a:r>
              <a:rPr lang="en-US" altLang="en-US" sz="2400" dirty="0">
                <a:latin typeface="+mn-lt"/>
              </a:rPr>
              <a:t>Gambar juga </a:t>
            </a:r>
            <a:r>
              <a:rPr lang="en-US" altLang="en-US" sz="2400" dirty="0" err="1">
                <a:latin typeface="+mn-lt"/>
              </a:rPr>
              <a:t>direpresentasikan</a:t>
            </a:r>
            <a:r>
              <a:rPr lang="en-US" altLang="en-US" sz="2400" dirty="0">
                <a:latin typeface="+mn-lt"/>
              </a:rPr>
              <a:t> oleh </a:t>
            </a:r>
            <a:r>
              <a:rPr lang="en-US" altLang="en-US" sz="2400" dirty="0" err="1">
                <a:latin typeface="+mn-lt"/>
              </a:rPr>
              <a:t>urutan</a:t>
            </a:r>
            <a:r>
              <a:rPr lang="en-US" altLang="en-US" sz="2400" dirty="0">
                <a:latin typeface="+mn-lt"/>
              </a:rPr>
              <a:t> bit. </a:t>
            </a:r>
          </a:p>
          <a:p>
            <a:pPr lvl="1" algn="just">
              <a:lnSpc>
                <a:spcPct val="75000"/>
              </a:lnSpc>
              <a:spcBef>
                <a:spcPts val="600"/>
              </a:spcBef>
            </a:pPr>
            <a:r>
              <a:rPr lang="en-US" altLang="en-US" sz="2400" dirty="0" err="1">
                <a:latin typeface="+mn-lt"/>
              </a:rPr>
              <a:t>Dalam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bentuk</a:t>
            </a:r>
            <a:r>
              <a:rPr lang="en-US" altLang="en-US" sz="2400" dirty="0">
                <a:latin typeface="+mn-lt"/>
              </a:rPr>
              <a:t> yang paling </a:t>
            </a:r>
            <a:r>
              <a:rPr lang="en-US" altLang="en-US" sz="2400" dirty="0" err="1">
                <a:latin typeface="+mn-lt"/>
              </a:rPr>
              <a:t>mudah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dirty="0" err="1">
                <a:latin typeface="+mn-lt"/>
              </a:rPr>
              <a:t>sebuah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terdiri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matriks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terdiri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piksel</a:t>
            </a:r>
            <a:r>
              <a:rPr lang="en-US" altLang="en-US" sz="2400" dirty="0">
                <a:latin typeface="+mn-lt"/>
              </a:rPr>
              <a:t> (pixels/ picture elements), </a:t>
            </a:r>
            <a:r>
              <a:rPr lang="en-US" altLang="en-US" sz="2400" dirty="0" err="1">
                <a:latin typeface="+mn-lt"/>
              </a:rPr>
              <a:t>dimana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tiap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piksel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adalah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representasi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sebuah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titik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terkecil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dalam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sebuah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dihitung</a:t>
            </a:r>
            <a:r>
              <a:rPr lang="en-US" altLang="en-US" sz="2400" dirty="0">
                <a:latin typeface="+mn-lt"/>
              </a:rPr>
              <a:t> per </a:t>
            </a:r>
            <a:r>
              <a:rPr lang="en-US" altLang="en-US" sz="2400" dirty="0" err="1">
                <a:latin typeface="+mn-lt"/>
              </a:rPr>
              <a:t>inci</a:t>
            </a:r>
            <a:r>
              <a:rPr lang="en-US" altLang="en-US" sz="2400" dirty="0">
                <a:latin typeface="+mn-lt"/>
              </a:rPr>
              <a:t>.</a:t>
            </a:r>
          </a:p>
          <a:p>
            <a:pPr lvl="1" algn="just">
              <a:lnSpc>
                <a:spcPct val="75000"/>
              </a:lnSpc>
              <a:spcBef>
                <a:spcPts val="600"/>
              </a:spcBef>
            </a:pPr>
            <a:r>
              <a:rPr lang="en-US" altLang="en-US" sz="2400" dirty="0" err="1">
                <a:latin typeface="+mn-lt"/>
              </a:rPr>
              <a:t>Ukuran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piksel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tergantung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dari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resolusinya</a:t>
            </a:r>
            <a:r>
              <a:rPr lang="en-US" altLang="en-US" sz="2400" dirty="0">
                <a:latin typeface="+mn-lt"/>
              </a:rPr>
              <a:t>.</a:t>
            </a:r>
          </a:p>
          <a:p>
            <a:pPr lvl="1" algn="just">
              <a:lnSpc>
                <a:spcPct val="75000"/>
              </a:lnSpc>
              <a:spcBef>
                <a:spcPts val="600"/>
              </a:spcBef>
            </a:pPr>
            <a:r>
              <a:rPr lang="en-US" altLang="en-US" sz="2400" i="1" dirty="0">
                <a:latin typeface="+mn-lt"/>
              </a:rPr>
              <a:t>Better representation of the image (better resolution), more memory is needed to store the image</a:t>
            </a:r>
          </a:p>
          <a:p>
            <a:pPr lvl="2" algn="just" eaLnBrk="1">
              <a:lnSpc>
                <a:spcPct val="100000"/>
              </a:lnSpc>
              <a:spcBef>
                <a:spcPts val="600"/>
              </a:spcBef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DC616B-DC32-B0D7-5620-2B5D6A76A962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D4738E-D840-504B-FBD0-52B7E74F1CD7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16AED63-F35B-1C03-8427-01FEEC386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A63AFC3-E5A8-BC39-7F8F-DCF24E794D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6CECC06-BF12-CA45-3053-A550EDFDE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2FBA5C6-6FA1-C5E4-5A7B-9E5DC257C3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8664EAA-08DD-C21B-5529-A1DC68469D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6AF8067-CF29-C63B-AFBF-0F6191F469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384" name="Picture 16383">
                <a:extLst>
                  <a:ext uri="{FF2B5EF4-FFF2-40B4-BE49-F238E27FC236}">
                    <a16:creationId xmlns:a16="http://schemas.microsoft.com/office/drawing/2014/main" id="{0EA15C08-4F2D-C53C-D796-F9FDC72C34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385" name="Picture 16384">
                <a:extLst>
                  <a:ext uri="{FF2B5EF4-FFF2-40B4-BE49-F238E27FC236}">
                    <a16:creationId xmlns:a16="http://schemas.microsoft.com/office/drawing/2014/main" id="{4BF47B39-2DD0-D2A1-B05C-4187002F76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387" name="Picture 16386">
                <a:extLst>
                  <a:ext uri="{FF2B5EF4-FFF2-40B4-BE49-F238E27FC236}">
                    <a16:creationId xmlns:a16="http://schemas.microsoft.com/office/drawing/2014/main" id="{428674E5-F4DC-ACCE-5347-C7CAFAD910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12CB1C-012D-83CF-649C-54B170EC1F42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845824F-1DAB-43FE-4019-2EEC74CC5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920FCF6-A2BA-7556-99BC-B7099E296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F2BABB9-F225-FE38-8AB3-56BC7E2E5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2891455-13FF-0F30-E97E-C93F5E49C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1B9F987-7D12-2E6F-BF23-5A024E2115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A8B1693-FA6D-2CCA-2225-5F3ED6DF03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47FF652-7D42-BD8F-2237-96EE84299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975AFE7-BD4F-62DE-5ADB-FA253A4331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E9D3F9A-81FC-4EEF-58B3-165253E814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243E0C-D63F-369C-9968-B030AF978685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48BBABC-9C9F-A1A9-6395-4545BCE57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3D21D41-59D3-D8FB-0DAA-1B283396DB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DBE00C1-7F4A-9C28-BFB4-3FBE516396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E03055A-F938-E37C-1F60-6D6FB14F67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61661B9-2F31-5AD6-E36C-8D76AAA0D2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56343A-4BD4-7518-339B-E77515C4326C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E40EF33-DCF4-DFAA-9250-988E2715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5BAD66E-1BD8-1921-0EE7-BD845141E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EB88600-61BD-15BE-D47B-88FEB4A675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5E851C6-F2F4-6EFD-2A33-7557C8D3F3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F092D2C-703F-D85D-63D6-168832565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2E5F0C6-563B-0BCB-4592-28388788F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9906" y="796064"/>
            <a:ext cx="10112188" cy="6203013"/>
          </a:xfrm>
        </p:spPr>
        <p:txBody>
          <a:bodyPr>
            <a:normAutofit/>
          </a:bodyPr>
          <a:lstStyle/>
          <a:p>
            <a:pPr lvl="1" algn="just">
              <a:lnSpc>
                <a:spcPct val="75000"/>
              </a:lnSpc>
              <a:spcBef>
                <a:spcPts val="422"/>
              </a:spcBef>
            </a:pPr>
            <a:r>
              <a:rPr lang="en-US" altLang="en-US" sz="2400" dirty="0" err="1"/>
              <a:t>Setelah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dipecah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piksel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pikselnya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mewakili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bit.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tergantung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 </a:t>
            </a:r>
          </a:p>
          <a:p>
            <a:pPr marL="1250112" lvl="3" indent="-312528" algn="just">
              <a:lnSpc>
                <a:spcPct val="75000"/>
              </a:lnSpc>
              <a:spcBef>
                <a:spcPts val="422"/>
              </a:spcBef>
              <a:buSzPct val="30000"/>
              <a:buBlip>
                <a:blip r:embed="rId2"/>
              </a:buBlip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titik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cukup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mewakili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piksel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0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piksel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</a:t>
            </a:r>
            <a:r>
              <a:rPr lang="en-US" altLang="en-US" sz="2400" dirty="0"/>
              <a:t> dan 0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piksel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endParaRPr lang="en-US" altLang="en-US" sz="2400" dirty="0"/>
          </a:p>
          <a:p>
            <a:pPr marL="1250112" lvl="3" indent="-312528" algn="just">
              <a:lnSpc>
                <a:spcPct val="75000"/>
              </a:lnSpc>
              <a:spcBef>
                <a:spcPts val="422"/>
              </a:spcBef>
              <a:buSzPct val="30000"/>
              <a:buBlip>
                <a:blip r:embed="rId2"/>
              </a:buBlip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grayscale,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bit. </a:t>
            </a:r>
          </a:p>
          <a:p>
            <a:pPr marL="1473346" lvl="4" indent="-312528" algn="just">
              <a:lnSpc>
                <a:spcPct val="75000"/>
              </a:lnSpc>
              <a:spcBef>
                <a:spcPts val="422"/>
              </a:spcBef>
              <a:buFontTx/>
              <a:buAutoNum type="arabicPeriod"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piksel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diwakili</a:t>
            </a:r>
            <a:r>
              <a:rPr lang="en-US" altLang="en-US" sz="2400" dirty="0"/>
              <a:t> oleh 00, </a:t>
            </a:r>
          </a:p>
          <a:p>
            <a:pPr marL="1473346" lvl="4" indent="-312528" algn="just">
              <a:lnSpc>
                <a:spcPct val="75000"/>
              </a:lnSpc>
              <a:spcBef>
                <a:spcPts val="422"/>
              </a:spcBef>
              <a:buFontTx/>
              <a:buAutoNum type="arabicPeriod"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dark grey </a:t>
            </a:r>
            <a:r>
              <a:rPr lang="en-US" altLang="en-US" sz="2400" dirty="0" err="1"/>
              <a:t>diwakili</a:t>
            </a:r>
            <a:r>
              <a:rPr lang="en-US" altLang="en-US" sz="2400" dirty="0"/>
              <a:t> oleh 01, </a:t>
            </a:r>
          </a:p>
          <a:p>
            <a:pPr marL="1473346" lvl="4" indent="-312528" algn="just">
              <a:lnSpc>
                <a:spcPct val="75000"/>
              </a:lnSpc>
              <a:spcBef>
                <a:spcPts val="422"/>
              </a:spcBef>
              <a:buFontTx/>
              <a:buAutoNum type="arabicPeriod"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 light grey </a:t>
            </a:r>
            <a:r>
              <a:rPr lang="en-US" altLang="en-US" sz="2400" dirty="0" err="1"/>
              <a:t>diwakili</a:t>
            </a:r>
            <a:r>
              <a:rPr lang="en-US" altLang="en-US" sz="2400" dirty="0"/>
              <a:t> oleh 10, </a:t>
            </a:r>
          </a:p>
          <a:p>
            <a:pPr marL="1473346" lvl="4" indent="-312528" algn="just">
              <a:lnSpc>
                <a:spcPct val="75000"/>
              </a:lnSpc>
              <a:spcBef>
                <a:spcPts val="422"/>
              </a:spcBef>
              <a:buFontTx/>
              <a:buAutoNum type="arabicPeriod"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diwakili</a:t>
            </a:r>
            <a:r>
              <a:rPr lang="en-US" altLang="en-US" sz="2400" dirty="0"/>
              <a:t> oleh 11</a:t>
            </a:r>
          </a:p>
          <a:p>
            <a:pPr lvl="1" algn="just">
              <a:lnSpc>
                <a:spcPct val="75000"/>
              </a:lnSpc>
              <a:spcBef>
                <a:spcPts val="422"/>
              </a:spcBef>
            </a:pP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mewakili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berwarna</a:t>
            </a:r>
            <a:r>
              <a:rPr lang="en-US" altLang="en-US" sz="2400" dirty="0"/>
              <a:t>, 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RGB,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kombinasi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primer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Red, Green, Blue. Ada </a:t>
            </a:r>
            <a:r>
              <a:rPr lang="en-US" altLang="en-US" sz="2400" dirty="0" err="1"/>
              <a:t>metoda</a:t>
            </a:r>
            <a:r>
              <a:rPr lang="en-US" altLang="en-US" sz="2400" dirty="0"/>
              <a:t> yang lain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YCM, yang mana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kombinasi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primer yang lain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Yellow, Cyan, dan Magenta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09BF3E-76A1-0841-D028-ED4E06D80582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288DB9-986C-211D-67D8-18090456EEF3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E549872-4734-7B14-7795-380C129B48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FED88CB-92A9-D266-31AC-8AEE73806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29245EA-36B9-F3D4-3E43-C310971B51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72CF9A2-0A25-AE77-09D8-24CE82CE4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8F881C6-C196-C409-603E-0B0297BB3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AD775BC-C5E2-9AEF-F9C9-93FEFD9F3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408" name="Picture 17407">
                <a:extLst>
                  <a:ext uri="{FF2B5EF4-FFF2-40B4-BE49-F238E27FC236}">
                    <a16:creationId xmlns:a16="http://schemas.microsoft.com/office/drawing/2014/main" id="{39EF515B-AFC7-390C-FD66-AC0DAD8CD4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409" name="Picture 17408">
                <a:extLst>
                  <a:ext uri="{FF2B5EF4-FFF2-40B4-BE49-F238E27FC236}">
                    <a16:creationId xmlns:a16="http://schemas.microsoft.com/office/drawing/2014/main" id="{9805CC1E-B455-042C-52DB-CF209355B3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411" name="Picture 17410">
                <a:extLst>
                  <a:ext uri="{FF2B5EF4-FFF2-40B4-BE49-F238E27FC236}">
                    <a16:creationId xmlns:a16="http://schemas.microsoft.com/office/drawing/2014/main" id="{64294F88-2B54-00BF-177A-FDD8EBA94E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CC5403-BCD8-15FA-C888-DDE0FFD13BAB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B3954EC-43CE-6504-1AB7-AF2B2E6CC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3B783B5-40A7-BAB0-233E-F720609AE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B3D88CF-5D54-D195-FC58-C4AD5C61AA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AAB72F0-E1EE-020B-AD2C-D1FEC18328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DC193C3-FCD8-78A7-F591-C55FCFA52E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28EA103-D256-4BAD-DDC6-77FDED48E4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28B492B-43C8-CD39-8982-D40D6D294C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E0546D-26CC-CAA7-5F27-EFB80C232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0F5A14D-5BFC-6D20-D07B-0F11D5DADF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B1EC1A-9853-19E3-47F5-D6B9704B5DAA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686D800-A755-33C1-DE3F-4D982C2236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76A96A-6B8D-555E-DAFF-169A0A239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DA431E3-3C0D-0DA1-BA14-9944990AB1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E415B3B-1069-0B2B-E86A-A4510F7759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26E943-E28C-1E19-DEA4-E9CBA229B4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A0E149-7B2E-EA25-F56F-F1CAE8089123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4A8265D-8ACA-F49B-03E0-9471A77C2C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5A41F49-9860-F5BE-209F-3896C359C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3BE6BE-3370-A9B7-7C68-B856FCC15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7F32631-0CAF-81DF-5CD6-BB01C3F909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85D872B-AB7F-A9F9-C4F8-9E0472F18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20208E4B-B23A-ED48-9378-668E759B0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9553" y="994544"/>
            <a:ext cx="9628094" cy="47126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22"/>
              </a:spcBef>
              <a:buNone/>
            </a:pPr>
            <a:r>
              <a:rPr lang="en-US" altLang="en-US" dirty="0">
                <a:solidFill>
                  <a:srgbClr val="FFFF00"/>
                </a:solidFill>
              </a:rPr>
              <a:t>4. </a:t>
            </a:r>
            <a:r>
              <a:rPr lang="en-US" altLang="en-US" b="1" dirty="0">
                <a:solidFill>
                  <a:srgbClr val="FFFF00"/>
                </a:solidFill>
              </a:rPr>
              <a:t>Audio</a:t>
            </a:r>
            <a:endParaRPr lang="en-US" altLang="en-US" dirty="0">
              <a:solidFill>
                <a:srgbClr val="FFFF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/>
              <a:t>Audio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penyiaran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musik</a:t>
            </a:r>
            <a:r>
              <a:rPr lang="en-US" altLang="en-US" sz="24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alamiah</a:t>
            </a:r>
            <a:r>
              <a:rPr lang="en-US" altLang="en-US" sz="2400" dirty="0"/>
              <a:t>, audio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 err="1"/>
              <a:t>Sifatnya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kontinyu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diskrit</a:t>
            </a:r>
            <a:endParaRPr lang="en-US" altLang="en-US" sz="2400" dirty="0"/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/>
              <a:t>Microphone --&gt;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tranducer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mengubah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sinyal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listrik</a:t>
            </a:r>
            <a:r>
              <a:rPr lang="en-US" altLang="en-US" sz="24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/>
              <a:t>Speaker--&gt;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tranducer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mengubah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sinyal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listrik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suara</a:t>
            </a:r>
            <a:endParaRPr lang="en-US" altLang="en-US" sz="2400" dirty="0"/>
          </a:p>
          <a:p>
            <a:pPr marL="0" indent="0" algn="just">
              <a:lnSpc>
                <a:spcPct val="100000"/>
              </a:lnSpc>
              <a:spcBef>
                <a:spcPts val="422"/>
              </a:spcBef>
              <a:buNone/>
            </a:pPr>
            <a:r>
              <a:rPr lang="en-US" altLang="en-US" dirty="0">
                <a:solidFill>
                  <a:srgbClr val="FFFF00"/>
                </a:solidFill>
              </a:rPr>
              <a:t>5. </a:t>
            </a:r>
            <a:r>
              <a:rPr lang="en-US" altLang="en-US" b="1" dirty="0">
                <a:solidFill>
                  <a:srgbClr val="FFFF00"/>
                </a:solidFill>
              </a:rPr>
              <a:t>Video</a:t>
            </a:r>
            <a:endParaRPr lang="en-US" altLang="en-US" dirty="0">
              <a:solidFill>
                <a:srgbClr val="FFFF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/>
              <a:t>Video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rekaman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film.</a:t>
            </a:r>
          </a:p>
          <a:p>
            <a:pPr lvl="1" algn="just">
              <a:lnSpc>
                <a:spcPct val="100000"/>
              </a:lnSpc>
              <a:spcBef>
                <a:spcPts val="422"/>
              </a:spcBef>
            </a:pPr>
            <a:r>
              <a:rPr lang="en-US" altLang="en-US" sz="2400" dirty="0"/>
              <a:t>Video juga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entitas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sifatnya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kontinu</a:t>
            </a:r>
            <a:r>
              <a:rPr lang="en-US" altLang="en-US" sz="24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9FCCEA-125E-E13C-5361-4D7723AF9CB5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219ACB1-804E-4FDD-9DD0-1DCC3F887DC3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0B49D2-05FA-7F50-5BF5-A53AD7E357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34647CD-C5B8-9B83-9E13-EC73F9AAFE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71BCB3C-1611-7F8D-0CFB-1650B50061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5A98F9D-956E-6061-9E6E-05E39C1C9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B18962C-482A-231D-4B90-4CA273C3D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30AF794-5440-DD56-AE51-A7F81BA5D9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432" name="Picture 18431">
                <a:extLst>
                  <a:ext uri="{FF2B5EF4-FFF2-40B4-BE49-F238E27FC236}">
                    <a16:creationId xmlns:a16="http://schemas.microsoft.com/office/drawing/2014/main" id="{AF8A9075-A3F7-3AB9-E57A-6B0460B843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433" name="Picture 18432">
                <a:extLst>
                  <a:ext uri="{FF2B5EF4-FFF2-40B4-BE49-F238E27FC236}">
                    <a16:creationId xmlns:a16="http://schemas.microsoft.com/office/drawing/2014/main" id="{F505441B-485C-6E55-F763-4AD34C4D64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435" name="Picture 18434">
                <a:extLst>
                  <a:ext uri="{FF2B5EF4-FFF2-40B4-BE49-F238E27FC236}">
                    <a16:creationId xmlns:a16="http://schemas.microsoft.com/office/drawing/2014/main" id="{A6F662FC-497D-E3A5-C55F-D97A1D2952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03B43E-76ED-7BBE-6330-E3E863D9C76E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B915E99-6D5A-A0E2-93A3-C892A582CD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50E1912-7760-5CDD-75F4-6632DA3CD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D73FDC5-AB39-9DEC-40A9-5F785A648E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F0413EE-5540-FE8D-A7C3-1A6091A20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0E7E02E-3B62-9A10-773F-7A88855672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0DA0FBF-AB7E-0511-E0C9-649172579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BB04BC-A30C-A7CE-066C-C18FF18A2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1517A6-28ED-662E-0784-09045D51F6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4E2FDFA-7C6C-57F7-9236-A593353D59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BB9389-68CC-71E7-2916-DC78D5834559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118E96B-7FA8-02E8-D1C5-2DCAAA45E1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1F8808F-3E1D-7DA3-DFAE-6FBBB18F3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A42DEE6-3F4F-1BD6-9682-9AF1882F90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D52151C-B463-9CAD-4F3F-1E1B705A0A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ED94D29-71F6-6EE1-FB61-0338112115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FB7B8A-1095-9AB2-6FD4-D3A27D275A7B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21445EB-7877-5079-A8D5-B0490C3B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08643EE-C387-DA44-488A-27321D2C79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7F0513-2164-B823-55AF-ABF90E1A3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F383A04-5D09-E8F6-93B3-74A266F74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A4BBFEA-149E-1178-C926-8EAAC3F975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E294F94F-9A03-C199-721F-EE0C56DBD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219" y="594941"/>
            <a:ext cx="9993854" cy="1714500"/>
          </a:xfrm>
        </p:spPr>
        <p:txBody>
          <a:bodyPr>
            <a:normAutofit/>
          </a:bodyPr>
          <a:lstStyle/>
          <a:p>
            <a:pPr eaLnBrk="1"/>
            <a:r>
              <a:rPr lang="en-US" altLang="en-US" sz="2800" dirty="0"/>
              <a:t>EFFECTIVENESS OF DATA COMMUNICATIONS SYSTEM DEPENDS ON FOUR FUNDAMENTAL CHARACTERISTICS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2CDE3F1-127E-C476-EF28-0AF4C84F1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5235" y="2486856"/>
            <a:ext cx="3199061" cy="3253755"/>
          </a:xfrm>
        </p:spPr>
        <p:txBody>
          <a:bodyPr vert="horz" lIns="0" tIns="0" rIns="0" bIns="0" rtlCol="0" anchor="t">
            <a:normAutofit/>
          </a:bodyPr>
          <a:lstStyle/>
          <a:p>
            <a:pPr marL="387312" indent="-387312">
              <a:buFontTx/>
              <a:buAutoNum type="arabicPeriod"/>
            </a:pPr>
            <a:r>
              <a:rPr lang="en-US" altLang="en-US" sz="2812" b="1" dirty="0"/>
              <a:t> Delivery </a:t>
            </a:r>
          </a:p>
          <a:p>
            <a:pPr marL="387312" indent="-387312">
              <a:buFontTx/>
              <a:buAutoNum type="arabicPeriod"/>
            </a:pPr>
            <a:r>
              <a:rPr lang="en-US" altLang="en-US" sz="2812" b="1" dirty="0"/>
              <a:t> Accuracy</a:t>
            </a:r>
          </a:p>
          <a:p>
            <a:pPr marL="387312" indent="-387312">
              <a:buFontTx/>
              <a:buAutoNum type="arabicPeriod"/>
            </a:pPr>
            <a:r>
              <a:rPr lang="en-US" altLang="en-US" sz="2812" b="1" dirty="0"/>
              <a:t> Timeliness</a:t>
            </a:r>
          </a:p>
          <a:p>
            <a:pPr marL="387312" indent="-387312">
              <a:buFontTx/>
              <a:buAutoNum type="arabicPeriod"/>
            </a:pPr>
            <a:r>
              <a:rPr lang="en-US" altLang="en-US" sz="2812" b="1" dirty="0"/>
              <a:t> Jitter</a:t>
            </a:r>
            <a:endParaRPr lang="en-US" altLang="en-US" sz="1969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4DEB35-9979-4C19-AA1B-C98BA3BAD230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1CDC59-994E-5F0C-1F9B-F2C83EDA5C08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DC41D6E-3BF0-DC34-0945-49C0BB2540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99CF54F-847A-6EAB-A2CD-018B995345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5064FDB-1D7C-9B18-7DA2-E1E2A8D25A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D403A12-4C00-F97B-090E-509F577C2B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C52A00A-D101-C684-C58C-139250154D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B047B31-3792-7D48-EE40-88BA9773A5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456" name="Picture 19455">
                <a:extLst>
                  <a:ext uri="{FF2B5EF4-FFF2-40B4-BE49-F238E27FC236}">
                    <a16:creationId xmlns:a16="http://schemas.microsoft.com/office/drawing/2014/main" id="{109CFDCF-CB0F-AE77-C640-CB5FB69CD3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457" name="Picture 19456">
                <a:extLst>
                  <a:ext uri="{FF2B5EF4-FFF2-40B4-BE49-F238E27FC236}">
                    <a16:creationId xmlns:a16="http://schemas.microsoft.com/office/drawing/2014/main" id="{10D026BE-F3A6-4EF0-8828-3D069EDE1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460" name="Picture 19459">
                <a:extLst>
                  <a:ext uri="{FF2B5EF4-FFF2-40B4-BE49-F238E27FC236}">
                    <a16:creationId xmlns:a16="http://schemas.microsoft.com/office/drawing/2014/main" id="{7686F928-240E-DD8B-D01A-0908300ABA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2DA1C7-1D7D-103E-7799-E9710C133726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D528929-B9E8-B949-64DD-A7DEA361E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D1755C4-3F10-5F1B-EB93-B2D9E1381A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AA54139-FE4F-8738-DC5D-1BB0936EEA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A53210F-E3D6-436F-468A-7C1BB216F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7F7691-C240-8B50-5CEF-D7CB638191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113300A-47CF-7F47-9397-73599F3DB4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3A6C09A-E257-BF49-E8B3-65187D607F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58D36CB-AEA8-D36B-6A23-CF3DF0ED78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F24FAED-56FE-7721-2A0F-C08FEE458E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DF8E0A-7D86-EC2D-D029-430B01A44E39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2859656-D738-6DF0-E3E8-D5B08BCCE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932D839-749A-F817-58F1-DBCE7C984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44FF84A-A755-35DD-D404-9D2905A1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2C5E6BB-EBFC-979C-0152-B94CA8D6F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F1D5612-3ACD-AE2A-8528-E685B609B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A3B58F-64E1-14C9-EB38-A0865B9948DC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76372CF-2548-DEE0-44E2-2B5C18DC6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7CBE262-C74D-01EF-7FDE-675BB96C8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3C469B9-924F-2EDA-4646-9AC3AE04C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D2CAB6A-B9D4-651E-B95D-57832E698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B81BFA5-6105-D18B-2874-2464C691C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D16AF59B-1F8B-F48E-A703-FC3012539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867" y="1121259"/>
            <a:ext cx="10174145" cy="3599316"/>
          </a:xfrm>
        </p:spPr>
        <p:txBody>
          <a:bodyPr>
            <a:normAutofit lnSpcReduction="10000"/>
          </a:bodyPr>
          <a:lstStyle/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250" b="1" dirty="0"/>
              <a:t>Delivery</a:t>
            </a:r>
            <a:r>
              <a:rPr lang="en-US" altLang="en-US" sz="2250" dirty="0"/>
              <a:t> (</a:t>
            </a:r>
            <a:r>
              <a:rPr lang="en-US" altLang="en-US" sz="2250" dirty="0" err="1"/>
              <a:t>pengiriman</a:t>
            </a:r>
            <a:r>
              <a:rPr lang="en-US" altLang="en-US" sz="2250" dirty="0"/>
              <a:t>) </a:t>
            </a:r>
            <a:r>
              <a:rPr lang="en-US" altLang="en-US" sz="2250" dirty="0" err="1"/>
              <a:t>yaitu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bahwa</a:t>
            </a:r>
            <a:r>
              <a:rPr lang="en-US" altLang="en-US" sz="2250" dirty="0"/>
              <a:t> </a:t>
            </a:r>
            <a:r>
              <a:rPr lang="en-US" altLang="en-US" sz="2250" dirty="0" err="1"/>
              <a:t>si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pengirim</a:t>
            </a:r>
            <a:r>
              <a:rPr lang="en-US" altLang="en-US" sz="2250" dirty="0"/>
              <a:t> </a:t>
            </a:r>
            <a:r>
              <a:rPr lang="en-US" altLang="en-US" sz="2250" dirty="0" err="1"/>
              <a:t>haruslah</a:t>
            </a:r>
            <a:r>
              <a:rPr lang="en-US" altLang="en-US" sz="2250" dirty="0"/>
              <a:t> </a:t>
            </a:r>
            <a:r>
              <a:rPr lang="en-US" altLang="en-US" sz="2250" dirty="0" err="1"/>
              <a:t>mengirimkan</a:t>
            </a:r>
            <a:r>
              <a:rPr lang="en-US" altLang="en-US" sz="2250" dirty="0"/>
              <a:t> data </a:t>
            </a:r>
            <a:r>
              <a:rPr lang="en-US" altLang="en-US" sz="2250" dirty="0" err="1"/>
              <a:t>ke</a:t>
            </a:r>
            <a:r>
              <a:rPr lang="en-US" altLang="en-US" sz="2250" dirty="0"/>
              <a:t> </a:t>
            </a:r>
            <a:r>
              <a:rPr lang="en-US" altLang="en-US" sz="2250" dirty="0" err="1"/>
              <a:t>tujuan</a:t>
            </a:r>
            <a:r>
              <a:rPr lang="en-US" altLang="en-US" sz="2250" dirty="0"/>
              <a:t> yang </a:t>
            </a:r>
            <a:r>
              <a:rPr lang="en-US" altLang="en-US" sz="2250" dirty="0" err="1"/>
              <a:t>dituju</a:t>
            </a:r>
            <a:r>
              <a:rPr lang="en-US" altLang="en-US" sz="2250" dirty="0"/>
              <a:t>. Data </a:t>
            </a:r>
            <a:r>
              <a:rPr lang="en-US" altLang="en-US" sz="2250" dirty="0" err="1"/>
              <a:t>haruslah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diterima</a:t>
            </a:r>
            <a:r>
              <a:rPr lang="en-US" altLang="en-US" sz="2250" dirty="0"/>
              <a:t> oleh </a:t>
            </a:r>
            <a:r>
              <a:rPr lang="en-US" altLang="en-US" sz="2250" dirty="0" err="1"/>
              <a:t>perangkat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atau</a:t>
            </a:r>
            <a:r>
              <a:rPr lang="en-US" altLang="en-US" sz="2250" dirty="0"/>
              <a:t> orang (</a:t>
            </a:r>
            <a:r>
              <a:rPr lang="en-US" altLang="en-US" sz="2250" i="1" dirty="0"/>
              <a:t>user</a:t>
            </a:r>
            <a:r>
              <a:rPr lang="en-US" altLang="en-US" sz="2250" dirty="0"/>
              <a:t>)yang </a:t>
            </a:r>
            <a:r>
              <a:rPr lang="en-US" altLang="en-US" sz="2250" dirty="0" err="1"/>
              <a:t>ditujukan</a:t>
            </a:r>
            <a:r>
              <a:rPr lang="en-US" altLang="en-US" sz="2250" dirty="0"/>
              <a:t> dan </a:t>
            </a:r>
            <a:r>
              <a:rPr lang="en-US" altLang="en-US" sz="2250" dirty="0" err="1"/>
              <a:t>hanya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diterima</a:t>
            </a:r>
            <a:r>
              <a:rPr lang="en-US" altLang="en-US" sz="2250" dirty="0"/>
              <a:t> oleh </a:t>
            </a:r>
            <a:r>
              <a:rPr lang="en-US" altLang="en-US" sz="2250" dirty="0" err="1"/>
              <a:t>perangkat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atau</a:t>
            </a:r>
            <a:r>
              <a:rPr lang="en-US" altLang="en-US" sz="2250" dirty="0"/>
              <a:t> orang (</a:t>
            </a:r>
            <a:r>
              <a:rPr lang="en-US" altLang="en-US" sz="2250" i="1" dirty="0"/>
              <a:t>user ) </a:t>
            </a:r>
            <a:r>
              <a:rPr lang="en-US" altLang="en-US" sz="2250" dirty="0" err="1"/>
              <a:t>tersebut</a:t>
            </a:r>
            <a:r>
              <a:rPr lang="en-US" altLang="en-US" sz="2250" dirty="0"/>
              <a:t>.</a:t>
            </a:r>
          </a:p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250" b="1" dirty="0"/>
              <a:t>Accuracy</a:t>
            </a:r>
            <a:r>
              <a:rPr lang="en-US" altLang="en-US" sz="2250" dirty="0"/>
              <a:t> (</a:t>
            </a:r>
            <a:r>
              <a:rPr lang="en-US" altLang="en-US" sz="2250" dirty="0" err="1"/>
              <a:t>akurat</a:t>
            </a:r>
            <a:r>
              <a:rPr lang="en-US" altLang="en-US" sz="2250" dirty="0"/>
              <a:t>) </a:t>
            </a:r>
            <a:r>
              <a:rPr lang="en-US" altLang="en-US" sz="2250" dirty="0" err="1"/>
              <a:t>yaitu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sistem</a:t>
            </a:r>
            <a:r>
              <a:rPr lang="en-US" altLang="en-US" sz="2250" dirty="0"/>
              <a:t> </a:t>
            </a:r>
            <a:r>
              <a:rPr lang="en-US" altLang="en-US" sz="2250" dirty="0" err="1"/>
              <a:t>harus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dapat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mengirimkan</a:t>
            </a:r>
            <a:r>
              <a:rPr lang="en-US" altLang="en-US" sz="2250" dirty="0"/>
              <a:t> data </a:t>
            </a:r>
            <a:r>
              <a:rPr lang="en-US" altLang="en-US" sz="2250" dirty="0" err="1"/>
              <a:t>secara</a:t>
            </a:r>
            <a:r>
              <a:rPr lang="en-US" altLang="en-US" sz="2250" dirty="0"/>
              <a:t> </a:t>
            </a:r>
            <a:r>
              <a:rPr lang="en-US" altLang="en-US" sz="2250" dirty="0" err="1"/>
              <a:t>akurat</a:t>
            </a:r>
            <a:r>
              <a:rPr lang="en-US" altLang="en-US" sz="2250" dirty="0"/>
              <a:t>. Data yang </a:t>
            </a:r>
            <a:r>
              <a:rPr lang="en-US" altLang="en-US" sz="2250" dirty="0" err="1"/>
              <a:t>telah</a:t>
            </a:r>
            <a:r>
              <a:rPr lang="en-US" altLang="en-US" sz="2250" dirty="0"/>
              <a:t> </a:t>
            </a:r>
            <a:r>
              <a:rPr lang="en-US" altLang="en-US" sz="2250" dirty="0" err="1"/>
              <a:t>mengalami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kesalahan</a:t>
            </a:r>
            <a:r>
              <a:rPr lang="en-US" altLang="en-US" sz="2250" dirty="0"/>
              <a:t> pada </a:t>
            </a:r>
            <a:r>
              <a:rPr lang="en-US" altLang="en-US" sz="2250" dirty="0" err="1"/>
              <a:t>saat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pengiriman</a:t>
            </a:r>
            <a:r>
              <a:rPr lang="en-US" altLang="en-US" sz="2250" dirty="0"/>
              <a:t> dan </a:t>
            </a:r>
            <a:r>
              <a:rPr lang="en-US" altLang="en-US" sz="2250" dirty="0" err="1"/>
              <a:t>dibiarkan</a:t>
            </a:r>
            <a:r>
              <a:rPr lang="en-US" altLang="en-US" sz="2250" dirty="0"/>
              <a:t> salah </a:t>
            </a:r>
            <a:r>
              <a:rPr lang="en-US" altLang="en-US" sz="2250" dirty="0" err="1"/>
              <a:t>menjadikan</a:t>
            </a:r>
            <a:r>
              <a:rPr lang="en-US" altLang="en-US" sz="2250" dirty="0"/>
              <a:t> data </a:t>
            </a:r>
            <a:r>
              <a:rPr lang="en-US" altLang="en-US" sz="2250" dirty="0" err="1"/>
              <a:t>tersebut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tidak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dapat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digunakan</a:t>
            </a:r>
            <a:r>
              <a:rPr lang="en-US" altLang="en-US" sz="2250" dirty="0"/>
              <a:t>.</a:t>
            </a:r>
          </a:p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250" b="1" dirty="0"/>
              <a:t>Timeliness</a:t>
            </a:r>
            <a:r>
              <a:rPr lang="en-US" altLang="en-US" sz="2250" dirty="0"/>
              <a:t> (</a:t>
            </a:r>
            <a:r>
              <a:rPr lang="en-US" altLang="en-US" sz="2250" dirty="0" err="1"/>
              <a:t>sesuai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dengan</a:t>
            </a:r>
            <a:r>
              <a:rPr lang="en-US" altLang="en-US" sz="2250" dirty="0"/>
              <a:t> </a:t>
            </a:r>
            <a:r>
              <a:rPr lang="en-US" altLang="en-US" sz="2250" dirty="0" err="1"/>
              <a:t>waktu</a:t>
            </a:r>
            <a:r>
              <a:rPr lang="en-US" altLang="en-US" sz="2250" dirty="0"/>
              <a:t>) </a:t>
            </a:r>
            <a:r>
              <a:rPr lang="en-US" altLang="en-US" sz="2250" dirty="0" err="1"/>
              <a:t>yaitu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sistem</a:t>
            </a:r>
            <a:r>
              <a:rPr lang="en-US" altLang="en-US" sz="2250" dirty="0"/>
              <a:t> </a:t>
            </a:r>
            <a:r>
              <a:rPr lang="en-US" altLang="en-US" sz="2250" dirty="0" err="1"/>
              <a:t>harus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dapat</a:t>
            </a:r>
            <a:r>
              <a:rPr lang="en-US" altLang="en-US" sz="2250" dirty="0"/>
              <a:t> </a:t>
            </a:r>
            <a:r>
              <a:rPr lang="en-US" altLang="en-US" sz="2250" dirty="0" err="1"/>
              <a:t>mengirimkan</a:t>
            </a:r>
            <a:r>
              <a:rPr lang="en-US" altLang="en-US" sz="2250" dirty="0"/>
              <a:t> data </a:t>
            </a:r>
            <a:r>
              <a:rPr lang="en-US" altLang="en-US" sz="2250" dirty="0" err="1"/>
              <a:t>dalam</a:t>
            </a:r>
            <a:r>
              <a:rPr lang="en-US" altLang="en-US" sz="2250" dirty="0"/>
              <a:t> </a:t>
            </a:r>
            <a:r>
              <a:rPr lang="en-US" altLang="en-US" sz="2250" dirty="0" err="1"/>
              <a:t>waktu</a:t>
            </a:r>
            <a:r>
              <a:rPr lang="en-US" altLang="en-US" sz="2250" dirty="0"/>
              <a:t> yang </a:t>
            </a:r>
            <a:r>
              <a:rPr lang="en-US" altLang="en-US" sz="2250" dirty="0" err="1"/>
              <a:t>tepat</a:t>
            </a:r>
            <a:r>
              <a:rPr lang="en-US" altLang="en-US" sz="2250" dirty="0"/>
              <a:t>. Data yang </a:t>
            </a:r>
            <a:r>
              <a:rPr lang="en-US" altLang="en-US" sz="2250" dirty="0" err="1"/>
              <a:t>datang</a:t>
            </a:r>
            <a:r>
              <a:rPr lang="en-US" altLang="en-US" sz="2250" dirty="0"/>
              <a:t> </a:t>
            </a:r>
            <a:r>
              <a:rPr lang="en-US" altLang="en-US" sz="2250" dirty="0" err="1"/>
              <a:t>mengalami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keterlambatan</a:t>
            </a:r>
            <a:r>
              <a:rPr lang="en-US" altLang="en-US" sz="2250" dirty="0"/>
              <a:t> </a:t>
            </a:r>
            <a:r>
              <a:rPr lang="en-US" altLang="en-US" sz="2250" dirty="0" err="1"/>
              <a:t>akanlah</a:t>
            </a:r>
            <a:r>
              <a:rPr lang="en-US" altLang="en-US" sz="2250" dirty="0"/>
              <a:t> </a:t>
            </a:r>
            <a:r>
              <a:rPr lang="en-US" altLang="en-US" sz="2250" dirty="0" err="1"/>
              <a:t>menjadi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sia-sia</a:t>
            </a:r>
            <a:r>
              <a:rPr lang="en-US" altLang="en-US" sz="2250" dirty="0"/>
              <a:t>. </a:t>
            </a:r>
          </a:p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250" b="1" dirty="0"/>
              <a:t>Jitter</a:t>
            </a:r>
            <a:r>
              <a:rPr lang="en-US" altLang="en-US" sz="2250" dirty="0"/>
              <a:t> </a:t>
            </a:r>
            <a:r>
              <a:rPr lang="en-US" altLang="en-US" sz="2250" dirty="0" err="1"/>
              <a:t>yaitu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variansi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dari</a:t>
            </a:r>
            <a:r>
              <a:rPr lang="en-US" altLang="en-US" sz="2250" dirty="0"/>
              <a:t> </a:t>
            </a:r>
            <a:r>
              <a:rPr lang="en-US" altLang="en-US" sz="2250" dirty="0" err="1"/>
              <a:t>waktu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kedatangan</a:t>
            </a:r>
            <a:r>
              <a:rPr lang="en-US" altLang="en-US" sz="2250" dirty="0"/>
              <a:t> </a:t>
            </a:r>
            <a:r>
              <a:rPr lang="en-US" altLang="en-US" sz="2250" dirty="0" err="1"/>
              <a:t>paket</a:t>
            </a:r>
            <a:r>
              <a:rPr lang="en-US" altLang="en-US" sz="2250" dirty="0"/>
              <a:t>. </a:t>
            </a:r>
            <a:r>
              <a:rPr lang="en-US" altLang="en-US" sz="2250" dirty="0" err="1"/>
              <a:t>Ketidaksamaan</a:t>
            </a:r>
            <a:r>
              <a:rPr lang="en-US" altLang="en-US" sz="2250" dirty="0"/>
              <a:t> </a:t>
            </a:r>
            <a:r>
              <a:rPr lang="en-US" altLang="en-US" sz="2250" dirty="0" err="1"/>
              <a:t>waktu</a:t>
            </a:r>
            <a:r>
              <a:rPr lang="en-US" altLang="en-US" sz="2250" dirty="0"/>
              <a:t> </a:t>
            </a:r>
            <a:r>
              <a:rPr lang="en-US" altLang="en-US" sz="2250" dirty="0" err="1"/>
              <a:t>tunda</a:t>
            </a:r>
            <a:r>
              <a:rPr lang="en-US" altLang="en-US" sz="2250" dirty="0"/>
              <a:t> (delay) </a:t>
            </a:r>
            <a:r>
              <a:rPr lang="en-US" altLang="en-US" sz="2250" dirty="0" err="1"/>
              <a:t>dalam</a:t>
            </a:r>
            <a:r>
              <a:rPr lang="en-US" altLang="en-US" sz="2250" dirty="0"/>
              <a:t> </a:t>
            </a:r>
            <a:r>
              <a:rPr lang="en-US" altLang="en-US" sz="2250" dirty="0" err="1"/>
              <a:t>pengiriman</a:t>
            </a:r>
            <a:r>
              <a:rPr lang="en-US" altLang="en-US" sz="2250" dirty="0"/>
              <a:t> </a:t>
            </a:r>
            <a:r>
              <a:rPr lang="en-US" altLang="en-US" sz="2250" dirty="0" err="1"/>
              <a:t>paket</a:t>
            </a:r>
            <a:r>
              <a:rPr lang="en-US" altLang="en-US" sz="2250" dirty="0"/>
              <a:t> audio dan video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B962B9-05B7-FA88-B3EC-316119F20279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42D9CF-109B-0E36-7E50-EB101044F987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6EB208A-2333-2587-1B35-4E33C93AA3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EB9B27B-1E7A-6A68-44BB-44412D040E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A0D32C4-C8BF-627A-E272-2F63A39B08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8256FCC-FF9D-39B9-03E3-FD02DCB50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9E9D2BA-42A5-01D4-3202-9B3977C370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BEB45DB-8E72-37D7-3AF6-06B192BF8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480" name="Picture 20479">
                <a:extLst>
                  <a:ext uri="{FF2B5EF4-FFF2-40B4-BE49-F238E27FC236}">
                    <a16:creationId xmlns:a16="http://schemas.microsoft.com/office/drawing/2014/main" id="{17AF4291-A118-0EBB-30D4-DC91FA4A1F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481" name="Picture 20480">
                <a:extLst>
                  <a:ext uri="{FF2B5EF4-FFF2-40B4-BE49-F238E27FC236}">
                    <a16:creationId xmlns:a16="http://schemas.microsoft.com/office/drawing/2014/main" id="{A2021799-436C-9BF4-2A1D-E155455BC0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483" name="Picture 20482">
                <a:extLst>
                  <a:ext uri="{FF2B5EF4-FFF2-40B4-BE49-F238E27FC236}">
                    <a16:creationId xmlns:a16="http://schemas.microsoft.com/office/drawing/2014/main" id="{6FFA67F6-D3FE-0851-5FB7-947129027E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D674D7-4ED4-2154-7EBF-F677149065FA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9D5F310-5F96-D12F-B264-991D70A1AD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7917C94-93E1-45A9-2F92-F365BE3B0D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685C9CB-0C90-2AB8-FF74-B1CE618ADE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335CB98-B3A7-3CAC-893F-EB59C02CD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81E0FE1-5E44-625E-6296-5088E989A5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F892180-3862-AF80-E827-186F8486F4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4488250-2321-34B0-8338-5B2F46E799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5C4FA64-49E3-6FCD-2B54-F4E1EAA46E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3A1F7E2-8C0F-B601-5708-46582239E6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357636-F197-1862-E0D8-9718D2F45E58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B99B691-9534-9926-FA37-EAD4EA14F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E81759-F204-3510-B7D8-3879E9453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2D181D2-ACF6-80EA-D3E8-6912963357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9F86114-1DAE-74FF-5942-778EEBE2AC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96AC65A-A797-E033-66B5-4E5039096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4B46A0-5A42-5116-C4BA-EF5ECD27E9AD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5931C63-E952-323E-1F9E-82EBDB0AA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835F829-1B48-0B7B-B437-E1655DF45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6064643-85FB-E926-546E-E1BC5CC59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E7DDF36-870E-DBC7-E071-A59A391530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2628DCD-F1B4-17FD-3899-60B90B24B6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C19A932C-EEF2-FCB1-A297-7947D4FA0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2916" y="246683"/>
            <a:ext cx="8645053" cy="1169789"/>
          </a:xfrm>
        </p:spPr>
        <p:txBody>
          <a:bodyPr>
            <a:normAutofit/>
          </a:bodyPr>
          <a:lstStyle/>
          <a:p>
            <a:pPr eaLnBrk="1"/>
            <a:r>
              <a:rPr lang="en-US" altLang="en-US" sz="3200" dirty="0"/>
              <a:t>ALIRAN DATA (DATA FLOW)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E8935FA-324E-DC06-041E-A76C13007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4099" y="1541488"/>
            <a:ext cx="9223870" cy="726653"/>
          </a:xfrm>
        </p:spPr>
        <p:txBody>
          <a:bodyPr vert="horz" lIns="0" tIns="0" rIns="0" bIns="0" rtlCol="0" anchor="t">
            <a:normAutofit/>
          </a:bodyPr>
          <a:lstStyle/>
          <a:p>
            <a:pPr eaLnBrk="1"/>
            <a:r>
              <a:rPr lang="en-US" altLang="en-US" sz="2250" b="1" dirty="0" err="1"/>
              <a:t>Komunikasi</a:t>
            </a:r>
            <a:r>
              <a:rPr lang="en-US" altLang="en-US" sz="2250" b="1" dirty="0"/>
              <a:t> </a:t>
            </a:r>
            <a:r>
              <a:rPr lang="en-US" altLang="en-US" sz="2250" b="1" dirty="0" err="1"/>
              <a:t>diantara</a:t>
            </a:r>
            <a:r>
              <a:rPr lang="en-US" altLang="en-US" sz="2250" b="1" dirty="0"/>
              <a:t> dua </a:t>
            </a:r>
            <a:r>
              <a:rPr lang="en-US" altLang="en-US" sz="2250" b="1" dirty="0" err="1"/>
              <a:t>perangkat</a:t>
            </a:r>
            <a:r>
              <a:rPr lang="en-US" altLang="en-US" sz="2250" b="1" dirty="0"/>
              <a:t> </a:t>
            </a:r>
            <a:r>
              <a:rPr lang="en-US" altLang="en-US" sz="2250" b="1" dirty="0" err="1"/>
              <a:t>dapat</a:t>
            </a:r>
            <a:r>
              <a:rPr lang="en-US" altLang="en-US" sz="2250" b="1" dirty="0"/>
              <a:t> </a:t>
            </a:r>
            <a:r>
              <a:rPr lang="en-US" altLang="en-US" sz="2250" b="1" dirty="0" err="1"/>
              <a:t>berlangsung</a:t>
            </a:r>
            <a:r>
              <a:rPr lang="en-US" altLang="en-US" sz="2250" b="1" dirty="0"/>
              <a:t> </a:t>
            </a:r>
            <a:r>
              <a:rPr lang="en-US" altLang="en-US" sz="2250" b="1" dirty="0" err="1"/>
              <a:t>secara</a:t>
            </a:r>
            <a:r>
              <a:rPr lang="en-US" altLang="en-US" sz="2250" b="1" dirty="0"/>
              <a:t> : simplex, half duplex dan full duplex</a:t>
            </a:r>
            <a:endParaRPr lang="en-US" altLang="en-US" sz="2250" dirty="0"/>
          </a:p>
        </p:txBody>
      </p:sp>
      <p:pic>
        <p:nvPicPr>
          <p:cNvPr id="21508" name="Picture 3" descr="image.png">
            <a:extLst>
              <a:ext uri="{FF2B5EF4-FFF2-40B4-BE49-F238E27FC236}">
                <a16:creationId xmlns:a16="http://schemas.microsoft.com/office/drawing/2014/main" id="{2FD386B6-3BDB-603F-37B1-5844358C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3" y="2268141"/>
            <a:ext cx="3467363" cy="41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2796C8-B8E7-69B8-1E39-E50F5798039C}"/>
              </a:ext>
            </a:extLst>
          </p:cNvPr>
          <p:cNvSpPr txBox="1">
            <a:spLocks noChangeArrowheads="1"/>
          </p:cNvSpPr>
          <p:nvPr/>
        </p:nvSpPr>
        <p:spPr>
          <a:xfrm>
            <a:off x="4988761" y="2268141"/>
            <a:ext cx="6339041" cy="405735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000" b="1" dirty="0"/>
              <a:t>Simplex</a:t>
            </a:r>
            <a:r>
              <a:rPr lang="en-US" altLang="en-US" sz="2000" dirty="0"/>
              <a:t> : </a:t>
            </a:r>
            <a:r>
              <a:rPr lang="en-US" altLang="en-US" sz="2000" dirty="0" err="1"/>
              <a:t>komunikasi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arah</a:t>
            </a:r>
            <a:r>
              <a:rPr lang="en-US" altLang="en-US" sz="2000" dirty="0"/>
              <a:t>. Hanya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perangkat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melakukan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pengiriman</a:t>
            </a:r>
            <a:r>
              <a:rPr lang="en-US" altLang="en-US" sz="2000" dirty="0"/>
              <a:t>, dan </a:t>
            </a:r>
            <a:r>
              <a:rPr lang="en-US" altLang="en-US" sz="2000" dirty="0" err="1"/>
              <a:t>perangkat</a:t>
            </a:r>
            <a:r>
              <a:rPr lang="en-US" altLang="en-US" sz="2000" dirty="0"/>
              <a:t> lain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berfungsi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penerima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Contoh</a:t>
            </a:r>
            <a:r>
              <a:rPr lang="en-US" altLang="en-US" sz="2000" dirty="0"/>
              <a:t>: keyboard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melakukan</a:t>
            </a:r>
            <a:r>
              <a:rPr lang="en-US" altLang="en-US" sz="2000" dirty="0"/>
              <a:t> input, </a:t>
            </a:r>
            <a:r>
              <a:rPr lang="en-US" altLang="en-US" sz="2000" dirty="0" err="1"/>
              <a:t>sedangkan</a:t>
            </a:r>
            <a:r>
              <a:rPr lang="en-US" altLang="en-US" sz="2000" dirty="0"/>
              <a:t> monitor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menerima</a:t>
            </a:r>
            <a:r>
              <a:rPr lang="en-US" altLang="en-US" sz="2000" dirty="0"/>
              <a:t> output.</a:t>
            </a:r>
          </a:p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000" b="1" dirty="0"/>
              <a:t>Half-duplex</a:t>
            </a:r>
            <a:r>
              <a:rPr lang="en-US" altLang="en-US" sz="2000" dirty="0"/>
              <a:t> : masing-masing </a:t>
            </a:r>
            <a:r>
              <a:rPr lang="en-US" altLang="en-US" sz="2000" dirty="0" err="1"/>
              <a:t>stasiun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berfungsi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pengirim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maupun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penerima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tetapi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waktu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. Ketika </a:t>
            </a:r>
            <a:r>
              <a:rPr lang="en-US" altLang="en-US" sz="2000" dirty="0" err="1"/>
              <a:t>perangkat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mode </a:t>
            </a:r>
            <a:r>
              <a:rPr lang="en-US" altLang="en-US" sz="2000" dirty="0" err="1"/>
              <a:t>mengirim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maka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menerima</a:t>
            </a:r>
            <a:r>
              <a:rPr lang="en-US" altLang="en-US" sz="2000" dirty="0"/>
              <a:t>, dan </a:t>
            </a:r>
            <a:r>
              <a:rPr lang="en-US" altLang="en-US" sz="2000" dirty="0" err="1"/>
              <a:t>begitu</a:t>
            </a:r>
            <a:r>
              <a:rPr lang="en-US" altLang="en-US" sz="2000" dirty="0"/>
              <a:t> pula </a:t>
            </a:r>
            <a:r>
              <a:rPr lang="en-US" altLang="en-US" sz="2000" dirty="0" err="1"/>
              <a:t>sebaliknya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Contoh</a:t>
            </a:r>
            <a:r>
              <a:rPr lang="en-US" altLang="en-US" sz="2000" dirty="0"/>
              <a:t>: Handy Talky</a:t>
            </a:r>
          </a:p>
          <a:p>
            <a:pPr marL="357175" indent="-357175" algn="just">
              <a:spcBef>
                <a:spcPts val="422"/>
              </a:spcBef>
              <a:buFontTx/>
              <a:buAutoNum type="arabicPeriod"/>
            </a:pPr>
            <a:r>
              <a:rPr lang="en-US" altLang="en-US" sz="2000" b="1" dirty="0"/>
              <a:t>Full-</a:t>
            </a:r>
            <a:r>
              <a:rPr lang="en-US" altLang="en-US" sz="2000" b="1" dirty="0" err="1"/>
              <a:t>dupleks</a:t>
            </a:r>
            <a:r>
              <a:rPr lang="en-US" altLang="en-US" sz="2000" dirty="0"/>
              <a:t> : masing-masing </a:t>
            </a:r>
            <a:r>
              <a:rPr lang="en-US" altLang="en-US" sz="2000" dirty="0" err="1"/>
              <a:t>stasiun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berfungsi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pengirim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penerima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waktu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bersamaan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Contohnya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jaringan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telepon</a:t>
            </a:r>
            <a:r>
              <a:rPr lang="en-US" altLang="en-US" sz="2000" dirty="0"/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5F831F-CA0B-2E9A-56DA-F0644A9CD897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1AC40B-12F6-E0F5-3467-B06FE3BC7CF6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662492F-3066-71B5-56AB-2F63ECF19F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5375E22-F467-0B50-03FA-94DD2A351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5225624-1646-5CA8-81E9-183BA55EA4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FC6E164-0E6B-0019-5A41-4F7E5B98C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43FF7F-3532-0AFF-71EE-6A51E3EEA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504" name="Picture 21503">
                <a:extLst>
                  <a:ext uri="{FF2B5EF4-FFF2-40B4-BE49-F238E27FC236}">
                    <a16:creationId xmlns:a16="http://schemas.microsoft.com/office/drawing/2014/main" id="{5A5D834A-DD62-A768-0154-853AF3D3B5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505" name="Picture 21504">
                <a:extLst>
                  <a:ext uri="{FF2B5EF4-FFF2-40B4-BE49-F238E27FC236}">
                    <a16:creationId xmlns:a16="http://schemas.microsoft.com/office/drawing/2014/main" id="{1E77FA2D-2917-D2FF-F109-54A3CDAF6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509" name="Picture 21508">
                <a:extLst>
                  <a:ext uri="{FF2B5EF4-FFF2-40B4-BE49-F238E27FC236}">
                    <a16:creationId xmlns:a16="http://schemas.microsoft.com/office/drawing/2014/main" id="{E2C1AA1C-749C-64F0-2B60-0BCE999525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510" name="Picture 21509">
                <a:extLst>
                  <a:ext uri="{FF2B5EF4-FFF2-40B4-BE49-F238E27FC236}">
                    <a16:creationId xmlns:a16="http://schemas.microsoft.com/office/drawing/2014/main" id="{90112A78-D4B6-B82F-E447-BD4BF5A621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566573-C68C-B254-D47D-381ADCA9EE05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97DC377-A1AE-5CE9-86F2-9B3252D46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204B3CC-DD4B-8481-1A91-C1FFD08CC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3CAA08E-B2C2-55E6-2696-828E948717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FAD231-5ABE-8951-4403-024D534C21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009302E-DC1A-7A09-0DF1-863C42242F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E4DBA70-DB91-9167-F5E5-FBAD70ACA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176B220-4337-C91E-568F-6998FB62F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ABE054-FA5A-8DCB-8330-7EE7D0345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5846BC4-0154-04F2-5B5E-50EFDBD94E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9CA13A-C995-448E-F6C6-96E2B24964E4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02DA29-44F5-CE27-498B-A4C99389D4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9D89824-95BF-4839-32D9-E841FD9ED3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5788ED8-9DB9-186F-22CA-C3D45E8691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78CF31-F860-A101-D997-E94370935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2AD98E9-787D-72E3-DFD2-0F6D758E14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069BEE-3AC7-5FE1-EAEC-FF97882A1060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4EF35C0-FA44-41B1-BC3A-B02BBA0BA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D8CE7B0-58AC-F7D1-B48B-5E54AAE277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88C9AF8-006D-F396-B8C3-4AC6F811C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6B7DBF6-C0ED-65F3-B951-93C3B9FA29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31D8D64-373A-4C06-6C0C-329DBCDD45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4">
                <a:lumMod val="75000"/>
              </a:schemeClr>
            </a:gs>
            <a:gs pos="0">
              <a:srgbClr val="00B0F0"/>
            </a:gs>
            <a:gs pos="2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738" y="1054700"/>
            <a:ext cx="10819565" cy="104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320B01"/>
                </a:solidFill>
                <a:latin typeface="Bookman Old Style" panose="02050604050505020204" pitchFamily="18" charset="0"/>
              </a:rPr>
              <a:t>Tugas</a:t>
            </a:r>
            <a:endParaRPr lang="en-US" sz="4400" dirty="0">
              <a:solidFill>
                <a:srgbClr val="320B0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2380522"/>
            <a:ext cx="12168094" cy="341356"/>
            <a:chOff x="0" y="0"/>
            <a:chExt cx="5137837" cy="134857"/>
          </a:xfrm>
          <a:solidFill>
            <a:schemeClr val="accent4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137837" cy="134857"/>
            </a:xfrm>
            <a:custGeom>
              <a:avLst/>
              <a:gdLst/>
              <a:ahLst/>
              <a:cxnLst/>
              <a:rect l="l" t="t" r="r" b="b"/>
              <a:pathLst>
                <a:path w="5137837" h="134857">
                  <a:moveTo>
                    <a:pt x="0" y="0"/>
                  </a:moveTo>
                  <a:lnTo>
                    <a:pt x="5137837" y="0"/>
                  </a:lnTo>
                  <a:lnTo>
                    <a:pt x="5137837" y="134857"/>
                  </a:lnTo>
                  <a:lnTo>
                    <a:pt x="0" y="134857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37837" cy="172957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5200" y="3012349"/>
            <a:ext cx="9082442" cy="2848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17" indent="-342917">
              <a:lnSpc>
                <a:spcPct val="200000"/>
              </a:lnSpc>
              <a:buAutoNum type="arabicPeriod"/>
            </a:pPr>
            <a:r>
              <a:rPr lang="en-US" sz="2400" dirty="0" err="1"/>
              <a:t>Kenapa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layer? </a:t>
            </a:r>
          </a:p>
          <a:p>
            <a:pPr marL="342917" indent="-342917">
              <a:lnSpc>
                <a:spcPct val="200000"/>
              </a:lnSpc>
              <a:buAutoNum type="arabicPeriod"/>
            </a:pP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beda</a:t>
            </a:r>
            <a:r>
              <a:rPr lang="en-US" sz="2400" dirty="0"/>
              <a:t> close protocol </a:t>
            </a:r>
            <a:r>
              <a:rPr lang="en-US" sz="2400" dirty="0" err="1"/>
              <a:t>dengan</a:t>
            </a:r>
            <a:r>
              <a:rPr lang="en-US" sz="2400" dirty="0"/>
              <a:t> open protocol?</a:t>
            </a:r>
          </a:p>
          <a:p>
            <a:pPr marL="342917" indent="-342917">
              <a:lnSpc>
                <a:spcPct val="200000"/>
              </a:lnSpc>
              <a:buAutoNum type="arabicPeriod"/>
            </a:pPr>
            <a:r>
              <a:rPr lang="en-US" sz="2400" b="0" i="0" dirty="0" err="1">
                <a:effectLst/>
              </a:rPr>
              <a:t>Jelaskan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perbedaan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antara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transmisi</a:t>
            </a:r>
            <a:r>
              <a:rPr lang="en-US" sz="2400" b="0" i="0" dirty="0">
                <a:effectLst/>
              </a:rPr>
              <a:t> data analog dan digital. </a:t>
            </a:r>
          </a:p>
          <a:p>
            <a:pPr marL="342917" indent="-342917">
              <a:lnSpc>
                <a:spcPct val="200000"/>
              </a:lnSpc>
              <a:buAutoNum type="arabicPeriod"/>
            </a:pPr>
            <a:r>
              <a:rPr lang="en-US" sz="2400" b="0" i="0" dirty="0" err="1">
                <a:effectLst/>
              </a:rPr>
              <a:t>Mengapa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komunikasi</a:t>
            </a:r>
            <a:r>
              <a:rPr lang="en-US" sz="2400" b="0" i="0" dirty="0">
                <a:effectLst/>
              </a:rPr>
              <a:t> data </a:t>
            </a:r>
            <a:r>
              <a:rPr lang="en-US" sz="2400" b="0" i="0" dirty="0" err="1">
                <a:effectLst/>
              </a:rPr>
              <a:t>penting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dalam</a:t>
            </a:r>
            <a:r>
              <a:rPr lang="en-US" sz="2400" b="0" i="0" dirty="0">
                <a:effectLst/>
              </a:rPr>
              <a:t> dunia modern?</a:t>
            </a:r>
            <a:endParaRPr lang="en-US" sz="2400" dirty="0"/>
          </a:p>
        </p:txBody>
      </p:sp>
      <p:sp>
        <p:nvSpPr>
          <p:cNvPr id="13" name="Freeform 13"/>
          <p:cNvSpPr/>
          <p:nvPr/>
        </p:nvSpPr>
        <p:spPr>
          <a:xfrm rot="-1320000">
            <a:off x="101877" y="881417"/>
            <a:ext cx="1167847" cy="1019211"/>
          </a:xfrm>
          <a:custGeom>
            <a:avLst/>
            <a:gdLst/>
            <a:ahLst/>
            <a:cxnLst/>
            <a:rect l="l" t="t" r="r" b="b"/>
            <a:pathLst>
              <a:path w="2331606" h="2034856">
                <a:moveTo>
                  <a:pt x="0" y="0"/>
                </a:moveTo>
                <a:lnTo>
                  <a:pt x="2331606" y="0"/>
                </a:lnTo>
                <a:lnTo>
                  <a:pt x="2331606" y="2034856"/>
                </a:lnTo>
                <a:lnTo>
                  <a:pt x="0" y="2034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320000" flipH="1">
            <a:off x="10922277" y="881417"/>
            <a:ext cx="1167847" cy="1019211"/>
          </a:xfrm>
          <a:custGeom>
            <a:avLst/>
            <a:gdLst/>
            <a:ahLst/>
            <a:cxnLst/>
            <a:rect l="l" t="t" r="r" b="b"/>
            <a:pathLst>
              <a:path w="2331606" h="2034856">
                <a:moveTo>
                  <a:pt x="2331606" y="0"/>
                </a:moveTo>
                <a:lnTo>
                  <a:pt x="0" y="0"/>
                </a:lnTo>
                <a:lnTo>
                  <a:pt x="0" y="2034856"/>
                </a:lnTo>
                <a:lnTo>
                  <a:pt x="2331606" y="2034856"/>
                </a:lnTo>
                <a:lnTo>
                  <a:pt x="23316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20000">
            <a:off x="1143355" y="201371"/>
            <a:ext cx="1167847" cy="1019211"/>
          </a:xfrm>
          <a:custGeom>
            <a:avLst/>
            <a:gdLst/>
            <a:ahLst/>
            <a:cxnLst/>
            <a:rect l="l" t="t" r="r" b="b"/>
            <a:pathLst>
              <a:path w="2331606" h="2034856">
                <a:moveTo>
                  <a:pt x="0" y="0"/>
                </a:moveTo>
                <a:lnTo>
                  <a:pt x="2331606" y="0"/>
                </a:lnTo>
                <a:lnTo>
                  <a:pt x="2331606" y="2034856"/>
                </a:lnTo>
                <a:lnTo>
                  <a:pt x="0" y="2034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20000" flipH="1">
            <a:off x="9779387" y="210034"/>
            <a:ext cx="1167847" cy="1019211"/>
          </a:xfrm>
          <a:custGeom>
            <a:avLst/>
            <a:gdLst/>
            <a:ahLst/>
            <a:cxnLst/>
            <a:rect l="l" t="t" r="r" b="b"/>
            <a:pathLst>
              <a:path w="2331606" h="2034856">
                <a:moveTo>
                  <a:pt x="2331606" y="0"/>
                </a:moveTo>
                <a:lnTo>
                  <a:pt x="0" y="0"/>
                </a:lnTo>
                <a:lnTo>
                  <a:pt x="0" y="2034856"/>
                </a:lnTo>
                <a:lnTo>
                  <a:pt x="2331606" y="2034856"/>
                </a:lnTo>
                <a:lnTo>
                  <a:pt x="23316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25E6DA-CD6F-CB05-29C9-3506E83140E2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544230-E35F-7FFB-6667-FE3B8B684049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1063842-FD84-FF04-6F37-119BA587A2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4DDF760-7D56-2E2A-3215-DA576F001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59AAC8F-03F8-06C8-A20E-DE13E12F3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7382161-C408-2E8C-78FE-5B6A8B053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6FA495A-B1AC-0C39-A49B-673C37F5E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9B8A583-4AD4-675D-EDE7-62930C5548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1C804CF-9B23-B592-DD1C-47A44276C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E375D54-0A7E-971A-4271-413ADF19A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321CACD-D287-310F-BFE3-3EA03BBE9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57D692-CDFB-C9C3-F9FB-994131036662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E48A68B-3668-CF8E-1F0A-66E73A836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D215DE3-4B99-83D1-71F3-33EB09DC9F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6CDA3D8-8394-FE91-1FE6-286EE71E52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D586D8D-9D47-56BE-95C9-B4878C1782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F3D7981-6A48-DED3-6819-2B9D7B2A2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B30F5B8-976C-F145-60AE-BBB5F56DB1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898AA82-416B-51C0-8093-FC99A7C1FF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9B89FB0-7746-D99E-3F37-54C0F12B2F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F185BAC-4944-6F05-9C86-C7B2EB9CE8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744685-EA97-3E08-B860-AD436D3FFE2F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6FE54D-0975-2DD1-35BC-7FF035795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1B4D544-20E2-03CD-96F6-4CA9755CF5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36510F4-7B61-AA5A-A8FA-3717C7AD2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3E8B5BA-41E0-AD6F-A228-6314C928C2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B95D2A7-001D-9BE2-5B21-793E37FC6D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25C8E7-70FB-64A8-554F-DF3FCD4471DD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F7550C6-BB30-F94D-CC60-933F6D946A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629A6AF-9971-F3A6-C365-A2A334F2CD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C0C6940-B6C9-DA45-5B29-8CFC67271E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2B7F593-8511-E827-E204-C1A3080CD2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C868D78-5749-6691-634E-4C9103BB8F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28" y="4472640"/>
            <a:ext cx="12183035" cy="1865850"/>
            <a:chOff x="0" y="0"/>
            <a:chExt cx="5137837" cy="737126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837" cy="737126"/>
            </a:xfrm>
            <a:custGeom>
              <a:avLst/>
              <a:gdLst/>
              <a:ahLst/>
              <a:cxnLst/>
              <a:rect l="l" t="t" r="r" b="b"/>
              <a:pathLst>
                <a:path w="5137837" h="737126">
                  <a:moveTo>
                    <a:pt x="0" y="0"/>
                  </a:moveTo>
                  <a:lnTo>
                    <a:pt x="5137837" y="0"/>
                  </a:lnTo>
                  <a:lnTo>
                    <a:pt x="5137837" y="737126"/>
                  </a:lnTo>
                  <a:lnTo>
                    <a:pt x="0" y="73712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37837" cy="7752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054125" y="4603012"/>
            <a:ext cx="1506421" cy="1569188"/>
          </a:xfrm>
          <a:custGeom>
            <a:avLst/>
            <a:gdLst/>
            <a:ahLst/>
            <a:cxnLst/>
            <a:rect l="l" t="t" r="r" b="b"/>
            <a:pathLst>
              <a:path w="2259631" h="2353782">
                <a:moveTo>
                  <a:pt x="0" y="0"/>
                </a:moveTo>
                <a:lnTo>
                  <a:pt x="2259631" y="0"/>
                </a:lnTo>
                <a:lnTo>
                  <a:pt x="2259631" y="2353782"/>
                </a:lnTo>
                <a:lnTo>
                  <a:pt x="0" y="235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50309" y="4781891"/>
            <a:ext cx="1155891" cy="1275467"/>
          </a:xfrm>
          <a:custGeom>
            <a:avLst/>
            <a:gdLst/>
            <a:ahLst/>
            <a:cxnLst/>
            <a:rect l="l" t="t" r="r" b="b"/>
            <a:pathLst>
              <a:path w="1733837" h="1913200">
                <a:moveTo>
                  <a:pt x="0" y="0"/>
                </a:moveTo>
                <a:lnTo>
                  <a:pt x="1733837" y="0"/>
                </a:lnTo>
                <a:lnTo>
                  <a:pt x="1733837" y="1913200"/>
                </a:lnTo>
                <a:lnTo>
                  <a:pt x="0" y="191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85800" y="2401446"/>
            <a:ext cx="10820400" cy="10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320B01"/>
                </a:solidFill>
                <a:latin typeface="Bookman Old Style" panose="02050604050505020204" pitchFamily="18" charset="0"/>
              </a:rPr>
              <a:t>End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2193F637-DCB0-D366-E97E-2DD94BF0DEB7}"/>
              </a:ext>
            </a:extLst>
          </p:cNvPr>
          <p:cNvSpPr/>
          <p:nvPr/>
        </p:nvSpPr>
        <p:spPr>
          <a:xfrm>
            <a:off x="846602" y="4628412"/>
            <a:ext cx="817405" cy="1658941"/>
          </a:xfrm>
          <a:custGeom>
            <a:avLst/>
            <a:gdLst/>
            <a:ahLst/>
            <a:cxnLst/>
            <a:rect l="l" t="t" r="r" b="b"/>
            <a:pathLst>
              <a:path w="1226108" h="2488411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2" descr="Image result for hub icon">
            <a:extLst>
              <a:ext uri="{FF2B5EF4-FFF2-40B4-BE49-F238E27FC236}">
                <a16:creationId xmlns:a16="http://schemas.microsoft.com/office/drawing/2014/main" id="{47C049F5-157B-E1E5-7D12-55C671B8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60" y="4807751"/>
            <a:ext cx="12382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Image result for hub icon">
            <a:extLst>
              <a:ext uri="{FF2B5EF4-FFF2-40B4-BE49-F238E27FC236}">
                <a16:creationId xmlns:a16="http://schemas.microsoft.com/office/drawing/2014/main" id="{BE6D1506-9F44-E638-A33E-CB315D52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03" y="4834329"/>
            <a:ext cx="1073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F2D4148-3376-D28C-6762-40187CE91C33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4DB1A1-1F4D-D602-63ED-650BF58DF86A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71406F-7ED1-AC7D-780A-EEEA76C4D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140B2F1-C3AF-6B0E-6248-B53EB8FF71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5AA141-4B14-07ED-DE45-55EED63BA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86D51F4-B76C-4CFD-13F7-5E506F2107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33873EC-75E8-1CA1-80BC-CE90B4F085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ACFC807-6DE4-D86D-2C03-69706F8380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F7BE42A-40D7-23D1-D310-071A32EE34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1E12452-2182-0B27-4868-C2EEFE751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8B8179F-7890-8DDE-107C-C0FA463678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D9309F-59C5-AF66-BA3E-ED4DD907C920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6FDDCFD-91A5-EABD-B85C-1F20391C0E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0893B57-F4BE-8AEA-88CF-D9754E478F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74E79CE-79E2-F680-2859-5B89AB2FA1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E92485F-21E1-7741-A9BD-7D3A0173DD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1B349F2-856C-205E-A93F-9727C2BC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827B504-CBEF-A35A-DDE4-31C2662A6F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9D3C633-361B-44CC-E2DC-6FAD19D6C0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1E1B9F3-6594-DFA6-6346-4BC133969D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B87A2BF-C1BF-5A16-A9D7-37AC79F4AC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3C11A0-7F89-F170-C32D-EB9A8A00A18B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BD0DD17-9FC9-7A1D-71BB-E986427DA9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5E18FD2-A84E-E82E-FBAC-AAABFBFF6C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A0A1442-4A75-C897-05A7-29C490750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4115B23-75F5-41BF-B0FF-C8278C4C6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A3E827C-9049-1029-2251-E5B3A3293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C9BEBE6-69B0-6E05-0368-003DADEE41AB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1CFBB87-8F28-8E10-6757-D29E2EAEB8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A3CFC0-8704-E6FA-EE03-7EF514CE0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C8511-939F-68B2-F607-65E59F7BF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24CFE7-A6D9-AB86-6990-94D31D6FB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E244187-22E9-916C-E729-8292B2CF63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4253" y="76200"/>
            <a:ext cx="2507823" cy="6781801"/>
            <a:chOff x="0" y="0"/>
            <a:chExt cx="990745" cy="2931486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050" name="Picture 2" descr="Jaringan Komputer dan Bagian-Bagiannya - Dika Euphrosyne">
            <a:extLst>
              <a:ext uri="{FF2B5EF4-FFF2-40B4-BE49-F238E27FC236}">
                <a16:creationId xmlns:a16="http://schemas.microsoft.com/office/drawing/2014/main" id="{6A7E0F9A-D4F6-900F-B04A-3FA12F82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1"/>
            <a:ext cx="3069492" cy="471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D82B04-463B-CDDC-C555-C5F334A3787A}"/>
              </a:ext>
            </a:extLst>
          </p:cNvPr>
          <p:cNvSpPr txBox="1"/>
          <p:nvPr/>
        </p:nvSpPr>
        <p:spPr>
          <a:xfrm>
            <a:off x="685800" y="2483005"/>
            <a:ext cx="7112000" cy="1998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79"/>
              </a:lnSpc>
            </a:pP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hubungan</a:t>
            </a:r>
            <a:r>
              <a:rPr lang="en-US" sz="2133" dirty="0">
                <a:latin typeface="Bell MT" panose="02020503060305020303" pitchFamily="18" charset="0"/>
              </a:rPr>
              <a:t> dua </a:t>
            </a:r>
            <a:r>
              <a:rPr lang="en-US" sz="2133" dirty="0" err="1">
                <a:latin typeface="Bell MT" panose="02020503060305020303" pitchFamily="18" charset="0"/>
              </a:rPr>
              <a:t>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atau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lebih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ditujukan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melakukan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pertukaran</a:t>
            </a:r>
            <a:r>
              <a:rPr lang="en-US" sz="2133" dirty="0">
                <a:latin typeface="Bell MT" panose="02020503060305020303" pitchFamily="18" charset="0"/>
              </a:rPr>
              <a:t> data, </a:t>
            </a:r>
            <a:r>
              <a:rPr lang="en-US" sz="2133" dirty="0" err="1">
                <a:latin typeface="Bell MT" panose="02020503060305020303" pitchFamily="18" charset="0"/>
              </a:rPr>
              <a:t>bagipakai</a:t>
            </a:r>
            <a:r>
              <a:rPr lang="en-US" sz="2133" dirty="0">
                <a:latin typeface="Bell MT" panose="02020503060305020303" pitchFamily="18" charset="0"/>
              </a:rPr>
              <a:t> (sharing) </a:t>
            </a:r>
            <a:r>
              <a:rPr lang="en-US" sz="2133" dirty="0" err="1">
                <a:latin typeface="Bell MT" panose="02020503060305020303" pitchFamily="18" charset="0"/>
              </a:rPr>
              <a:t>perangkat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lunak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keras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dibedakan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berdasarkan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luas</a:t>
            </a:r>
            <a:r>
              <a:rPr lang="en-US" sz="2133" dirty="0">
                <a:latin typeface="Bell MT" panose="02020503060305020303" pitchFamily="18" charset="0"/>
              </a:rPr>
              <a:t> area dan </a:t>
            </a:r>
            <a:r>
              <a:rPr lang="en-US" sz="2133" dirty="0" err="1">
                <a:latin typeface="Bell MT" panose="02020503060305020303" pitchFamily="18" charset="0"/>
              </a:rPr>
              <a:t>cara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</a:t>
            </a:r>
            <a:r>
              <a:rPr lang="en-US" sz="2133" dirty="0">
                <a:latin typeface="Bell MT" panose="02020503060305020303" pitchFamily="18" charset="0"/>
              </a:rPr>
              <a:t> (protocol). </a:t>
            </a: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C7E67-1543-5995-3306-E25F8DC20A09}"/>
              </a:ext>
            </a:extLst>
          </p:cNvPr>
          <p:cNvSpPr txBox="1"/>
          <p:nvPr/>
        </p:nvSpPr>
        <p:spPr>
          <a:xfrm>
            <a:off x="455247" y="533400"/>
            <a:ext cx="8582207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20B01"/>
                </a:solidFill>
                <a:latin typeface="Bookman Old Style" panose="02050604050505020204" pitchFamily="18" charset="0"/>
              </a:rPr>
              <a:t>Pengantar</a:t>
            </a:r>
            <a:r>
              <a:rPr lang="en-US" sz="4000" dirty="0">
                <a:solidFill>
                  <a:srgbClr val="320B01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320B01"/>
                </a:solidFill>
                <a:latin typeface="Bookman Old Style" panose="02050604050505020204" pitchFamily="18" charset="0"/>
              </a:rPr>
              <a:t>Jaringan</a:t>
            </a:r>
            <a:r>
              <a:rPr lang="en-US" sz="4000" dirty="0">
                <a:solidFill>
                  <a:srgbClr val="320B01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320B01"/>
                </a:solidFill>
                <a:latin typeface="Bookman Old Style" panose="02050604050505020204" pitchFamily="18" charset="0"/>
              </a:rPr>
              <a:t>Komputer</a:t>
            </a:r>
            <a:endParaRPr lang="en-US" sz="4000" dirty="0">
              <a:solidFill>
                <a:srgbClr val="320B0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0A67AE-9967-6521-0A9A-3205324779BB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C46181-E35B-974D-631E-BF0C38347D61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DDC67E2-4E9D-F780-291F-24B218B28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1743D7CF-A3A4-BF23-3906-FD4C98BB05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49" name="Picture 2048">
                <a:extLst>
                  <a:ext uri="{FF2B5EF4-FFF2-40B4-BE49-F238E27FC236}">
                    <a16:creationId xmlns:a16="http://schemas.microsoft.com/office/drawing/2014/main" id="{9BDE9C9F-323B-CEF1-BE3D-984BDF244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51" name="Picture 2050">
                <a:extLst>
                  <a:ext uri="{FF2B5EF4-FFF2-40B4-BE49-F238E27FC236}">
                    <a16:creationId xmlns:a16="http://schemas.microsoft.com/office/drawing/2014/main" id="{F03BA5DF-AF93-B670-39C7-1BE69A225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52" name="Picture 2051">
                <a:extLst>
                  <a:ext uri="{FF2B5EF4-FFF2-40B4-BE49-F238E27FC236}">
                    <a16:creationId xmlns:a16="http://schemas.microsoft.com/office/drawing/2014/main" id="{50CDA8A5-88DD-F81D-86DF-F8FF879544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53" name="Picture 2052">
                <a:extLst>
                  <a:ext uri="{FF2B5EF4-FFF2-40B4-BE49-F238E27FC236}">
                    <a16:creationId xmlns:a16="http://schemas.microsoft.com/office/drawing/2014/main" id="{18D9830D-E51D-67FC-583D-AE1E183CF8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54" name="Picture 2053">
                <a:extLst>
                  <a:ext uri="{FF2B5EF4-FFF2-40B4-BE49-F238E27FC236}">
                    <a16:creationId xmlns:a16="http://schemas.microsoft.com/office/drawing/2014/main" id="{EF0985EA-DE21-77DB-06BE-B4037246D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55" name="Picture 2054">
                <a:extLst>
                  <a:ext uri="{FF2B5EF4-FFF2-40B4-BE49-F238E27FC236}">
                    <a16:creationId xmlns:a16="http://schemas.microsoft.com/office/drawing/2014/main" id="{A5ABB3EB-2448-FA89-9BD6-1FE6B62A0D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56" name="Picture 2055">
                <a:extLst>
                  <a:ext uri="{FF2B5EF4-FFF2-40B4-BE49-F238E27FC236}">
                    <a16:creationId xmlns:a16="http://schemas.microsoft.com/office/drawing/2014/main" id="{771EAABB-9F70-A613-9761-06EC08F60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4B790F-355C-21C2-46D9-86E9DF278173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DB8FB9A-DC1E-4188-3034-2101AC8436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1C5A846-40F5-EAFD-7EFB-4561DF61AA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6C0FB92-A304-A640-7D16-7CDA2D44F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D316F54-6D4E-A541-F806-EF8D9677CD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AF0BC33-2967-3EB3-5F9C-5FFD134912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064039C-55C0-ECFE-2640-5D555BEA4A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1280D8B-9E2A-BEA1-BC9D-C717BB365A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09737C7-6DB5-6150-2AE9-EE236EE963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B44CDEC-33CC-E260-6B52-807F1D08F9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EAA9A9-073D-6A29-7614-387348F9B348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2238C50-02BC-8687-71A3-20CBC8D868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DB7DAA7-8424-559D-D9E3-1BAA447B2D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20CA9E4-B66F-5183-BB7C-B4C0FD170C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A1835B3-A2F0-9569-041B-21CDF030AC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17E02BF-96BA-1BEA-DAFC-C18EDC3959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3C145F-FF5F-4689-65CA-C6DB7B3A6D94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E58F124-7BEF-BECA-23FD-E37BA69760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6FA515-7211-4234-5427-32D51D3B65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81CD8D5-CA13-86C6-7704-5E170566C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2F2F6EF-F417-CADC-5F31-B41B62B725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0E3FCEA-AD8F-1F4A-6C64-64B0B61C2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4">
                <a:lumMod val="75000"/>
              </a:schemeClr>
            </a:gs>
            <a:gs pos="0">
              <a:srgbClr val="00B0F0"/>
            </a:gs>
            <a:gs pos="24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76201"/>
            <a:ext cx="1723121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45675" y="76201"/>
            <a:ext cx="1723121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65644" y="409540"/>
            <a:ext cx="817405" cy="1658941"/>
          </a:xfrm>
          <a:custGeom>
            <a:avLst/>
            <a:gdLst/>
            <a:ahLst/>
            <a:cxnLst/>
            <a:rect l="l" t="t" r="r" b="b"/>
            <a:pathLst>
              <a:path w="1226108" h="2488411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31875" y="409540"/>
            <a:ext cx="1366691" cy="1366691"/>
          </a:xfrm>
          <a:custGeom>
            <a:avLst/>
            <a:gdLst/>
            <a:ahLst/>
            <a:cxnLst/>
            <a:rect l="l" t="t" r="r" b="b"/>
            <a:pathLst>
              <a:path w="2050036" h="2050036">
                <a:moveTo>
                  <a:pt x="0" y="0"/>
                </a:moveTo>
                <a:lnTo>
                  <a:pt x="2050036" y="0"/>
                </a:lnTo>
                <a:lnTo>
                  <a:pt x="2050036" y="2050037"/>
                </a:lnTo>
                <a:lnTo>
                  <a:pt x="0" y="2050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03490" y="2398284"/>
            <a:ext cx="6985021" cy="2314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endParaRPr sz="2133" dirty="0">
              <a:latin typeface="Bell MT" panose="02020503060305020303" pitchFamily="18" charset="0"/>
            </a:endParaRPr>
          </a:p>
          <a:p>
            <a:pPr marL="342917" indent="-342917">
              <a:lnSpc>
                <a:spcPts val="2799"/>
              </a:lnSpc>
              <a:spcBef>
                <a:spcPct val="0"/>
              </a:spcBef>
              <a:buAutoNum type="alphaLcPeriod"/>
            </a:pPr>
            <a:r>
              <a:rPr lang="en-US" sz="2133" dirty="0" err="1">
                <a:latin typeface="Bell MT" panose="02020503060305020303" pitchFamily="18" charset="0"/>
              </a:rPr>
              <a:t>Berdasarkan</a:t>
            </a:r>
            <a:r>
              <a:rPr lang="en-US" sz="2133" dirty="0">
                <a:latin typeface="Bell MT" panose="02020503060305020303" pitchFamily="18" charset="0"/>
              </a:rPr>
              <a:t> Luas Area </a:t>
            </a:r>
          </a:p>
          <a:p>
            <a:pPr>
              <a:lnSpc>
                <a:spcPts val="2080"/>
              </a:lnSpc>
            </a:pP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  <a:p>
            <a:pPr>
              <a:lnSpc>
                <a:spcPts val="2080"/>
              </a:lnSpc>
            </a:pPr>
            <a:r>
              <a:rPr lang="en-US" sz="2133" dirty="0">
                <a:latin typeface="Bell MT" panose="02020503060305020303" pitchFamily="18" charset="0"/>
              </a:rPr>
              <a:t>b. </a:t>
            </a:r>
            <a:r>
              <a:rPr lang="en-US" sz="2133" dirty="0" err="1">
                <a:latin typeface="Bell MT" panose="02020503060305020303" pitchFamily="18" charset="0"/>
              </a:rPr>
              <a:t>Berdasarkan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protokol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komunikasinya</a:t>
            </a:r>
            <a:endParaRPr lang="en-US" sz="2133" dirty="0">
              <a:latin typeface="Bell MT" panose="02020503060305020303" pitchFamily="18" charset="0"/>
            </a:endParaRPr>
          </a:p>
          <a:p>
            <a:pPr>
              <a:lnSpc>
                <a:spcPts val="2080"/>
              </a:lnSpc>
            </a:pP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  <a:p>
            <a:r>
              <a:rPr lang="en-US" sz="2133" dirty="0">
                <a:latin typeface="Bell MT" panose="02020503060305020303" pitchFamily="18" charset="0"/>
              </a:rPr>
              <a:t>c. </a:t>
            </a:r>
            <a:r>
              <a:rPr lang="en-US" sz="2133" dirty="0" err="1">
                <a:latin typeface="Bell MT" panose="02020503060305020303" pitchFamily="18" charset="0"/>
              </a:rPr>
              <a:t>Berdasarkan</a:t>
            </a:r>
            <a:r>
              <a:rPr lang="en-US" sz="2133" dirty="0">
                <a:latin typeface="Bell MT" panose="02020503060305020303" pitchFamily="18" charset="0"/>
              </a:rPr>
              <a:t> Layer </a:t>
            </a:r>
            <a:r>
              <a:rPr lang="en-US" sz="2133" dirty="0" err="1">
                <a:latin typeface="Bell MT" panose="02020503060305020303" pitchFamily="18" charset="0"/>
              </a:rPr>
              <a:t>Fisik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>
              <a:lnSpc>
                <a:spcPts val="2080"/>
              </a:lnSpc>
            </a:pP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  <a:p>
            <a:pPr>
              <a:lnSpc>
                <a:spcPts val="2080"/>
              </a:lnSpc>
            </a:pP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03490" y="908050"/>
            <a:ext cx="6985021" cy="18743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9600"/>
              </a:lnSpc>
              <a:spcBef>
                <a:spcPct val="0"/>
              </a:spcBef>
              <a:defRPr sz="4000">
                <a:solidFill>
                  <a:srgbClr val="320B0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3074" name="Picture 2" descr="Image result for hub icon">
            <a:extLst>
              <a:ext uri="{FF2B5EF4-FFF2-40B4-BE49-F238E27FC236}">
                <a16:creationId xmlns:a16="http://schemas.microsoft.com/office/drawing/2014/main" id="{3258B817-F313-9CFC-0647-BE2782FF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0" y="2809874"/>
            <a:ext cx="12382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Image result for hub icon">
            <a:extLst>
              <a:ext uri="{FF2B5EF4-FFF2-40B4-BE49-F238E27FC236}">
                <a16:creationId xmlns:a16="http://schemas.microsoft.com/office/drawing/2014/main" id="{7BBA99FC-BF3C-64B8-5B01-3A8073C4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0" y="4919007"/>
            <a:ext cx="1073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repeater icon">
            <a:extLst>
              <a:ext uri="{FF2B5EF4-FFF2-40B4-BE49-F238E27FC236}">
                <a16:creationId xmlns:a16="http://schemas.microsoft.com/office/drawing/2014/main" id="{4D8F3ACB-99C0-FF6D-9885-BAB02C67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46" y="5156200"/>
            <a:ext cx="104775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Image result for repeater 3D icon">
            <a:extLst>
              <a:ext uri="{FF2B5EF4-FFF2-40B4-BE49-F238E27FC236}">
                <a16:creationId xmlns:a16="http://schemas.microsoft.com/office/drawing/2014/main" id="{D9A03B23-FFBB-7CBA-C900-B6CDC562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595" y="2809874"/>
            <a:ext cx="10795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93178A-9974-C7FD-0CEF-938D4CBB46E4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219B5D-AD15-33F9-E824-A3DCA8DE1C26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078" name="Picture 3077">
                <a:extLst>
                  <a:ext uri="{FF2B5EF4-FFF2-40B4-BE49-F238E27FC236}">
                    <a16:creationId xmlns:a16="http://schemas.microsoft.com/office/drawing/2014/main" id="{B76BCD6E-C832-1C34-7064-7CB9501D73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79" name="Picture 3078">
                <a:extLst>
                  <a:ext uri="{FF2B5EF4-FFF2-40B4-BE49-F238E27FC236}">
                    <a16:creationId xmlns:a16="http://schemas.microsoft.com/office/drawing/2014/main" id="{8024F168-DD5D-54A4-2D42-D5F3B0C3B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1" name="Picture 3080">
                <a:extLst>
                  <a:ext uri="{FF2B5EF4-FFF2-40B4-BE49-F238E27FC236}">
                    <a16:creationId xmlns:a16="http://schemas.microsoft.com/office/drawing/2014/main" id="{1554DF4E-1D06-87A9-7B55-8E5C974080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3" name="Picture 3082">
                <a:extLst>
                  <a:ext uri="{FF2B5EF4-FFF2-40B4-BE49-F238E27FC236}">
                    <a16:creationId xmlns:a16="http://schemas.microsoft.com/office/drawing/2014/main" id="{427DBCB9-6593-E01C-D197-547C43F96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4" name="Picture 3083">
                <a:extLst>
                  <a:ext uri="{FF2B5EF4-FFF2-40B4-BE49-F238E27FC236}">
                    <a16:creationId xmlns:a16="http://schemas.microsoft.com/office/drawing/2014/main" id="{B17FAA3A-49CA-9C41-6B01-EC454177D5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5" name="Picture 3084">
                <a:extLst>
                  <a:ext uri="{FF2B5EF4-FFF2-40B4-BE49-F238E27FC236}">
                    <a16:creationId xmlns:a16="http://schemas.microsoft.com/office/drawing/2014/main" id="{82385A65-C9BD-C24E-7F18-88941E8D93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6" name="Picture 3085">
                <a:extLst>
                  <a:ext uri="{FF2B5EF4-FFF2-40B4-BE49-F238E27FC236}">
                    <a16:creationId xmlns:a16="http://schemas.microsoft.com/office/drawing/2014/main" id="{C054799D-416D-904A-D04B-E300F6DC8B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7" name="Picture 3086">
                <a:extLst>
                  <a:ext uri="{FF2B5EF4-FFF2-40B4-BE49-F238E27FC236}">
                    <a16:creationId xmlns:a16="http://schemas.microsoft.com/office/drawing/2014/main" id="{DC9CEAD5-C8B9-0C08-1EDA-7F8F50940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88" name="Picture 3087">
                <a:extLst>
                  <a:ext uri="{FF2B5EF4-FFF2-40B4-BE49-F238E27FC236}">
                    <a16:creationId xmlns:a16="http://schemas.microsoft.com/office/drawing/2014/main" id="{0C55A787-9F5A-25E4-6F72-7E12C1F44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248192-7E3E-01CF-D44E-BD94254D9E2E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8A55B6B-2FB7-9605-AB03-4770DF6244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DF586D9-C7FD-333B-D19C-4DF1B3E746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A5AFFBD-5894-915B-E78F-B8CDCD00F7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999A530-FD74-902E-8764-A516E0685E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B64B4D3-8114-65D9-3AFC-BC9EC149FC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72" name="Picture 3071">
                <a:extLst>
                  <a:ext uri="{FF2B5EF4-FFF2-40B4-BE49-F238E27FC236}">
                    <a16:creationId xmlns:a16="http://schemas.microsoft.com/office/drawing/2014/main" id="{A3F154CA-DBEF-61E6-A4B1-E514D41174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73" name="Picture 3072">
                <a:extLst>
                  <a:ext uri="{FF2B5EF4-FFF2-40B4-BE49-F238E27FC236}">
                    <a16:creationId xmlns:a16="http://schemas.microsoft.com/office/drawing/2014/main" id="{4B3D4C61-4C22-B1A0-7585-1638EF4600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75" name="Picture 3074">
                <a:extLst>
                  <a:ext uri="{FF2B5EF4-FFF2-40B4-BE49-F238E27FC236}">
                    <a16:creationId xmlns:a16="http://schemas.microsoft.com/office/drawing/2014/main" id="{7784B803-2472-8254-7169-DB08B6E0AD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77" name="Picture 3076">
                <a:extLst>
                  <a:ext uri="{FF2B5EF4-FFF2-40B4-BE49-F238E27FC236}">
                    <a16:creationId xmlns:a16="http://schemas.microsoft.com/office/drawing/2014/main" id="{0E45991F-8CA2-10F1-26A7-5C185F58F7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78E873-877B-CD58-6B35-99DAE141DF28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67BC8F5-1FED-BCA6-2868-1C5422244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AA7E67-58D2-F7A2-2312-FD992B11C2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7994B2D-5D4C-60CC-21AC-68FAEB624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DAA5988-A24E-4E31-D30A-60D03E945A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75BA4CB-EF4F-B223-6BBD-D2DF93EBA0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E87C47-E591-BBBC-A6BF-5ECEFAB56E48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ABC8111-6E27-320F-835B-6A3773EF49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7AE6EC8-1474-E766-4F2A-F6FFDABE51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B9B6A9F-920C-80F1-20CA-2323A913FF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5E48F17-387E-3ECC-0C7A-7BF6C74B47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6AB11F6-E3DC-64F2-808C-E80D327702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28991" y="270249"/>
            <a:ext cx="8643809" cy="36277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9600"/>
              </a:lnSpc>
              <a:spcBef>
                <a:spcPct val="0"/>
              </a:spcBef>
              <a:defRPr sz="4000">
                <a:solidFill>
                  <a:srgbClr val="320B0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09600" y="1925667"/>
            <a:ext cx="10795000" cy="465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17" indent="-342917">
              <a:lnSpc>
                <a:spcPts val="2799"/>
              </a:lnSpc>
              <a:spcBef>
                <a:spcPct val="0"/>
              </a:spcBef>
              <a:buAutoNum type="alphaLcPeriod"/>
            </a:pPr>
            <a:r>
              <a:rPr lang="en-US" sz="2133" dirty="0" err="1">
                <a:latin typeface="Bell MT" panose="02020503060305020303" pitchFamily="18" charset="0"/>
              </a:rPr>
              <a:t>Berdasarkan</a:t>
            </a:r>
            <a:r>
              <a:rPr lang="en-US" sz="2133" dirty="0">
                <a:latin typeface="Bell MT" panose="02020503060305020303" pitchFamily="18" charset="0"/>
              </a:rPr>
              <a:t> Luas Area 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  <a:p>
            <a:pPr marL="647732" lvl="1" indent="-342917">
              <a:lnSpc>
                <a:spcPts val="2799"/>
              </a:lnSpc>
              <a:spcBef>
                <a:spcPct val="0"/>
              </a:spcBef>
              <a:buAutoNum type="arabicPeriod"/>
            </a:pPr>
            <a:r>
              <a:rPr lang="en-US" sz="2133" dirty="0">
                <a:latin typeface="Bell MT" panose="02020503060305020303" pitchFamily="18" charset="0"/>
              </a:rPr>
              <a:t>LAN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suatu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suatu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daerah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tertentu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misal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kantor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ato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rumah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Biasanya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hanya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berisi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kurang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100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647732" lvl="1" indent="-342917">
              <a:lnSpc>
                <a:spcPts val="2799"/>
              </a:lnSpc>
              <a:spcBef>
                <a:spcPct val="0"/>
              </a:spcBef>
              <a:buAutoNum type="arabicPeriod"/>
            </a:pPr>
            <a:r>
              <a:rPr lang="en-US" sz="2133" dirty="0">
                <a:latin typeface="Bell MT" panose="02020503060305020303" pitchFamily="18" charset="0"/>
              </a:rPr>
              <a:t>MAN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suatu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suatu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daerah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tertentu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misal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kota</a:t>
            </a:r>
            <a:r>
              <a:rPr lang="en-US" sz="2133" dirty="0">
                <a:latin typeface="Bell MT" panose="02020503060305020303" pitchFamily="18" charset="0"/>
              </a:rPr>
              <a:t> dan </a:t>
            </a:r>
            <a:r>
              <a:rPr lang="en-US" sz="2133" dirty="0" err="1">
                <a:latin typeface="Bell MT" panose="02020503060305020303" pitchFamily="18" charset="0"/>
              </a:rPr>
              <a:t>gabungan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berbagai</a:t>
            </a:r>
            <a:r>
              <a:rPr lang="en-US" sz="2133" dirty="0">
                <a:latin typeface="Bell MT" panose="02020503060305020303" pitchFamily="18" charset="0"/>
              </a:rPr>
              <a:t> LAN. </a:t>
            </a:r>
            <a:r>
              <a:rPr lang="en-US" sz="2133" dirty="0" err="1">
                <a:latin typeface="Bell MT" panose="02020503060305020303" pitchFamily="18" charset="0"/>
              </a:rPr>
              <a:t>Biasanya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hanya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berisi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lebih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100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647732" lvl="1" indent="-342917">
              <a:lnSpc>
                <a:spcPts val="2799"/>
              </a:lnSpc>
              <a:spcBef>
                <a:spcPct val="0"/>
              </a:spcBef>
              <a:buAutoNum type="arabicPeriod"/>
            </a:pPr>
            <a:r>
              <a:rPr lang="en-US" sz="2133" dirty="0">
                <a:latin typeface="Bell MT" panose="02020503060305020303" pitchFamily="18" charset="0"/>
              </a:rPr>
              <a:t>3. WAN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mencakup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seluruh</a:t>
            </a:r>
            <a:r>
              <a:rPr lang="en-US" sz="2133" dirty="0">
                <a:latin typeface="Bell MT" panose="02020503060305020303" pitchFamily="18" charset="0"/>
              </a:rPr>
              <a:t> dunia dan </a:t>
            </a:r>
            <a:r>
              <a:rPr lang="en-US" sz="2133" dirty="0" err="1">
                <a:latin typeface="Bell MT" panose="02020503060305020303" pitchFamily="18" charset="0"/>
              </a:rPr>
              <a:t>tidak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batasan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jumlah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komputer</a:t>
            </a:r>
            <a:r>
              <a:rPr lang="en-US" sz="2133" dirty="0">
                <a:latin typeface="Bell MT" panose="02020503060305020303" pitchFamily="18" charset="0"/>
              </a:rPr>
              <a:t>.</a:t>
            </a:r>
          </a:p>
          <a:p>
            <a:pPr marL="647732" lvl="1" indent="-342917">
              <a:lnSpc>
                <a:spcPts val="2799"/>
              </a:lnSpc>
              <a:spcBef>
                <a:spcPct val="0"/>
              </a:spcBef>
              <a:buAutoNum type="arabicPeriod"/>
            </a:pPr>
            <a:endParaRPr lang="en-US" sz="1999" dirty="0">
              <a:solidFill>
                <a:srgbClr val="320B01"/>
              </a:solidFill>
              <a:latin typeface="Bell MT" panose="02020503060305020303" pitchFamily="18" charset="0"/>
            </a:endParaRPr>
          </a:p>
          <a:p>
            <a:pPr lvl="1">
              <a:lnSpc>
                <a:spcPts val="2799"/>
              </a:lnSpc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Pada </a:t>
            </a:r>
            <a:r>
              <a:rPr lang="en-US" sz="2133" dirty="0" err="1">
                <a:latin typeface="Bell MT" panose="02020503060305020303" pitchFamily="18" charset="0"/>
              </a:rPr>
              <a:t>perkembangannya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luas</a:t>
            </a:r>
            <a:r>
              <a:rPr lang="en-US" sz="2133" dirty="0">
                <a:latin typeface="Bell MT" panose="02020503060305020303" pitchFamily="18" charset="0"/>
              </a:rPr>
              <a:t> area </a:t>
            </a:r>
            <a:r>
              <a:rPr lang="en-US" sz="2133" dirty="0" err="1">
                <a:latin typeface="Bell MT" panose="02020503060305020303" pitchFamily="18" charset="0"/>
              </a:rPr>
              <a:t>hanya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tinggal</a:t>
            </a:r>
            <a:r>
              <a:rPr lang="en-US" sz="2133" dirty="0">
                <a:latin typeface="Bell MT" panose="02020503060305020303" pitchFamily="18" charset="0"/>
              </a:rPr>
              <a:t> LAN dan WAN </a:t>
            </a:r>
            <a:r>
              <a:rPr lang="en-US" sz="2133" dirty="0" err="1">
                <a:latin typeface="Bell MT" panose="02020503060305020303" pitchFamily="18" charset="0"/>
              </a:rPr>
              <a:t>karena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batasan</a:t>
            </a:r>
            <a:r>
              <a:rPr lang="en-US" sz="2133" dirty="0">
                <a:latin typeface="Bell MT" panose="02020503060305020303" pitchFamily="18" charset="0"/>
              </a:rPr>
              <a:t> MAN </a:t>
            </a:r>
            <a:r>
              <a:rPr lang="en-US" sz="2133" dirty="0" err="1">
                <a:latin typeface="Bell MT" panose="02020503060305020303" pitchFamily="18" charset="0"/>
              </a:rPr>
              <a:t>tidak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jelas</a:t>
            </a:r>
            <a:r>
              <a:rPr lang="en-US" sz="2133" dirty="0">
                <a:latin typeface="Bell MT" panose="02020503060305020303" pitchFamily="18" charset="0"/>
              </a:rPr>
              <a:t>. WAN </a:t>
            </a:r>
            <a:r>
              <a:rPr lang="en-US" sz="2133" dirty="0" err="1">
                <a:latin typeface="Bell MT" panose="02020503060305020303" pitchFamily="18" charset="0"/>
              </a:rPr>
              <a:t>mulai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berganti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nama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Internet </a:t>
            </a:r>
            <a:r>
              <a:rPr lang="en-US" sz="2133" dirty="0" err="1">
                <a:latin typeface="Bell MT" panose="02020503060305020303" pitchFamily="18" charset="0"/>
              </a:rPr>
              <a:t>karena</a:t>
            </a:r>
            <a:r>
              <a:rPr lang="en-US" sz="2133" dirty="0">
                <a:latin typeface="Bell MT" panose="02020503060305020303" pitchFamily="18" charset="0"/>
              </a:rPr>
              <a:t> Internet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protokol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WAN yang paling </a:t>
            </a:r>
            <a:r>
              <a:rPr lang="en-US" sz="2133" dirty="0" err="1">
                <a:latin typeface="Bell MT" panose="02020503060305020303" pitchFamily="18" charset="0"/>
              </a:rPr>
              <a:t>terkenal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lvl="1">
              <a:lnSpc>
                <a:spcPts val="2799"/>
              </a:lnSpc>
              <a:spcBef>
                <a:spcPct val="0"/>
              </a:spcBef>
            </a:pP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669C6-3723-D9BC-4437-ED204EDD934A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E8C060-D6DF-C81A-C402-E76115484671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07E1630-613B-FADB-5C80-65C28947AD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6D6CD0D-FCA6-FC35-2768-9D225D0BCF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05F9E4F-241D-D49E-0446-37DF66295F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9F76CBA-47A3-0843-A4A8-0C5DFE7C27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EB02335-BF80-68E6-49B6-256A46B7D8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BEFB38E-E657-BCE5-1FDC-0CACF95E5C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74F1684-63F5-896C-4DC0-F09480B0E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31D86B2-8C20-DDBA-F980-3E7734B67A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7BF3183-042E-F8B3-5441-6058F47E06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C0699B-1C64-6103-7ED7-F47F3D0681B5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AFCE5D3-87D2-6BDD-774E-03E3674AF7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836368F-AF6E-848A-D1DD-6C5546359C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8BB97D5-405D-8B88-2CB5-E9EE92547F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5AF6259-B094-33A2-2B02-0AF7EFBE1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C3522D5-B142-C01F-E636-1EE132D71E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4F19DA0-E83B-D333-E3DA-76568B5A6B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B7210BF-769C-25F7-A4BC-9003BDDFD1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97B8D70-6BDE-D75D-61E0-E4FF875708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79061A5-B3E6-9112-5EF4-53EC32B848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8197DC-857E-E2C6-C1F0-2BC85DA3D2CF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401DE96-59F9-25FE-5B70-AF9E0366C6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AA3DEF9-E88B-B952-C4F8-3E83AED64C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DFBD80E-BCD0-6D63-6725-7D96B6C154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0736CA4-FEB4-A9C2-0110-40724864BC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142F546-6308-228A-2F13-F35C14822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C821D2-106C-9BA0-E7F2-BA37C6E9904D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AD824CC-5DA2-7808-D2F2-FBEFCF674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F19627-58E8-C2AE-C483-899471CEE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8329F24-7359-457F-8613-D55DBF01B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699DDD9-A39D-B152-A280-AC2079DB3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85B0DE3-A17F-A413-29AE-78E2896BA1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55337" y="685801"/>
            <a:ext cx="9380904" cy="334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7"/>
              </a:lnSpc>
            </a:pPr>
            <a:r>
              <a:rPr lang="en-US" sz="2133" dirty="0">
                <a:latin typeface="Bell MT" panose="02020503060305020303" pitchFamily="18" charset="0"/>
              </a:rPr>
              <a:t>b. </a:t>
            </a:r>
            <a:r>
              <a:rPr lang="en-US" sz="2133" dirty="0" err="1">
                <a:latin typeface="Bell MT" panose="02020503060305020303" pitchFamily="18" charset="0"/>
              </a:rPr>
              <a:t>Berdasarkan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protokol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>
              <a:lnSpc>
                <a:spcPts val="2037"/>
              </a:lnSpc>
            </a:pPr>
            <a:r>
              <a:rPr lang="en-US" sz="2133" dirty="0">
                <a:latin typeface="Bell MT" panose="02020503060305020303" pitchFamily="18" charset="0"/>
              </a:rPr>
              <a:t>    </a:t>
            </a:r>
          </a:p>
          <a:p>
            <a:pPr marL="647732" lvl="1" indent="-342917">
              <a:lnSpc>
                <a:spcPts val="2037"/>
              </a:lnSpc>
              <a:buAutoNum type="arabicPeriod"/>
            </a:pPr>
            <a:r>
              <a:rPr lang="en-US" sz="2133" b="1" dirty="0">
                <a:latin typeface="Bell MT" panose="02020503060305020303" pitchFamily="18" charset="0"/>
              </a:rPr>
              <a:t>Close Protocol </a:t>
            </a:r>
            <a:r>
              <a:rPr lang="en-US" sz="2133" b="1" dirty="0">
                <a:latin typeface="Bell MT" panose="02020503060305020303" pitchFamily="18" charset="0"/>
                <a:sym typeface="Wingdings" panose="05000000000000000000" pitchFamily="2" charset="2"/>
              </a:rPr>
              <a:t> </a:t>
            </a:r>
            <a:r>
              <a:rPr lang="en-US" sz="2133" dirty="0" err="1">
                <a:latin typeface="Bell MT" panose="02020503060305020303" pitchFamily="18" charset="0"/>
                <a:sym typeface="Wingdings" panose="05000000000000000000" pitchFamily="2" charset="2"/>
              </a:rPr>
              <a:t>P</a:t>
            </a:r>
            <a:r>
              <a:rPr lang="en-US" sz="2133" dirty="0" err="1">
                <a:latin typeface="Bell MT" panose="02020503060305020303" pitchFamily="18" charset="0"/>
              </a:rPr>
              <a:t>rotokol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suatu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sistem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operasi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sama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misal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sesama</a:t>
            </a:r>
            <a:r>
              <a:rPr lang="en-US" sz="2133" dirty="0">
                <a:latin typeface="Bell MT" panose="02020503060305020303" pitchFamily="18" charset="0"/>
              </a:rPr>
              <a:t> Windows. Microsoft Windows Protocol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layer </a:t>
            </a:r>
            <a:r>
              <a:rPr lang="en-US" sz="2133" dirty="0" err="1">
                <a:latin typeface="Bell MT" panose="02020503060305020303" pitchFamily="18" charset="0"/>
              </a:rPr>
              <a:t>fisik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sama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TCP/IP </a:t>
            </a:r>
            <a:r>
              <a:rPr lang="en-US" sz="2133" dirty="0" err="1">
                <a:latin typeface="Bell MT" panose="02020503060305020303" pitchFamily="18" charset="0"/>
              </a:rPr>
              <a:t>tapi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layer </a:t>
            </a:r>
            <a:r>
              <a:rPr lang="en-US" sz="2133" dirty="0" err="1">
                <a:latin typeface="Bell MT" panose="02020503060305020303" pitchFamily="18" charset="0"/>
              </a:rPr>
              <a:t>aplikasi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berbeda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karena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sistem</a:t>
            </a:r>
            <a:r>
              <a:rPr lang="en-US" sz="2133" dirty="0">
                <a:latin typeface="Bell MT" panose="02020503060305020303" pitchFamily="18" charset="0"/>
              </a:rPr>
              <a:t> 49 </a:t>
            </a:r>
            <a:r>
              <a:rPr lang="en-US" sz="2133" dirty="0" err="1">
                <a:latin typeface="Bell MT" panose="02020503060305020303" pitchFamily="18" charset="0"/>
              </a:rPr>
              <a:t>pengalamatan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nama</a:t>
            </a:r>
            <a:r>
              <a:rPr lang="en-US" sz="2133" dirty="0">
                <a:latin typeface="Bell MT" panose="02020503060305020303" pitchFamily="18" charset="0"/>
              </a:rPr>
              <a:t> dan workgroup </a:t>
            </a:r>
            <a:r>
              <a:rPr lang="en-US" sz="2133" dirty="0" err="1">
                <a:latin typeface="Bell MT" panose="02020503060305020303" pitchFamily="18" charset="0"/>
              </a:rPr>
              <a:t>hanya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Windows, </a:t>
            </a:r>
            <a:r>
              <a:rPr lang="en-US" sz="2133" dirty="0" err="1">
                <a:latin typeface="Bell MT" panose="02020503060305020303" pitchFamily="18" charset="0"/>
              </a:rPr>
              <a:t>sedangkan</a:t>
            </a:r>
            <a:r>
              <a:rPr lang="en-US" sz="2133" dirty="0">
                <a:latin typeface="Bell MT" panose="02020503060305020303" pitchFamily="18" charset="0"/>
              </a:rPr>
              <a:t> TCP/IP </a:t>
            </a:r>
            <a:r>
              <a:rPr lang="en-US" sz="2133" dirty="0" err="1">
                <a:latin typeface="Bell MT" panose="02020503060305020303" pitchFamily="18" charset="0"/>
              </a:rPr>
              <a:t>menggunakan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sistem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pengalamatan</a:t>
            </a:r>
            <a:r>
              <a:rPr lang="en-US" sz="2133" dirty="0">
                <a:latin typeface="Bell MT" panose="02020503060305020303" pitchFamily="18" charset="0"/>
              </a:rPr>
              <a:t> IP Address (167.205.66.45). Microsoft Windows Protocol </a:t>
            </a:r>
            <a:r>
              <a:rPr lang="en-US" sz="2133" dirty="0" err="1">
                <a:latin typeface="Bell MT" panose="02020503060305020303" pitchFamily="18" charset="0"/>
              </a:rPr>
              <a:t>hanya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berjalan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LAN. </a:t>
            </a:r>
          </a:p>
          <a:p>
            <a:pPr marL="647732" lvl="1" indent="-342917">
              <a:lnSpc>
                <a:spcPts val="2037"/>
              </a:lnSpc>
              <a:buAutoNum type="arabicPeriod"/>
            </a:pPr>
            <a:endParaRPr lang="en-US" sz="2133" dirty="0">
              <a:latin typeface="Bell MT" panose="02020503060305020303" pitchFamily="18" charset="0"/>
            </a:endParaRPr>
          </a:p>
          <a:p>
            <a:pPr marL="647732" lvl="1" indent="-342917">
              <a:lnSpc>
                <a:spcPts val="2037"/>
              </a:lnSpc>
              <a:buAutoNum type="arabicPeriod"/>
            </a:pPr>
            <a:r>
              <a:rPr lang="en-US" sz="2133" b="1" dirty="0">
                <a:latin typeface="Bell MT" panose="02020503060305020303" pitchFamily="18" charset="0"/>
              </a:rPr>
              <a:t>Open Protocol </a:t>
            </a:r>
            <a:r>
              <a:rPr lang="en-US" sz="2133" dirty="0">
                <a:latin typeface="Bell MT" panose="02020503060305020303" pitchFamily="18" charset="0"/>
                <a:sym typeface="Wingdings" panose="05000000000000000000" pitchFamily="2" charset="2"/>
              </a:rPr>
              <a:t> </a:t>
            </a:r>
            <a:r>
              <a:rPr lang="en-US" sz="2133" dirty="0" err="1">
                <a:latin typeface="Bell MT" panose="02020503060305020303" pitchFamily="18" charset="0"/>
              </a:rPr>
              <a:t>Protokol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komunikasi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untuk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berbagai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sistem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operasi</a:t>
            </a:r>
            <a:r>
              <a:rPr lang="en-US" sz="2133" dirty="0">
                <a:latin typeface="Bell MT" panose="02020503060305020303" pitchFamily="18" charset="0"/>
              </a:rPr>
              <a:t>, </a:t>
            </a:r>
            <a:r>
              <a:rPr lang="en-US" sz="2133" dirty="0" err="1">
                <a:latin typeface="Bell MT" panose="02020503060305020303" pitchFamily="18" charset="0"/>
              </a:rPr>
              <a:t>misal</a:t>
            </a:r>
            <a:r>
              <a:rPr lang="en-US" sz="2133" dirty="0">
                <a:latin typeface="Bell MT" panose="02020503060305020303" pitchFamily="18" charset="0"/>
              </a:rPr>
              <a:t> TCP/IP (Internet). TCP/IP </a:t>
            </a:r>
            <a:r>
              <a:rPr lang="en-US" sz="2133" dirty="0" err="1">
                <a:latin typeface="Bell MT" panose="02020503060305020303" pitchFamily="18" charset="0"/>
              </a:rPr>
              <a:t>memiliki</a:t>
            </a:r>
            <a:r>
              <a:rPr lang="en-US" sz="2133" dirty="0">
                <a:latin typeface="Bell MT" panose="02020503060305020303" pitchFamily="18" charset="0"/>
              </a:rPr>
              <a:t> 4 layer, layer </a:t>
            </a:r>
            <a:r>
              <a:rPr lang="en-US" sz="2133" dirty="0" err="1">
                <a:latin typeface="Bell MT" panose="02020503060305020303" pitchFamily="18" charset="0"/>
              </a:rPr>
              <a:t>fisik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sama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Microsoft Windows </a:t>
            </a:r>
            <a:r>
              <a:rPr lang="en-US" sz="2133" dirty="0" err="1">
                <a:latin typeface="Bell MT" panose="02020503060305020303" pitchFamily="18" charset="0"/>
              </a:rPr>
              <a:t>tapi</a:t>
            </a:r>
            <a:r>
              <a:rPr lang="en-US" sz="2133" dirty="0">
                <a:latin typeface="Bell MT" panose="02020503060305020303" pitchFamily="18" charset="0"/>
              </a:rPr>
              <a:t> pada layer </a:t>
            </a:r>
            <a:r>
              <a:rPr lang="en-US" sz="2133" dirty="0" err="1">
                <a:latin typeface="Bell MT" panose="02020503060305020303" pitchFamily="18" charset="0"/>
              </a:rPr>
              <a:t>aplikasi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berbeda</a:t>
            </a:r>
            <a:r>
              <a:rPr lang="en-US" sz="2133" dirty="0">
                <a:latin typeface="Bell MT" panose="02020503060305020303" pitchFamily="18" charset="0"/>
              </a:rPr>
              <a:t>.</a:t>
            </a:r>
          </a:p>
          <a:p>
            <a:pPr lvl="1">
              <a:lnSpc>
                <a:spcPts val="2037"/>
              </a:lnSpc>
            </a:pPr>
            <a:endParaRPr lang="en-US" sz="2133" dirty="0">
              <a:latin typeface="Bell MT" panose="020205030603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76CD6-2E20-D763-AA03-1BDA79A3EA6B}"/>
              </a:ext>
            </a:extLst>
          </p:cNvPr>
          <p:cNvSpPr txBox="1"/>
          <p:nvPr/>
        </p:nvSpPr>
        <p:spPr>
          <a:xfrm>
            <a:off x="2283057" y="4140200"/>
            <a:ext cx="7071959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/>
              <a:t>c. </a:t>
            </a:r>
            <a:r>
              <a:rPr lang="en-US" sz="2133" dirty="0" err="1"/>
              <a:t>Berdasarkan</a:t>
            </a:r>
            <a:r>
              <a:rPr lang="en-US" sz="2133" dirty="0"/>
              <a:t> Layer </a:t>
            </a:r>
            <a:r>
              <a:rPr lang="en-US" sz="2133" dirty="0" err="1"/>
              <a:t>Fisik</a:t>
            </a:r>
            <a:r>
              <a:rPr lang="en-US" sz="2133" dirty="0"/>
              <a:t> </a:t>
            </a:r>
          </a:p>
          <a:p>
            <a:pPr marL="647732" lvl="1" indent="-342917">
              <a:buAutoNum type="arabicPeriod"/>
            </a:pPr>
            <a:r>
              <a:rPr lang="en-US" sz="2133" dirty="0"/>
              <a:t>Kabel</a:t>
            </a:r>
          </a:p>
          <a:p>
            <a:pPr marL="647732" lvl="1" indent="-342917">
              <a:buAutoNum type="arabicPeriod"/>
            </a:pPr>
            <a:r>
              <a:rPr lang="en-US" sz="2133" dirty="0" err="1"/>
              <a:t>Tanpa</a:t>
            </a:r>
            <a:r>
              <a:rPr lang="en-US" sz="2133" dirty="0"/>
              <a:t> Kabel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0ACB4762-0454-C512-FFB2-17309EB62D42}"/>
              </a:ext>
            </a:extLst>
          </p:cNvPr>
          <p:cNvGrpSpPr/>
          <p:nvPr/>
        </p:nvGrpSpPr>
        <p:grpSpPr>
          <a:xfrm>
            <a:off x="254000" y="88901"/>
            <a:ext cx="1723121" cy="67691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510187C-383C-DC27-4DB5-A6DF07A207B6}"/>
                </a:ext>
              </a:extLst>
            </p:cNvPr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DDDF6FE-4C3D-5779-6C1F-78AAC90D5D35}"/>
                </a:ext>
              </a:extLst>
            </p:cNvPr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1" name="Freeform 11">
            <a:extLst>
              <a:ext uri="{FF2B5EF4-FFF2-40B4-BE49-F238E27FC236}">
                <a16:creationId xmlns:a16="http://schemas.microsoft.com/office/drawing/2014/main" id="{3582E78A-17E6-5B9F-9596-5386A2FD2879}"/>
              </a:ext>
            </a:extLst>
          </p:cNvPr>
          <p:cNvSpPr/>
          <p:nvPr/>
        </p:nvSpPr>
        <p:spPr>
          <a:xfrm>
            <a:off x="432215" y="690703"/>
            <a:ext cx="1366691" cy="1366691"/>
          </a:xfrm>
          <a:custGeom>
            <a:avLst/>
            <a:gdLst/>
            <a:ahLst/>
            <a:cxnLst/>
            <a:rect l="l" t="t" r="r" b="b"/>
            <a:pathLst>
              <a:path w="2050036" h="2050036">
                <a:moveTo>
                  <a:pt x="0" y="0"/>
                </a:moveTo>
                <a:lnTo>
                  <a:pt x="2050036" y="0"/>
                </a:lnTo>
                <a:lnTo>
                  <a:pt x="2050036" y="2050037"/>
                </a:lnTo>
                <a:lnTo>
                  <a:pt x="0" y="2050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8" descr="Image result for repeater icon">
            <a:extLst>
              <a:ext uri="{FF2B5EF4-FFF2-40B4-BE49-F238E27FC236}">
                <a16:creationId xmlns:a16="http://schemas.microsoft.com/office/drawing/2014/main" id="{8611CF06-52FE-EBAC-8FE1-BCB64D08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6" y="5437363"/>
            <a:ext cx="104775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0" descr="Image result for repeater 3D icon">
            <a:extLst>
              <a:ext uri="{FF2B5EF4-FFF2-40B4-BE49-F238E27FC236}">
                <a16:creationId xmlns:a16="http://schemas.microsoft.com/office/drawing/2014/main" id="{E575F460-D55C-42FD-0DF5-68079772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5" y="3091037"/>
            <a:ext cx="10795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A0232B-B624-18CB-A4EE-92CDD0BC2E72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19356F-CACA-E260-2EF1-B9782347185E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0BFA1E7-287E-EF79-E2FD-2D3E07B9AC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75988FF-694B-1371-D67B-085F31A09D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391118C-281D-3F6A-4FFA-210ADBBB0C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F6AF26C-8BE4-4658-1CC5-43EB3AEF86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5DC0CB3-82A5-CC46-FFB0-96D8C9F946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5F039A9-9F54-8814-7FFD-5199D4C7ED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CB43DDD-479B-FEA4-DCB8-59DB4F8BA5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6272231-D4E2-8FD5-C97D-B267ED3FC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A4E1251-3857-DB31-8DC5-19285627EC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029008-64A2-CE20-A6E1-0ED701E5A695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C9CB0AD-E99A-8F5B-F7E8-BB388CE989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D59A171-D419-1DFA-DDC1-29B9116F4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FE908BE-E60F-9DA5-75C7-3480B73431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0788C2E-4F9D-3BE1-20E5-F370237C80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66E87F6-9A8E-D606-F32C-1A736139BE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B5D68D2-E5C5-3AF2-7D06-1B22040DC4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E0F4938-8DB3-C903-9589-388FC5E17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FE71E28-F6F6-3E3A-1A39-E5FAB489F4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A6186A8-C17C-473E-ED5E-3EEC52844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365EBE7-2DDA-16C9-5D97-3DF4D1FFFDE5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4D1F965-AD1B-61B9-51E9-03AE1CE4D0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A347636-76B0-33A3-C26E-0D26D29C9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7CECF4C-B6CB-FD1D-6CA3-E4C6AE9694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3294A62-8D5C-CDC5-9326-2953C1B6D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4191CA-AE0A-9F5F-F7FB-2E13DF1123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919D1-DE5C-7A85-C391-02E58E06F191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3FC7C42-A348-10DD-94FD-2E273FB845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03A4E1F-25BE-8E38-0ADA-121D8B4FA7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5D53357-1D70-DE0A-A591-4F07AF073E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D8F579B-98BD-276F-10DA-BBF00F701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78FAF1E-86D8-7C2B-91C0-F91EACBC85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D0BCAB-8631-F538-4250-B2C199B9F0DE}"/>
              </a:ext>
            </a:extLst>
          </p:cNvPr>
          <p:cNvGrpSpPr/>
          <p:nvPr/>
        </p:nvGrpSpPr>
        <p:grpSpPr>
          <a:xfrm>
            <a:off x="9616120" y="1"/>
            <a:ext cx="2255957" cy="6858000"/>
            <a:chOff x="14424179" y="-421744"/>
            <a:chExt cx="3383935" cy="111304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C6A92B-5CE4-C49B-0278-BB4C6EC677C2}"/>
                </a:ext>
              </a:extLst>
            </p:cNvPr>
            <p:cNvGrpSpPr/>
            <p:nvPr/>
          </p:nvGrpSpPr>
          <p:grpSpPr>
            <a:xfrm>
              <a:off x="14424179" y="-421744"/>
              <a:ext cx="3383935" cy="11130487"/>
              <a:chOff x="0" y="0"/>
              <a:chExt cx="891242" cy="2931486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0627D711-D3F7-10E5-5060-60F77329AAD6}"/>
                  </a:ext>
                </a:extLst>
              </p:cNvPr>
              <p:cNvSpPr/>
              <p:nvPr/>
            </p:nvSpPr>
            <p:spPr>
              <a:xfrm>
                <a:off x="0" y="0"/>
                <a:ext cx="891242" cy="2931486"/>
              </a:xfrm>
              <a:custGeom>
                <a:avLst/>
                <a:gdLst/>
                <a:ahLst/>
                <a:cxnLst/>
                <a:rect l="l" t="t" r="r" b="b"/>
                <a:pathLst>
                  <a:path w="891242" h="2931486">
                    <a:moveTo>
                      <a:pt x="0" y="0"/>
                    </a:moveTo>
                    <a:lnTo>
                      <a:pt x="891242" y="0"/>
                    </a:lnTo>
                    <a:lnTo>
                      <a:pt x="891242" y="2931486"/>
                    </a:lnTo>
                    <a:lnTo>
                      <a:pt x="0" y="293148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8100" cap="sq">
                <a:solidFill>
                  <a:srgbClr val="320B01"/>
                </a:solidFill>
                <a:prstDash val="solid"/>
                <a:miter/>
              </a:ln>
            </p:spPr>
          </p:sp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F23C7B88-A841-952D-C96C-3D2229C26B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91242" cy="296958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D026254-39BD-38F8-AD42-28A4FF3ECAF6}"/>
                </a:ext>
              </a:extLst>
            </p:cNvPr>
            <p:cNvSpPr/>
            <p:nvPr/>
          </p:nvSpPr>
          <p:spPr>
            <a:xfrm flipH="1">
              <a:off x="14938132" y="4025982"/>
              <a:ext cx="2301693" cy="1828800"/>
            </a:xfrm>
            <a:custGeom>
              <a:avLst/>
              <a:gdLst/>
              <a:ahLst/>
              <a:cxnLst/>
              <a:rect l="l" t="t" r="r" b="b"/>
              <a:pathLst>
                <a:path w="2301693" h="1828800">
                  <a:moveTo>
                    <a:pt x="2301693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2301693" y="1828800"/>
                  </a:lnTo>
                  <a:lnTo>
                    <a:pt x="23016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404DEF-A067-14FB-2251-D892934C48D5}"/>
              </a:ext>
            </a:extLst>
          </p:cNvPr>
          <p:cNvSpPr txBox="1"/>
          <p:nvPr/>
        </p:nvSpPr>
        <p:spPr>
          <a:xfrm>
            <a:off x="492995" y="2846805"/>
            <a:ext cx="9398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 err="1">
                <a:latin typeface="Bell MT" panose="02020503060305020303" pitchFamily="18" charset="0"/>
              </a:rPr>
              <a:t>Tabel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Perbandingan</a:t>
            </a:r>
            <a:r>
              <a:rPr lang="en-US" sz="2133" dirty="0">
                <a:latin typeface="Bell MT" panose="02020503060305020303" pitchFamily="18" charset="0"/>
              </a:rPr>
              <a:t> Kabel </a:t>
            </a:r>
            <a:r>
              <a:rPr lang="en-US" sz="2133" dirty="0" err="1">
                <a:latin typeface="Bell MT" panose="02020503060305020303" pitchFamily="18" charset="0"/>
              </a:rPr>
              <a:t>Transmisi</a:t>
            </a:r>
            <a:r>
              <a:rPr lang="en-US" sz="2133" dirty="0">
                <a:latin typeface="Bell MT" panose="02020503060305020303" pitchFamily="18" charset="0"/>
              </a:rPr>
              <a:t> Media </a:t>
            </a:r>
            <a:r>
              <a:rPr lang="en-US" sz="2133" dirty="0" err="1">
                <a:latin typeface="Bell MT" panose="02020503060305020303" pitchFamily="18" charset="0"/>
              </a:rPr>
              <a:t>Komunikasi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Deskripsi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Kecepatan</a:t>
            </a:r>
            <a:endParaRPr lang="en-US" sz="2133" dirty="0">
              <a:latin typeface="Bell MT" panose="0202050306030502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9D45D-762F-BC9B-5677-D8E547FDB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479801"/>
            <a:ext cx="8382000" cy="30987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1DA8D4-6044-BA48-3869-E6E8C57FE354}"/>
              </a:ext>
            </a:extLst>
          </p:cNvPr>
          <p:cNvSpPr txBox="1"/>
          <p:nvPr/>
        </p:nvSpPr>
        <p:spPr>
          <a:xfrm>
            <a:off x="109060" y="468814"/>
            <a:ext cx="6096000" cy="206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32" lvl="1" indent="-342917">
              <a:buAutoNum type="arabicPeriod"/>
            </a:pPr>
            <a:r>
              <a:rPr lang="en-US" sz="2133" b="1" dirty="0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 lvl="2"/>
            <a:r>
              <a:rPr lang="en-US" sz="2133" dirty="0">
                <a:latin typeface="Bell MT" panose="02020503060305020303" pitchFamily="18" charset="0"/>
              </a:rPr>
              <a:t>a.  </a:t>
            </a:r>
            <a:r>
              <a:rPr lang="en-US" sz="2133" dirty="0" err="1">
                <a:latin typeface="Bell MT" panose="02020503060305020303" pitchFamily="18" charset="0"/>
              </a:rPr>
              <a:t>Jenis</a:t>
            </a:r>
            <a:r>
              <a:rPr lang="en-US" sz="2133" dirty="0">
                <a:latin typeface="Bell MT" panose="02020503060305020303" pitchFamily="18" charset="0"/>
              </a:rPr>
              <a:t> Kabel </a:t>
            </a:r>
          </a:p>
          <a:p>
            <a:pPr marL="1219261" lvl="3" indent="-304815">
              <a:buFont typeface="Wingdings" panose="05000000000000000000" pitchFamily="2" charset="2"/>
              <a:buChar char="ü"/>
            </a:pPr>
            <a:r>
              <a:rPr lang="en-US" sz="2133" dirty="0">
                <a:latin typeface="Bell MT" panose="02020503060305020303" pitchFamily="18" charset="0"/>
              </a:rPr>
              <a:t>Twisted Pair </a:t>
            </a:r>
          </a:p>
          <a:p>
            <a:pPr marL="1219261" lvl="3" indent="-304815">
              <a:buFont typeface="Wingdings" panose="05000000000000000000" pitchFamily="2" charset="2"/>
              <a:buChar char="ü"/>
            </a:pPr>
            <a:r>
              <a:rPr lang="en-US" sz="2133" dirty="0">
                <a:latin typeface="Bell MT" panose="02020503060305020303" pitchFamily="18" charset="0"/>
              </a:rPr>
              <a:t>Kabel </a:t>
            </a:r>
            <a:r>
              <a:rPr lang="en-US" sz="2133" dirty="0" err="1">
                <a:latin typeface="Bell MT" panose="02020503060305020303" pitchFamily="18" charset="0"/>
              </a:rPr>
              <a:t>Koaksial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 marL="1219261" lvl="3" indent="-304815">
              <a:buFont typeface="Wingdings" panose="05000000000000000000" pitchFamily="2" charset="2"/>
              <a:buChar char="ü"/>
            </a:pPr>
            <a:r>
              <a:rPr lang="en-US" sz="2133" dirty="0">
                <a:latin typeface="Bell MT" panose="02020503060305020303" pitchFamily="18" charset="0"/>
              </a:rPr>
              <a:t>Kabel </a:t>
            </a:r>
            <a:r>
              <a:rPr lang="en-US" sz="2133" dirty="0" err="1">
                <a:latin typeface="Bell MT" panose="02020503060305020303" pitchFamily="18" charset="0"/>
              </a:rPr>
              <a:t>Serat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Optik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Perbandingan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ketiga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dilihat</a:t>
            </a:r>
            <a:r>
              <a:rPr lang="en-US" sz="2133" dirty="0">
                <a:latin typeface="Bell MT" panose="02020503060305020303" pitchFamily="18" charset="0"/>
              </a:rPr>
              <a:t> di </a:t>
            </a:r>
            <a:r>
              <a:rPr lang="en-US" sz="2133" dirty="0" err="1">
                <a:latin typeface="Bell MT" panose="02020503060305020303" pitchFamily="18" charset="0"/>
              </a:rPr>
              <a:t>bawah</a:t>
            </a:r>
            <a:r>
              <a:rPr lang="en-US" sz="2133" dirty="0"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5122" name="Picture 2" descr="Image result for repeater 3D icon">
            <a:extLst>
              <a:ext uri="{FF2B5EF4-FFF2-40B4-BE49-F238E27FC236}">
                <a16:creationId xmlns:a16="http://schemas.microsoft.com/office/drawing/2014/main" id="{E858A7AC-7DBA-0AC9-85C1-02C53B1D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85" y="574026"/>
            <a:ext cx="1092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3A6EB056-4AEA-9031-8095-63DAE0436501}"/>
              </a:ext>
            </a:extLst>
          </p:cNvPr>
          <p:cNvSpPr/>
          <p:nvPr/>
        </p:nvSpPr>
        <p:spPr>
          <a:xfrm>
            <a:off x="10106987" y="4934868"/>
            <a:ext cx="1366691" cy="1366691"/>
          </a:xfrm>
          <a:custGeom>
            <a:avLst/>
            <a:gdLst/>
            <a:ahLst/>
            <a:cxnLst/>
            <a:rect l="l" t="t" r="r" b="b"/>
            <a:pathLst>
              <a:path w="2050036" h="2050036">
                <a:moveTo>
                  <a:pt x="0" y="0"/>
                </a:moveTo>
                <a:lnTo>
                  <a:pt x="2050036" y="0"/>
                </a:lnTo>
                <a:lnTo>
                  <a:pt x="2050036" y="2050037"/>
                </a:lnTo>
                <a:lnTo>
                  <a:pt x="0" y="2050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5267D-CA63-F4AF-2C1F-6EBDFA94FD1A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6A2B4-311D-3BF4-E70F-D35CE61DD9A9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5124" name="Picture 5123">
                <a:extLst>
                  <a:ext uri="{FF2B5EF4-FFF2-40B4-BE49-F238E27FC236}">
                    <a16:creationId xmlns:a16="http://schemas.microsoft.com/office/drawing/2014/main" id="{769AF60C-2DD0-29ED-E531-74AD2D122A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5" name="Picture 5124">
                <a:extLst>
                  <a:ext uri="{FF2B5EF4-FFF2-40B4-BE49-F238E27FC236}">
                    <a16:creationId xmlns:a16="http://schemas.microsoft.com/office/drawing/2014/main" id="{C52739FD-4352-BB8B-6201-D018B5FC69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6" name="Picture 5125">
                <a:extLst>
                  <a:ext uri="{FF2B5EF4-FFF2-40B4-BE49-F238E27FC236}">
                    <a16:creationId xmlns:a16="http://schemas.microsoft.com/office/drawing/2014/main" id="{2008C446-ABDA-5F59-0A9D-156604ED0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7" name="Picture 5126">
                <a:extLst>
                  <a:ext uri="{FF2B5EF4-FFF2-40B4-BE49-F238E27FC236}">
                    <a16:creationId xmlns:a16="http://schemas.microsoft.com/office/drawing/2014/main" id="{7F0A3384-09D4-A3EC-A739-28E16E6DE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8" name="Picture 5127">
                <a:extLst>
                  <a:ext uri="{FF2B5EF4-FFF2-40B4-BE49-F238E27FC236}">
                    <a16:creationId xmlns:a16="http://schemas.microsoft.com/office/drawing/2014/main" id="{F267DA08-C70E-C885-947B-511FF7CC76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9" name="Picture 5128">
                <a:extLst>
                  <a:ext uri="{FF2B5EF4-FFF2-40B4-BE49-F238E27FC236}">
                    <a16:creationId xmlns:a16="http://schemas.microsoft.com/office/drawing/2014/main" id="{0B75B439-233C-4C3F-AE93-0F02301DD5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30" name="Picture 5129">
                <a:extLst>
                  <a:ext uri="{FF2B5EF4-FFF2-40B4-BE49-F238E27FC236}">
                    <a16:creationId xmlns:a16="http://schemas.microsoft.com/office/drawing/2014/main" id="{457A3B4E-F0E6-8F61-C7DF-E88781AF90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31" name="Picture 5130">
                <a:extLst>
                  <a:ext uri="{FF2B5EF4-FFF2-40B4-BE49-F238E27FC236}">
                    <a16:creationId xmlns:a16="http://schemas.microsoft.com/office/drawing/2014/main" id="{AC28D9B4-D75D-9A2B-5407-8DBF3DEFDE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32" name="Picture 5131">
                <a:extLst>
                  <a:ext uri="{FF2B5EF4-FFF2-40B4-BE49-F238E27FC236}">
                    <a16:creationId xmlns:a16="http://schemas.microsoft.com/office/drawing/2014/main" id="{53B27BB8-372C-1C14-4780-A4EC585BE6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4BDB60-FF20-553C-C08D-1ECC00FD8DE5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8B27E80-2A31-C361-06EA-80EA1EDAD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34AA0D3-F25C-D3FB-EC9E-CF4C9E743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72B197B-A7F4-98AD-18C0-55F85D5C9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7887131-DD04-0AAB-0297-4DB5E23B3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A4BE025-C014-1EF4-846A-C07B99F1FE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15EEFEF-F00F-0970-BDB3-4B0E98CA29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0" name="Picture 5119">
                <a:extLst>
                  <a:ext uri="{FF2B5EF4-FFF2-40B4-BE49-F238E27FC236}">
                    <a16:creationId xmlns:a16="http://schemas.microsoft.com/office/drawing/2014/main" id="{B02BA421-5237-822F-5185-E2D63E85BE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1" name="Picture 5120">
                <a:extLst>
                  <a:ext uri="{FF2B5EF4-FFF2-40B4-BE49-F238E27FC236}">
                    <a16:creationId xmlns:a16="http://schemas.microsoft.com/office/drawing/2014/main" id="{151B4F8F-AE57-75DB-4672-251783708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5123" name="Picture 5122">
                <a:extLst>
                  <a:ext uri="{FF2B5EF4-FFF2-40B4-BE49-F238E27FC236}">
                    <a16:creationId xmlns:a16="http://schemas.microsoft.com/office/drawing/2014/main" id="{A2035277-B1CD-82C4-610D-E4ED6CBBE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C519F7-F13E-3C6B-EC99-04126ACB5E5A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88A2A95-F2C3-5915-919D-E353F142E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BDD19F0-3DD9-9555-8B0D-737451595E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810EBD-B7FF-C543-1102-7869D2ECA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7903705-D8E9-8318-1D5B-C258DCB39D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40A5E3D-F3FD-95D0-9021-7179E3F94F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C67838-C1F9-BBAF-8E3D-2E2E7380745A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54210EB-EF55-9980-BE47-A9A89A0ABE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5E8A383-6A3E-B5D4-E059-927A8A0F98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DEE47C-F17A-65D3-48CF-D82488806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DB34620-21DB-277A-5F9F-F1F420B05B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F430A16-67BF-952D-AA1A-EE857FF34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55546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9EBE-7999-83C7-B3BA-BF9AEB1CBC26}"/>
              </a:ext>
            </a:extLst>
          </p:cNvPr>
          <p:cNvSpPr txBox="1"/>
          <p:nvPr/>
        </p:nvSpPr>
        <p:spPr>
          <a:xfrm>
            <a:off x="742461" y="561380"/>
            <a:ext cx="9855200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>
                <a:latin typeface="Bell MT" panose="02020503060305020303" pitchFamily="18" charset="0"/>
              </a:rPr>
              <a:t>b.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endParaRPr lang="en-US" sz="2133" dirty="0">
              <a:latin typeface="Bell MT" panose="02020503060305020303" pitchFamily="18" charset="0"/>
            </a:endParaRPr>
          </a:p>
          <a:p>
            <a:endParaRPr lang="en-US" sz="2133" dirty="0">
              <a:latin typeface="Bell MT" panose="02020503060305020303" pitchFamily="18" charset="0"/>
            </a:endParaRPr>
          </a:p>
          <a:p>
            <a:pPr lvl="1"/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merupakan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bentuk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pada </a:t>
            </a:r>
            <a:r>
              <a:rPr lang="en-US" sz="2133" dirty="0" err="1">
                <a:latin typeface="Bell MT" panose="02020503060305020303" pitchFamily="18" charset="0"/>
              </a:rPr>
              <a:t>jaringan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</a:t>
            </a:r>
            <a:r>
              <a:rPr lang="en-US" sz="2133" dirty="0">
                <a:latin typeface="Bell MT" panose="02020503060305020303" pitchFamily="18" charset="0"/>
              </a:rPr>
              <a:t> lima </a:t>
            </a:r>
            <a:r>
              <a:rPr lang="en-US" sz="2133" dirty="0" err="1">
                <a:latin typeface="Bell MT" panose="02020503060305020303" pitchFamily="18" charset="0"/>
              </a:rPr>
              <a:t>yaitu</a:t>
            </a:r>
            <a:r>
              <a:rPr lang="en-US" sz="2133" dirty="0">
                <a:latin typeface="Bell MT" panose="02020503060305020303" pitchFamily="18" charset="0"/>
              </a:rPr>
              <a:t> Mesh, Star, Bus, Ring dan </a:t>
            </a:r>
            <a:r>
              <a:rPr lang="en-US" sz="2133" dirty="0" err="1">
                <a:latin typeface="Bell MT" panose="02020503060305020303" pitchFamily="18" charset="0"/>
              </a:rPr>
              <a:t>Pohon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  <a:r>
              <a:rPr lang="en-US" sz="2133" dirty="0" err="1">
                <a:latin typeface="Bell MT" panose="02020503060305020303" pitchFamily="18" charset="0"/>
              </a:rPr>
              <a:t>Sampai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saat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ini</a:t>
            </a:r>
            <a:r>
              <a:rPr lang="en-US" sz="2133" dirty="0">
                <a:latin typeface="Bell MT" panose="02020503060305020303" pitchFamily="18" charset="0"/>
              </a:rPr>
              <a:t> yang paling </a:t>
            </a:r>
            <a:r>
              <a:rPr lang="en-US" sz="2133" dirty="0" err="1">
                <a:latin typeface="Bell MT" panose="02020503060305020303" pitchFamily="18" charset="0"/>
              </a:rPr>
              <a:t>berkembang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Star </a:t>
            </a:r>
            <a:r>
              <a:rPr lang="en-US" sz="2133" dirty="0" err="1">
                <a:latin typeface="Bell MT" panose="02020503060305020303" pitchFamily="18" charset="0"/>
              </a:rPr>
              <a:t>menggunakan</a:t>
            </a:r>
            <a:r>
              <a:rPr lang="en-US" sz="2133" dirty="0">
                <a:latin typeface="Bell MT" panose="02020503060305020303" pitchFamily="18" charset="0"/>
              </a:rPr>
              <a:t> Hub dan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UTP. </a:t>
            </a:r>
          </a:p>
          <a:p>
            <a:endParaRPr lang="en-US" sz="2133" dirty="0">
              <a:latin typeface="Bell MT" panose="02020503060305020303" pitchFamily="18" charset="0"/>
            </a:endParaRPr>
          </a:p>
          <a:p>
            <a:pPr lvl="1"/>
            <a:r>
              <a:rPr lang="en-US" sz="2133" dirty="0" err="1">
                <a:latin typeface="Bell MT" panose="02020503060305020303" pitchFamily="18" charset="0"/>
              </a:rPr>
              <a:t>Bentuk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masing-masing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bisa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dilihat</a:t>
            </a:r>
            <a:r>
              <a:rPr lang="en-US" sz="2133" dirty="0">
                <a:latin typeface="Bell MT" panose="02020503060305020303" pitchFamily="18" charset="0"/>
              </a:rPr>
              <a:t> pada Gambar di </a:t>
            </a:r>
            <a:r>
              <a:rPr lang="en-US" sz="2133" dirty="0" err="1">
                <a:latin typeface="Bell MT" panose="02020503060305020303" pitchFamily="18" charset="0"/>
              </a:rPr>
              <a:t>bawah</a:t>
            </a:r>
            <a:r>
              <a:rPr lang="en-US" sz="2133" dirty="0"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6146" name="Picture 2" descr="network topology ki Network topology – daneelyunus - Informasi terbaru">
            <a:extLst>
              <a:ext uri="{FF2B5EF4-FFF2-40B4-BE49-F238E27FC236}">
                <a16:creationId xmlns:a16="http://schemas.microsoft.com/office/drawing/2014/main" id="{A7AE4555-1F87-9355-5EC5-9FD14AD8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073400"/>
            <a:ext cx="8870461" cy="3419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4A28B2-F092-EDC8-CCDF-0EA37865EE71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BC04014-57CF-B1F6-F7E3-E436DC0AA4BA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1E9633F-2D60-ED0C-D7C6-74C610E06A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ED415D7-2272-3C72-92D0-439D500AE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7DFB576-1412-CDDD-7770-20BD28BCD7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C250323-C416-1A3D-D035-B1B465D5ED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A27B390-9929-0503-B720-27FCA1017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144" name="Picture 6143">
                <a:extLst>
                  <a:ext uri="{FF2B5EF4-FFF2-40B4-BE49-F238E27FC236}">
                    <a16:creationId xmlns:a16="http://schemas.microsoft.com/office/drawing/2014/main" id="{B254C81E-66C4-ECB5-2ED7-6BEDBB2C5B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145" name="Picture 6144">
                <a:extLst>
                  <a:ext uri="{FF2B5EF4-FFF2-40B4-BE49-F238E27FC236}">
                    <a16:creationId xmlns:a16="http://schemas.microsoft.com/office/drawing/2014/main" id="{E1F09B31-940D-007D-BE37-89B4A439D6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147" name="Picture 6146">
                <a:extLst>
                  <a:ext uri="{FF2B5EF4-FFF2-40B4-BE49-F238E27FC236}">
                    <a16:creationId xmlns:a16="http://schemas.microsoft.com/office/drawing/2014/main" id="{010029DD-7761-9A9B-25F0-1E7EB0ABE1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6148" name="Picture 6147">
                <a:extLst>
                  <a:ext uri="{FF2B5EF4-FFF2-40B4-BE49-F238E27FC236}">
                    <a16:creationId xmlns:a16="http://schemas.microsoft.com/office/drawing/2014/main" id="{91A0D816-82EF-1DC0-494E-5B9BC7196D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2A7202-B5F6-AD53-9168-F658B8AC5B74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98AF8D3-C2A9-5485-8DF6-67974BAA5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D6293CF-DBB2-E850-57F9-99A2D2AAEB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9A90555-D62D-3724-B65F-5B2CF69260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FA5E17B-2712-071D-E671-7DE5EA8652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05BFBEB-9745-701C-E907-9DBEE14396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802FEC3-269E-A62D-9FCE-9BE033D65D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F179CC4-61E1-477F-BD94-56A630459F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1AAACAD-3B71-1CB6-F60A-9F4B59895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7BCF631-32B1-9A25-3CD6-1D6C6E4AB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5E5943-B52A-C142-049A-48C775757FED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C6736E6-EDA9-1C4E-CEB6-216872B268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E78E030-6036-A461-189D-F8CAA080BA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2FBACD9-423A-F3C0-0AC0-7F72238655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24A6BCC-052B-F59C-1010-989C63A0A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485AADD-1D64-7593-97A2-CB0CDEBA9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8BECD1-71FE-BEE5-0717-0F0C39EB470A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D08B6F0-4A29-5922-356C-08F248DD9F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D4457A5-2E27-43A3-17F1-575084D72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933FD7-967E-6BFE-5769-F0AC51B7B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D4074F-C039-1C2B-ACB0-DC2A88A139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7A6E129-C7F5-07E4-6E5B-B20D80EFF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37492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011494" y="381000"/>
            <a:ext cx="8867721" cy="623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7123" lvl="1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c. </a:t>
            </a:r>
            <a:r>
              <a:rPr lang="en-US" sz="2133" dirty="0" err="1">
                <a:latin typeface="Bell MT" panose="02020503060305020303" pitchFamily="18" charset="0"/>
              </a:rPr>
              <a:t>Perangkat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Keras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Pendukung</a:t>
            </a:r>
            <a:endParaRPr lang="en-US" sz="2133" dirty="0">
              <a:latin typeface="Bell MT" panose="02020503060305020303" pitchFamily="18" charset="0"/>
            </a:endParaRPr>
          </a:p>
          <a:p>
            <a:pPr marL="187123" lvl="1"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  <a:p>
            <a:pPr marL="834856" lvl="2" indent="-342917">
              <a:spcBef>
                <a:spcPct val="0"/>
              </a:spcBef>
              <a:buFont typeface="+mj-lt"/>
              <a:buAutoNum type="arabicPeriod"/>
            </a:pPr>
            <a:r>
              <a:rPr lang="en-US" sz="2133" b="1" dirty="0">
                <a:latin typeface="Bell MT" panose="02020503060305020303" pitchFamily="18" charset="0"/>
              </a:rPr>
              <a:t>Hub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</a:p>
          <a:p>
            <a:pPr marL="796754" lvl="3">
              <a:spcBef>
                <a:spcPct val="0"/>
              </a:spcBef>
            </a:pP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Konsentrator</a:t>
            </a:r>
            <a:r>
              <a:rPr lang="en-US" sz="2133" dirty="0">
                <a:latin typeface="Bell MT" panose="02020503060305020303" pitchFamily="18" charset="0"/>
              </a:rPr>
              <a:t>/Hub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perangkat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menyatukan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kabel-kabel</a:t>
            </a:r>
            <a:r>
              <a:rPr lang="en-US" sz="2133" dirty="0">
                <a:latin typeface="Bell MT" panose="02020503060305020303" pitchFamily="18" charset="0"/>
              </a:rPr>
              <a:t> network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tiap-tiap</a:t>
            </a:r>
            <a:r>
              <a:rPr lang="en-US" sz="2133" dirty="0">
                <a:latin typeface="Bell MT" panose="02020503060305020303" pitchFamily="18" charset="0"/>
              </a:rPr>
              <a:t> workstation, server </a:t>
            </a:r>
            <a:r>
              <a:rPr lang="en-US" sz="2133" dirty="0" err="1">
                <a:latin typeface="Bell MT" panose="02020503060305020303" pitchFamily="18" charset="0"/>
              </a:rPr>
              <a:t>atau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perangkat</a:t>
            </a:r>
            <a:r>
              <a:rPr lang="en-US" sz="2133" dirty="0">
                <a:latin typeface="Bell MT" panose="02020503060305020303" pitchFamily="18" charset="0"/>
              </a:rPr>
              <a:t> lain. </a:t>
            </a:r>
            <a:r>
              <a:rPr lang="en-US" sz="2133" dirty="0" err="1">
                <a:latin typeface="Bell MT" panose="02020503060305020303" pitchFamily="18" charset="0"/>
              </a:rPr>
              <a:t>Dalam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Bintang, </a:t>
            </a:r>
            <a:r>
              <a:rPr lang="en-US" sz="2133" dirty="0" err="1">
                <a:latin typeface="Bell MT" panose="02020503060305020303" pitchFamily="18" charset="0"/>
              </a:rPr>
              <a:t>kabel</a:t>
            </a:r>
            <a:r>
              <a:rPr lang="en-US" sz="2133" dirty="0">
                <a:latin typeface="Bell MT" panose="02020503060305020303" pitchFamily="18" charset="0"/>
              </a:rPr>
              <a:t> twisted pair </a:t>
            </a:r>
            <a:r>
              <a:rPr lang="en-US" sz="2133" dirty="0" err="1">
                <a:latin typeface="Bell MT" panose="02020503060305020303" pitchFamily="18" charset="0"/>
              </a:rPr>
              <a:t>datang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sebuah</a:t>
            </a:r>
            <a:r>
              <a:rPr lang="en-US" sz="2133" dirty="0">
                <a:latin typeface="Bell MT" panose="02020503060305020303" pitchFamily="18" charset="0"/>
              </a:rPr>
              <a:t> workstation </a:t>
            </a:r>
            <a:r>
              <a:rPr lang="en-US" sz="2133" dirty="0" err="1">
                <a:latin typeface="Bell MT" panose="02020503060305020303" pitchFamily="18" charset="0"/>
              </a:rPr>
              <a:t>masuk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kedalam</a:t>
            </a:r>
            <a:r>
              <a:rPr lang="en-US" sz="2133" dirty="0">
                <a:latin typeface="Bell MT" panose="02020503060305020303" pitchFamily="18" charset="0"/>
              </a:rPr>
              <a:t> hub. Hub </a:t>
            </a:r>
            <a:r>
              <a:rPr lang="en-US" sz="2133" dirty="0" err="1">
                <a:latin typeface="Bell MT" panose="02020503060305020303" pitchFamily="18" charset="0"/>
              </a:rPr>
              <a:t>mempunyai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banyak</a:t>
            </a:r>
            <a:r>
              <a:rPr lang="en-US" sz="2133" dirty="0">
                <a:latin typeface="Bell MT" panose="02020503060305020303" pitchFamily="18" charset="0"/>
              </a:rPr>
              <a:t> slot concentrator yang mana </a:t>
            </a:r>
            <a:r>
              <a:rPr lang="en-US" sz="2133" dirty="0" err="1">
                <a:latin typeface="Bell MT" panose="02020503060305020303" pitchFamily="18" charset="0"/>
              </a:rPr>
              <a:t>dapat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dipasang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menurut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nomor</a:t>
            </a:r>
            <a:r>
              <a:rPr lang="en-US" sz="2133" dirty="0">
                <a:latin typeface="Bell MT" panose="02020503060305020303" pitchFamily="18" charset="0"/>
              </a:rPr>
              <a:t> port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card yang </a:t>
            </a:r>
            <a:r>
              <a:rPr lang="en-US" sz="2133" dirty="0" err="1">
                <a:latin typeface="Bell MT" panose="02020503060305020303" pitchFamily="18" charset="0"/>
              </a:rPr>
              <a:t>dituju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187123" lvl="1">
              <a:spcBef>
                <a:spcPct val="0"/>
              </a:spcBef>
            </a:pPr>
            <a:endParaRPr lang="en-US" sz="2133" dirty="0">
              <a:latin typeface="Bell MT" panose="02020503060305020303" pitchFamily="18" charset="0"/>
            </a:endParaRPr>
          </a:p>
          <a:p>
            <a:pPr marL="796754" lvl="3">
              <a:spcBef>
                <a:spcPct val="0"/>
              </a:spcBef>
            </a:pPr>
            <a:r>
              <a:rPr lang="en-US" sz="2133" dirty="0">
                <a:latin typeface="Bell MT" panose="02020503060305020303" pitchFamily="18" charset="0"/>
              </a:rPr>
              <a:t>Ciri-</a:t>
            </a:r>
            <a:r>
              <a:rPr lang="en-US" sz="2133" dirty="0" err="1">
                <a:latin typeface="Bell MT" panose="02020503060305020303" pitchFamily="18" charset="0"/>
              </a:rPr>
              <a:t>ciri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dimiliki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Konsentrator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adalah</a:t>
            </a:r>
            <a:r>
              <a:rPr lang="en-US" sz="2133" dirty="0">
                <a:latin typeface="Bell MT" panose="02020503060305020303" pitchFamily="18" charset="0"/>
              </a:rPr>
              <a:t> : </a:t>
            </a:r>
          </a:p>
          <a:p>
            <a:pPr marL="1139671" lvl="3" indent="-342917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 err="1">
                <a:latin typeface="Bell MT" panose="02020503060305020303" pitchFamily="18" charset="0"/>
              </a:rPr>
              <a:t>Biasanya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terdiri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dari</a:t>
            </a:r>
            <a:r>
              <a:rPr lang="en-US" sz="2133" dirty="0">
                <a:latin typeface="Bell MT" panose="02020503060305020303" pitchFamily="18" charset="0"/>
              </a:rPr>
              <a:t> 8, 12, </a:t>
            </a:r>
            <a:r>
              <a:rPr lang="en-US" sz="2133" dirty="0" err="1">
                <a:latin typeface="Bell MT" panose="02020503060305020303" pitchFamily="18" charset="0"/>
              </a:rPr>
              <a:t>atau</a:t>
            </a:r>
            <a:r>
              <a:rPr lang="en-US" sz="2133" dirty="0">
                <a:latin typeface="Bell MT" panose="02020503060305020303" pitchFamily="18" charset="0"/>
              </a:rPr>
              <a:t> 24 port RJ-45. </a:t>
            </a:r>
          </a:p>
          <a:p>
            <a:pPr marL="1139671" lvl="3" indent="-342917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 err="1">
                <a:latin typeface="Bell MT" panose="02020503060305020303" pitchFamily="18" charset="0"/>
              </a:rPr>
              <a:t>Digunakan</a:t>
            </a:r>
            <a:r>
              <a:rPr lang="en-US" sz="2133" dirty="0">
                <a:latin typeface="Bell MT" panose="02020503060305020303" pitchFamily="18" charset="0"/>
              </a:rPr>
              <a:t> pada </a:t>
            </a:r>
            <a:r>
              <a:rPr lang="en-US" sz="2133" dirty="0" err="1">
                <a:latin typeface="Bell MT" panose="02020503060305020303" pitchFamily="18" charset="0"/>
              </a:rPr>
              <a:t>topologi</a:t>
            </a:r>
            <a:r>
              <a:rPr lang="en-US" sz="2133" dirty="0">
                <a:latin typeface="Bell MT" panose="02020503060305020303" pitchFamily="18" charset="0"/>
              </a:rPr>
              <a:t> Bintang/Star. </a:t>
            </a:r>
          </a:p>
          <a:p>
            <a:pPr marL="1139671" lvl="3" indent="-342917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 err="1">
                <a:latin typeface="Bell MT" panose="02020503060305020303" pitchFamily="18" charset="0"/>
              </a:rPr>
              <a:t>Biasanya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dijual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dengan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aplikasi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khusus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yaitu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aplikasi</a:t>
            </a:r>
            <a:r>
              <a:rPr lang="en-US" sz="2133" dirty="0">
                <a:latin typeface="Bell MT" panose="02020503060305020303" pitchFamily="18" charset="0"/>
              </a:rPr>
              <a:t> yang </a:t>
            </a:r>
            <a:r>
              <a:rPr lang="en-US" sz="2133" dirty="0" err="1">
                <a:latin typeface="Bell MT" panose="02020503060305020303" pitchFamily="18" charset="0"/>
              </a:rPr>
              <a:t>mengatur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manjemen</a:t>
            </a:r>
            <a:r>
              <a:rPr lang="en-US" sz="2133" dirty="0">
                <a:latin typeface="Bell MT" panose="02020503060305020303" pitchFamily="18" charset="0"/>
              </a:rPr>
              <a:t> port </a:t>
            </a:r>
            <a:r>
              <a:rPr lang="en-US" sz="2133" dirty="0" err="1">
                <a:latin typeface="Bell MT" panose="02020503060305020303" pitchFamily="18" charset="0"/>
              </a:rPr>
              <a:t>tersebut</a:t>
            </a:r>
            <a:r>
              <a:rPr lang="en-US" sz="2133" dirty="0">
                <a:latin typeface="Bell MT" panose="02020503060305020303" pitchFamily="18" charset="0"/>
              </a:rPr>
              <a:t>. </a:t>
            </a:r>
          </a:p>
          <a:p>
            <a:pPr marL="1139671" lvl="3" indent="-342917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 err="1">
                <a:latin typeface="Bell MT" panose="02020503060305020303" pitchFamily="18" charset="0"/>
              </a:rPr>
              <a:t>Biasanya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disebut</a:t>
            </a:r>
            <a:r>
              <a:rPr lang="en-US" sz="2133" dirty="0">
                <a:latin typeface="Bell MT" panose="02020503060305020303" pitchFamily="18" charset="0"/>
              </a:rPr>
              <a:t> hub </a:t>
            </a:r>
          </a:p>
          <a:p>
            <a:pPr marL="1139671" lvl="3" indent="-342917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 err="1">
                <a:latin typeface="Bell MT" panose="02020503060305020303" pitchFamily="18" charset="0"/>
              </a:rPr>
              <a:t>Biasanya</a:t>
            </a:r>
            <a:r>
              <a:rPr lang="en-US" sz="2133" dirty="0">
                <a:latin typeface="Bell MT" panose="02020503060305020303" pitchFamily="18" charset="0"/>
              </a:rPr>
              <a:t> di pasang pada </a:t>
            </a:r>
            <a:r>
              <a:rPr lang="en-US" sz="2133" dirty="0" err="1">
                <a:latin typeface="Bell MT" panose="02020503060305020303" pitchFamily="18" charset="0"/>
              </a:rPr>
              <a:t>rak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khusus</a:t>
            </a:r>
            <a:r>
              <a:rPr lang="en-US" sz="2133" dirty="0">
                <a:latin typeface="Bell MT" panose="02020503060305020303" pitchFamily="18" charset="0"/>
              </a:rPr>
              <a:t>, yang </a:t>
            </a:r>
            <a:r>
              <a:rPr lang="en-US" sz="2133" dirty="0" err="1">
                <a:latin typeface="Bell MT" panose="02020503060305020303" pitchFamily="18" charset="0"/>
              </a:rPr>
              <a:t>didalamnya</a:t>
            </a:r>
            <a:r>
              <a:rPr lang="en-US" sz="2133" dirty="0">
                <a:latin typeface="Bell MT" panose="02020503060305020303" pitchFamily="18" charset="0"/>
              </a:rPr>
              <a:t> </a:t>
            </a:r>
            <a:r>
              <a:rPr lang="en-US" sz="2133" dirty="0" err="1">
                <a:latin typeface="Bell MT" panose="02020503060305020303" pitchFamily="18" charset="0"/>
              </a:rPr>
              <a:t>ada</a:t>
            </a:r>
            <a:r>
              <a:rPr lang="en-US" sz="2133" dirty="0">
                <a:latin typeface="Bell MT" panose="02020503060305020303" pitchFamily="18" charset="0"/>
              </a:rPr>
              <a:t> Bridges dan router. </a:t>
            </a:r>
          </a:p>
          <a:p>
            <a:pPr marL="187123" lvl="1">
              <a:spcBef>
                <a:spcPct val="0"/>
              </a:spcBef>
            </a:pPr>
            <a:endParaRPr lang="en-US" sz="2133" dirty="0">
              <a:solidFill>
                <a:srgbClr val="320B01"/>
              </a:solidFill>
              <a:latin typeface="Bell MT" panose="02020503060305020303" pitchFamily="18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738462AB-7805-1FFD-1536-C55F9E520A22}"/>
              </a:ext>
            </a:extLst>
          </p:cNvPr>
          <p:cNvGrpSpPr/>
          <p:nvPr/>
        </p:nvGrpSpPr>
        <p:grpSpPr>
          <a:xfrm>
            <a:off x="305874" y="76201"/>
            <a:ext cx="2074815" cy="6781800"/>
            <a:chOff x="0" y="0"/>
            <a:chExt cx="680739" cy="2931486"/>
          </a:xfrm>
          <a:solidFill>
            <a:schemeClr val="accent4">
              <a:lumMod val="75000"/>
            </a:schemeClr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B107CBD2-2907-95C7-7E63-77BF769BAA76}"/>
                </a:ext>
              </a:extLst>
            </p:cNvPr>
            <p:cNvSpPr/>
            <p:nvPr/>
          </p:nvSpPr>
          <p:spPr>
            <a:xfrm>
              <a:off x="0" y="0"/>
              <a:ext cx="680739" cy="2931486"/>
            </a:xfrm>
            <a:custGeom>
              <a:avLst/>
              <a:gdLst/>
              <a:ahLst/>
              <a:cxnLst/>
              <a:rect l="l" t="t" r="r" b="b"/>
              <a:pathLst>
                <a:path w="680739" h="2931486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grpFill/>
            <a:ln w="38100" cap="sq">
              <a:solidFill>
                <a:srgbClr val="320B01"/>
              </a:solidFill>
              <a:prstDash val="solid"/>
              <a:miter/>
            </a:ln>
          </p:spPr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320A2434-2D1A-683A-BDBF-3628860090BF}"/>
                </a:ext>
              </a:extLst>
            </p:cNvPr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164DD66B-47F7-D1CF-EEA9-7F9778FF64B2}"/>
              </a:ext>
            </a:extLst>
          </p:cNvPr>
          <p:cNvSpPr/>
          <p:nvPr/>
        </p:nvSpPr>
        <p:spPr>
          <a:xfrm>
            <a:off x="765643" y="409540"/>
            <a:ext cx="984240" cy="1658941"/>
          </a:xfrm>
          <a:custGeom>
            <a:avLst/>
            <a:gdLst/>
            <a:ahLst/>
            <a:cxnLst/>
            <a:rect l="l" t="t" r="r" b="b"/>
            <a:pathLst>
              <a:path w="1226108" h="2488411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2" descr="Image result for hub icon">
            <a:extLst>
              <a:ext uri="{FF2B5EF4-FFF2-40B4-BE49-F238E27FC236}">
                <a16:creationId xmlns:a16="http://schemas.microsoft.com/office/drawing/2014/main" id="{A27ACEE0-5B17-F5ED-E7C7-ECB8DE02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0" y="2809874"/>
            <a:ext cx="149098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Image result for hub icon">
            <a:extLst>
              <a:ext uri="{FF2B5EF4-FFF2-40B4-BE49-F238E27FC236}">
                <a16:creationId xmlns:a16="http://schemas.microsoft.com/office/drawing/2014/main" id="{9985B6F6-A575-CFBD-724A-E78863AF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9" y="4919007"/>
            <a:ext cx="12921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1F1910-F234-15B3-343F-84E42A0DE4F5}"/>
              </a:ext>
            </a:extLst>
          </p:cNvPr>
          <p:cNvGrpSpPr/>
          <p:nvPr/>
        </p:nvGrpSpPr>
        <p:grpSpPr>
          <a:xfrm>
            <a:off x="-159026" y="-132522"/>
            <a:ext cx="12503426" cy="7142922"/>
            <a:chOff x="12032" y="84331"/>
            <a:chExt cx="11937132" cy="6738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184C03-AA63-6B0A-0B3A-002087F52DC5}"/>
                </a:ext>
              </a:extLst>
            </p:cNvPr>
            <p:cNvGrpSpPr/>
            <p:nvPr/>
          </p:nvGrpSpPr>
          <p:grpSpPr>
            <a:xfrm>
              <a:off x="13623" y="84331"/>
              <a:ext cx="11917940" cy="445476"/>
              <a:chOff x="0" y="-9454"/>
              <a:chExt cx="11917940" cy="44547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D778AB3-B892-AAD4-9C97-2A416983A0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2921353-6AB3-0D63-A135-888ADD953F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60C5880-46B8-785A-6543-A2BCDFF1AB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F2A607F-5A5B-15E1-0C52-8EA463D0B5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40C245C-4985-19B5-D2EF-D7411E0435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F44EB9F-6EA5-DE6C-FFCB-FF90163D7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AE9F534-1C84-995D-D5A5-1E0378905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F06E1C8-F031-49CC-81BE-92D66D22C1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1931D65-E3B7-2DD3-E5C5-BD6D213673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0E2863-3D16-862E-6985-2F91822D7E9A}"/>
                </a:ext>
              </a:extLst>
            </p:cNvPr>
            <p:cNvGrpSpPr/>
            <p:nvPr/>
          </p:nvGrpSpPr>
          <p:grpSpPr>
            <a:xfrm>
              <a:off x="12032" y="6376877"/>
              <a:ext cx="11936754" cy="445476"/>
              <a:chOff x="0" y="-9454"/>
              <a:chExt cx="11917940" cy="4454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66577B3-93FE-8CE6-5A7E-831207982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F9DBAD1-827C-C3E1-430C-C19DDB3C37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611BA47-D1F3-685C-F50C-D8BB6F5468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530814" y="-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3AC5D33-2477-E53A-2467-3972DB857F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310232F-1C2E-33DE-05D1-680F41A6B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778A070-B214-40B0-BB69-4A570EF665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9190580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72648A5-3432-E272-7060-24740C4D80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7850346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F77B94A-6034-6D56-3ACF-E06D0E897E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6510112" y="0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E1E67B8-29E3-C8D5-C8B6-EFF2B7E75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88BAD9-E47C-00CE-6AB5-52DA078D4DB5}"/>
                </a:ext>
              </a:extLst>
            </p:cNvPr>
            <p:cNvGrpSpPr/>
            <p:nvPr/>
          </p:nvGrpSpPr>
          <p:grpSpPr>
            <a:xfrm rot="16200000">
              <a:off x="-3041885" y="3241715"/>
              <a:ext cx="6545281" cy="436022"/>
              <a:chOff x="0" y="0"/>
              <a:chExt cx="6545281" cy="43602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090B2C0-8865-D8C8-9073-61C50EC1F7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B5D1CAB-459D-C460-43C5-289A953FCE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4534CFC-C8B2-AB17-2005-A648A08C88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0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01435C9-2EC9-C70E-8F79-88AAFE1CDE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ED28838-30C1-14CC-47B6-DBD7A5DEE3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D2940C-74DD-C840-45AD-DDF006873F10}"/>
                </a:ext>
              </a:extLst>
            </p:cNvPr>
            <p:cNvGrpSpPr/>
            <p:nvPr/>
          </p:nvGrpSpPr>
          <p:grpSpPr>
            <a:xfrm rot="16200000">
              <a:off x="8458512" y="3169523"/>
              <a:ext cx="6545281" cy="436022"/>
              <a:chOff x="0" y="0"/>
              <a:chExt cx="6545281" cy="4360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74EDD71-B130-4615-FFC5-58035C3B76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0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1909230-F740-6BC9-0455-21567AAC2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1082325" y="9454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90F1353-AC7A-356F-A414-A022734B15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2438401" y="9076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9C8B69-07E8-B4CD-7401-4CC5C81B1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3794475" y="2269"/>
                <a:ext cx="1387126" cy="4265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44A442E-2F89-A635-A22E-F716C54AE2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17" b="8631"/>
              <a:stretch/>
            </p:blipFill>
            <p:spPr>
              <a:xfrm>
                <a:off x="5158155" y="0"/>
                <a:ext cx="1387126" cy="4265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4">
      <a:majorFont>
        <a:latin typeface="Trebuchet MS"/>
        <a:ea typeface=""/>
        <a:cs typeface=""/>
      </a:majorFont>
      <a:minorFont>
        <a:latin typeface="Tw Cen MT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lin">
    <a:dk1>
      <a:sysClr val="windowText" lastClr="000000"/>
    </a:dk1>
    <a:lt1>
      <a:sysClr val="window" lastClr="FFFFFF"/>
    </a:lt1>
    <a:dk2>
      <a:srgbClr val="9D360E"/>
    </a:dk2>
    <a:lt2>
      <a:srgbClr val="E7E6E6"/>
    </a:lt2>
    <a:accent1>
      <a:srgbClr val="F09415"/>
    </a:accent1>
    <a:accent2>
      <a:srgbClr val="C1B56B"/>
    </a:accent2>
    <a:accent3>
      <a:srgbClr val="4BAF73"/>
    </a:accent3>
    <a:accent4>
      <a:srgbClr val="5AA6C0"/>
    </a:accent4>
    <a:accent5>
      <a:srgbClr val="D17DF9"/>
    </a:accent5>
    <a:accent6>
      <a:srgbClr val="FA7E5C"/>
    </a:accent6>
    <a:hlink>
      <a:srgbClr val="FFAE3E"/>
    </a:hlink>
    <a:folHlink>
      <a:srgbClr val="FCC77E"/>
    </a:folHlink>
  </a:clrScheme>
</a:themeOverride>
</file>

<file path=ppt/theme/themeOverride2.xml><?xml version="1.0" encoding="utf-8"?>
<a:themeOverride xmlns:a="http://schemas.openxmlformats.org/drawingml/2006/main">
  <a:clrScheme name="Berlin">
    <a:dk1>
      <a:sysClr val="windowText" lastClr="000000"/>
    </a:dk1>
    <a:lt1>
      <a:sysClr val="window" lastClr="FFFFFF"/>
    </a:lt1>
    <a:dk2>
      <a:srgbClr val="9D360E"/>
    </a:dk2>
    <a:lt2>
      <a:srgbClr val="E7E6E6"/>
    </a:lt2>
    <a:accent1>
      <a:srgbClr val="F09415"/>
    </a:accent1>
    <a:accent2>
      <a:srgbClr val="C1B56B"/>
    </a:accent2>
    <a:accent3>
      <a:srgbClr val="4BAF73"/>
    </a:accent3>
    <a:accent4>
      <a:srgbClr val="5AA6C0"/>
    </a:accent4>
    <a:accent5>
      <a:srgbClr val="D17DF9"/>
    </a:accent5>
    <a:accent6>
      <a:srgbClr val="FA7E5C"/>
    </a:accent6>
    <a:hlink>
      <a:srgbClr val="FFAE3E"/>
    </a:hlink>
    <a:folHlink>
      <a:srgbClr val="FCC7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1941</Words>
  <Application>Microsoft Office PowerPoint</Application>
  <PresentationFormat>Widescreen</PresentationFormat>
  <Paragraphs>146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Bell MT</vt:lpstr>
      <vt:lpstr>Bodoni MT</vt:lpstr>
      <vt:lpstr>Bookman Old Style</vt:lpstr>
      <vt:lpstr>Calibri</vt:lpstr>
      <vt:lpstr>Eczar Medium</vt:lpstr>
      <vt:lpstr>Gill Sans Light</vt:lpstr>
      <vt:lpstr>Tw Cen MT</vt:lpstr>
      <vt:lpstr>Wingdings</vt:lpstr>
      <vt:lpstr>Berlin</vt:lpstr>
      <vt:lpstr>Pertemuan 9  Pengantar Sistem dan Teknologi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KOMPONEN DALAM KOMUNIKASI DATA</vt:lpstr>
      <vt:lpstr>COMPONENTS</vt:lpstr>
      <vt:lpstr>MODEL KOMUNIKASI DATA</vt:lpstr>
      <vt:lpstr>REPRESENTASI DATA (DATA REPRESENTATION)</vt:lpstr>
      <vt:lpstr>KODE ASCII</vt:lpstr>
      <vt:lpstr>PowerPoint Presentation</vt:lpstr>
      <vt:lpstr>PowerPoint Presentation</vt:lpstr>
      <vt:lpstr>PowerPoint Presentation</vt:lpstr>
      <vt:lpstr>EFFECTIVENESS OF DATA COMMUNICATIONS SYSTEM DEPENDS ON FOUR FUNDAMENTAL CHARACTERISTICS</vt:lpstr>
      <vt:lpstr>PowerPoint Presentation</vt:lpstr>
      <vt:lpstr>ALIRAN DATA (DATA FLOW)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 Teknologi Informasi</dc:title>
  <dc:creator>Asus X200CA</dc:creator>
  <cp:lastModifiedBy>Ukhti Ima</cp:lastModifiedBy>
  <cp:revision>56</cp:revision>
  <dcterms:created xsi:type="dcterms:W3CDTF">2020-10-14T00:48:12Z</dcterms:created>
  <dcterms:modified xsi:type="dcterms:W3CDTF">2023-11-11T01:52:14Z</dcterms:modified>
</cp:coreProperties>
</file>