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73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66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8" r:id="rId20"/>
    <p:sldId id="277" r:id="rId21"/>
    <p:sldId id="26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99"/>
    <a:srgbClr val="FF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/>
  </p:normalViewPr>
  <p:slideViewPr>
    <p:cSldViewPr snapToGrid="0">
      <p:cViewPr>
        <p:scale>
          <a:sx n="55" d="100"/>
          <a:sy n="55" d="100"/>
        </p:scale>
        <p:origin x="1908" y="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1B73-1D6C-4FD8-A21A-D3DE62B7D9E8}" type="datetimeFigureOut">
              <a:rPr lang="id-ID" smtClean="0"/>
              <a:t>11/11/2023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2412A-39C1-483D-AE17-01C989A2C2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071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595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5536985-E092-65B1-A476-65804132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AA424A3-4A0C-60F2-0262-DBE715B6CA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8675" y="228600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C26CEE-0A2E-865D-D918-73C5D18F9052}"/>
              </a:ext>
            </a:extLst>
          </p:cNvPr>
          <p:cNvSpPr/>
          <p:nvPr userDrawn="1"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1F6477-E097-908F-CC5F-254FC9A33B1E}"/>
              </a:ext>
            </a:extLst>
          </p:cNvPr>
          <p:cNvSpPr/>
          <p:nvPr userDrawn="1"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325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B169D-3F19-7820-A99E-92F2176B9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A44B66-0283-0192-159D-258BC295B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11B15-ED84-DD2A-4704-004AF26A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1C22-634E-46DC-BA21-F4F6D2F4846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83A3-296E-718A-535A-1F1D48A8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C659B-0589-6931-27F6-DFB05FB0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12B-6E29-4A6B-BD7B-0BCA4E8B0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A02ED-4998-AA2F-ADFF-A1B703081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5243F-2E1C-164D-2560-985035849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30796-FD1B-9940-D554-7EB94BE8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1C22-634E-46DC-BA21-F4F6D2F4846E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6BB79-073F-FAFE-BEF6-F99A69AC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C0C26-CDBA-C634-696A-29CF8A4F0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E912B-6E29-4A6B-BD7B-0BCA4E8B0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4">
                <a:lumMod val="75000"/>
              </a:schemeClr>
            </a:gs>
            <a:gs pos="0">
              <a:srgbClr val="00B0F0"/>
            </a:gs>
            <a:gs pos="2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7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2B7E8A6-0F73-3E2A-D8A0-4D2290467002}"/>
              </a:ext>
            </a:extLst>
          </p:cNvPr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7510C84-0D34-16FF-AAD1-ACEA641AE02E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E864E58A-1030-B8BA-6406-8C17EDFAA20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8EEA858C-F65E-2268-16EF-046CCA9565D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114115E3-2B56-6784-CB2B-AF3D0C7C49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292F05B1-E7A6-E753-EF39-49AA06714CB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435E2509-101B-EF80-909E-E427D7027D1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67AB44B0-76DF-DA65-F485-5ADC1D1C5B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768DC4FF-828E-C893-4C19-98C41EA97E8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BBD3024C-47E8-98C8-D102-19D518A9A0C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428C0D10-D5A5-8D68-D604-5E1C1F4373C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F64090B-1728-B282-DE7D-2F1035939E58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39E44B42-4143-7EEA-0353-DAED6138472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3FAF79C4-37B7-E292-2C07-9D23E598F2E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5C0BC6D2-539A-99C8-9162-424786DFB24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504BE8EE-DAE2-BD32-9D0C-E601913BDA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CFB7252B-C13F-E207-5508-3754BEBB4E6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3C09964B-C683-BCD6-F290-FF9CBA10C51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6B33DC7C-01E4-E561-FF9E-37278ED353C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D374C6A4-6883-8863-CE69-D3F118F9A08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314D9E95-AECB-2D78-2CB2-68644F09004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40865FE-C6C7-9CE2-084E-B36B434E5B41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F34BBEDF-5122-E8C2-59B6-DB34C14F6F9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1EFE9FB2-94DC-97B3-8ECB-71711834FAB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84D94B58-B122-C646-815F-EFDF871EEF4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1B2225C9-FFE8-9C35-2C77-CDDBFBB1D17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6FE5F0E8-0FCF-3413-2162-3BAF3548663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72B969-0DE9-4246-9884-4E0DEBBE7ED0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4366AB6A-5DFB-1F2B-3B00-43066125D28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2A7E8EC0-536D-0D99-412C-5B568D998D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C6BE6A-C386-78BE-9CD6-AD483964479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9E5E26FF-0828-830A-F31D-03339CBA5E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F06997EB-CB7A-94B3-427E-BB4B57AE53F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8" r:id="rId4"/>
    <p:sldLayoutId id="2147483659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Bookman Old Style" panose="02050604050505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derp.co.id/blog/bahan-baku/" TargetMode="External"/><Relationship Id="rId2" Type="http://schemas.openxmlformats.org/officeDocument/2006/relationships/hyperlink" Target="https://rederp.co.id/blog/produksi-adalah/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22" y="2777424"/>
            <a:ext cx="8824456" cy="137307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id-ID" sz="3600" dirty="0">
                <a:latin typeface="Bodoni MT" panose="02070603080606020203" pitchFamily="18" charset="0"/>
              </a:rPr>
              <a:t>Pertemuan </a:t>
            </a:r>
            <a:r>
              <a:rPr lang="en-US" sz="3600" dirty="0">
                <a:latin typeface="Bodoni MT" panose="02070603080606020203" pitchFamily="18" charset="0"/>
              </a:rPr>
              <a:t>14</a:t>
            </a:r>
            <a:r>
              <a:rPr lang="id-ID" sz="3600" dirty="0">
                <a:latin typeface="Bodoni MT" panose="02070603080606020203" pitchFamily="18" charset="0"/>
              </a:rPr>
              <a:t> </a:t>
            </a:r>
            <a:br>
              <a:rPr lang="id-ID" sz="3600" dirty="0">
                <a:latin typeface="Bodoni MT" panose="02070603080606020203" pitchFamily="18" charset="0"/>
              </a:rPr>
            </a:br>
            <a:r>
              <a:rPr lang="id-ID" sz="3600" dirty="0">
                <a:latin typeface="Bodoni MT" panose="02070603080606020203" pitchFamily="18" charset="0"/>
              </a:rPr>
              <a:t>Pengantar Sistem dan Teknologi Informasi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732264" y="4513962"/>
            <a:ext cx="8144134" cy="1117687"/>
          </a:xfrm>
          <a:prstGeom prst="rect">
            <a:avLst/>
          </a:prstGeom>
        </p:spPr>
        <p:txBody>
          <a:bodyPr/>
          <a:lstStyle/>
          <a:p>
            <a:r>
              <a:rPr lang="id-ID" dirty="0"/>
              <a:t>Khusnul Khotimah, S.Kom., M.T.I.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479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D2D84-2E23-3D1A-132D-3192FAE7A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Tw Cen MT" panose="020B0602020104020603" pitchFamily="34" charset="0"/>
              </a:rPr>
              <a:t>Pendekatan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dalam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Manajemen</a:t>
            </a:r>
            <a:endParaRPr lang="en-US" sz="2400" dirty="0">
              <a:latin typeface="Tw Cen MT" panose="020B06020201040206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D6A9A1-5D3A-E690-2F87-415C4EC4C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619" y="1943150"/>
            <a:ext cx="8111266" cy="422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814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7E1E7-E69E-E56F-F3C5-81DB8C31A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915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Manajemen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digunakan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tiga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pendekatan</a:t>
            </a:r>
            <a:r>
              <a:rPr lang="en-US" sz="2400" dirty="0">
                <a:latin typeface="Tw Cen MT" panose="020B0602020104020603" pitchFamily="34" charset="0"/>
              </a:rPr>
              <a:t>, </a:t>
            </a:r>
            <a:r>
              <a:rPr lang="en-US" sz="2400" dirty="0" err="1">
                <a:latin typeface="Tw Cen MT" panose="020B0602020104020603" pitchFamily="34" charset="0"/>
              </a:rPr>
              <a:t>yaitu</a:t>
            </a:r>
            <a:endParaRPr lang="en-US" sz="24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5AE87-55BE-54D6-BC64-97916878B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947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w Cen MT" panose="020B0602020104020603" pitchFamily="34" charset="0"/>
              </a:rPr>
              <a:t>Pendekatan</a:t>
            </a:r>
            <a:r>
              <a:rPr lang="en-US" sz="2400" b="1" dirty="0">
                <a:solidFill>
                  <a:srgbClr val="C00000"/>
                </a:solidFill>
                <a:latin typeface="Tw Cen MT" panose="020B0602020104020603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w Cen MT" panose="020B0602020104020603" pitchFamily="34" charset="0"/>
              </a:rPr>
              <a:t>teknis</a:t>
            </a:r>
            <a:r>
              <a:rPr lang="en-US" sz="2400" b="1" dirty="0">
                <a:solidFill>
                  <a:srgbClr val="C00000"/>
                </a:solidFill>
                <a:latin typeface="Tw Cen MT" panose="020B0602020104020603" pitchFamily="34" charset="0"/>
              </a:rPr>
              <a:t>, </a:t>
            </a:r>
            <a:r>
              <a:rPr lang="en-US" sz="2400" dirty="0" err="1">
                <a:latin typeface="Tw Cen MT" panose="020B0602020104020603" pitchFamily="34" charset="0"/>
              </a:rPr>
              <a:t>sering</a:t>
            </a:r>
            <a:r>
              <a:rPr lang="en-US" sz="2400" dirty="0">
                <a:latin typeface="Tw Cen MT" panose="020B0602020104020603" pitchFamily="34" charset="0"/>
              </a:rPr>
              <a:t> juga </a:t>
            </a:r>
            <a:r>
              <a:rPr lang="en-US" sz="2400" dirty="0" err="1">
                <a:latin typeface="Tw Cen MT" panose="020B0602020104020603" pitchFamily="34" charset="0"/>
              </a:rPr>
              <a:t>disebut</a:t>
            </a:r>
            <a:r>
              <a:rPr lang="en-US" sz="2400" dirty="0">
                <a:latin typeface="Tw Cen MT" panose="020B0602020104020603" pitchFamily="34" charset="0"/>
              </a:rPr>
              <a:t> Hard Approach </a:t>
            </a:r>
            <a:r>
              <a:rPr lang="en-US" sz="2400" dirty="0" err="1">
                <a:latin typeface="Tw Cen MT" panose="020B0602020104020603" pitchFamily="34" charset="0"/>
              </a:rPr>
              <a:t>berdasarkan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ilmu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teknik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dengan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penggunaan</a:t>
            </a:r>
            <a:r>
              <a:rPr lang="en-US" sz="2400" dirty="0">
                <a:latin typeface="Tw Cen MT" panose="020B0602020104020603" pitchFamily="34" charset="0"/>
              </a:rPr>
              <a:t> model </a:t>
            </a:r>
            <a:r>
              <a:rPr lang="en-US" sz="2400" dirty="0" err="1">
                <a:latin typeface="Tw Cen MT" panose="020B0602020104020603" pitchFamily="34" charset="0"/>
              </a:rPr>
              <a:t>matematika</a:t>
            </a:r>
            <a:r>
              <a:rPr lang="en-US" sz="2400" dirty="0">
                <a:latin typeface="Tw Cen MT" panose="020B0602020104020603" pitchFamily="34" charset="0"/>
              </a:rPr>
              <a:t>, </a:t>
            </a:r>
            <a:r>
              <a:rPr lang="en-US" sz="2400" dirty="0" err="1">
                <a:latin typeface="Tw Cen MT" panose="020B0602020104020603" pitchFamily="34" charset="0"/>
              </a:rPr>
              <a:t>teknologi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fisik</a:t>
            </a:r>
            <a:r>
              <a:rPr lang="en-US" sz="2400" dirty="0">
                <a:latin typeface="Tw Cen MT" panose="020B0602020104020603" pitchFamily="34" charset="0"/>
              </a:rPr>
              <a:t>, dan </a:t>
            </a:r>
            <a:r>
              <a:rPr lang="en-US" sz="2400" dirty="0" err="1">
                <a:latin typeface="Tw Cen MT" panose="020B0602020104020603" pitchFamily="34" charset="0"/>
              </a:rPr>
              <a:t>kemampuan</a:t>
            </a:r>
            <a:r>
              <a:rPr lang="en-US" sz="2400" dirty="0">
                <a:latin typeface="Tw Cen MT" panose="020B0602020104020603" pitchFamily="34" charset="0"/>
              </a:rPr>
              <a:t> formal </a:t>
            </a:r>
            <a:r>
              <a:rPr lang="en-US" sz="2400" dirty="0" err="1">
                <a:latin typeface="Tw Cen MT" panose="020B0602020104020603" pitchFamily="34" charset="0"/>
              </a:rPr>
              <a:t>sebuah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.</a:t>
            </a:r>
          </a:p>
          <a:p>
            <a:r>
              <a:rPr lang="en-US" sz="2400" b="1" dirty="0" err="1">
                <a:solidFill>
                  <a:srgbClr val="C00000"/>
                </a:solidFill>
                <a:latin typeface="Tw Cen MT" panose="020B0602020104020603" pitchFamily="34" charset="0"/>
              </a:rPr>
              <a:t>Pendekatan</a:t>
            </a:r>
            <a:r>
              <a:rPr lang="en-US" sz="2400" b="1" dirty="0">
                <a:solidFill>
                  <a:srgbClr val="C00000"/>
                </a:solidFill>
                <a:latin typeface="Tw Cen MT" panose="020B0602020104020603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w Cen MT" panose="020B0602020104020603" pitchFamily="34" charset="0"/>
              </a:rPr>
              <a:t>perilaku</a:t>
            </a:r>
            <a:r>
              <a:rPr lang="en-US" sz="2400" dirty="0">
                <a:latin typeface="Tw Cen MT" panose="020B0602020104020603" pitchFamily="34" charset="0"/>
              </a:rPr>
              <a:t>, yang </a:t>
            </a:r>
            <a:r>
              <a:rPr lang="en-US" sz="2400" dirty="0" err="1">
                <a:latin typeface="Tw Cen MT" panose="020B0602020104020603" pitchFamily="34" charset="0"/>
              </a:rPr>
              <a:t>sering</a:t>
            </a:r>
            <a:r>
              <a:rPr lang="en-US" sz="2400" dirty="0">
                <a:latin typeface="Tw Cen MT" panose="020B0602020104020603" pitchFamily="34" charset="0"/>
              </a:rPr>
              <a:t> juga </a:t>
            </a:r>
            <a:r>
              <a:rPr lang="en-US" sz="2400" dirty="0" err="1">
                <a:latin typeface="Tw Cen MT" panose="020B0602020104020603" pitchFamily="34" charset="0"/>
              </a:rPr>
              <a:t>disebut</a:t>
            </a:r>
            <a:r>
              <a:rPr lang="en-US" sz="2400" dirty="0">
                <a:latin typeface="Tw Cen MT" panose="020B0602020104020603" pitchFamily="34" charset="0"/>
              </a:rPr>
              <a:t> Soft Approach </a:t>
            </a:r>
            <a:r>
              <a:rPr lang="en-US" sz="2400" dirty="0" err="1">
                <a:latin typeface="Tw Cen MT" panose="020B0602020104020603" pitchFamily="34" charset="0"/>
              </a:rPr>
              <a:t>lebih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berfokus</a:t>
            </a:r>
            <a:r>
              <a:rPr lang="en-US" sz="2400" dirty="0">
                <a:latin typeface="Tw Cen MT" panose="020B0602020104020603" pitchFamily="34" charset="0"/>
              </a:rPr>
              <a:t> pada </a:t>
            </a:r>
            <a:r>
              <a:rPr lang="en-US" sz="2400" dirty="0" err="1">
                <a:latin typeface="Tw Cen MT" panose="020B0602020104020603" pitchFamily="34" charset="0"/>
              </a:rPr>
              <a:t>aspek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perilaku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manusia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terlibat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dalam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sebuah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. </a:t>
            </a:r>
          </a:p>
          <a:p>
            <a:r>
              <a:rPr lang="en-US" sz="2400" b="1" dirty="0" err="1">
                <a:solidFill>
                  <a:srgbClr val="C00000"/>
                </a:solidFill>
                <a:latin typeface="Tw Cen MT" panose="020B0602020104020603" pitchFamily="34" charset="0"/>
              </a:rPr>
              <a:t>Pendekatan</a:t>
            </a:r>
            <a:r>
              <a:rPr lang="en-US" sz="2400" b="1" dirty="0">
                <a:solidFill>
                  <a:srgbClr val="C00000"/>
                </a:solidFill>
                <a:latin typeface="Tw Cen MT" panose="020B0602020104020603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w Cen MT" panose="020B0602020104020603" pitchFamily="34" charset="0"/>
              </a:rPr>
              <a:t>sosio-teknikal</a:t>
            </a:r>
            <a:r>
              <a:rPr lang="en-US" sz="2400" dirty="0">
                <a:latin typeface="Tw Cen MT" panose="020B0602020104020603" pitchFamily="34" charset="0"/>
              </a:rPr>
              <a:t>. </a:t>
            </a:r>
            <a:r>
              <a:rPr lang="en-US" sz="2400" dirty="0" err="1">
                <a:latin typeface="Tw Cen MT" panose="020B0602020104020603" pitchFamily="34" charset="0"/>
              </a:rPr>
              <a:t>adalah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pendekatan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menggabungkan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aspek-aspek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pendekatan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teknis</a:t>
            </a:r>
            <a:r>
              <a:rPr lang="en-US" sz="2400" dirty="0">
                <a:latin typeface="Tw Cen MT" panose="020B0602020104020603" pitchFamily="34" charset="0"/>
              </a:rPr>
              <a:t> dan </a:t>
            </a:r>
            <a:r>
              <a:rPr lang="en-US" sz="2400" dirty="0" err="1">
                <a:latin typeface="Tw Cen MT" panose="020B0602020104020603" pitchFamily="34" charset="0"/>
              </a:rPr>
              <a:t>perilaku</a:t>
            </a:r>
            <a:r>
              <a:rPr lang="en-US" sz="2400" dirty="0"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317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796B-118F-8B14-6C1F-AAB8946D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b="0" i="0" dirty="0" err="1">
                <a:effectLst/>
                <a:latin typeface="Tw Cen MT" panose="020B0602020104020603" pitchFamily="34" charset="0"/>
              </a:rPr>
              <a:t>bisnis</a:t>
            </a:r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BCDFC-4A3C-654B-D728-407400A53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3974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penggunaan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teknologi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atau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perangkat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lunak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digunakan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oleh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mengelola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menyediakan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Perusahaan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banyak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memanfaatkan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agar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mendapatkan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tepat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pengambilan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keputusan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strategis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Tw Cen MT" panose="020B0602020104020603" pitchFamily="34" charset="0"/>
            </a:endParaRPr>
          </a:p>
          <a:p>
            <a:pPr marL="0" indent="0">
              <a:buNone/>
            </a:pP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harus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memenuhi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tiga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aturan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dasar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yaitu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dukungan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terhadap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proses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operasi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dukungan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terhadap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pengambilan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keputusan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dukungan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meraih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kesuksesan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persaingan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endParaRPr lang="en-US" sz="2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6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84A65-F113-766E-F8CA-0CE8B935A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244" y="382103"/>
            <a:ext cx="9613861" cy="1080938"/>
          </a:xfrm>
        </p:spPr>
        <p:txBody>
          <a:bodyPr>
            <a:normAutofit/>
          </a:bodyPr>
          <a:lstStyle/>
          <a:p>
            <a:r>
              <a:rPr lang="en-US" i="0" dirty="0" err="1">
                <a:effectLst/>
                <a:latin typeface="Tw Cen MT" panose="020B0602020104020603" pitchFamily="34" charset="0"/>
              </a:rPr>
              <a:t>Jenis</a:t>
            </a:r>
            <a:r>
              <a:rPr lang="en-US" i="0" dirty="0">
                <a:effectLst/>
                <a:latin typeface="Tw Cen MT" panose="020B0602020104020603" pitchFamily="34" charset="0"/>
              </a:rPr>
              <a:t> </a:t>
            </a:r>
            <a:r>
              <a:rPr lang="en-US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i="0" dirty="0">
                <a:effectLst/>
                <a:latin typeface="Tw Cen MT" panose="020B0602020104020603" pitchFamily="34" charset="0"/>
              </a:rPr>
              <a:t> </a:t>
            </a:r>
            <a:r>
              <a:rPr lang="en-US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i="0" dirty="0">
                <a:effectLst/>
                <a:latin typeface="Tw Cen MT" panose="020B0602020104020603" pitchFamily="34" charset="0"/>
              </a:rPr>
              <a:t> </a:t>
            </a:r>
            <a:r>
              <a:rPr lang="en-US" i="0" dirty="0" err="1">
                <a:effectLst/>
                <a:latin typeface="Tw Cen MT" panose="020B0602020104020603" pitchFamily="34" charset="0"/>
              </a:rPr>
              <a:t>Bisnis</a:t>
            </a:r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8E76D1-85FF-9314-4918-63A5B7341D22}"/>
              </a:ext>
            </a:extLst>
          </p:cNvPr>
          <p:cNvSpPr txBox="1"/>
          <p:nvPr/>
        </p:nvSpPr>
        <p:spPr>
          <a:xfrm>
            <a:off x="896607" y="1252026"/>
            <a:ext cx="10527149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suatu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terdapat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empat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jenis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biasa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digunakan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yaitu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sebagai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berikut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0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0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1. </a:t>
            </a:r>
            <a:r>
              <a:rPr lang="en-US" sz="20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Sistem</a:t>
            </a:r>
            <a:r>
              <a:rPr lang="en-US" sz="20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0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Sumber</a:t>
            </a:r>
            <a:r>
              <a:rPr lang="en-US" sz="20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Daya </a:t>
            </a:r>
            <a:r>
              <a:rPr lang="en-US" sz="20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Manusia</a:t>
            </a:r>
            <a:endParaRPr lang="en-US" sz="20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000" b="0" i="0" dirty="0" err="1">
                <a:effectLst/>
                <a:latin typeface="Tw Cen MT" panose="020B0602020104020603" pitchFamily="34" charset="0"/>
              </a:rPr>
              <a:t>Jenis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pertama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sumber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daya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manusia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bertanggung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jawab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merencanakan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membangun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mengembangkan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dan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mempertahankan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karyawan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di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. </a:t>
            </a:r>
          </a:p>
          <a:p>
            <a:pPr algn="just"/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biasa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digunakan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oleh HR,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itulah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mengapa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nama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lain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dari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SDM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 </a:t>
            </a:r>
            <a:r>
              <a:rPr lang="en-US" sz="2000" b="0" i="1" dirty="0">
                <a:effectLst/>
                <a:latin typeface="Tw Cen MT" panose="020B0602020104020603" pitchFamily="34" charset="0"/>
              </a:rPr>
              <a:t>Human Resources Information System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 (HRIS).</a:t>
            </a:r>
          </a:p>
          <a:p>
            <a:pPr algn="l"/>
            <a:r>
              <a:rPr lang="en-US" sz="20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0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2. </a:t>
            </a:r>
            <a:r>
              <a:rPr lang="en-US" sz="20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Sistem</a:t>
            </a:r>
            <a:r>
              <a:rPr lang="en-US" sz="20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0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Manufaktur</a:t>
            </a:r>
            <a:r>
              <a:rPr lang="en-US" sz="20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dan </a:t>
            </a:r>
            <a:r>
              <a:rPr lang="en-US" sz="20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Produksi</a:t>
            </a:r>
            <a:endParaRPr lang="en-US" sz="20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000" b="0" i="0" dirty="0">
                <a:effectLst/>
                <a:latin typeface="Tw Cen MT" panose="020B0602020104020603" pitchFamily="34" charset="0"/>
              </a:rPr>
              <a:t>Jika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melakukan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barang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atau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jasa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maka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proses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tersebut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diatur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oleh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manufaktur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dan </a:t>
            </a:r>
            <a:r>
              <a:rPr lang="en-US" sz="2000" b="0" i="0" u="none" strike="noStrike" dirty="0" err="1">
                <a:effectLst/>
                <a:latin typeface="Tw Cen MT" panose="020B06020201040206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memang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bertanggung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jawab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memproduksi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barang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atau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jasa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memenuhi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kebutuhan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konsumen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just"/>
            <a:r>
              <a:rPr lang="en-US" sz="2000" b="0" i="0" dirty="0">
                <a:effectLst/>
                <a:latin typeface="Tw Cen MT" panose="020B0602020104020603" pitchFamily="34" charset="0"/>
              </a:rPr>
              <a:t>Hal-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hal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diatur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manufaktur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perencanaan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pengukuran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 </a:t>
            </a:r>
            <a:r>
              <a:rPr lang="en-US" sz="2000" b="0" i="0" u="none" strike="noStrike" dirty="0" err="1">
                <a:solidFill>
                  <a:srgbClr val="FFAE3E"/>
                </a:solidFill>
                <a:effectLst/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bahan</a:t>
            </a:r>
            <a:r>
              <a:rPr lang="en-US" sz="2000" b="0" i="0" u="none" strike="noStrike" dirty="0">
                <a:solidFill>
                  <a:srgbClr val="FFAE3E"/>
                </a:solidFill>
                <a:effectLst/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b="0" i="0" u="none" strike="noStrike" dirty="0" err="1">
                <a:effectLst/>
                <a:latin typeface="Tw Cen MT" panose="020B06020201040206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baku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 yang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akan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digunakan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penyimpanan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bahan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proses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hingga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pengecekan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kualitas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0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0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0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l"/>
            <a:r>
              <a:rPr lang="en-US" sz="2000" b="0" i="0" dirty="0">
                <a:effectLst/>
                <a:latin typeface="Tw Cen MT" panose="020B0602020104020603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78701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246279-2D0E-14AC-704E-29F82E484CB1}"/>
              </a:ext>
            </a:extLst>
          </p:cNvPr>
          <p:cNvSpPr txBox="1"/>
          <p:nvPr/>
        </p:nvSpPr>
        <p:spPr>
          <a:xfrm>
            <a:off x="787998" y="1114394"/>
            <a:ext cx="103031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3.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Sistem</a:t>
            </a:r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Penjualan</a:t>
            </a:r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dan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Pemasaran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penjualan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pemasaran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bertanggung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jawab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mengelola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semua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penjualan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pemasaran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dilakukan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oleh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just"/>
            <a:r>
              <a:rPr lang="en-US" sz="2400" b="0" i="0" dirty="0">
                <a:effectLst/>
                <a:latin typeface="Tw Cen MT" panose="020B0602020104020603" pitchFamily="34" charset="0"/>
              </a:rPr>
              <a:t>Oleh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karena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itu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tugas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dikerjakan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oleh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menyimpan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penjualan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promosi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dan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pelanggan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4.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Sistem</a:t>
            </a:r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Keuangan</a:t>
            </a:r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dan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Akuntansi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Aspek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keuangan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merupakan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aspek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vital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harus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selalu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diperhatikan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Oleh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karena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itu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keuangan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akuntansi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digunakan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mengelola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pencatatan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keuangan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mencatat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transaksi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penjualan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pembelian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investasi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pengadaan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alat-alat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hingga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penggajian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karyawan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0711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965D8F-92AC-66BB-F0DF-9131661BCB41}"/>
              </a:ext>
            </a:extLst>
          </p:cNvPr>
          <p:cNvSpPr txBox="1"/>
          <p:nvPr/>
        </p:nvSpPr>
        <p:spPr>
          <a:xfrm>
            <a:off x="766482" y="1505761"/>
            <a:ext cx="1036768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Berikut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beberapa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komponen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berperan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penting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penerapan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1.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Teknologi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Teknologi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berperan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penting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termasuk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jenis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Misalnya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penggunaan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jaringan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komputer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memproses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pada </a:t>
            </a:r>
            <a:r>
              <a:rPr lang="en-US" sz="2400" b="0" i="1" dirty="0">
                <a:effectLst/>
                <a:latin typeface="Tw Cen MT" panose="020B0602020104020603" pitchFamily="34" charset="0"/>
              </a:rPr>
              <a:t>software 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maupun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  <a:r>
              <a:rPr lang="en-US" sz="2400" b="0" i="1" dirty="0">
                <a:effectLst/>
                <a:latin typeface="Tw Cen MT" panose="020B0602020104020603" pitchFamily="34" charset="0"/>
              </a:rPr>
              <a:t>hardware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2.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Aplikasi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dapat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hadir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aplikasi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Contohnya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Aplikasi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ERP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RedERP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mengelola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agar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lebih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optimal.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677C3-2DA3-E878-9894-3EDBECF27905}"/>
              </a:ext>
            </a:extLst>
          </p:cNvPr>
          <p:cNvSpPr txBox="1"/>
          <p:nvPr/>
        </p:nvSpPr>
        <p:spPr>
          <a:xfrm>
            <a:off x="766482" y="697460"/>
            <a:ext cx="795796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i="0" dirty="0" err="1">
                <a:effectLst/>
                <a:latin typeface="Tw Cen MT" panose="020B0602020104020603" pitchFamily="34" charset="0"/>
              </a:rPr>
              <a:t>Komponen</a:t>
            </a:r>
            <a:r>
              <a:rPr lang="en-US" sz="4000" b="1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4000" b="1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4000" b="1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4000" b="1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4000" b="1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4000" b="1" i="0" dirty="0" err="1">
                <a:effectLst/>
                <a:latin typeface="Tw Cen MT" panose="020B0602020104020603" pitchFamily="34" charset="0"/>
              </a:rPr>
              <a:t>Bisnis</a:t>
            </a:r>
            <a:endParaRPr lang="en-US" sz="4000" b="0" i="0" dirty="0">
              <a:effectLst/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512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AF9272-2664-9C3C-C80D-195808CDEB3A}"/>
              </a:ext>
            </a:extLst>
          </p:cNvPr>
          <p:cNvSpPr txBox="1"/>
          <p:nvPr/>
        </p:nvSpPr>
        <p:spPr>
          <a:xfrm>
            <a:off x="960120" y="680037"/>
            <a:ext cx="1007722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3.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Pengembangan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Komponen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maksudnya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bertanggung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jawab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mengembangkan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penggunaan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teknologi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demi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memajukan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karyawan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400" b="1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4. </a:t>
            </a:r>
            <a:r>
              <a:rPr lang="en-US" sz="2400" b="1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Manajemen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Keberdaan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dari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memudahkan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manajemen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 Dari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mulai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merencanakan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melakukan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proses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memasarkan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hasil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menjalin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hubungan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baik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dengan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vendor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ataupun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konsumen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hingga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menjamin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mutu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052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D73DAE-F05C-146C-F22C-3AA1FCBFD1E9}"/>
              </a:ext>
            </a:extLst>
          </p:cNvPr>
          <p:cNvSpPr txBox="1"/>
          <p:nvPr/>
        </p:nvSpPr>
        <p:spPr>
          <a:xfrm>
            <a:off x="980739" y="1473797"/>
            <a:ext cx="1023052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memiliki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penting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kegiatan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sehari-hari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Adanya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penggunaan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memberi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manfaat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berikut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bagi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just"/>
            <a:endParaRPr lang="en-US" sz="2400" b="0" i="0" dirty="0"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1.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Memudahkan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Administrasi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Bisnis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membantu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kegiatan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administratif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dengan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mengotomatisasinya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sehingga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kerja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dapat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lebih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efektif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efisien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2.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Meningkatkan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 </a:t>
            </a:r>
            <a:r>
              <a:rPr lang="en-US" sz="2400" b="0" i="1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Value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di Tengah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Persaingan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Bisnis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bertahan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di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tengah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persaingan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sangatlah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penting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bagi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suatu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membuat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kerja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lebih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efektif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strategis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sehingga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lebih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baik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lagi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di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antara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kompetitor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B53987-EF5E-6BB1-D655-BDA4FE172521}"/>
              </a:ext>
            </a:extLst>
          </p:cNvPr>
          <p:cNvSpPr txBox="1"/>
          <p:nvPr/>
        </p:nvSpPr>
        <p:spPr>
          <a:xfrm>
            <a:off x="906331" y="486359"/>
            <a:ext cx="99804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i="0" dirty="0" err="1">
                <a:effectLst/>
                <a:latin typeface="Tw Cen MT" panose="020B0602020104020603" pitchFamily="34" charset="0"/>
              </a:rPr>
              <a:t>Manfaat</a:t>
            </a:r>
            <a:r>
              <a:rPr lang="en-US" sz="4000" b="1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4000" b="1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4000" b="1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4000" b="1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4000" b="1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4000" b="1" i="0" dirty="0" err="1">
                <a:effectLst/>
                <a:latin typeface="Tw Cen MT" panose="020B0602020104020603" pitchFamily="34" charset="0"/>
              </a:rPr>
              <a:t>Bisnis</a:t>
            </a:r>
            <a:endParaRPr lang="en-US" sz="4000" b="0" i="0" dirty="0">
              <a:effectLst/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611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80520B-885A-CE04-4485-4EDCF7B0B3DB}"/>
              </a:ext>
            </a:extLst>
          </p:cNvPr>
          <p:cNvSpPr txBox="1"/>
          <p:nvPr/>
        </p:nvSpPr>
        <p:spPr>
          <a:xfrm>
            <a:off x="1063300" y="784356"/>
            <a:ext cx="1006539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2400" b="0" i="0" dirty="0"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3.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Menyimpan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Bisnis</a:t>
            </a:r>
            <a:endParaRPr lang="en-US" sz="2400" b="0" i="0" dirty="0">
              <a:solidFill>
                <a:srgbClr val="FFFF00"/>
              </a:solidFill>
              <a:effectLst/>
              <a:latin typeface="Tw Cen MT" panose="020B0602020104020603" pitchFamily="34" charset="0"/>
            </a:endParaRPr>
          </a:p>
          <a:p>
            <a:pPr algn="just"/>
            <a:r>
              <a:rPr lang="en-US" sz="2400" b="0" i="0" dirty="0">
                <a:effectLst/>
                <a:latin typeface="Tw Cen MT" panose="020B0602020104020603" pitchFamily="34" charset="0"/>
              </a:rPr>
              <a:t>Perusahaan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membutuhkan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teknologi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menyimpan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dengan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penting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Nantinya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kembali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meninjau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tersebut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membuat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keputusan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strategis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Perusahaan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membutuhkan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menyimpan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secara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digital.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Adanya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memudahkan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menyimpan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merevisi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melaporkan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tersebut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4.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Memudahkan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Pengambilan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Keputusan</a:t>
            </a:r>
          </a:p>
          <a:p>
            <a:pPr algn="just"/>
            <a:r>
              <a:rPr lang="en-US" sz="2400" b="0" i="0" dirty="0">
                <a:effectLst/>
                <a:latin typeface="Tw Cen MT" panose="020B0602020104020603" pitchFamily="34" charset="0"/>
              </a:rPr>
              <a:t>Salah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satu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fungsi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bisnis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adalah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memudahkan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pengambilan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keputusan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karena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mampu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menyederhanakan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proses-proses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perusahaan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mulai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dari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produksi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hingga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penjualan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1557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CA044F-D3A1-DFC1-75A5-50DB7AF3B53F}"/>
              </a:ext>
            </a:extLst>
          </p:cNvPr>
          <p:cNvSpPr txBox="1"/>
          <p:nvPr/>
        </p:nvSpPr>
        <p:spPr>
          <a:xfrm>
            <a:off x="1191357" y="663669"/>
            <a:ext cx="946491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400" b="0" i="0" dirty="0">
              <a:effectLst/>
              <a:latin typeface="Tw Cen MT" panose="020B0602020104020603" pitchFamily="34" charset="0"/>
            </a:endParaRPr>
          </a:p>
          <a:p>
            <a:pPr algn="l"/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</a:p>
          <a:p>
            <a:pPr algn="just"/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5.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Memberikan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Inovasi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dalam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Produk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Tw Cen MT" panose="020B0602020104020603" pitchFamily="34" charset="0"/>
              </a:rPr>
              <a:t> dan Jasa</a:t>
            </a:r>
          </a:p>
          <a:p>
            <a:pPr algn="just"/>
            <a:r>
              <a:rPr lang="en-US" sz="2400" b="0" i="0" dirty="0" err="1">
                <a:effectLst/>
                <a:latin typeface="Tw Cen MT" panose="020B0602020104020603" pitchFamily="34" charset="0"/>
              </a:rPr>
              <a:t>Lewat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sistem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informasi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Anda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memperoleh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 </a:t>
            </a:r>
            <a:r>
              <a:rPr lang="en-US" sz="2400" b="0" i="1" dirty="0">
                <a:effectLst/>
                <a:latin typeface="Tw Cen MT" panose="020B0602020104020603" pitchFamily="34" charset="0"/>
              </a:rPr>
              <a:t>insight 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tentang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penjualan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konsumen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Berbekal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data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tersebut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Anda pun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bisa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memberikan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produk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lebih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baik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dengan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inovasi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fungsi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, dan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manfaat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yang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sesuai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untuk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 </a:t>
            </a:r>
            <a:r>
              <a:rPr lang="en-US" sz="2400" b="0" i="0" dirty="0" err="1">
                <a:effectLst/>
                <a:latin typeface="Tw Cen MT" panose="020B0602020104020603" pitchFamily="34" charset="0"/>
              </a:rPr>
              <a:t>konsumen</a:t>
            </a:r>
            <a:r>
              <a:rPr lang="en-US" sz="2400" b="0" i="0" dirty="0">
                <a:effectLst/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887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E3030-6DBD-8E39-0368-BAD8D9916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0646" y="1705709"/>
            <a:ext cx="6521132" cy="2268416"/>
          </a:xfrm>
        </p:spPr>
        <p:txBody>
          <a:bodyPr>
            <a:normAutofit/>
          </a:bodyPr>
          <a:lstStyle/>
          <a:p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Informasi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Bisnis</a:t>
            </a:r>
            <a:endParaRPr lang="en-US" sz="4800" dirty="0"/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DFDFB7AA-D0ED-9524-CB3A-F3372E664D2C}"/>
              </a:ext>
            </a:extLst>
          </p:cNvPr>
          <p:cNvGrpSpPr/>
          <p:nvPr/>
        </p:nvGrpSpPr>
        <p:grpSpPr>
          <a:xfrm>
            <a:off x="281181" y="5380892"/>
            <a:ext cx="11629638" cy="630010"/>
            <a:chOff x="0" y="0"/>
            <a:chExt cx="5137837" cy="353793"/>
          </a:xfrm>
          <a:solidFill>
            <a:schemeClr val="accent1">
              <a:lumMod val="75000"/>
            </a:schemeClr>
          </a:solidFill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E35D0982-648B-4962-2024-E58B402C25C0}"/>
                </a:ext>
              </a:extLst>
            </p:cNvPr>
            <p:cNvSpPr/>
            <p:nvPr/>
          </p:nvSpPr>
          <p:spPr>
            <a:xfrm>
              <a:off x="0" y="0"/>
              <a:ext cx="5137837" cy="353793"/>
            </a:xfrm>
            <a:custGeom>
              <a:avLst/>
              <a:gdLst/>
              <a:ahLst/>
              <a:cxnLst/>
              <a:rect l="l" t="t" r="r" b="b"/>
              <a:pathLst>
                <a:path w="5137837" h="353793">
                  <a:moveTo>
                    <a:pt x="0" y="0"/>
                  </a:moveTo>
                  <a:lnTo>
                    <a:pt x="5137837" y="0"/>
                  </a:lnTo>
                  <a:lnTo>
                    <a:pt x="5137837" y="353793"/>
                  </a:lnTo>
                  <a:lnTo>
                    <a:pt x="0" y="353793"/>
                  </a:lnTo>
                  <a:close/>
                </a:path>
              </a:pathLst>
            </a:custGeom>
            <a:grpFill/>
            <a:ln w="38100" cap="sq">
              <a:solidFill>
                <a:srgbClr val="320B01"/>
              </a:solidFill>
              <a:prstDash val="solid"/>
              <a:miter/>
            </a:ln>
          </p:spPr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C57BDAE4-01EA-94CC-F838-C6EC27C89DB1}"/>
                </a:ext>
              </a:extLst>
            </p:cNvPr>
            <p:cNvSpPr txBox="1"/>
            <p:nvPr/>
          </p:nvSpPr>
          <p:spPr>
            <a:xfrm>
              <a:off x="0" y="-38100"/>
              <a:ext cx="5137837" cy="391893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>
                <a:solidFill>
                  <a:srgbClr val="C00000"/>
                </a:solidFill>
              </a:endParaRPr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:a16="http://schemas.microsoft.com/office/drawing/2014/main" id="{A16D7797-EC3A-6823-0DCB-0A0DE55788DF}"/>
              </a:ext>
            </a:extLst>
          </p:cNvPr>
          <p:cNvSpPr/>
          <p:nvPr/>
        </p:nvSpPr>
        <p:spPr>
          <a:xfrm flipH="1">
            <a:off x="281180" y="1705709"/>
            <a:ext cx="2989557" cy="3675184"/>
          </a:xfrm>
          <a:custGeom>
            <a:avLst/>
            <a:gdLst/>
            <a:ahLst/>
            <a:cxnLst/>
            <a:rect l="l" t="t" r="r" b="b"/>
            <a:pathLst>
              <a:path w="6948601" h="7090409">
                <a:moveTo>
                  <a:pt x="6948601" y="0"/>
                </a:moveTo>
                <a:lnTo>
                  <a:pt x="0" y="0"/>
                </a:lnTo>
                <a:lnTo>
                  <a:pt x="0" y="7090410"/>
                </a:lnTo>
                <a:lnTo>
                  <a:pt x="6948601" y="7090410"/>
                </a:lnTo>
                <a:lnTo>
                  <a:pt x="694860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427882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AA4D9-3C7D-FA03-CF01-6B288FF3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99A09-AD6B-CE14-0F71-6714C7780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pada </a:t>
            </a:r>
            <a:r>
              <a:rPr lang="en-US" sz="2400" dirty="0" err="1">
                <a:latin typeface="Tw Cen MT" panose="020B0602020104020603" pitchFamily="34" charset="0"/>
              </a:rPr>
              <a:t>suatu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organisasi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harus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disesuaikan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dengan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struktur</a:t>
            </a:r>
            <a:r>
              <a:rPr lang="en-US" sz="2400" dirty="0">
                <a:latin typeface="Tw Cen MT" panose="020B0602020104020603" pitchFamily="34" charset="0"/>
              </a:rPr>
              <a:t> dan </a:t>
            </a:r>
            <a:r>
              <a:rPr lang="en-US" sz="2400" dirty="0" err="1">
                <a:latin typeface="Tw Cen MT" panose="020B0602020104020603" pitchFamily="34" charset="0"/>
              </a:rPr>
              <a:t>hierarki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organisasi</a:t>
            </a:r>
            <a:r>
              <a:rPr lang="en-US" sz="2400" dirty="0">
                <a:latin typeface="Tw Cen MT" panose="020B0602020104020603" pitchFamily="34" charset="0"/>
              </a:rPr>
              <a:t>. </a:t>
            </a:r>
            <a:r>
              <a:rPr lang="en-US" sz="2400" dirty="0" err="1">
                <a:latin typeface="Tw Cen MT" panose="020B0602020104020603" pitchFamily="34" charset="0"/>
              </a:rPr>
              <a:t>Jelaskan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bagaimana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suatu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digunakan</a:t>
            </a:r>
            <a:r>
              <a:rPr lang="en-US" sz="2400" dirty="0">
                <a:latin typeface="Tw Cen MT" panose="020B0602020104020603" pitchFamily="34" charset="0"/>
              </a:rPr>
              <a:t> oleh </a:t>
            </a:r>
            <a:r>
              <a:rPr lang="en-US" sz="2400" dirty="0" err="1">
                <a:latin typeface="Tw Cen MT" panose="020B0602020104020603" pitchFamily="34" charset="0"/>
              </a:rPr>
              <a:t>tingkat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manajerial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bawah</a:t>
            </a:r>
            <a:r>
              <a:rPr lang="en-US" sz="2400" dirty="0">
                <a:latin typeface="Tw Cen MT" panose="020B0602020104020603" pitchFamily="34" charset="0"/>
              </a:rPr>
              <a:t>, </a:t>
            </a:r>
            <a:r>
              <a:rPr lang="en-US" sz="2400" dirty="0" err="1">
                <a:latin typeface="Tw Cen MT" panose="020B0602020104020603" pitchFamily="34" charset="0"/>
              </a:rPr>
              <a:t>menengah</a:t>
            </a:r>
            <a:r>
              <a:rPr lang="en-US" sz="2400" dirty="0">
                <a:latin typeface="Tw Cen MT" panose="020B0602020104020603" pitchFamily="34" charset="0"/>
              </a:rPr>
              <a:t> dan </a:t>
            </a:r>
            <a:r>
              <a:rPr lang="en-US" sz="2400" dirty="0" err="1">
                <a:latin typeface="Tw Cen MT" panose="020B0602020104020603" pitchFamily="34" charset="0"/>
              </a:rPr>
              <a:t>puncak</a:t>
            </a:r>
            <a:r>
              <a:rPr lang="en-US" sz="2400" dirty="0">
                <a:latin typeface="Tw Cen MT" panose="020B0602020104020603" pitchFamily="3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149151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4"/>
          <p:cNvSpPr txBox="1"/>
          <p:nvPr/>
        </p:nvSpPr>
        <p:spPr>
          <a:xfrm>
            <a:off x="685800" y="2783065"/>
            <a:ext cx="10820400" cy="1074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600"/>
              </a:lnSpc>
              <a:spcBef>
                <a:spcPct val="0"/>
              </a:spcBef>
            </a:pPr>
            <a:r>
              <a:rPr lang="en-US" sz="4800" dirty="0">
                <a:solidFill>
                  <a:srgbClr val="320B01"/>
                </a:solidFill>
                <a:latin typeface="Bookman Old Style" panose="02050604050505020204" pitchFamily="18" charset="0"/>
              </a:rPr>
              <a:t>End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F2D4148-3376-D28C-6762-40187CE91C33}"/>
              </a:ext>
            </a:extLst>
          </p:cNvPr>
          <p:cNvGrpSpPr/>
          <p:nvPr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F4DB1A1-1F4D-D602-63ED-650BF58DF86A}"/>
                </a:ext>
              </a:extLst>
            </p:cNvPr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7171406F-7ED1-AC7D-780A-EEEA76C4D6D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0140B2F1-C3AF-6B0E-6248-B53EB8FF71E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>
                <a:extLst>
                  <a:ext uri="{FF2B5EF4-FFF2-40B4-BE49-F238E27FC236}">
                    <a16:creationId xmlns:a16="http://schemas.microsoft.com/office/drawing/2014/main" id="{285AA141-4B14-07ED-DE45-55EED63BACA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286D51F4-B76C-4CFD-13F7-5E506F2107D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733873EC-75E8-1CA1-80BC-CE90B4F0854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>
                <a:extLst>
                  <a:ext uri="{FF2B5EF4-FFF2-40B4-BE49-F238E27FC236}">
                    <a16:creationId xmlns:a16="http://schemas.microsoft.com/office/drawing/2014/main" id="{5ACFC807-6DE4-D86D-2C03-69706F83805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>
                <a:extLst>
                  <a:ext uri="{FF2B5EF4-FFF2-40B4-BE49-F238E27FC236}">
                    <a16:creationId xmlns:a16="http://schemas.microsoft.com/office/drawing/2014/main" id="{3F7BE42A-40D7-23D1-D310-071A32EE348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B1E12452-2182-0B27-4868-C2EEFE7516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>
                <a:extLst>
                  <a:ext uri="{FF2B5EF4-FFF2-40B4-BE49-F238E27FC236}">
                    <a16:creationId xmlns:a16="http://schemas.microsoft.com/office/drawing/2014/main" id="{58B8179F-7890-8DDE-107C-C0FA463678F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5D9309F-59C5-AF66-BA3E-ED4DD907C920}"/>
                </a:ext>
              </a:extLst>
            </p:cNvPr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A6FDDCFD-91A5-EABD-B85C-1F20391C0E2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70893B57-F4BE-8AEA-88CF-D9754E478F6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274E79CE-79E2-F680-2859-5B89AB2FA15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6E92485F-21E1-7741-A9BD-7D3A0173DD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51B349F2-856C-205E-A93F-9727C2BCDC7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C827B504-CBEF-A35A-DDE4-31C2662A6FD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39D3C633-361B-44CC-E2DC-6FAD19D6C0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01E1B9F3-6594-DFA6-6346-4BC133969DF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9B87A2BF-C1BF-5A16-A9D7-37AC79F4ACB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43C11A0-7F89-F170-C32D-EB9A8A00A18B}"/>
                </a:ext>
              </a:extLst>
            </p:cNvPr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CBD0DD17-9FC9-7A1D-71BB-E986427DA96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35E18FD2-A84E-E82E-FBAC-AAABFBFF6C1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3A0A1442-4A75-C897-05A7-29C4907502C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94115B23-75F5-41BF-B0FF-C8278C4C643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id="{8A3E827C-9049-1029-2251-E5B3A32932E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C9BEBE6-69B0-6E05-0368-003DADEE41AB}"/>
                </a:ext>
              </a:extLst>
            </p:cNvPr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1CFBB87-8F28-8E10-6757-D29E2EAEB83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67A3CFC0-8704-E6FA-EE03-7EF514CE06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CF3C8511-939F-68B2-F607-65E59F7BFD5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1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4B24CFE7-A6D9-AB86-6990-94D31D6FBD5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DE244187-22E9-916C-E729-8292B2CF636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17DDD-A92E-DEE1-15F0-317B8987E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34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Tw Cen MT" panose="020B0602020104020603" pitchFamily="34" charset="0"/>
              </a:rPr>
              <a:t>Permasalahan</a:t>
            </a:r>
            <a:r>
              <a:rPr lang="en-US" sz="3600" dirty="0">
                <a:latin typeface="Tw Cen MT" panose="020B0602020104020603" pitchFamily="34" charset="0"/>
              </a:rPr>
              <a:t> yang </a:t>
            </a:r>
            <a:r>
              <a:rPr lang="en-US" sz="3600" dirty="0" err="1">
                <a:latin typeface="Tw Cen MT" panose="020B0602020104020603" pitchFamily="34" charset="0"/>
              </a:rPr>
              <a:t>sering</a:t>
            </a:r>
            <a:r>
              <a:rPr lang="en-US" sz="3600" dirty="0">
                <a:latin typeface="Tw Cen MT" panose="020B0602020104020603" pitchFamily="34" charset="0"/>
              </a:rPr>
              <a:t> </a:t>
            </a:r>
            <a:r>
              <a:rPr lang="en-US" sz="3600" dirty="0" err="1">
                <a:latin typeface="Tw Cen MT" panose="020B0602020104020603" pitchFamily="34" charset="0"/>
              </a:rPr>
              <a:t>dihadapi</a:t>
            </a:r>
            <a:r>
              <a:rPr lang="en-US" sz="3600" dirty="0">
                <a:latin typeface="Tw Cen MT" panose="020B0602020104020603" pitchFamily="34" charset="0"/>
              </a:rPr>
              <a:t> </a:t>
            </a:r>
            <a:r>
              <a:rPr lang="en-US" sz="3600" dirty="0" err="1">
                <a:latin typeface="Tw Cen MT" panose="020B0602020104020603" pitchFamily="34" charset="0"/>
              </a:rPr>
              <a:t>berbagai</a:t>
            </a:r>
            <a:r>
              <a:rPr lang="en-US" sz="3600" dirty="0">
                <a:latin typeface="Tw Cen MT" panose="020B0602020104020603" pitchFamily="34" charset="0"/>
              </a:rPr>
              <a:t> </a:t>
            </a:r>
            <a:r>
              <a:rPr lang="en-US" sz="3600" dirty="0" err="1">
                <a:latin typeface="Tw Cen MT" panose="020B0602020104020603" pitchFamily="34" charset="0"/>
              </a:rPr>
              <a:t>perusahaan</a:t>
            </a:r>
            <a:endParaRPr lang="en-US" sz="3600" dirty="0">
              <a:latin typeface="Tw Cen MT" panose="020B06020201040206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000A4-2124-6F85-0DAE-E867C24CD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292" y="269699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w Cen MT" panose="020B0602020104020603" pitchFamily="34" charset="0"/>
              </a:rPr>
              <a:t>1. </a:t>
            </a:r>
            <a:r>
              <a:rPr lang="en-US" sz="2400" dirty="0" err="1">
                <a:latin typeface="Tw Cen MT" panose="020B0602020104020603" pitchFamily="34" charset="0"/>
              </a:rPr>
              <a:t>memilih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teknologi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tepat</a:t>
            </a:r>
            <a:r>
              <a:rPr lang="en-US" sz="2400" dirty="0">
                <a:latin typeface="Tw Cen MT" panose="020B0602020104020603" pitchFamily="34" charset="0"/>
              </a:rPr>
              <a:t>; </a:t>
            </a:r>
          </a:p>
          <a:p>
            <a:r>
              <a:rPr lang="en-US" sz="2400" dirty="0">
                <a:latin typeface="Tw Cen MT" panose="020B0602020104020603" pitchFamily="34" charset="0"/>
              </a:rPr>
              <a:t>2. </a:t>
            </a:r>
            <a:r>
              <a:rPr lang="en-US" sz="2400" dirty="0" err="1">
                <a:latin typeface="Tw Cen MT" panose="020B0602020104020603" pitchFamily="34" charset="0"/>
              </a:rPr>
              <a:t>mengintegrasikan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berbagai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perangkat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teknologi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menjadi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satu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terintegrasi</a:t>
            </a:r>
            <a:r>
              <a:rPr lang="en-US" sz="2400" dirty="0">
                <a:latin typeface="Tw Cen MT" panose="020B0602020104020603" pitchFamily="34" charset="0"/>
              </a:rPr>
              <a:t>; </a:t>
            </a:r>
          </a:p>
          <a:p>
            <a:r>
              <a:rPr lang="en-US" sz="2400" dirty="0">
                <a:latin typeface="Tw Cen MT" panose="020B0602020104020603" pitchFamily="34" charset="0"/>
              </a:rPr>
              <a:t>3. </a:t>
            </a:r>
            <a:r>
              <a:rPr lang="en-US" sz="2400" dirty="0" err="1">
                <a:latin typeface="Tw Cen MT" panose="020B0602020104020603" pitchFamily="34" charset="0"/>
              </a:rPr>
              <a:t>mendapatkan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tingkat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pengembalian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layak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atas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investasi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tersebut</a:t>
            </a:r>
            <a:r>
              <a:rPr lang="en-US" sz="2400" dirty="0">
                <a:latin typeface="Tw Cen MT" panose="020B06020201040206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913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0EABA-5206-73DE-ADD2-E3ADCAAD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CBE5C-28BB-868A-7B18-BAC231DE5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adalah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sekumpulan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komponen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saling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berinteraksi</a:t>
            </a:r>
            <a:r>
              <a:rPr lang="en-US" sz="2400" dirty="0">
                <a:latin typeface="Tw Cen MT" panose="020B0602020104020603" pitchFamily="34" charset="0"/>
              </a:rPr>
              <a:t> dan </a:t>
            </a:r>
            <a:r>
              <a:rPr lang="en-US" sz="2400" dirty="0" err="1">
                <a:latin typeface="Tw Cen MT" panose="020B0602020104020603" pitchFamily="34" charset="0"/>
              </a:rPr>
              <a:t>bekerja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sama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untuk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mencapai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tujuan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sama</a:t>
            </a:r>
            <a:r>
              <a:rPr lang="en-US" sz="2400" dirty="0">
                <a:latin typeface="Tw Cen MT" panose="020B0602020104020603" pitchFamily="34" charset="0"/>
              </a:rPr>
              <a:t> (</a:t>
            </a:r>
            <a:r>
              <a:rPr lang="en-US" sz="2400" dirty="0" err="1">
                <a:latin typeface="Tw Cen MT" panose="020B0602020104020603" pitchFamily="34" charset="0"/>
              </a:rPr>
              <a:t>Bertalanffy</a:t>
            </a:r>
            <a:r>
              <a:rPr lang="en-US" sz="2400" dirty="0">
                <a:latin typeface="Tw Cen MT" panose="020B0602020104020603" pitchFamily="34" charset="0"/>
              </a:rPr>
              <a:t>, 1971; </a:t>
            </a:r>
            <a:r>
              <a:rPr lang="en-US" sz="2400" dirty="0" err="1">
                <a:latin typeface="Tw Cen MT" panose="020B0602020104020603" pitchFamily="34" charset="0"/>
              </a:rPr>
              <a:t>Checkland</a:t>
            </a:r>
            <a:r>
              <a:rPr lang="en-US" sz="2400" dirty="0">
                <a:latin typeface="Tw Cen MT" panose="020B0602020104020603" pitchFamily="34" charset="0"/>
              </a:rPr>
              <a:t>, 1981).</a:t>
            </a:r>
          </a:p>
          <a:p>
            <a:pPr marL="0" indent="0">
              <a:buNone/>
            </a:pP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adalah</a:t>
            </a:r>
            <a:r>
              <a:rPr lang="en-US" sz="2400" dirty="0">
                <a:latin typeface="Tw Cen MT" panose="020B0602020104020603" pitchFamily="34" charset="0"/>
              </a:rPr>
              <a:t> data yang </a:t>
            </a:r>
            <a:r>
              <a:rPr lang="en-US" sz="2400" dirty="0" err="1">
                <a:latin typeface="Tw Cen MT" panose="020B0602020104020603" pitchFamily="34" charset="0"/>
              </a:rPr>
              <a:t>sudah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mengalami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pengolahan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sedemikian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rupa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sehingga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dapat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digunakan</a:t>
            </a:r>
            <a:r>
              <a:rPr lang="en-US" sz="2400" dirty="0">
                <a:latin typeface="Tw Cen MT" panose="020B0602020104020603" pitchFamily="34" charset="0"/>
              </a:rPr>
              <a:t> oleh </a:t>
            </a:r>
            <a:r>
              <a:rPr lang="en-US" sz="2400" dirty="0" err="1">
                <a:latin typeface="Tw Cen MT" panose="020B0602020104020603" pitchFamily="34" charset="0"/>
              </a:rPr>
              <a:t>penggunanya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dalam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membuat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keputusan</a:t>
            </a:r>
            <a:r>
              <a:rPr lang="en-US" sz="2400" dirty="0">
                <a:latin typeface="Tw Cen MT" panose="020B0602020104020603" pitchFamily="34" charset="0"/>
              </a:rPr>
              <a:t> (Laudon &amp; Laudon, 2018; Rainer, Prince, &amp; Watson, 2013; Romney &amp; </a:t>
            </a:r>
            <a:r>
              <a:rPr lang="en-US" sz="2400" dirty="0" err="1">
                <a:latin typeface="Tw Cen MT" panose="020B0602020104020603" pitchFamily="34" charset="0"/>
              </a:rPr>
              <a:t>Steinbart</a:t>
            </a:r>
            <a:r>
              <a:rPr lang="en-US" sz="2400" dirty="0">
                <a:latin typeface="Tw Cen MT" panose="020B0602020104020603" pitchFamily="34" charset="0"/>
              </a:rPr>
              <a:t>, 2014)</a:t>
            </a:r>
          </a:p>
          <a:p>
            <a:pPr marL="0" indent="0">
              <a:buNone/>
            </a:pP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sendiri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didefinisikan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sebagai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suatu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digunakan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untuk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mengumpulkan</a:t>
            </a:r>
            <a:r>
              <a:rPr lang="en-US" sz="2400" dirty="0">
                <a:latin typeface="Tw Cen MT" panose="020B0602020104020603" pitchFamily="34" charset="0"/>
              </a:rPr>
              <a:t>, </a:t>
            </a:r>
            <a:r>
              <a:rPr lang="en-US" sz="2400" dirty="0" err="1">
                <a:latin typeface="Tw Cen MT" panose="020B0602020104020603" pitchFamily="34" charset="0"/>
              </a:rPr>
              <a:t>mengolah</a:t>
            </a:r>
            <a:r>
              <a:rPr lang="en-US" sz="2400" dirty="0">
                <a:latin typeface="Tw Cen MT" panose="020B0602020104020603" pitchFamily="34" charset="0"/>
              </a:rPr>
              <a:t>, </a:t>
            </a:r>
            <a:r>
              <a:rPr lang="en-US" sz="2400" dirty="0" err="1">
                <a:latin typeface="Tw Cen MT" panose="020B0602020104020603" pitchFamily="34" charset="0"/>
              </a:rPr>
              <a:t>menyimpan</a:t>
            </a:r>
            <a:r>
              <a:rPr lang="en-US" sz="2400" dirty="0">
                <a:latin typeface="Tw Cen MT" panose="020B0602020104020603" pitchFamily="34" charset="0"/>
              </a:rPr>
              <a:t>, dan </a:t>
            </a:r>
            <a:r>
              <a:rPr lang="en-US" sz="2400" dirty="0" err="1">
                <a:latin typeface="Tw Cen MT" panose="020B0602020104020603" pitchFamily="34" charset="0"/>
              </a:rPr>
              <a:t>mendistribusikan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(Laudon &amp; Laudon, 2018).</a:t>
            </a:r>
          </a:p>
        </p:txBody>
      </p:sp>
    </p:spTree>
    <p:extLst>
      <p:ext uri="{BB962C8B-B14F-4D97-AF65-F5344CB8AC3E}">
        <p14:creationId xmlns:p14="http://schemas.microsoft.com/office/powerpoint/2010/main" val="315444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8F47AF4-A41F-9844-EE64-29ABD52A1A80}"/>
              </a:ext>
            </a:extLst>
          </p:cNvPr>
          <p:cNvSpPr txBox="1"/>
          <p:nvPr/>
        </p:nvSpPr>
        <p:spPr>
          <a:xfrm>
            <a:off x="1067696" y="1541631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Cara Kerja Sistem Mengolah Informasi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D8A7CDC-BCAE-6BC3-DE59-154937E92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767" y="2317968"/>
            <a:ext cx="6712105" cy="340540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176CD7E-3EC7-EA45-E795-790A98A0B311}"/>
              </a:ext>
            </a:extLst>
          </p:cNvPr>
          <p:cNvSpPr txBox="1"/>
          <p:nvPr/>
        </p:nvSpPr>
        <p:spPr>
          <a:xfrm>
            <a:off x="1067696" y="814169"/>
            <a:ext cx="10077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 pada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3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53EB4A5-FCD9-8B05-DBC6-CD6672A62D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067" y="980343"/>
            <a:ext cx="7792122" cy="57044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8F1310-3046-F226-27FF-A915B1A95E31}"/>
              </a:ext>
            </a:extLst>
          </p:cNvPr>
          <p:cNvSpPr txBox="1"/>
          <p:nvPr/>
        </p:nvSpPr>
        <p:spPr>
          <a:xfrm>
            <a:off x="980689" y="173231"/>
            <a:ext cx="5115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Tw Cen MT" panose="020B0602020104020603" pitchFamily="34" charset="0"/>
              </a:rPr>
              <a:t>Berbagai</a:t>
            </a:r>
            <a:r>
              <a:rPr lang="en-US" sz="3200" dirty="0">
                <a:latin typeface="Tw Cen MT" panose="020B0602020104020603" pitchFamily="34" charset="0"/>
              </a:rPr>
              <a:t> </a:t>
            </a:r>
            <a:r>
              <a:rPr lang="en-US" sz="3200" dirty="0" err="1">
                <a:latin typeface="Tw Cen MT" panose="020B0602020104020603" pitchFamily="34" charset="0"/>
              </a:rPr>
              <a:t>tipe</a:t>
            </a:r>
            <a:r>
              <a:rPr lang="en-US" sz="3200" dirty="0">
                <a:latin typeface="Tw Cen MT" panose="020B0602020104020603" pitchFamily="34" charset="0"/>
              </a:rPr>
              <a:t> </a:t>
            </a:r>
            <a:r>
              <a:rPr lang="en-US" sz="3200" dirty="0" err="1">
                <a:latin typeface="Tw Cen MT" panose="020B0602020104020603" pitchFamily="34" charset="0"/>
              </a:rPr>
              <a:t>sistem</a:t>
            </a:r>
            <a:r>
              <a:rPr lang="en-US" sz="3200" dirty="0">
                <a:latin typeface="Tw Cen MT" panose="020B0602020104020603" pitchFamily="34" charset="0"/>
              </a:rPr>
              <a:t> </a:t>
            </a:r>
            <a:r>
              <a:rPr lang="en-US" sz="3200" dirty="0" err="1">
                <a:latin typeface="Tw Cen MT" panose="020B0602020104020603" pitchFamily="34" charset="0"/>
              </a:rPr>
              <a:t>informasi</a:t>
            </a:r>
            <a:endParaRPr lang="en-US" sz="32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6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685C1-DED4-F29E-FEEB-95E3AAAD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914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w Cen MT" panose="020B0602020104020603" pitchFamily="34" charset="0"/>
              </a:rPr>
              <a:t>Teknologi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akan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dibutuhkan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dalam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pengelolaan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suatu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sistem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informasi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meliputi</a:t>
            </a:r>
            <a:r>
              <a:rPr lang="en-US" sz="2400" dirty="0">
                <a:latin typeface="Tw Cen MT" panose="020B0602020104020603" pitchFamily="34" charset="0"/>
              </a:rPr>
              <a:t> (Laudon &amp; Laudon, 2018):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C3328-CF2C-EB8F-9820-13178EA98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5930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w Cen MT" panose="020B0602020104020603" pitchFamily="34" charset="0"/>
              </a:rPr>
              <a:t>1. </a:t>
            </a:r>
            <a:r>
              <a:rPr lang="en-US" sz="2400" dirty="0" err="1">
                <a:latin typeface="Tw Cen MT" panose="020B0602020104020603" pitchFamily="34" charset="0"/>
              </a:rPr>
              <a:t>Perangkat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keras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komputer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</a:p>
          <a:p>
            <a:r>
              <a:rPr lang="en-US" sz="2400" dirty="0">
                <a:latin typeface="Tw Cen MT" panose="020B0602020104020603" pitchFamily="34" charset="0"/>
              </a:rPr>
              <a:t>2. </a:t>
            </a:r>
            <a:r>
              <a:rPr lang="en-US" sz="2400" dirty="0" err="1">
                <a:latin typeface="Tw Cen MT" panose="020B0602020104020603" pitchFamily="34" charset="0"/>
              </a:rPr>
              <a:t>Perangkat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lunak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komputer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</a:p>
          <a:p>
            <a:r>
              <a:rPr lang="en-US" sz="2400" dirty="0">
                <a:latin typeface="Tw Cen MT" panose="020B0602020104020603" pitchFamily="34" charset="0"/>
              </a:rPr>
              <a:t>3. </a:t>
            </a:r>
            <a:r>
              <a:rPr lang="en-US" sz="2400" dirty="0" err="1">
                <a:latin typeface="Tw Cen MT" panose="020B0602020104020603" pitchFamily="34" charset="0"/>
              </a:rPr>
              <a:t>Teknologi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pengelolaan</a:t>
            </a:r>
            <a:r>
              <a:rPr lang="en-US" sz="2400" dirty="0">
                <a:latin typeface="Tw Cen MT" panose="020B0602020104020603" pitchFamily="34" charset="0"/>
              </a:rPr>
              <a:t> dan </a:t>
            </a:r>
            <a:r>
              <a:rPr lang="en-US" sz="2400" dirty="0" err="1">
                <a:latin typeface="Tw Cen MT" panose="020B0602020104020603" pitchFamily="34" charset="0"/>
              </a:rPr>
              <a:t>penyimpanan</a:t>
            </a:r>
            <a:r>
              <a:rPr lang="en-US" sz="2400" dirty="0">
                <a:latin typeface="Tw Cen MT" panose="020B0602020104020603" pitchFamily="34" charset="0"/>
              </a:rPr>
              <a:t> data </a:t>
            </a:r>
          </a:p>
          <a:p>
            <a:r>
              <a:rPr lang="en-US" sz="2400" dirty="0">
                <a:latin typeface="Tw Cen MT" panose="020B0602020104020603" pitchFamily="34" charset="0"/>
              </a:rPr>
              <a:t>4. </a:t>
            </a:r>
            <a:r>
              <a:rPr lang="en-US" sz="2400" dirty="0" err="1">
                <a:latin typeface="Tw Cen MT" panose="020B0602020104020603" pitchFamily="34" charset="0"/>
              </a:rPr>
              <a:t>Teknologi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jaringan</a:t>
            </a:r>
            <a:r>
              <a:rPr lang="en-US" sz="2400" dirty="0">
                <a:latin typeface="Tw Cen MT" panose="020B0602020104020603" pitchFamily="34" charset="0"/>
              </a:rPr>
              <a:t> dan </a:t>
            </a:r>
            <a:r>
              <a:rPr lang="en-US" sz="2400" dirty="0" err="1">
                <a:latin typeface="Tw Cen MT" panose="020B0602020104020603" pitchFamily="34" charset="0"/>
              </a:rPr>
              <a:t>telekomunikasi</a:t>
            </a:r>
            <a:r>
              <a:rPr lang="en-US" sz="2400" dirty="0">
                <a:latin typeface="Tw Cen MT" panose="020B0602020104020603" pitchFamily="34" charset="0"/>
              </a:rPr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1451608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70C1-CCBC-848D-89C3-00A21CBF5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w Cen MT" panose="020B0602020104020603" pitchFamily="34" charset="0"/>
              </a:rPr>
              <a:t>Pada </a:t>
            </a:r>
            <a:r>
              <a:rPr lang="en-US" sz="2400" dirty="0" err="1">
                <a:latin typeface="Tw Cen MT" panose="020B0602020104020603" pitchFamily="34" charset="0"/>
              </a:rPr>
              <a:t>umumnya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suatu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organisasi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memiliki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tiga</a:t>
            </a:r>
            <a:r>
              <a:rPr lang="en-US" sz="2400" dirty="0">
                <a:latin typeface="Tw Cen MT" panose="020B0602020104020603" pitchFamily="34" charset="0"/>
              </a:rPr>
              <a:t> level </a:t>
            </a:r>
            <a:r>
              <a:rPr lang="en-US" sz="2400" dirty="0" err="1">
                <a:latin typeface="Tw Cen MT" panose="020B0602020104020603" pitchFamily="34" charset="0"/>
              </a:rPr>
              <a:t>manajemen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dengan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tugas</a:t>
            </a:r>
            <a:r>
              <a:rPr lang="en-US" sz="2400" dirty="0">
                <a:latin typeface="Tw Cen MT" panose="020B0602020104020603" pitchFamily="34" charset="0"/>
              </a:rPr>
              <a:t> yang </a:t>
            </a:r>
            <a:r>
              <a:rPr lang="en-US" sz="2400" dirty="0" err="1">
                <a:latin typeface="Tw Cen MT" panose="020B0602020104020603" pitchFamily="34" charset="0"/>
              </a:rPr>
              <a:t>berbeda</a:t>
            </a:r>
            <a:r>
              <a:rPr lang="en-US" sz="2400" dirty="0">
                <a:latin typeface="Tw Cen MT" panose="020B0602020104020603" pitchFamily="34" charset="0"/>
              </a:rPr>
              <a:t>, </a:t>
            </a:r>
            <a:r>
              <a:rPr lang="en-US" sz="2400" dirty="0" err="1">
                <a:latin typeface="Tw Cen MT" panose="020B0602020104020603" pitchFamily="34" charset="0"/>
              </a:rPr>
              <a:t>yaitu</a:t>
            </a:r>
            <a:r>
              <a:rPr lang="en-US" sz="2400" dirty="0">
                <a:latin typeface="Tw Cen MT" panose="020B0602020104020603" pitchFamily="34" charset="0"/>
              </a:rPr>
              <a:t> (Stoner, 1994):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D24AC-C374-6F3B-9303-15D15D5E0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50336" cy="4351338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err="1">
                <a:latin typeface="Tw Cen MT" panose="020B0602020104020603" pitchFamily="34" charset="0"/>
              </a:rPr>
              <a:t>manajemen</a:t>
            </a:r>
            <a:r>
              <a:rPr lang="en-US" sz="2000" dirty="0">
                <a:latin typeface="Tw Cen MT" panose="020B0602020104020603" pitchFamily="34" charset="0"/>
              </a:rPr>
              <a:t> senior yang </a:t>
            </a:r>
            <a:r>
              <a:rPr lang="en-US" sz="2000" dirty="0" err="1">
                <a:latin typeface="Tw Cen MT" panose="020B0602020104020603" pitchFamily="34" charset="0"/>
              </a:rPr>
              <a:t>bertanggung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jawab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untuk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menentukan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arah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organisasi</a:t>
            </a:r>
            <a:r>
              <a:rPr lang="en-US" sz="2000" dirty="0">
                <a:latin typeface="Tw Cen MT" panose="020B0602020104020603" pitchFamily="34" charset="0"/>
              </a:rPr>
              <a:t>. Keputusan yang </a:t>
            </a:r>
            <a:r>
              <a:rPr lang="en-US" sz="2000" dirty="0" err="1">
                <a:latin typeface="Tw Cen MT" panose="020B0602020104020603" pitchFamily="34" charset="0"/>
              </a:rPr>
              <a:t>dibuat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bersifat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jangka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panjang</a:t>
            </a:r>
            <a:r>
              <a:rPr lang="en-US" sz="2000" dirty="0">
                <a:latin typeface="Tw Cen MT" panose="020B0602020104020603" pitchFamily="34" charset="0"/>
              </a:rPr>
              <a:t>, </a:t>
            </a:r>
            <a:r>
              <a:rPr lang="en-US" sz="2000" dirty="0" err="1">
                <a:latin typeface="Tw Cen MT" panose="020B0602020104020603" pitchFamily="34" charset="0"/>
              </a:rPr>
              <a:t>mempengaruhi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keseluruhan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organisasi</a:t>
            </a:r>
            <a:r>
              <a:rPr lang="en-US" sz="2000" dirty="0">
                <a:latin typeface="Tw Cen MT" panose="020B0602020104020603" pitchFamily="34" charset="0"/>
              </a:rPr>
              <a:t>, dan </a:t>
            </a:r>
            <a:r>
              <a:rPr lang="en-US" sz="2000" dirty="0" err="1">
                <a:latin typeface="Tw Cen MT" panose="020B0602020104020603" pitchFamily="34" charset="0"/>
              </a:rPr>
              <a:t>berdampak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besar</a:t>
            </a:r>
            <a:r>
              <a:rPr lang="en-US" sz="2000" dirty="0">
                <a:latin typeface="Tw Cen MT" panose="020B0602020104020603" pitchFamily="34" charset="0"/>
              </a:rPr>
              <a:t>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>
                <a:latin typeface="Tw Cen MT" panose="020B0602020104020603" pitchFamily="34" charset="0"/>
              </a:rPr>
              <a:t>manajemen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menengah</a:t>
            </a:r>
            <a:r>
              <a:rPr lang="en-US" sz="2000" dirty="0">
                <a:latin typeface="Tw Cen MT" panose="020B0602020104020603" pitchFamily="34" charset="0"/>
              </a:rPr>
              <a:t> yang </a:t>
            </a:r>
            <a:r>
              <a:rPr lang="en-US" sz="2000" dirty="0" err="1">
                <a:latin typeface="Tw Cen MT" panose="020B0602020104020603" pitchFamily="34" charset="0"/>
              </a:rPr>
              <a:t>bertanggung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jawab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untuk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menjalankan</a:t>
            </a:r>
            <a:r>
              <a:rPr lang="en-US" sz="2000" dirty="0">
                <a:latin typeface="Tw Cen MT" panose="020B0602020104020603" pitchFamily="34" charset="0"/>
              </a:rPr>
              <a:t> dan </a:t>
            </a:r>
            <a:r>
              <a:rPr lang="en-US" sz="2000" dirty="0" err="1">
                <a:latin typeface="Tw Cen MT" panose="020B0602020104020603" pitchFamily="34" charset="0"/>
              </a:rPr>
              <a:t>menerjemahkan</a:t>
            </a:r>
            <a:r>
              <a:rPr lang="en-US" sz="2000" dirty="0">
                <a:latin typeface="Tw Cen MT" panose="020B0602020104020603" pitchFamily="34" charset="0"/>
              </a:rPr>
              <a:t> strategi </a:t>
            </a:r>
            <a:r>
              <a:rPr lang="en-US" sz="2000" dirty="0" err="1">
                <a:latin typeface="Tw Cen MT" panose="020B0602020104020603" pitchFamily="34" charset="0"/>
              </a:rPr>
              <a:t>serta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kebijakan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dari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manajemen</a:t>
            </a:r>
            <a:r>
              <a:rPr lang="en-US" sz="2000" dirty="0">
                <a:latin typeface="Tw Cen MT" panose="020B0602020104020603" pitchFamily="34" charset="0"/>
              </a:rPr>
              <a:t> senior.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>
                <a:latin typeface="Tw Cen MT" panose="020B0602020104020603" pitchFamily="34" charset="0"/>
              </a:rPr>
              <a:t>manajemen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operasional</a:t>
            </a:r>
            <a:r>
              <a:rPr lang="en-US" sz="2000" dirty="0">
                <a:latin typeface="Tw Cen MT" panose="020B0602020104020603" pitchFamily="34" charset="0"/>
              </a:rPr>
              <a:t> yang </a:t>
            </a:r>
            <a:r>
              <a:rPr lang="en-US" sz="2000" dirty="0" err="1">
                <a:latin typeface="Tw Cen MT" panose="020B0602020104020603" pitchFamily="34" charset="0"/>
              </a:rPr>
              <a:t>bertanggung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jawab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untuk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mengelola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operasi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rutin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harian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suatu</a:t>
            </a:r>
            <a:r>
              <a:rPr lang="en-US" sz="2000" dirty="0">
                <a:latin typeface="Tw Cen MT" panose="020B0602020104020603" pitchFamily="34" charset="0"/>
              </a:rPr>
              <a:t> </a:t>
            </a:r>
            <a:r>
              <a:rPr lang="en-US" sz="2000" dirty="0" err="1">
                <a:latin typeface="Tw Cen MT" panose="020B0602020104020603" pitchFamily="34" charset="0"/>
              </a:rPr>
              <a:t>organisasi</a:t>
            </a:r>
            <a:r>
              <a:rPr lang="en-US" sz="2000" dirty="0">
                <a:latin typeface="Tw Cen MT" panose="020B0602020104020603" pitchFamily="34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98187A-BFC6-2EEC-10A2-2E5ADAC35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539" y="1965475"/>
            <a:ext cx="3370035" cy="3276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4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DD6EF-4A11-E2AB-EA1F-9E4E2AE1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w Cen MT" panose="020B0602020104020603" pitchFamily="34" charset="0"/>
              </a:rPr>
              <a:t>Komponen</a:t>
            </a:r>
            <a:r>
              <a:rPr lang="en-US" sz="3200" dirty="0">
                <a:latin typeface="Tw Cen MT" panose="020B0602020104020603" pitchFamily="34" charset="0"/>
              </a:rPr>
              <a:t> </a:t>
            </a:r>
            <a:r>
              <a:rPr lang="en-US" sz="3200" dirty="0" err="1">
                <a:latin typeface="Tw Cen MT" panose="020B0602020104020603" pitchFamily="34" charset="0"/>
              </a:rPr>
              <a:t>Teknologi</a:t>
            </a:r>
            <a:r>
              <a:rPr lang="en-US" sz="3200" dirty="0">
                <a:latin typeface="Tw Cen MT" panose="020B0602020104020603" pitchFamily="34" charset="0"/>
              </a:rPr>
              <a:t> </a:t>
            </a:r>
            <a:r>
              <a:rPr lang="en-US" sz="3200" dirty="0" err="1">
                <a:latin typeface="Tw Cen MT" panose="020B0602020104020603" pitchFamily="34" charset="0"/>
              </a:rPr>
              <a:t>Informasi</a:t>
            </a:r>
            <a:endParaRPr lang="en-US" sz="3200" dirty="0">
              <a:latin typeface="Tw Cen MT" panose="020B06020201040206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C09D98-F034-F843-67B1-1D293D14C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863" y="1988483"/>
            <a:ext cx="9176273" cy="391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7263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4">
      <a:majorFont>
        <a:latin typeface="Trebuchet MS"/>
        <a:ea typeface=""/>
        <a:cs typeface=""/>
      </a:majorFont>
      <a:minorFont>
        <a:latin typeface="Tw Cen MT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1099</Words>
  <Application>Microsoft Office PowerPoint</Application>
  <PresentationFormat>Widescreen</PresentationFormat>
  <Paragraphs>90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Bodoni MT</vt:lpstr>
      <vt:lpstr>Bookman Old Style</vt:lpstr>
      <vt:lpstr>Calibri</vt:lpstr>
      <vt:lpstr>Tw Cen MT</vt:lpstr>
      <vt:lpstr>Berlin</vt:lpstr>
      <vt:lpstr>Pertemuan 14  Pengantar Sistem dan Teknologi Informasi</vt:lpstr>
      <vt:lpstr>Sistem Informasi Dalam Bisnis</vt:lpstr>
      <vt:lpstr>Permasalahan yang sering dihadapi berbagai perusahaan</vt:lpstr>
      <vt:lpstr>Definisi Sistem Informasi</vt:lpstr>
      <vt:lpstr>PowerPoint Presentation</vt:lpstr>
      <vt:lpstr>PowerPoint Presentation</vt:lpstr>
      <vt:lpstr>Teknologi informasi yang akan dibutuhkan dalam pengelolaan suatu sistem informasi meliputi (Laudon &amp; Laudon, 2018):</vt:lpstr>
      <vt:lpstr>Pada umumnya suatu organisasi memiliki tiga level manajemen dengan tugas yang berbeda, yaitu (Stoner, 1994):</vt:lpstr>
      <vt:lpstr>Komponen Teknologi Informasi</vt:lpstr>
      <vt:lpstr>Pendekatan dalam Sistem Informasi Manajemen</vt:lpstr>
      <vt:lpstr>Sistem Informasi Manajemen digunakan tiga pendekatan, yaitu</vt:lpstr>
      <vt:lpstr>Sistem informasi bisnis</vt:lpstr>
      <vt:lpstr>Jenis Sistem Informasi Bisnis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Tugas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  Teknologi Informasi</dc:title>
  <dc:creator>Asus X200CA</dc:creator>
  <cp:lastModifiedBy>Ukhti Ima</cp:lastModifiedBy>
  <cp:revision>59</cp:revision>
  <dcterms:created xsi:type="dcterms:W3CDTF">2020-10-14T00:48:12Z</dcterms:created>
  <dcterms:modified xsi:type="dcterms:W3CDTF">2023-11-11T04:45:16Z</dcterms:modified>
</cp:coreProperties>
</file>