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6"/>
  </p:notesMasterIdLst>
  <p:sldIdLst>
    <p:sldId id="256" r:id="rId4"/>
    <p:sldId id="330" r:id="rId5"/>
    <p:sldId id="301" r:id="rId6"/>
    <p:sldId id="258" r:id="rId7"/>
    <p:sldId id="257" r:id="rId8"/>
    <p:sldId id="332" r:id="rId9"/>
    <p:sldId id="260" r:id="rId10"/>
    <p:sldId id="277" r:id="rId11"/>
    <p:sldId id="303" r:id="rId12"/>
    <p:sldId id="328" r:id="rId13"/>
    <p:sldId id="316" r:id="rId14"/>
    <p:sldId id="313" r:id="rId15"/>
    <p:sldId id="308" r:id="rId16"/>
    <p:sldId id="318" r:id="rId17"/>
    <p:sldId id="320" r:id="rId18"/>
    <p:sldId id="309" r:id="rId19"/>
    <p:sldId id="310" r:id="rId20"/>
    <p:sldId id="311" r:id="rId21"/>
    <p:sldId id="307" r:id="rId22"/>
    <p:sldId id="329" r:id="rId23"/>
    <p:sldId id="298" r:id="rId24"/>
    <p:sldId id="300" r:id="rId25"/>
    <p:sldId id="283" r:id="rId26"/>
    <p:sldId id="284" r:id="rId27"/>
    <p:sldId id="269" r:id="rId28"/>
    <p:sldId id="279" r:id="rId29"/>
    <p:sldId id="286" r:id="rId30"/>
    <p:sldId id="287" r:id="rId31"/>
    <p:sldId id="302" r:id="rId32"/>
    <p:sldId id="325" r:id="rId33"/>
    <p:sldId id="319" r:id="rId34"/>
    <p:sldId id="317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4EA"/>
    <a:srgbClr val="98DFBB"/>
    <a:srgbClr val="9AD3E9"/>
    <a:srgbClr val="F8B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2" autoAdjust="0"/>
  </p:normalViewPr>
  <p:slideViewPr>
    <p:cSldViewPr>
      <p:cViewPr varScale="1">
        <p:scale>
          <a:sx n="78" d="100"/>
          <a:sy n="78" d="100"/>
        </p:scale>
        <p:origin x="864" y="48"/>
      </p:cViewPr>
      <p:guideLst>
        <p:guide orient="horz" pos="18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4EB3A-5474-4934-81AF-D4835F213B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29E47-7B91-4FDD-8D52-C7648D85858F}">
      <dgm:prSet phldrT="[Text]"/>
      <dgm:spPr/>
      <dgm:t>
        <a:bodyPr/>
        <a:lstStyle/>
        <a:p>
          <a:r>
            <a:rPr lang="en-US" dirty="0"/>
            <a:t>L</a:t>
          </a:r>
          <a:r>
            <a:rPr lang="id-ID" dirty="0"/>
            <a:t>etak pola emosi remaja</a:t>
          </a:r>
          <a:endParaRPr lang="en-US" dirty="0"/>
        </a:p>
      </dgm:t>
    </dgm:pt>
    <dgm:pt modelId="{436D9695-0A11-4F6A-AE44-DB842FAC77E2}" type="parTrans" cxnId="{A3672C0C-032D-4CC5-8093-333FE8C8FBB1}">
      <dgm:prSet/>
      <dgm:spPr/>
      <dgm:t>
        <a:bodyPr/>
        <a:lstStyle/>
        <a:p>
          <a:endParaRPr lang="en-US"/>
        </a:p>
      </dgm:t>
    </dgm:pt>
    <dgm:pt modelId="{72DD7E04-2993-4F74-8B1F-2F213D6D00BD}" type="sibTrans" cxnId="{A3672C0C-032D-4CC5-8093-333FE8C8FBB1}">
      <dgm:prSet/>
      <dgm:spPr/>
      <dgm:t>
        <a:bodyPr/>
        <a:lstStyle/>
        <a:p>
          <a:endParaRPr lang="en-US"/>
        </a:p>
      </dgm:t>
    </dgm:pt>
    <dgm:pt modelId="{218C42A5-97EE-4911-8243-A6CC89353EB3}">
      <dgm:prSet phldrT="[Text]" custT="1"/>
      <dgm:spPr/>
      <dgm:t>
        <a:bodyPr/>
        <a:lstStyle/>
        <a:p>
          <a:pPr algn="ctr"/>
          <a:r>
            <a:rPr lang="en-US" sz="2600" dirty="0" err="1">
              <a:latin typeface="Bodoni MT" pitchFamily="18" charset="0"/>
            </a:rPr>
            <a:t>Rangsangan</a:t>
          </a:r>
          <a:r>
            <a:rPr lang="en-US" sz="2600" dirty="0">
              <a:latin typeface="Bodoni MT" pitchFamily="18" charset="0"/>
            </a:rPr>
            <a:t> yang </a:t>
          </a:r>
          <a:r>
            <a:rPr lang="en-US" sz="2600" dirty="0" err="1">
              <a:latin typeface="Bodoni MT" pitchFamily="18" charset="0"/>
            </a:rPr>
            <a:t>membangkitkan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emosi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dan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pengendalian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latihan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individu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terhadap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ungkapan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emosi</a:t>
          </a:r>
          <a:r>
            <a:rPr lang="en-US" sz="2600" dirty="0">
              <a:latin typeface="Bodoni MT" pitchFamily="18" charset="0"/>
            </a:rPr>
            <a:t> </a:t>
          </a:r>
          <a:r>
            <a:rPr lang="en-US" sz="2600" dirty="0" err="1">
              <a:latin typeface="Bodoni MT" pitchFamily="18" charset="0"/>
            </a:rPr>
            <a:t>mereka</a:t>
          </a:r>
          <a:endParaRPr lang="en-US" sz="2600" dirty="0">
            <a:latin typeface="Bodoni MT" pitchFamily="18" charset="0"/>
          </a:endParaRPr>
        </a:p>
      </dgm:t>
    </dgm:pt>
    <dgm:pt modelId="{AB4B7B33-EC41-49D3-BE67-37CFCFBFB221}" type="parTrans" cxnId="{640A1328-2AE4-4FC0-BB19-4C1AB6EFB328}">
      <dgm:prSet/>
      <dgm:spPr/>
      <dgm:t>
        <a:bodyPr/>
        <a:lstStyle/>
        <a:p>
          <a:endParaRPr lang="en-US"/>
        </a:p>
      </dgm:t>
    </dgm:pt>
    <dgm:pt modelId="{387329BE-ECD3-4031-BCB0-CB5B86E61DF3}" type="sibTrans" cxnId="{640A1328-2AE4-4FC0-BB19-4C1AB6EFB328}">
      <dgm:prSet/>
      <dgm:spPr/>
      <dgm:t>
        <a:bodyPr/>
        <a:lstStyle/>
        <a:p>
          <a:endParaRPr lang="en-US"/>
        </a:p>
      </dgm:t>
    </dgm:pt>
    <dgm:pt modelId="{286FF6C9-6116-4A7B-A421-CF12B574E5A5}">
      <dgm:prSet phldrT="[Text]" custT="1"/>
      <dgm:spPr/>
      <dgm:t>
        <a:bodyPr/>
        <a:lstStyle/>
        <a:p>
          <a:r>
            <a:rPr lang="id-ID" sz="3200" dirty="0"/>
            <a:t>Ungkapan emosi remaja</a:t>
          </a:r>
          <a:endParaRPr lang="en-US" sz="3200" dirty="0"/>
        </a:p>
      </dgm:t>
    </dgm:pt>
    <dgm:pt modelId="{C19D067B-4537-4C6C-B41C-B4A38CDC12D7}" type="parTrans" cxnId="{D044445E-A5B7-4A13-ACF8-D3B9C8A7BDB0}">
      <dgm:prSet/>
      <dgm:spPr/>
      <dgm:t>
        <a:bodyPr/>
        <a:lstStyle/>
        <a:p>
          <a:endParaRPr lang="en-US"/>
        </a:p>
      </dgm:t>
    </dgm:pt>
    <dgm:pt modelId="{820364BC-8294-4468-884A-9FAB8F19CDA8}" type="sibTrans" cxnId="{D044445E-A5B7-4A13-ACF8-D3B9C8A7BDB0}">
      <dgm:prSet/>
      <dgm:spPr/>
      <dgm:t>
        <a:bodyPr/>
        <a:lstStyle/>
        <a:p>
          <a:endParaRPr lang="en-US"/>
        </a:p>
      </dgm:t>
    </dgm:pt>
    <dgm:pt modelId="{386DF718-D645-447C-8315-307E601F23C2}">
      <dgm:prSet phldrT="[Text]"/>
      <dgm:spPr/>
      <dgm:t>
        <a:bodyPr/>
        <a:lstStyle/>
        <a:p>
          <a:pPr algn="l"/>
          <a:r>
            <a:rPr lang="en-US" dirty="0" err="1"/>
            <a:t>Menggerutu</a:t>
          </a:r>
          <a:endParaRPr lang="en-US" dirty="0"/>
        </a:p>
      </dgm:t>
    </dgm:pt>
    <dgm:pt modelId="{2373FD08-9D92-4E4E-8F30-8A4447A49F67}" type="parTrans" cxnId="{4C802DC6-7D45-4EF3-8819-BE99F161B936}">
      <dgm:prSet/>
      <dgm:spPr/>
      <dgm:t>
        <a:bodyPr/>
        <a:lstStyle/>
        <a:p>
          <a:endParaRPr lang="en-US"/>
        </a:p>
      </dgm:t>
    </dgm:pt>
    <dgm:pt modelId="{75CBB988-2421-4244-9E1F-F09345B7FB8C}" type="sibTrans" cxnId="{4C802DC6-7D45-4EF3-8819-BE99F161B936}">
      <dgm:prSet/>
      <dgm:spPr/>
      <dgm:t>
        <a:bodyPr/>
        <a:lstStyle/>
        <a:p>
          <a:endParaRPr lang="en-US"/>
        </a:p>
      </dgm:t>
    </dgm:pt>
    <dgm:pt modelId="{7FB51ED0-06A1-4CE1-804F-32ED3D5E53E8}">
      <dgm:prSet phldrT="[Text]"/>
      <dgm:spPr/>
      <dgm:t>
        <a:bodyPr/>
        <a:lstStyle/>
        <a:p>
          <a:pPr algn="l"/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berbicara</a:t>
          </a:r>
          <a:endParaRPr lang="en-US" dirty="0"/>
        </a:p>
      </dgm:t>
    </dgm:pt>
    <dgm:pt modelId="{E6F00306-C1AC-4741-B417-C0BFEA2CA621}" type="parTrans" cxnId="{A9743300-8AA7-481B-90EB-64EBB84262D8}">
      <dgm:prSet/>
      <dgm:spPr/>
      <dgm:t>
        <a:bodyPr/>
        <a:lstStyle/>
        <a:p>
          <a:endParaRPr lang="en-US"/>
        </a:p>
      </dgm:t>
    </dgm:pt>
    <dgm:pt modelId="{9CD7C034-39B1-4913-909A-9AE0141665FA}" type="sibTrans" cxnId="{A9743300-8AA7-481B-90EB-64EBB84262D8}">
      <dgm:prSet/>
      <dgm:spPr/>
      <dgm:t>
        <a:bodyPr/>
        <a:lstStyle/>
        <a:p>
          <a:endParaRPr lang="en-US"/>
        </a:p>
      </dgm:t>
    </dgm:pt>
    <dgm:pt modelId="{E47E1F69-A60B-48FD-BFCA-1C0EC7F45A51}">
      <dgm:prSet phldrT="[Text]"/>
      <dgm:spPr/>
      <dgm:t>
        <a:bodyPr/>
        <a:lstStyle/>
        <a:p>
          <a:pPr algn="l"/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 </a:t>
          </a:r>
          <a:r>
            <a:rPr lang="en-US" dirty="0" err="1"/>
            <a:t>keras</a:t>
          </a:r>
          <a:r>
            <a:rPr lang="en-US" dirty="0"/>
            <a:t> </a:t>
          </a:r>
          <a:r>
            <a:rPr lang="en-US" dirty="0" err="1"/>
            <a:t>mengkritik</a:t>
          </a:r>
          <a:r>
            <a:rPr lang="en-US" dirty="0"/>
            <a:t> </a:t>
          </a:r>
          <a:r>
            <a:rPr lang="en-US" dirty="0" err="1"/>
            <a:t>orang-orang</a:t>
          </a:r>
          <a:r>
            <a:rPr lang="en-US" dirty="0"/>
            <a:t> yang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amarah</a:t>
          </a:r>
          <a:endParaRPr lang="en-US" dirty="0"/>
        </a:p>
      </dgm:t>
    </dgm:pt>
    <dgm:pt modelId="{08D2FE03-BCF9-48EE-A111-0120B9B63BDB}" type="parTrans" cxnId="{C9E531F5-65EF-4341-90C5-4BEF190F0849}">
      <dgm:prSet/>
      <dgm:spPr/>
      <dgm:t>
        <a:bodyPr/>
        <a:lstStyle/>
        <a:p>
          <a:endParaRPr lang="en-US"/>
        </a:p>
      </dgm:t>
    </dgm:pt>
    <dgm:pt modelId="{20B61861-FCFC-49E5-AEF1-3D57D2E6CAAB}" type="sibTrans" cxnId="{C9E531F5-65EF-4341-90C5-4BEF190F0849}">
      <dgm:prSet/>
      <dgm:spPr/>
      <dgm:t>
        <a:bodyPr/>
        <a:lstStyle/>
        <a:p>
          <a:endParaRPr lang="en-US"/>
        </a:p>
      </dgm:t>
    </dgm:pt>
    <dgm:pt modelId="{B6F0885A-B661-4CFD-BED4-A0840DEB6B71}">
      <dgm:prSet phldrT="[Text]"/>
      <dgm:spPr/>
      <dgm:t>
        <a:bodyPr/>
        <a:lstStyle/>
        <a:p>
          <a:pPr algn="l"/>
          <a:r>
            <a:rPr lang="en-US" dirty="0" err="1"/>
            <a:t>Iri</a:t>
          </a:r>
          <a:r>
            <a:rPr lang="en-US" dirty="0"/>
            <a:t> </a:t>
          </a:r>
          <a:r>
            <a:rPr lang="en-US" dirty="0" err="1"/>
            <a:t>hati</a:t>
          </a:r>
          <a:endParaRPr lang="en-US" dirty="0"/>
        </a:p>
      </dgm:t>
    </dgm:pt>
    <dgm:pt modelId="{38659ABA-593D-4654-835E-1BD09D24EF92}" type="parTrans" cxnId="{7BD4A16B-9625-49E2-856E-30F1D011342F}">
      <dgm:prSet/>
      <dgm:spPr/>
      <dgm:t>
        <a:bodyPr/>
        <a:lstStyle/>
        <a:p>
          <a:endParaRPr lang="en-US"/>
        </a:p>
      </dgm:t>
    </dgm:pt>
    <dgm:pt modelId="{0B21062A-9DCD-4DC9-86D2-268C08B0EA71}" type="sibTrans" cxnId="{7BD4A16B-9625-49E2-856E-30F1D011342F}">
      <dgm:prSet/>
      <dgm:spPr/>
      <dgm:t>
        <a:bodyPr/>
        <a:lstStyle/>
        <a:p>
          <a:endParaRPr lang="en-US"/>
        </a:p>
      </dgm:t>
    </dgm:pt>
    <dgm:pt modelId="{20117937-9312-490C-9F7E-9D3696C5D78B}">
      <dgm:prSet phldrT="[Text]"/>
      <dgm:spPr/>
      <dgm:t>
        <a:bodyPr/>
        <a:lstStyle/>
        <a:p>
          <a:pPr algn="l"/>
          <a:r>
            <a:rPr lang="id-ID" dirty="0"/>
            <a:t>M</a:t>
          </a:r>
          <a:r>
            <a:rPr lang="en-US" dirty="0" err="1"/>
            <a:t>engeluh</a:t>
          </a:r>
          <a:endParaRPr lang="en-US" dirty="0"/>
        </a:p>
      </dgm:t>
    </dgm:pt>
    <dgm:pt modelId="{BAF13E36-54D1-4CB4-912D-8FA0FFB1769E}" type="parTrans" cxnId="{B2D52BB4-932C-48C2-9881-F88EFD118FF3}">
      <dgm:prSet/>
      <dgm:spPr/>
      <dgm:t>
        <a:bodyPr/>
        <a:lstStyle/>
        <a:p>
          <a:endParaRPr lang="en-US"/>
        </a:p>
      </dgm:t>
    </dgm:pt>
    <dgm:pt modelId="{B2BDD9BB-7E53-4E83-842D-F0D80DE7EC22}" type="sibTrans" cxnId="{B2D52BB4-932C-48C2-9881-F88EFD118FF3}">
      <dgm:prSet/>
      <dgm:spPr/>
      <dgm:t>
        <a:bodyPr/>
        <a:lstStyle/>
        <a:p>
          <a:endParaRPr lang="en-US"/>
        </a:p>
      </dgm:t>
    </dgm:pt>
    <dgm:pt modelId="{23E12019-EA95-4EFF-833A-F48F01B066E8}">
      <dgm:prSet phldrT="[Text]"/>
      <dgm:spPr/>
      <dgm:t>
        <a:bodyPr/>
        <a:lstStyle/>
        <a:p>
          <a:pPr algn="l"/>
          <a:r>
            <a:rPr lang="en-US" dirty="0" err="1"/>
            <a:t>Menyesali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sendiri</a:t>
          </a:r>
          <a:endParaRPr lang="en-US" dirty="0"/>
        </a:p>
      </dgm:t>
    </dgm:pt>
    <dgm:pt modelId="{207F3C9C-F17D-4BF7-BB17-BAFA761B0971}" type="parTrans" cxnId="{F073B815-6CE4-4F58-B837-B8349EDD651F}">
      <dgm:prSet/>
      <dgm:spPr/>
      <dgm:t>
        <a:bodyPr/>
        <a:lstStyle/>
        <a:p>
          <a:endParaRPr lang="en-US"/>
        </a:p>
      </dgm:t>
    </dgm:pt>
    <dgm:pt modelId="{C3548FCA-FE42-461B-A357-EB4D03D24747}" type="sibTrans" cxnId="{F073B815-6CE4-4F58-B837-B8349EDD651F}">
      <dgm:prSet/>
      <dgm:spPr/>
      <dgm:t>
        <a:bodyPr/>
        <a:lstStyle/>
        <a:p>
          <a:endParaRPr lang="en-US"/>
        </a:p>
      </dgm:t>
    </dgm:pt>
    <dgm:pt modelId="{5478D96E-E5BD-4E58-B388-E4579B1462E3}">
      <dgm:prSet phldrT="[Text]"/>
      <dgm:spPr/>
      <dgm:t>
        <a:bodyPr/>
        <a:lstStyle/>
        <a:p>
          <a:pPr algn="l"/>
          <a:r>
            <a:rPr lang="en-US" dirty="0" err="1"/>
            <a:t>Suka</a:t>
          </a:r>
          <a:r>
            <a:rPr lang="en-US" dirty="0"/>
            <a:t> </a:t>
          </a:r>
          <a:r>
            <a:rPr lang="en-US" dirty="0" err="1"/>
            <a:t>bekerja</a:t>
          </a:r>
          <a:r>
            <a:rPr lang="en-US" dirty="0"/>
            <a:t> </a:t>
          </a:r>
          <a:r>
            <a:rPr lang="en-US" dirty="0" err="1"/>
            <a:t>sambilan</a:t>
          </a:r>
          <a:r>
            <a:rPr lang="en-US" dirty="0"/>
            <a:t> agar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uang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membeli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yang </a:t>
          </a:r>
          <a:r>
            <a:rPr lang="en-US" dirty="0" err="1"/>
            <a:t>diinginkan</a:t>
          </a:r>
          <a:endParaRPr lang="en-US" dirty="0"/>
        </a:p>
      </dgm:t>
    </dgm:pt>
    <dgm:pt modelId="{E7121881-B391-4F85-835E-2C627A9CA785}" type="parTrans" cxnId="{D40072E8-4C37-4DB4-87BD-D2EFDBCE16C0}">
      <dgm:prSet/>
      <dgm:spPr/>
      <dgm:t>
        <a:bodyPr/>
        <a:lstStyle/>
        <a:p>
          <a:endParaRPr lang="en-US"/>
        </a:p>
      </dgm:t>
    </dgm:pt>
    <dgm:pt modelId="{3D0F1266-AB4A-443D-BF8C-8B5C1EF447CF}" type="sibTrans" cxnId="{D40072E8-4C37-4DB4-87BD-D2EFDBCE16C0}">
      <dgm:prSet/>
      <dgm:spPr/>
      <dgm:t>
        <a:bodyPr/>
        <a:lstStyle/>
        <a:p>
          <a:endParaRPr lang="en-US"/>
        </a:p>
      </dgm:t>
    </dgm:pt>
    <dgm:pt modelId="{C0E9CAC3-0742-4615-9512-B779F1BDD099}" type="pres">
      <dgm:prSet presAssocID="{34D4EB3A-5474-4934-81AF-D4835F213BB7}" presName="diagram" presStyleCnt="0">
        <dgm:presLayoutVars>
          <dgm:dir/>
          <dgm:animLvl val="lvl"/>
          <dgm:resizeHandles val="exact"/>
        </dgm:presLayoutVars>
      </dgm:prSet>
      <dgm:spPr/>
    </dgm:pt>
    <dgm:pt modelId="{67D131FA-9DA3-4395-9037-C9F91DC92B27}" type="pres">
      <dgm:prSet presAssocID="{46E29E47-7B91-4FDD-8D52-C7648D85858F}" presName="compNode" presStyleCnt="0"/>
      <dgm:spPr/>
    </dgm:pt>
    <dgm:pt modelId="{77061D91-D7D0-4BB1-A491-D4E52B7CB29B}" type="pres">
      <dgm:prSet presAssocID="{46E29E47-7B91-4FDD-8D52-C7648D85858F}" presName="childRect" presStyleLbl="bgAcc1" presStyleIdx="0" presStyleCnt="2">
        <dgm:presLayoutVars>
          <dgm:bulletEnabled val="1"/>
        </dgm:presLayoutVars>
      </dgm:prSet>
      <dgm:spPr/>
    </dgm:pt>
    <dgm:pt modelId="{B116ED18-C657-4627-BEA9-6B90C7FCFFED}" type="pres">
      <dgm:prSet presAssocID="{46E29E47-7B91-4FDD-8D52-C7648D8585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5228205-AA45-45C8-904D-413E920CC45B}" type="pres">
      <dgm:prSet presAssocID="{46E29E47-7B91-4FDD-8D52-C7648D85858F}" presName="parentRect" presStyleLbl="alignNode1" presStyleIdx="0" presStyleCnt="2"/>
      <dgm:spPr/>
    </dgm:pt>
    <dgm:pt modelId="{720B8000-41E6-410D-A558-9C56597235B5}" type="pres">
      <dgm:prSet presAssocID="{46E29E47-7B91-4FDD-8D52-C7648D85858F}" presName="adorn" presStyleLbl="fgAccFollowNode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 l="-28000" t="-15000" r="-14000" b="-23000"/>
          </a:stretch>
        </a:blipFill>
      </dgm:spPr>
    </dgm:pt>
    <dgm:pt modelId="{A403B419-3FEF-4B7C-B84A-4752FB63AD45}" type="pres">
      <dgm:prSet presAssocID="{72DD7E04-2993-4F74-8B1F-2F213D6D00BD}" presName="sibTrans" presStyleLbl="sibTrans2D1" presStyleIdx="0" presStyleCnt="0"/>
      <dgm:spPr/>
    </dgm:pt>
    <dgm:pt modelId="{18466339-2C2D-4EEF-AFF2-3CBF5332A70C}" type="pres">
      <dgm:prSet presAssocID="{286FF6C9-6116-4A7B-A421-CF12B574E5A5}" presName="compNode" presStyleCnt="0"/>
      <dgm:spPr/>
    </dgm:pt>
    <dgm:pt modelId="{659FCC38-E2B1-4CD2-9C97-CBDFE44C9E71}" type="pres">
      <dgm:prSet presAssocID="{286FF6C9-6116-4A7B-A421-CF12B574E5A5}" presName="childRect" presStyleLbl="bgAcc1" presStyleIdx="1" presStyleCnt="2">
        <dgm:presLayoutVars>
          <dgm:bulletEnabled val="1"/>
        </dgm:presLayoutVars>
      </dgm:prSet>
      <dgm:spPr/>
    </dgm:pt>
    <dgm:pt modelId="{743C3B30-FBCB-4556-87AC-CB438E3467B9}" type="pres">
      <dgm:prSet presAssocID="{286FF6C9-6116-4A7B-A421-CF12B574E5A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BC4ECD-0E88-4A51-9E8B-C4ACCD3798FD}" type="pres">
      <dgm:prSet presAssocID="{286FF6C9-6116-4A7B-A421-CF12B574E5A5}" presName="parentRect" presStyleLbl="alignNode1" presStyleIdx="1" presStyleCnt="2"/>
      <dgm:spPr/>
    </dgm:pt>
    <dgm:pt modelId="{38A33EE3-A1ED-486B-8D0A-C378A4CD8FCB}" type="pres">
      <dgm:prSet presAssocID="{286FF6C9-6116-4A7B-A421-CF12B574E5A5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9743300-8AA7-481B-90EB-64EBB84262D8}" srcId="{286FF6C9-6116-4A7B-A421-CF12B574E5A5}" destId="{7FB51ED0-06A1-4CE1-804F-32ED3D5E53E8}" srcOrd="1" destOrd="0" parTransId="{E6F00306-C1AC-4741-B417-C0BFEA2CA621}" sibTransId="{9CD7C034-39B1-4913-909A-9AE0141665FA}"/>
    <dgm:cxn modelId="{7B8DB503-A4DD-4703-9E14-A4191CC825AB}" type="presOf" srcId="{72DD7E04-2993-4F74-8B1F-2F213D6D00BD}" destId="{A403B419-3FEF-4B7C-B84A-4752FB63AD45}" srcOrd="0" destOrd="0" presId="urn:microsoft.com/office/officeart/2005/8/layout/bList2"/>
    <dgm:cxn modelId="{A3672C0C-032D-4CC5-8093-333FE8C8FBB1}" srcId="{34D4EB3A-5474-4934-81AF-D4835F213BB7}" destId="{46E29E47-7B91-4FDD-8D52-C7648D85858F}" srcOrd="0" destOrd="0" parTransId="{436D9695-0A11-4F6A-AE44-DB842FAC77E2}" sibTransId="{72DD7E04-2993-4F74-8B1F-2F213D6D00BD}"/>
    <dgm:cxn modelId="{F073B815-6CE4-4F58-B837-B8349EDD651F}" srcId="{286FF6C9-6116-4A7B-A421-CF12B574E5A5}" destId="{23E12019-EA95-4EFF-833A-F48F01B066E8}" srcOrd="5" destOrd="0" parTransId="{207F3C9C-F17D-4BF7-BB17-BAFA761B0971}" sibTransId="{C3548FCA-FE42-461B-A357-EB4D03D24747}"/>
    <dgm:cxn modelId="{580FB21D-6D7F-42C5-B7CC-17770453E360}" type="presOf" srcId="{386DF718-D645-447C-8315-307E601F23C2}" destId="{659FCC38-E2B1-4CD2-9C97-CBDFE44C9E71}" srcOrd="0" destOrd="0" presId="urn:microsoft.com/office/officeart/2005/8/layout/bList2"/>
    <dgm:cxn modelId="{20278C20-1FA8-4E16-9212-CB36A7E72D58}" type="presOf" srcId="{23E12019-EA95-4EFF-833A-F48F01B066E8}" destId="{659FCC38-E2B1-4CD2-9C97-CBDFE44C9E71}" srcOrd="0" destOrd="5" presId="urn:microsoft.com/office/officeart/2005/8/layout/bList2"/>
    <dgm:cxn modelId="{640A1328-2AE4-4FC0-BB19-4C1AB6EFB328}" srcId="{46E29E47-7B91-4FDD-8D52-C7648D85858F}" destId="{218C42A5-97EE-4911-8243-A6CC89353EB3}" srcOrd="0" destOrd="0" parTransId="{AB4B7B33-EC41-49D3-BE67-37CFCFBFB221}" sibTransId="{387329BE-ECD3-4031-BCB0-CB5B86E61DF3}"/>
    <dgm:cxn modelId="{4763F835-9598-4138-AB3D-E6F600A7F3A9}" type="presOf" srcId="{5478D96E-E5BD-4E58-B388-E4579B1462E3}" destId="{659FCC38-E2B1-4CD2-9C97-CBDFE44C9E71}" srcOrd="0" destOrd="6" presId="urn:microsoft.com/office/officeart/2005/8/layout/bList2"/>
    <dgm:cxn modelId="{DB10633C-7DC6-4CD2-9FBA-EDD9BA252C82}" type="presOf" srcId="{20117937-9312-490C-9F7E-9D3696C5D78B}" destId="{659FCC38-E2B1-4CD2-9C97-CBDFE44C9E71}" srcOrd="0" destOrd="4" presId="urn:microsoft.com/office/officeart/2005/8/layout/bList2"/>
    <dgm:cxn modelId="{D044445E-A5B7-4A13-ACF8-D3B9C8A7BDB0}" srcId="{34D4EB3A-5474-4934-81AF-D4835F213BB7}" destId="{286FF6C9-6116-4A7B-A421-CF12B574E5A5}" srcOrd="1" destOrd="0" parTransId="{C19D067B-4537-4C6C-B41C-B4A38CDC12D7}" sibTransId="{820364BC-8294-4468-884A-9FAB8F19CDA8}"/>
    <dgm:cxn modelId="{BA5C2364-2DEA-44F2-9B68-01DC54177D70}" type="presOf" srcId="{7FB51ED0-06A1-4CE1-804F-32ED3D5E53E8}" destId="{659FCC38-E2B1-4CD2-9C97-CBDFE44C9E71}" srcOrd="0" destOrd="1" presId="urn:microsoft.com/office/officeart/2005/8/layout/bList2"/>
    <dgm:cxn modelId="{7BD4A16B-9625-49E2-856E-30F1D011342F}" srcId="{286FF6C9-6116-4A7B-A421-CF12B574E5A5}" destId="{B6F0885A-B661-4CFD-BED4-A0840DEB6B71}" srcOrd="3" destOrd="0" parTransId="{38659ABA-593D-4654-835E-1BD09D24EF92}" sibTransId="{0B21062A-9DCD-4DC9-86D2-268C08B0EA71}"/>
    <dgm:cxn modelId="{26D4BB54-0732-45E3-85FB-8A9138D6CA02}" type="presOf" srcId="{286FF6C9-6116-4A7B-A421-CF12B574E5A5}" destId="{74BC4ECD-0E88-4A51-9E8B-C4ACCD3798FD}" srcOrd="1" destOrd="0" presId="urn:microsoft.com/office/officeart/2005/8/layout/bList2"/>
    <dgm:cxn modelId="{BCB4C974-F062-46A9-AC00-B632C077E6B8}" type="presOf" srcId="{34D4EB3A-5474-4934-81AF-D4835F213BB7}" destId="{C0E9CAC3-0742-4615-9512-B779F1BDD099}" srcOrd="0" destOrd="0" presId="urn:microsoft.com/office/officeart/2005/8/layout/bList2"/>
    <dgm:cxn modelId="{32EB0476-D8EA-4586-8030-6E830B7768C0}" type="presOf" srcId="{B6F0885A-B661-4CFD-BED4-A0840DEB6B71}" destId="{659FCC38-E2B1-4CD2-9C97-CBDFE44C9E71}" srcOrd="0" destOrd="3" presId="urn:microsoft.com/office/officeart/2005/8/layout/bList2"/>
    <dgm:cxn modelId="{03FF0779-FB8A-49A6-8B44-E19C12DD7EAB}" type="presOf" srcId="{46E29E47-7B91-4FDD-8D52-C7648D85858F}" destId="{E5228205-AA45-45C8-904D-413E920CC45B}" srcOrd="1" destOrd="0" presId="urn:microsoft.com/office/officeart/2005/8/layout/bList2"/>
    <dgm:cxn modelId="{9BE8F384-468A-4624-BA6F-0345F85BD6F6}" type="presOf" srcId="{286FF6C9-6116-4A7B-A421-CF12B574E5A5}" destId="{743C3B30-FBCB-4556-87AC-CB438E3467B9}" srcOrd="0" destOrd="0" presId="urn:microsoft.com/office/officeart/2005/8/layout/bList2"/>
    <dgm:cxn modelId="{02F77B9A-39D4-4980-B8B2-4C5700283D3E}" type="presOf" srcId="{46E29E47-7B91-4FDD-8D52-C7648D85858F}" destId="{B116ED18-C657-4627-BEA9-6B90C7FCFFED}" srcOrd="0" destOrd="0" presId="urn:microsoft.com/office/officeart/2005/8/layout/bList2"/>
    <dgm:cxn modelId="{B2D52BB4-932C-48C2-9881-F88EFD118FF3}" srcId="{286FF6C9-6116-4A7B-A421-CF12B574E5A5}" destId="{20117937-9312-490C-9F7E-9D3696C5D78B}" srcOrd="4" destOrd="0" parTransId="{BAF13E36-54D1-4CB4-912D-8FA0FFB1769E}" sibTransId="{B2BDD9BB-7E53-4E83-842D-F0D80DE7EC22}"/>
    <dgm:cxn modelId="{4C802DC6-7D45-4EF3-8819-BE99F161B936}" srcId="{286FF6C9-6116-4A7B-A421-CF12B574E5A5}" destId="{386DF718-D645-447C-8315-307E601F23C2}" srcOrd="0" destOrd="0" parTransId="{2373FD08-9D92-4E4E-8F30-8A4447A49F67}" sibTransId="{75CBB988-2421-4244-9E1F-F09345B7FB8C}"/>
    <dgm:cxn modelId="{A40CC7CF-9812-4924-9895-77E22765CE91}" type="presOf" srcId="{E47E1F69-A60B-48FD-BFCA-1C0EC7F45A51}" destId="{659FCC38-E2B1-4CD2-9C97-CBDFE44C9E71}" srcOrd="0" destOrd="2" presId="urn:microsoft.com/office/officeart/2005/8/layout/bList2"/>
    <dgm:cxn modelId="{D40072E8-4C37-4DB4-87BD-D2EFDBCE16C0}" srcId="{286FF6C9-6116-4A7B-A421-CF12B574E5A5}" destId="{5478D96E-E5BD-4E58-B388-E4579B1462E3}" srcOrd="6" destOrd="0" parTransId="{E7121881-B391-4F85-835E-2C627A9CA785}" sibTransId="{3D0F1266-AB4A-443D-BF8C-8B5C1EF447CF}"/>
    <dgm:cxn modelId="{299CA2EF-60B6-451C-A72E-4E21588A53C6}" type="presOf" srcId="{218C42A5-97EE-4911-8243-A6CC89353EB3}" destId="{77061D91-D7D0-4BB1-A491-D4E52B7CB29B}" srcOrd="0" destOrd="0" presId="urn:microsoft.com/office/officeart/2005/8/layout/bList2"/>
    <dgm:cxn modelId="{C9E531F5-65EF-4341-90C5-4BEF190F0849}" srcId="{286FF6C9-6116-4A7B-A421-CF12B574E5A5}" destId="{E47E1F69-A60B-48FD-BFCA-1C0EC7F45A51}" srcOrd="2" destOrd="0" parTransId="{08D2FE03-BCF9-48EE-A111-0120B9B63BDB}" sibTransId="{20B61861-FCFC-49E5-AEF1-3D57D2E6CAAB}"/>
    <dgm:cxn modelId="{8205AC78-4AE6-4708-B42B-E94A819B1C09}" type="presParOf" srcId="{C0E9CAC3-0742-4615-9512-B779F1BDD099}" destId="{67D131FA-9DA3-4395-9037-C9F91DC92B27}" srcOrd="0" destOrd="0" presId="urn:microsoft.com/office/officeart/2005/8/layout/bList2"/>
    <dgm:cxn modelId="{5E1F238E-1B5A-4988-B304-629F2B41C605}" type="presParOf" srcId="{67D131FA-9DA3-4395-9037-C9F91DC92B27}" destId="{77061D91-D7D0-4BB1-A491-D4E52B7CB29B}" srcOrd="0" destOrd="0" presId="urn:microsoft.com/office/officeart/2005/8/layout/bList2"/>
    <dgm:cxn modelId="{EAB45F55-17C2-430D-AA4C-EEBD0BE48DB8}" type="presParOf" srcId="{67D131FA-9DA3-4395-9037-C9F91DC92B27}" destId="{B116ED18-C657-4627-BEA9-6B90C7FCFFED}" srcOrd="1" destOrd="0" presId="urn:microsoft.com/office/officeart/2005/8/layout/bList2"/>
    <dgm:cxn modelId="{CA0F4EDD-DCBB-4811-A7CB-7EF03EAC160D}" type="presParOf" srcId="{67D131FA-9DA3-4395-9037-C9F91DC92B27}" destId="{E5228205-AA45-45C8-904D-413E920CC45B}" srcOrd="2" destOrd="0" presId="urn:microsoft.com/office/officeart/2005/8/layout/bList2"/>
    <dgm:cxn modelId="{64492F84-582A-485F-AEC9-1DCCDBBA43BE}" type="presParOf" srcId="{67D131FA-9DA3-4395-9037-C9F91DC92B27}" destId="{720B8000-41E6-410D-A558-9C56597235B5}" srcOrd="3" destOrd="0" presId="urn:microsoft.com/office/officeart/2005/8/layout/bList2"/>
    <dgm:cxn modelId="{3DB6E583-2851-44EA-B5B1-78FB3BFDF59A}" type="presParOf" srcId="{C0E9CAC3-0742-4615-9512-B779F1BDD099}" destId="{A403B419-3FEF-4B7C-B84A-4752FB63AD45}" srcOrd="1" destOrd="0" presId="urn:microsoft.com/office/officeart/2005/8/layout/bList2"/>
    <dgm:cxn modelId="{70741A85-C6A4-4AFC-92F8-18FA37AF5961}" type="presParOf" srcId="{C0E9CAC3-0742-4615-9512-B779F1BDD099}" destId="{18466339-2C2D-4EEF-AFF2-3CBF5332A70C}" srcOrd="2" destOrd="0" presId="urn:microsoft.com/office/officeart/2005/8/layout/bList2"/>
    <dgm:cxn modelId="{8817E738-5D0C-4FCB-909C-4611FB29BA16}" type="presParOf" srcId="{18466339-2C2D-4EEF-AFF2-3CBF5332A70C}" destId="{659FCC38-E2B1-4CD2-9C97-CBDFE44C9E71}" srcOrd="0" destOrd="0" presId="urn:microsoft.com/office/officeart/2005/8/layout/bList2"/>
    <dgm:cxn modelId="{34F4BAFE-C661-46AB-AC3C-E381E75DEBC6}" type="presParOf" srcId="{18466339-2C2D-4EEF-AFF2-3CBF5332A70C}" destId="{743C3B30-FBCB-4556-87AC-CB438E3467B9}" srcOrd="1" destOrd="0" presId="urn:microsoft.com/office/officeart/2005/8/layout/bList2"/>
    <dgm:cxn modelId="{67E6CD4E-03F4-4940-8E91-3F24E1F4B42E}" type="presParOf" srcId="{18466339-2C2D-4EEF-AFF2-3CBF5332A70C}" destId="{74BC4ECD-0E88-4A51-9E8B-C4ACCD3798FD}" srcOrd="2" destOrd="0" presId="urn:microsoft.com/office/officeart/2005/8/layout/bList2"/>
    <dgm:cxn modelId="{C49A5F48-35CD-4041-A605-45F356B84088}" type="presParOf" srcId="{18466339-2C2D-4EEF-AFF2-3CBF5332A70C}" destId="{38A33EE3-A1ED-486B-8D0A-C378A4CD8FC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1D91-D7D0-4BB1-A491-D4E52B7CB29B}">
      <dsp:nvSpPr>
        <dsp:cNvPr id="0" name=""/>
        <dsp:cNvSpPr/>
      </dsp:nvSpPr>
      <dsp:spPr>
        <a:xfrm>
          <a:off x="3458" y="121929"/>
          <a:ext cx="3738712" cy="2790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Bodoni MT" pitchFamily="18" charset="0"/>
            </a:rPr>
            <a:t>Rangsangan</a:t>
          </a:r>
          <a:r>
            <a:rPr lang="en-US" sz="2600" kern="1200" dirty="0">
              <a:latin typeface="Bodoni MT" pitchFamily="18" charset="0"/>
            </a:rPr>
            <a:t> yang </a:t>
          </a:r>
          <a:r>
            <a:rPr lang="en-US" sz="2600" kern="1200" dirty="0" err="1">
              <a:latin typeface="Bodoni MT" pitchFamily="18" charset="0"/>
            </a:rPr>
            <a:t>membangkitkan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emosi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dan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pengendalian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latihan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individu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terhadap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ungkapan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emosi</a:t>
          </a:r>
          <a:r>
            <a:rPr lang="en-US" sz="2600" kern="1200" dirty="0">
              <a:latin typeface="Bodoni MT" pitchFamily="18" charset="0"/>
            </a:rPr>
            <a:t> </a:t>
          </a:r>
          <a:r>
            <a:rPr lang="en-US" sz="2600" kern="1200" dirty="0" err="1">
              <a:latin typeface="Bodoni MT" pitchFamily="18" charset="0"/>
            </a:rPr>
            <a:t>mereka</a:t>
          </a:r>
          <a:endParaRPr lang="en-US" sz="2600" kern="1200" dirty="0">
            <a:latin typeface="Bodoni MT" pitchFamily="18" charset="0"/>
          </a:endParaRPr>
        </a:p>
      </dsp:txBody>
      <dsp:txXfrm>
        <a:off x="68851" y="187322"/>
        <a:ext cx="3607926" cy="2725477"/>
      </dsp:txXfrm>
    </dsp:sp>
    <dsp:sp modelId="{E5228205-AA45-45C8-904D-413E920CC45B}">
      <dsp:nvSpPr>
        <dsp:cNvPr id="0" name=""/>
        <dsp:cNvSpPr/>
      </dsp:nvSpPr>
      <dsp:spPr>
        <a:xfrm>
          <a:off x="3458" y="2912799"/>
          <a:ext cx="3738712" cy="1200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</a:t>
          </a:r>
          <a:r>
            <a:rPr lang="id-ID" sz="3200" kern="1200" dirty="0"/>
            <a:t>etak pola emosi remaja</a:t>
          </a:r>
          <a:endParaRPr lang="en-US" sz="3200" kern="1200" dirty="0"/>
        </a:p>
      </dsp:txBody>
      <dsp:txXfrm>
        <a:off x="3458" y="2912799"/>
        <a:ext cx="2632896" cy="1200074"/>
      </dsp:txXfrm>
    </dsp:sp>
    <dsp:sp modelId="{720B8000-41E6-410D-A558-9C56597235B5}">
      <dsp:nvSpPr>
        <dsp:cNvPr id="0" name=""/>
        <dsp:cNvSpPr/>
      </dsp:nvSpPr>
      <dsp:spPr>
        <a:xfrm>
          <a:off x="2742116" y="3103420"/>
          <a:ext cx="1308549" cy="1308549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28000" t="-15000" r="-14000" b="-23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FCC38-E2B1-4CD2-9C97-CBDFE44C9E71}">
      <dsp:nvSpPr>
        <dsp:cNvPr id="0" name=""/>
        <dsp:cNvSpPr/>
      </dsp:nvSpPr>
      <dsp:spPr>
        <a:xfrm>
          <a:off x="4374850" y="121929"/>
          <a:ext cx="3738712" cy="2790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Menggerutu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mau</a:t>
          </a:r>
          <a:r>
            <a:rPr lang="en-US" sz="1600" kern="1200" dirty="0"/>
            <a:t> </a:t>
          </a:r>
          <a:r>
            <a:rPr lang="en-US" sz="1600" kern="1200" dirty="0" err="1"/>
            <a:t>berbicara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suara</a:t>
          </a:r>
          <a:r>
            <a:rPr lang="en-US" sz="1600" kern="1200" dirty="0"/>
            <a:t> </a:t>
          </a:r>
          <a:r>
            <a:rPr lang="en-US" sz="1600" kern="1200" dirty="0" err="1"/>
            <a:t>keras</a:t>
          </a:r>
          <a:r>
            <a:rPr lang="en-US" sz="1600" kern="1200" dirty="0"/>
            <a:t> </a:t>
          </a:r>
          <a:r>
            <a:rPr lang="en-US" sz="1600" kern="1200" dirty="0" err="1"/>
            <a:t>mengkritik</a:t>
          </a:r>
          <a:r>
            <a:rPr lang="en-US" sz="1600" kern="1200" dirty="0"/>
            <a:t> </a:t>
          </a:r>
          <a:r>
            <a:rPr lang="en-US" sz="1600" kern="1200" dirty="0" err="1"/>
            <a:t>orang-orang</a:t>
          </a:r>
          <a:r>
            <a:rPr lang="en-US" sz="1600" kern="1200" dirty="0"/>
            <a:t> yang </a:t>
          </a:r>
          <a:r>
            <a:rPr lang="en-US" sz="1600" kern="1200" dirty="0" err="1"/>
            <a:t>menyebabkan</a:t>
          </a:r>
          <a:r>
            <a:rPr lang="en-US" sz="1600" kern="1200" dirty="0"/>
            <a:t> </a:t>
          </a:r>
          <a:r>
            <a:rPr lang="en-US" sz="1600" kern="1200" dirty="0" err="1"/>
            <a:t>amarah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Iri</a:t>
          </a:r>
          <a:r>
            <a:rPr lang="en-US" sz="1600" kern="1200" dirty="0"/>
            <a:t> </a:t>
          </a:r>
          <a:r>
            <a:rPr lang="en-US" sz="1600" kern="1200" dirty="0" err="1"/>
            <a:t>hati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</a:t>
          </a:r>
          <a:r>
            <a:rPr lang="en-US" sz="1600" kern="1200" dirty="0" err="1"/>
            <a:t>engeluh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Menyesali</a:t>
          </a:r>
          <a:r>
            <a:rPr lang="en-US" sz="1600" kern="1200" dirty="0"/>
            <a:t> </a:t>
          </a:r>
          <a:r>
            <a:rPr lang="en-US" sz="1600" kern="1200" dirty="0" err="1"/>
            <a:t>diri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Suka</a:t>
          </a:r>
          <a:r>
            <a:rPr lang="en-US" sz="1600" kern="1200" dirty="0"/>
            <a:t> </a:t>
          </a:r>
          <a:r>
            <a:rPr lang="en-US" sz="1600" kern="1200" dirty="0" err="1"/>
            <a:t>bekerja</a:t>
          </a:r>
          <a:r>
            <a:rPr lang="en-US" sz="1600" kern="1200" dirty="0"/>
            <a:t> </a:t>
          </a:r>
          <a:r>
            <a:rPr lang="en-US" sz="1600" kern="1200" dirty="0" err="1"/>
            <a:t>sambilan</a:t>
          </a:r>
          <a:r>
            <a:rPr lang="en-US" sz="1600" kern="1200" dirty="0"/>
            <a:t> agar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memperoleh</a:t>
          </a:r>
          <a:r>
            <a:rPr lang="en-US" sz="1600" kern="1200" dirty="0"/>
            <a:t> </a:t>
          </a:r>
          <a:r>
            <a:rPr lang="en-US" sz="1600" kern="1200" dirty="0" err="1"/>
            <a:t>uang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membeli</a:t>
          </a:r>
          <a:r>
            <a:rPr lang="en-US" sz="1600" kern="1200" dirty="0"/>
            <a:t> </a:t>
          </a:r>
          <a:r>
            <a:rPr lang="en-US" sz="1600" kern="1200" dirty="0" err="1"/>
            <a:t>barang</a:t>
          </a:r>
          <a:r>
            <a:rPr lang="en-US" sz="1600" kern="1200" dirty="0"/>
            <a:t> yang </a:t>
          </a:r>
          <a:r>
            <a:rPr lang="en-US" sz="1600" kern="1200" dirty="0" err="1"/>
            <a:t>diinginkan</a:t>
          </a:r>
          <a:endParaRPr lang="en-US" sz="1600" kern="1200" dirty="0"/>
        </a:p>
      </dsp:txBody>
      <dsp:txXfrm>
        <a:off x="4440243" y="187322"/>
        <a:ext cx="3607926" cy="2725477"/>
      </dsp:txXfrm>
    </dsp:sp>
    <dsp:sp modelId="{74BC4ECD-0E88-4A51-9E8B-C4ACCD3798FD}">
      <dsp:nvSpPr>
        <dsp:cNvPr id="0" name=""/>
        <dsp:cNvSpPr/>
      </dsp:nvSpPr>
      <dsp:spPr>
        <a:xfrm>
          <a:off x="4374850" y="2912799"/>
          <a:ext cx="3738712" cy="1200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Ungkapan emosi remaja</a:t>
          </a:r>
          <a:endParaRPr lang="en-US" sz="3200" kern="1200" dirty="0"/>
        </a:p>
      </dsp:txBody>
      <dsp:txXfrm>
        <a:off x="4374850" y="2912799"/>
        <a:ext cx="2632896" cy="1200074"/>
      </dsp:txXfrm>
    </dsp:sp>
    <dsp:sp modelId="{38A33EE3-A1ED-486B-8D0A-C378A4CD8FCB}">
      <dsp:nvSpPr>
        <dsp:cNvPr id="0" name=""/>
        <dsp:cNvSpPr/>
      </dsp:nvSpPr>
      <dsp:spPr>
        <a:xfrm>
          <a:off x="7113509" y="3103420"/>
          <a:ext cx="1308549" cy="13085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60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500-4118-4B76-A073-6CACC34FD058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8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19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305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8251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756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3673D-AD3B-4C37-AC68-BB16D2BC551D}" type="datetimeFigureOut">
              <a:rPr lang="id-ID" smtClean="0"/>
              <a:pPr/>
              <a:t>22/09/2023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6CDA-0A57-49C5-A2A6-F12B8CC9960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091949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 r="-4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762" y="93596"/>
            <a:ext cx="7771113" cy="826231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 sz="30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762" y="971467"/>
            <a:ext cx="6401086" cy="568034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630" y="4684124"/>
            <a:ext cx="2133695" cy="3571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3673D-AD3B-4C37-AC68-BB16D2BC551D}" type="datetimeFigureOut">
              <a:rPr lang="id-ID" smtClean="0"/>
              <a:pPr/>
              <a:t>22/09/2023</a:t>
            </a:fld>
            <a:endParaRPr lang="id-ID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748" y="4684124"/>
            <a:ext cx="2894504" cy="3571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2675" y="4684124"/>
            <a:ext cx="2133695" cy="3571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66CDA-0A57-49C5-A2A6-F12B8CC9960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318146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3673D-AD3B-4C37-AC68-BB16D2BC551D}" type="datetimeFigureOut">
              <a:rPr lang="id-ID" smtClean="0"/>
              <a:pPr/>
              <a:t>22/09/2023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6CDA-0A57-49C5-A2A6-F12B8CC9960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190636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entagon 55"/>
          <p:cNvSpPr/>
          <p:nvPr/>
        </p:nvSpPr>
        <p:spPr>
          <a:xfrm rot="10800000">
            <a:off x="4011997" y="3003798"/>
            <a:ext cx="568387" cy="598924"/>
          </a:xfrm>
          <a:prstGeom prst="homePlate">
            <a:avLst/>
          </a:prstGeom>
          <a:solidFill>
            <a:srgbClr val="98DFB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3" name="Group 62"/>
          <p:cNvGrpSpPr/>
          <p:nvPr/>
        </p:nvGrpSpPr>
        <p:grpSpPr>
          <a:xfrm>
            <a:off x="3203848" y="637803"/>
            <a:ext cx="4464496" cy="3867894"/>
            <a:chOff x="1979712" y="1275606"/>
            <a:chExt cx="4464496" cy="3867894"/>
          </a:xfrm>
        </p:grpSpPr>
        <p:grpSp>
          <p:nvGrpSpPr>
            <p:cNvPr id="62" name="Group 61"/>
            <p:cNvGrpSpPr/>
            <p:nvPr/>
          </p:nvGrpSpPr>
          <p:grpSpPr>
            <a:xfrm>
              <a:off x="1979712" y="1275606"/>
              <a:ext cx="4464496" cy="3867894"/>
              <a:chOff x="5436096" y="1275606"/>
              <a:chExt cx="4464496" cy="386789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36096" y="1275606"/>
                <a:ext cx="4464496" cy="386789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012160" y="1707654"/>
                <a:ext cx="374441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PERTUMBUHAN DAN </a:t>
                </a:r>
              </a:p>
              <a:p>
                <a:pPr algn="ctr"/>
                <a:r>
                  <a:rPr lang="en-US" sz="3200" b="1" dirty="0"/>
                  <a:t>PERKEMBANGAN REMAJA</a:t>
                </a:r>
                <a:endParaRPr lang="id-ID" sz="3200" b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267739" y="1813116"/>
              <a:ext cx="322212" cy="2365673"/>
              <a:chOff x="3424666" y="2337829"/>
              <a:chExt cx="283238" cy="1890105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3635896" y="2643758"/>
                <a:ext cx="72008" cy="158417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3551267" y="2337830"/>
                <a:ext cx="72007" cy="158417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3479261" y="2337829"/>
                <a:ext cx="72007" cy="15841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3424666" y="2337830"/>
                <a:ext cx="72008" cy="15841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EE92FD-8206-1998-A52C-B50F20B4C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0B511-9868-B20E-ACB4-BF434D070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0528" y="713532"/>
            <a:ext cx="9144000" cy="288032"/>
          </a:xfrm>
        </p:spPr>
        <p:txBody>
          <a:bodyPr/>
          <a:lstStyle/>
          <a:p>
            <a:r>
              <a:rPr lang="en-US" dirty="0"/>
              <a:t>Tanner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4E2C9-5903-1271-6914-C47B7685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2" t="30102" r="9588" b="27860"/>
          <a:stretch/>
        </p:blipFill>
        <p:spPr bwMode="auto">
          <a:xfrm>
            <a:off x="-61284" y="751329"/>
            <a:ext cx="3536321" cy="254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B6268C-3333-9ED0-3A87-58A96C44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9747"/>
              </p:ext>
            </p:extLst>
          </p:nvPr>
        </p:nvGraphicFramePr>
        <p:xfrm>
          <a:off x="3475038" y="1419622"/>
          <a:ext cx="5389245" cy="2855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>
                  <a:extLst>
                    <a:ext uri="{9D8B030D-6E8A-4147-A177-3AD203B41FA5}">
                      <a16:colId xmlns:a16="http://schemas.microsoft.com/office/drawing/2014/main" val="510943221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805351596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4291409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Payudara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Raput Pubis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38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 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Prapubertas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Tidak ada rambu pubis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9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 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Breast budding, menonjol bukit kecil, aerola melebar 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Jarang, berpigmentasi sedikit, lurus, atas medial labia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284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 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Payudara dan aerola membesar, tidak ada kontur pemisah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Lebih hitam, mulai ikal, jumlahnya bertambah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371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 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Aerola dan papilla membentuk bukit kedua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Kasar, keriting, belum sebanyak dewasa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24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Tahap 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Bentuk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dewasa</a:t>
                      </a:r>
                      <a:r>
                        <a:rPr lang="en-US" sz="1100" dirty="0">
                          <a:effectLst/>
                        </a:rPr>
                        <a:t>, papilla </a:t>
                      </a:r>
                      <a:r>
                        <a:rPr lang="en-US" sz="1100" dirty="0" err="1">
                          <a:effectLst/>
                        </a:rPr>
                        <a:t>menonjol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aerola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sebagia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bagian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dari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kontur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buah</a:t>
                      </a:r>
                      <a:r>
                        <a:rPr lang="en-US" sz="1100" dirty="0">
                          <a:effectLst/>
                        </a:rPr>
                        <a:t> dada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Bentuk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segitiga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seperti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perempuan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dewasa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tersebar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sampai</a:t>
                      </a:r>
                      <a:r>
                        <a:rPr lang="en-US" sz="1100" dirty="0">
                          <a:effectLst/>
                        </a:rPr>
                        <a:t> medial </a:t>
                      </a:r>
                      <a:r>
                        <a:rPr lang="en-US" sz="1100" dirty="0" err="1">
                          <a:effectLst/>
                        </a:rPr>
                        <a:t>paha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84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9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latin typeface="Tw Cen MT Condensed Extra Bold" pitchFamily="34" charset="0"/>
              </a:rPr>
              <a:t>APA SAJA CIRI-CIRI MASA REMAJA?</a:t>
            </a:r>
            <a:endParaRPr lang="id-ID" sz="2800" dirty="0">
              <a:latin typeface="Tw Cen MT Condensed Extra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63638"/>
            <a:ext cx="4872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16293" y="3003798"/>
            <a:ext cx="1630267" cy="1335053"/>
            <a:chOff x="516293" y="3003798"/>
            <a:chExt cx="1630267" cy="1335053"/>
          </a:xfrm>
        </p:grpSpPr>
        <p:sp>
          <p:nvSpPr>
            <p:cNvPr id="23" name="TextBox 22"/>
            <p:cNvSpPr txBox="1"/>
            <p:nvPr/>
          </p:nvSpPr>
          <p:spPr>
            <a:xfrm>
              <a:off x="516293" y="3507854"/>
              <a:ext cx="163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sebagai</a:t>
              </a:r>
              <a:r>
                <a:rPr lang="en-US" sz="1600" dirty="0"/>
                <a:t> </a:t>
              </a:r>
              <a:r>
                <a:rPr lang="en-US" sz="1600" dirty="0" err="1"/>
                <a:t>periode</a:t>
              </a:r>
              <a:r>
                <a:rPr lang="en-US" sz="1600" dirty="0"/>
                <a:t> yang </a:t>
              </a:r>
              <a:r>
                <a:rPr lang="en-US" sz="1600" dirty="0" err="1"/>
                <a:t>penting</a:t>
              </a:r>
              <a:endParaRPr lang="id-ID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3003798"/>
              <a:ext cx="504056" cy="4320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01</a:t>
              </a:r>
              <a:endParaRPr lang="ko-KR" altLang="en-US" sz="1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43608" y="339502"/>
            <a:ext cx="1656184" cy="1435107"/>
            <a:chOff x="1043608" y="339502"/>
            <a:chExt cx="1656184" cy="1435107"/>
          </a:xfrm>
        </p:grpSpPr>
        <p:sp>
          <p:nvSpPr>
            <p:cNvPr id="20" name="TextBox 19"/>
            <p:cNvSpPr txBox="1"/>
            <p:nvPr/>
          </p:nvSpPr>
          <p:spPr>
            <a:xfrm>
              <a:off x="1043608" y="339502"/>
              <a:ext cx="16561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endParaRPr lang="en-US" sz="1600" dirty="0"/>
            </a:p>
            <a:p>
              <a:pPr lvl="0" algn="ctr"/>
              <a:r>
                <a:rPr lang="en-US" sz="1600" dirty="0" err="1"/>
                <a:t>sebagai</a:t>
              </a:r>
              <a:r>
                <a:rPr lang="en-US" sz="1600" dirty="0"/>
                <a:t> </a:t>
              </a:r>
              <a:r>
                <a:rPr lang="en-US" sz="1600" dirty="0" err="1"/>
                <a:t>periode</a:t>
              </a:r>
              <a:r>
                <a:rPr lang="en-US" sz="1600" dirty="0"/>
                <a:t> </a:t>
              </a:r>
              <a:r>
                <a:rPr lang="en-US" sz="1600" dirty="0" err="1"/>
                <a:t>peralihan</a:t>
              </a:r>
              <a:endParaRPr lang="id-ID" sz="1600" dirty="0"/>
            </a:p>
            <a:p>
              <a:pPr algn="ctr"/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53368" y="1347614"/>
              <a:ext cx="530400" cy="426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02</a:t>
              </a:r>
              <a:endParaRPr lang="ko-KR" altLang="en-US" sz="1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8461448" y="1576609"/>
            <a:ext cx="8439472" cy="1499197"/>
            <a:chOff x="381000" y="1323231"/>
            <a:chExt cx="8439472" cy="149919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81000" y="2053840"/>
              <a:ext cx="8439472" cy="356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iamond 4"/>
            <p:cNvSpPr/>
            <p:nvPr/>
          </p:nvSpPr>
          <p:spPr>
            <a:xfrm>
              <a:off x="765101" y="1521231"/>
              <a:ext cx="1065219" cy="1065219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iamond 5"/>
            <p:cNvSpPr/>
            <p:nvPr/>
          </p:nvSpPr>
          <p:spPr>
            <a:xfrm>
              <a:off x="2183656" y="1413232"/>
              <a:ext cx="1301934" cy="130193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3818209" y="1323231"/>
              <a:ext cx="1499197" cy="149919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5632764" y="1413232"/>
              <a:ext cx="1301934" cy="130193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7267318" y="1521231"/>
              <a:ext cx="1065219" cy="1065219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ed Rectangle 27"/>
            <p:cNvSpPr/>
            <p:nvPr/>
          </p:nvSpPr>
          <p:spPr>
            <a:xfrm>
              <a:off x="2637338" y="1916903"/>
              <a:ext cx="392407" cy="30142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4325566" y="1857836"/>
              <a:ext cx="465061" cy="4353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ed Rectangle 7"/>
            <p:cNvSpPr/>
            <p:nvPr/>
          </p:nvSpPr>
          <p:spPr>
            <a:xfrm>
              <a:off x="1148772" y="1938966"/>
              <a:ext cx="316433" cy="27307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ectangle 9"/>
            <p:cNvSpPr/>
            <p:nvPr/>
          </p:nvSpPr>
          <p:spPr>
            <a:xfrm>
              <a:off x="6117738" y="1889037"/>
              <a:ext cx="329824" cy="32928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36"/>
            <p:cNvSpPr/>
            <p:nvPr/>
          </p:nvSpPr>
          <p:spPr>
            <a:xfrm>
              <a:off x="7652777" y="1951829"/>
              <a:ext cx="312857" cy="247350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483768" y="3008851"/>
            <a:ext cx="1705787" cy="1576221"/>
            <a:chOff x="2483768" y="3008851"/>
            <a:chExt cx="1705787" cy="1576221"/>
          </a:xfrm>
        </p:grpSpPr>
        <p:sp>
          <p:nvSpPr>
            <p:cNvPr id="11" name="TextBox 10"/>
            <p:cNvSpPr txBox="1"/>
            <p:nvPr/>
          </p:nvSpPr>
          <p:spPr>
            <a:xfrm>
              <a:off x="2483768" y="3507854"/>
              <a:ext cx="17057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sebagai</a:t>
              </a:r>
              <a:r>
                <a:rPr lang="en-US" sz="1600" dirty="0"/>
                <a:t> </a:t>
              </a:r>
              <a:r>
                <a:rPr lang="en-US" sz="1600" dirty="0" err="1"/>
                <a:t>periode</a:t>
              </a:r>
              <a:r>
                <a:rPr lang="en-US" sz="1600" dirty="0"/>
                <a:t> </a:t>
              </a:r>
              <a:r>
                <a:rPr lang="en-US" sz="1600" dirty="0" err="1"/>
                <a:t>perubahan</a:t>
              </a:r>
              <a:endParaRPr lang="id-ID" sz="1600" dirty="0"/>
            </a:p>
            <a:p>
              <a:pPr algn="ctr"/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33488" y="3008851"/>
              <a:ext cx="530400" cy="426995"/>
            </a:xfrm>
            <a:prstGeom prst="rect">
              <a:avLst/>
            </a:prstGeom>
            <a:solidFill>
              <a:srgbClr val="9AD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03</a:t>
              </a:r>
              <a:endParaRPr lang="ko-KR" altLang="en-US" sz="1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59155" y="270396"/>
            <a:ext cx="1776941" cy="1504212"/>
            <a:chOff x="3659155" y="270396"/>
            <a:chExt cx="1776941" cy="1504212"/>
          </a:xfrm>
        </p:grpSpPr>
        <p:sp>
          <p:nvSpPr>
            <p:cNvPr id="17" name="TextBox 16"/>
            <p:cNvSpPr txBox="1"/>
            <p:nvPr/>
          </p:nvSpPr>
          <p:spPr>
            <a:xfrm>
              <a:off x="3682578" y="270396"/>
              <a:ext cx="17535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sebagai</a:t>
              </a:r>
              <a:r>
                <a:rPr lang="en-US" sz="1600" dirty="0"/>
                <a:t> masa </a:t>
              </a:r>
            </a:p>
            <a:p>
              <a:pPr lvl="0" algn="ctr"/>
              <a:r>
                <a:rPr lang="en-US" sz="1600" dirty="0" err="1"/>
                <a:t>mencari</a:t>
              </a:r>
              <a:r>
                <a:rPr lang="en-US" sz="1600" dirty="0"/>
                <a:t> </a:t>
              </a:r>
              <a:r>
                <a:rPr lang="en-US" sz="1600" dirty="0" err="1"/>
                <a:t>identitas</a:t>
              </a:r>
              <a:r>
                <a:rPr lang="en-US" sz="1600" dirty="0"/>
                <a:t> </a:t>
              </a:r>
              <a:r>
                <a:rPr lang="en-US" sz="1600" dirty="0" err="1"/>
                <a:t>diri</a:t>
              </a:r>
              <a:endParaRPr lang="id-ID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59155" y="1347613"/>
              <a:ext cx="530400" cy="426995"/>
            </a:xfrm>
            <a:prstGeom prst="rect">
              <a:avLst/>
            </a:prstGeom>
            <a:solidFill>
              <a:srgbClr val="98DF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04</a:t>
              </a:r>
              <a:endParaRPr lang="ko-KR" altLang="en-US" sz="14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58096" y="3030915"/>
            <a:ext cx="1889466" cy="1350327"/>
            <a:chOff x="4558096" y="3030915"/>
            <a:chExt cx="1889466" cy="1350327"/>
          </a:xfrm>
        </p:grpSpPr>
        <p:sp>
          <p:nvSpPr>
            <p:cNvPr id="37" name="Rectangle 36"/>
            <p:cNvSpPr/>
            <p:nvPr/>
          </p:nvSpPr>
          <p:spPr>
            <a:xfrm>
              <a:off x="4558096" y="3550245"/>
              <a:ext cx="18894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adalah</a:t>
              </a:r>
              <a:r>
                <a:rPr lang="en-US" sz="1600" dirty="0"/>
                <a:t> masa yang </a:t>
              </a:r>
              <a:r>
                <a:rPr lang="en-US" sz="1600" dirty="0" err="1"/>
                <a:t>tidak</a:t>
              </a:r>
              <a:r>
                <a:rPr lang="en-US" sz="1600" dirty="0"/>
                <a:t> </a:t>
              </a:r>
              <a:r>
                <a:rPr lang="en-US" sz="1600" dirty="0" err="1"/>
                <a:t>realistik</a:t>
              </a:r>
              <a:endParaRPr lang="id-ID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77704" y="3030915"/>
              <a:ext cx="530400" cy="4269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05</a:t>
              </a:r>
              <a:endParaRPr lang="ko-KR" altLang="en-US" sz="14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65434" y="627534"/>
            <a:ext cx="2222990" cy="1147073"/>
            <a:chOff x="6165434" y="627534"/>
            <a:chExt cx="2222990" cy="1147073"/>
          </a:xfrm>
        </p:grpSpPr>
        <p:sp>
          <p:nvSpPr>
            <p:cNvPr id="38" name="Rectangle 37"/>
            <p:cNvSpPr/>
            <p:nvPr/>
          </p:nvSpPr>
          <p:spPr>
            <a:xfrm>
              <a:off x="6165434" y="627534"/>
              <a:ext cx="22229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Masa remaja sebagai masa menuju dewasa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36918" y="1347612"/>
              <a:ext cx="530400" cy="426995"/>
            </a:xfrm>
            <a:prstGeom prst="rect">
              <a:avLst/>
            </a:prstGeom>
            <a:solidFill>
              <a:srgbClr val="A4B4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06</a:t>
              </a:r>
              <a:endParaRPr lang="ko-KR" altLang="en-US" sz="1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32240" y="3030915"/>
            <a:ext cx="1967474" cy="1629067"/>
            <a:chOff x="6732240" y="3030915"/>
            <a:chExt cx="1967474" cy="1629067"/>
          </a:xfrm>
        </p:grpSpPr>
        <p:sp>
          <p:nvSpPr>
            <p:cNvPr id="14" name="TextBox 13"/>
            <p:cNvSpPr txBox="1"/>
            <p:nvPr/>
          </p:nvSpPr>
          <p:spPr>
            <a:xfrm>
              <a:off x="6732240" y="3582764"/>
              <a:ext cx="19674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/>
                <a:t>Masa </a:t>
              </a:r>
              <a:r>
                <a:rPr lang="en-US" sz="1600" dirty="0" err="1"/>
                <a:t>remaja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sebagai</a:t>
              </a:r>
              <a:r>
                <a:rPr lang="en-US" sz="1600" dirty="0"/>
                <a:t> masa yang </a:t>
              </a:r>
              <a:r>
                <a:rPr lang="en-US" sz="1600" dirty="0" err="1"/>
                <a:t>menimbulkan</a:t>
              </a:r>
              <a:r>
                <a:rPr lang="en-US" sz="1600" dirty="0"/>
                <a:t> </a:t>
              </a:r>
            </a:p>
            <a:p>
              <a:pPr lvl="0" algn="ctr"/>
              <a:r>
                <a:rPr lang="en-US" sz="1600" dirty="0" err="1"/>
                <a:t>ketakutan</a:t>
              </a:r>
              <a:endParaRPr lang="id-ID" sz="1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8304" y="3030915"/>
              <a:ext cx="530400" cy="4269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07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48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979 0.00587 L 0.96979 0.0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err="1"/>
              <a:t>Karakteristik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Perkembangan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Remaja</a:t>
            </a:r>
            <a:endParaRPr lang="ko-KR" alt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2577982" y="2646679"/>
            <a:ext cx="485364" cy="485364"/>
            <a:chOff x="2577982" y="2646679"/>
            <a:chExt cx="485364" cy="485364"/>
          </a:xfrm>
        </p:grpSpPr>
        <p:sp>
          <p:nvSpPr>
            <p:cNvPr id="5" name="Oval 4">
              <a:hlinkClick r:id="rId2" action="ppaction://hlinksldjump"/>
            </p:cNvPr>
            <p:cNvSpPr/>
            <p:nvPr/>
          </p:nvSpPr>
          <p:spPr>
            <a:xfrm>
              <a:off x="2577982" y="2646679"/>
              <a:ext cx="485364" cy="4853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2729126" y="2725251"/>
              <a:ext cx="183076" cy="3282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Parallelogram 15"/>
          <p:cNvSpPr/>
          <p:nvPr/>
        </p:nvSpPr>
        <p:spPr>
          <a:xfrm rot="16200000">
            <a:off x="2906378" y="3605687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300192" y="1678658"/>
            <a:ext cx="240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Moral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806" y="2554270"/>
            <a:ext cx="239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Spiritual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3429882"/>
            <a:ext cx="239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77" y="1677855"/>
            <a:ext cx="240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Pertumbuhan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Fisik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202" y="2553467"/>
            <a:ext cx="239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Psikososial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177" y="3429079"/>
            <a:ext cx="239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Kognitif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1DA50799-C094-4850-957F-2A8EE583367B}"/>
              </a:ext>
            </a:extLst>
          </p:cNvPr>
          <p:cNvSpPr/>
          <p:nvPr/>
        </p:nvSpPr>
        <p:spPr>
          <a:xfrm flipH="1">
            <a:off x="5806122" y="3636683"/>
            <a:ext cx="321345" cy="2650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EDBB590F-41DF-4B48-BF56-6EB0576D4986}"/>
              </a:ext>
            </a:extLst>
          </p:cNvPr>
          <p:cNvSpPr/>
          <p:nvPr/>
        </p:nvSpPr>
        <p:spPr>
          <a:xfrm>
            <a:off x="6078963" y="2765651"/>
            <a:ext cx="261028" cy="255929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ound Same Side Corner Rectangle 19">
            <a:extLst>
              <a:ext uri="{FF2B5EF4-FFF2-40B4-BE49-F238E27FC236}">
                <a16:creationId xmlns:a16="http://schemas.microsoft.com/office/drawing/2014/main" id="{ADDC8D06-314A-4CF0-9521-E09ADA963257}"/>
              </a:ext>
            </a:extLst>
          </p:cNvPr>
          <p:cNvSpPr/>
          <p:nvPr/>
        </p:nvSpPr>
        <p:spPr>
          <a:xfrm>
            <a:off x="5816653" y="1839411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9" name="Group 110">
            <a:extLst>
              <a:ext uri="{FF2B5EF4-FFF2-40B4-BE49-F238E27FC236}">
                <a16:creationId xmlns:a16="http://schemas.microsoft.com/office/drawing/2014/main" id="{E66F019E-8489-470A-B44D-8B5A332753F1}"/>
              </a:ext>
            </a:extLst>
          </p:cNvPr>
          <p:cNvGrpSpPr/>
          <p:nvPr/>
        </p:nvGrpSpPr>
        <p:grpSpPr>
          <a:xfrm>
            <a:off x="2907126" y="1867782"/>
            <a:ext cx="264190" cy="291931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40" name="Freeform 111">
              <a:extLst>
                <a:ext uri="{FF2B5EF4-FFF2-40B4-BE49-F238E27FC236}">
                  <a16:creationId xmlns:a16="http://schemas.microsoft.com/office/drawing/2014/main" id="{76692301-051A-477F-8FC6-C01102991DB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9F71F56C-2F37-430D-8D7C-4BCB939025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r="28419"/>
          <a:stretch>
            <a:fillRect/>
          </a:stretch>
        </p:blipFill>
        <p:spPr>
          <a:xfrm>
            <a:off x="3563888" y="1206017"/>
            <a:ext cx="1945465" cy="3005145"/>
          </a:xfrm>
        </p:spPr>
      </p:pic>
    </p:spTree>
    <p:extLst>
      <p:ext uri="{BB962C8B-B14F-4D97-AF65-F5344CB8AC3E}">
        <p14:creationId xmlns:p14="http://schemas.microsoft.com/office/powerpoint/2010/main" val="35779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8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46" y="411510"/>
            <a:ext cx="9144000" cy="288032"/>
          </a:xfrm>
        </p:spPr>
        <p:txBody>
          <a:bodyPr/>
          <a:lstStyle/>
          <a:p>
            <a:endParaRPr lang="en-US" sz="2800" dirty="0">
              <a:latin typeface="Tw Cen MT Condensed Extra Bold" pitchFamily="34" charset="0"/>
            </a:endParaRPr>
          </a:p>
          <a:p>
            <a:r>
              <a:rPr lang="en-US" sz="2600" dirty="0">
                <a:latin typeface="Tw Cen MT Condensed Extra Bold" pitchFamily="34" charset="0"/>
              </a:rPr>
              <a:t>APA ITU TUGAS PERKEMBANGAN REMAJA?</a:t>
            </a:r>
          </a:p>
          <a:p>
            <a:r>
              <a:rPr lang="en-US" sz="2600" dirty="0">
                <a:latin typeface="Tw Cen MT Condensed Extra Bold" pitchFamily="34" charset="0"/>
              </a:rPr>
              <a:t>APA SAJA TUGAS PERKEMBANGAN REMAJA?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63638"/>
            <a:ext cx="4872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526"/>
            <a:ext cx="6192688" cy="397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77155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</a:p>
          <a:p>
            <a:pPr algn="ctr"/>
            <a:r>
              <a:rPr lang="en-US" dirty="0" err="1"/>
              <a:t>remaja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kematangan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632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Tugas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Remaja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1640" y="1249330"/>
            <a:ext cx="6912808" cy="3194628"/>
            <a:chOff x="1115576" y="1392293"/>
            <a:chExt cx="6912808" cy="3194628"/>
          </a:xfrm>
        </p:grpSpPr>
        <p:sp>
          <p:nvSpPr>
            <p:cNvPr id="4" name="Rectangle 3"/>
            <p:cNvSpPr/>
            <p:nvPr/>
          </p:nvSpPr>
          <p:spPr>
            <a:xfrm>
              <a:off x="1457754" y="1426511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12"/>
            <p:cNvSpPr txBox="1"/>
            <p:nvPr/>
          </p:nvSpPr>
          <p:spPr bwMode="auto">
            <a:xfrm>
              <a:off x="2073782" y="1449703"/>
              <a:ext cx="5738578" cy="58477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d-ID" sz="1600" dirty="0"/>
                <a:t>Mencapai hubungan baru dan yang lebih matang dengan </a:t>
              </a:r>
              <a:endParaRPr lang="en-US" sz="1600" dirty="0"/>
            </a:p>
            <a:p>
              <a:pPr>
                <a:defRPr/>
              </a:pPr>
              <a:r>
                <a:rPr lang="id-ID" sz="1600" dirty="0"/>
                <a:t>teman sebaya baik pria maupun wanita.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15576" y="1392293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3454" y="1482387"/>
              <a:ext cx="4286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57754" y="2263268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073782" y="2409570"/>
              <a:ext cx="5738578" cy="338554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Mencapai</a:t>
              </a:r>
              <a:r>
                <a:rPr lang="en-US" sz="1600" dirty="0"/>
                <a:t> </a:t>
              </a:r>
              <a:r>
                <a:rPr lang="en-US" sz="1600" dirty="0" err="1"/>
                <a:t>peran</a:t>
              </a:r>
              <a:r>
                <a:rPr lang="en-US" sz="1600" dirty="0"/>
                <a:t> </a:t>
              </a:r>
              <a:r>
                <a:rPr lang="en-US" sz="1600" dirty="0" err="1"/>
                <a:t>sosial</a:t>
              </a:r>
              <a:r>
                <a:rPr lang="en-US" sz="1600" dirty="0"/>
                <a:t> </a:t>
              </a:r>
              <a:r>
                <a:rPr lang="en-US" sz="1600" dirty="0" err="1"/>
                <a:t>pria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wanita</a:t>
              </a:r>
              <a:endParaRPr lang="id-ID" sz="16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115576" y="2229050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3454" y="2319144"/>
              <a:ext cx="4286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57754" y="3100025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12"/>
            <p:cNvSpPr txBox="1"/>
            <p:nvPr/>
          </p:nvSpPr>
          <p:spPr bwMode="auto">
            <a:xfrm>
              <a:off x="2073782" y="3123217"/>
              <a:ext cx="5738578" cy="58477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Menerima</a:t>
              </a:r>
              <a:r>
                <a:rPr lang="en-US" sz="1600" dirty="0"/>
                <a:t> </a:t>
              </a:r>
              <a:r>
                <a:rPr lang="en-US" sz="1600" dirty="0" err="1"/>
                <a:t>keadaan</a:t>
              </a:r>
              <a:r>
                <a:rPr lang="en-US" sz="1600" dirty="0"/>
                <a:t> </a:t>
              </a:r>
              <a:r>
                <a:rPr lang="en-US" sz="1600" dirty="0" err="1"/>
                <a:t>fisiknya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menggunakan</a:t>
              </a:r>
              <a:r>
                <a:rPr lang="en-US" sz="1600" dirty="0"/>
                <a:t> </a:t>
              </a:r>
              <a:r>
                <a:rPr lang="en-US" sz="1600" dirty="0" err="1"/>
                <a:t>tubuhnya</a:t>
              </a:r>
              <a:r>
                <a:rPr lang="en-US" sz="1600" dirty="0"/>
                <a:t> </a:t>
              </a:r>
            </a:p>
            <a:p>
              <a:pPr lvl="0">
                <a:defRPr/>
              </a:pPr>
              <a:r>
                <a:rPr lang="en-US" sz="1600" dirty="0" err="1"/>
                <a:t>secara</a:t>
              </a:r>
              <a:r>
                <a:rPr lang="en-US" sz="1600" dirty="0"/>
                <a:t> </a:t>
              </a:r>
              <a:r>
                <a:rPr lang="en-US" sz="1600" dirty="0" err="1"/>
                <a:t>efektif</a:t>
              </a:r>
              <a:endParaRPr lang="id-ID" sz="16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115576" y="3065807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43454" y="3155901"/>
              <a:ext cx="4286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57754" y="3936782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073782" y="3959974"/>
              <a:ext cx="5738578" cy="58477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Mengharapkan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mencapai</a:t>
              </a:r>
              <a:r>
                <a:rPr lang="en-US" sz="1600" dirty="0"/>
                <a:t> </a:t>
              </a:r>
              <a:r>
                <a:rPr lang="en-US" sz="1600" dirty="0" err="1"/>
                <a:t>perilaku</a:t>
              </a:r>
              <a:r>
                <a:rPr lang="en-US" sz="1600" dirty="0"/>
                <a:t> </a:t>
              </a:r>
              <a:r>
                <a:rPr lang="en-US" sz="1600" dirty="0" err="1"/>
                <a:t>sosial</a:t>
              </a:r>
              <a:r>
                <a:rPr lang="en-US" sz="1600" dirty="0"/>
                <a:t> yang </a:t>
              </a:r>
            </a:p>
            <a:p>
              <a:pPr lvl="0">
                <a:defRPr/>
              </a:pPr>
              <a:r>
                <a:rPr lang="en-US" sz="1600" dirty="0" err="1"/>
                <a:t>bertanggung</a:t>
              </a:r>
              <a:r>
                <a:rPr lang="en-US" sz="1600" dirty="0"/>
                <a:t> </a:t>
              </a:r>
              <a:r>
                <a:rPr lang="en-US" sz="1600" dirty="0" err="1"/>
                <a:t>jawab</a:t>
              </a:r>
              <a:endParaRPr lang="id-ID" sz="16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15576" y="3902564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43454" y="3992658"/>
              <a:ext cx="4286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6440" y="2931790"/>
            <a:ext cx="1684072" cy="21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8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123728" y="472445"/>
            <a:ext cx="6561746" cy="3683481"/>
            <a:chOff x="2258726" y="1059582"/>
            <a:chExt cx="6561746" cy="3683481"/>
          </a:xfrm>
        </p:grpSpPr>
        <p:grpSp>
          <p:nvGrpSpPr>
            <p:cNvPr id="39" name="Group 38"/>
            <p:cNvGrpSpPr/>
            <p:nvPr/>
          </p:nvGrpSpPr>
          <p:grpSpPr>
            <a:xfrm>
              <a:off x="2267744" y="1059582"/>
              <a:ext cx="6552728" cy="914400"/>
              <a:chOff x="2267744" y="1059582"/>
              <a:chExt cx="6552728" cy="9144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267744" y="1059582"/>
                <a:ext cx="6552728" cy="914400"/>
                <a:chOff x="1151472" y="3187501"/>
                <a:chExt cx="6552728" cy="914400"/>
              </a:xfrm>
            </p:grpSpPr>
            <p:sp>
              <p:nvSpPr>
                <p:cNvPr id="5" name="Pentagon 4"/>
                <p:cNvSpPr/>
                <p:nvPr/>
              </p:nvSpPr>
              <p:spPr>
                <a:xfrm>
                  <a:off x="1633824" y="3347030"/>
                  <a:ext cx="6070376" cy="720000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>
                  <a:off x="1633824" y="3284701"/>
                  <a:ext cx="5914970" cy="7200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Diamond 6"/>
                <p:cNvSpPr/>
                <p:nvPr/>
              </p:nvSpPr>
              <p:spPr>
                <a:xfrm>
                  <a:off x="1151472" y="3187501"/>
                  <a:ext cx="914400" cy="914400"/>
                </a:xfrm>
                <a:prstGeom prst="diamond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" name="직사각형 39"/>
              <p:cNvSpPr/>
              <p:nvPr/>
            </p:nvSpPr>
            <p:spPr>
              <a:xfrm>
                <a:off x="2509438" y="1262927"/>
                <a:ext cx="40318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5 </a:t>
                </a:r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 bwMode="auto">
            <a:xfrm>
              <a:off x="3382961" y="1239623"/>
              <a:ext cx="4752528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Mencapai</a:t>
              </a:r>
              <a:r>
                <a:rPr lang="en-US" sz="1600" dirty="0"/>
                <a:t> </a:t>
              </a:r>
              <a:r>
                <a:rPr lang="en-US" sz="1600" dirty="0" err="1"/>
                <a:t>kemandirian</a:t>
              </a:r>
              <a:r>
                <a:rPr lang="en-US" sz="1600" dirty="0"/>
                <a:t> </a:t>
              </a:r>
              <a:r>
                <a:rPr lang="en-US" sz="1600" dirty="0" err="1"/>
                <a:t>emosional</a:t>
              </a:r>
              <a:r>
                <a:rPr lang="en-US" sz="1600" dirty="0"/>
                <a:t> </a:t>
              </a:r>
              <a:r>
                <a:rPr lang="en-US" sz="1600" dirty="0" err="1"/>
                <a:t>dari</a:t>
              </a:r>
              <a:r>
                <a:rPr lang="en-US" sz="1600" dirty="0"/>
                <a:t> orang </a:t>
              </a:r>
              <a:r>
                <a:rPr lang="en-US" sz="1600" dirty="0" err="1"/>
                <a:t>tua</a:t>
              </a:r>
              <a:r>
                <a:rPr lang="en-US" sz="1600" dirty="0"/>
                <a:t> </a:t>
              </a:r>
            </a:p>
            <a:p>
              <a:pPr lvl="0">
                <a:defRPr/>
              </a:pPr>
              <a:r>
                <a:rPr lang="en-US" sz="1600" dirty="0" err="1"/>
                <a:t>dan</a:t>
              </a:r>
              <a:r>
                <a:rPr lang="en-US" sz="1600" dirty="0"/>
                <a:t> orang-orang </a:t>
              </a:r>
              <a:r>
                <a:rPr lang="en-US" sz="1600" dirty="0" err="1"/>
                <a:t>dewasa</a:t>
              </a:r>
              <a:r>
                <a:rPr lang="en-US" sz="1600" dirty="0"/>
                <a:t> </a:t>
              </a:r>
              <a:r>
                <a:rPr lang="en-US" sz="1600" dirty="0" err="1"/>
                <a:t>lainnya</a:t>
              </a:r>
              <a:endParaRPr lang="id-ID" sz="16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64738" y="1982609"/>
              <a:ext cx="6552728" cy="914400"/>
              <a:chOff x="2264738" y="1982609"/>
              <a:chExt cx="6552728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64738" y="1982609"/>
                <a:ext cx="6552728" cy="914400"/>
                <a:chOff x="1151472" y="3187501"/>
                <a:chExt cx="6552728" cy="914400"/>
              </a:xfrm>
            </p:grpSpPr>
            <p:sp>
              <p:nvSpPr>
                <p:cNvPr id="13" name="Pentagon 12"/>
                <p:cNvSpPr/>
                <p:nvPr/>
              </p:nvSpPr>
              <p:spPr>
                <a:xfrm>
                  <a:off x="1633824" y="3347030"/>
                  <a:ext cx="6070376" cy="72000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Pentagon 13"/>
                <p:cNvSpPr/>
                <p:nvPr/>
              </p:nvSpPr>
              <p:spPr>
                <a:xfrm>
                  <a:off x="1633824" y="3284701"/>
                  <a:ext cx="5914970" cy="7200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Diamond 14"/>
                <p:cNvSpPr/>
                <p:nvPr/>
              </p:nvSpPr>
              <p:spPr>
                <a:xfrm>
                  <a:off x="1151472" y="3187501"/>
                  <a:ext cx="914400" cy="914400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직사각형 39"/>
              <p:cNvSpPr/>
              <p:nvPr/>
            </p:nvSpPr>
            <p:spPr>
              <a:xfrm>
                <a:off x="2509438" y="2187449"/>
                <a:ext cx="40318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6 </a:t>
                </a:r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10"/>
            <p:cNvSpPr txBox="1"/>
            <p:nvPr/>
          </p:nvSpPr>
          <p:spPr bwMode="auto">
            <a:xfrm>
              <a:off x="3382961" y="2233196"/>
              <a:ext cx="4752528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Mempersiapkan</a:t>
              </a:r>
              <a:r>
                <a:rPr lang="en-US" sz="1600" dirty="0"/>
                <a:t> </a:t>
              </a:r>
              <a:r>
                <a:rPr lang="en-US" sz="1600" dirty="0" err="1"/>
                <a:t>karier</a:t>
              </a:r>
              <a:r>
                <a:rPr lang="en-US" sz="1600" dirty="0"/>
                <a:t> </a:t>
              </a:r>
              <a:r>
                <a:rPr lang="en-US" sz="1600" dirty="0" err="1"/>
                <a:t>ekonomi</a:t>
              </a:r>
              <a:endParaRPr lang="id-ID" sz="16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61732" y="2905636"/>
              <a:ext cx="6552728" cy="914400"/>
              <a:chOff x="2261732" y="2905636"/>
              <a:chExt cx="6552728" cy="9144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61732" y="2905636"/>
                <a:ext cx="6552728" cy="914400"/>
                <a:chOff x="1151472" y="3187501"/>
                <a:chExt cx="6552728" cy="914400"/>
              </a:xfrm>
            </p:grpSpPr>
            <p:sp>
              <p:nvSpPr>
                <p:cNvPr id="17" name="Pentagon 16"/>
                <p:cNvSpPr/>
                <p:nvPr/>
              </p:nvSpPr>
              <p:spPr>
                <a:xfrm>
                  <a:off x="1633824" y="3347030"/>
                  <a:ext cx="6070376" cy="720000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Pentagon 17"/>
                <p:cNvSpPr/>
                <p:nvPr/>
              </p:nvSpPr>
              <p:spPr>
                <a:xfrm>
                  <a:off x="1633824" y="3284701"/>
                  <a:ext cx="5914970" cy="7200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Diamond 18"/>
                <p:cNvSpPr/>
                <p:nvPr/>
              </p:nvSpPr>
              <p:spPr>
                <a:xfrm>
                  <a:off x="1151472" y="3187501"/>
                  <a:ext cx="914400" cy="914400"/>
                </a:xfrm>
                <a:prstGeom prst="diamond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8" name="직사각형 39"/>
              <p:cNvSpPr/>
              <p:nvPr/>
            </p:nvSpPr>
            <p:spPr>
              <a:xfrm>
                <a:off x="2509438" y="3111971"/>
                <a:ext cx="40318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7 </a:t>
                </a:r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10"/>
            <p:cNvSpPr txBox="1"/>
            <p:nvPr/>
          </p:nvSpPr>
          <p:spPr bwMode="auto">
            <a:xfrm>
              <a:off x="3382961" y="3169300"/>
              <a:ext cx="4752528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 err="1"/>
                <a:t>Mempersiapkan</a:t>
              </a:r>
              <a:r>
                <a:rPr lang="en-US" sz="1600" dirty="0"/>
                <a:t> </a:t>
              </a:r>
              <a:r>
                <a:rPr lang="en-US" sz="1600" dirty="0" err="1"/>
                <a:t>perkawinan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keluarga</a:t>
              </a:r>
              <a:endParaRPr lang="id-ID" sz="16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258726" y="3828663"/>
              <a:ext cx="6552728" cy="914400"/>
              <a:chOff x="2258726" y="3828663"/>
              <a:chExt cx="6552728" cy="9144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258726" y="3828663"/>
                <a:ext cx="6552728" cy="914400"/>
                <a:chOff x="1151472" y="3187501"/>
                <a:chExt cx="6552728" cy="914400"/>
              </a:xfrm>
            </p:grpSpPr>
            <p:sp>
              <p:nvSpPr>
                <p:cNvPr id="21" name="Pentagon 20"/>
                <p:cNvSpPr/>
                <p:nvPr/>
              </p:nvSpPr>
              <p:spPr>
                <a:xfrm>
                  <a:off x="1633824" y="3347030"/>
                  <a:ext cx="6070376" cy="720000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Pentagon 21"/>
                <p:cNvSpPr/>
                <p:nvPr/>
              </p:nvSpPr>
              <p:spPr>
                <a:xfrm>
                  <a:off x="1633824" y="3284701"/>
                  <a:ext cx="5914970" cy="720000"/>
                </a:xfrm>
                <a:prstGeom prst="homePlate">
                  <a:avLst/>
                </a:prstGeom>
                <a:solidFill>
                  <a:schemeClr val="bg1"/>
                </a:solidFill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1151472" y="3187501"/>
                  <a:ext cx="914400" cy="914400"/>
                </a:xfrm>
                <a:prstGeom prst="diamond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직사각형 39"/>
              <p:cNvSpPr/>
              <p:nvPr/>
            </p:nvSpPr>
            <p:spPr>
              <a:xfrm>
                <a:off x="2509438" y="4036493"/>
                <a:ext cx="40318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8 </a:t>
                </a:r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10"/>
            <p:cNvSpPr txBox="1"/>
            <p:nvPr/>
          </p:nvSpPr>
          <p:spPr bwMode="auto">
            <a:xfrm>
              <a:off x="3382961" y="4013189"/>
              <a:ext cx="4933456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d-ID" sz="1400" dirty="0"/>
                <a:t>Memperoleh perangkat nilai dan sistem etis sebagai </a:t>
              </a:r>
              <a:endParaRPr lang="en-US" sz="1400" dirty="0"/>
            </a:p>
            <a:p>
              <a:pPr>
                <a:defRPr/>
              </a:pPr>
              <a:r>
                <a:rPr lang="id-ID" sz="1400" dirty="0"/>
                <a:t>pegangan untuk berperilaku mengembangkan ideologi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63" y="4083918"/>
            <a:ext cx="362829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6" y="555526"/>
            <a:ext cx="2885678" cy="1238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sz="2400" dirty="0" err="1"/>
              <a:t>Tujuan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Tugas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Perkembangan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6501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petunjuk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</a:p>
          <a:p>
            <a:pPr lvl="0" algn="r"/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</a:p>
          <a:p>
            <a:pPr lvl="0" algn="r"/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73423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motivasi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</a:p>
          <a:p>
            <a:pPr lvl="0" algn="r"/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endParaRPr lang="id-ID" sz="1600" dirty="0"/>
          </a:p>
          <a:p>
            <a:pPr algn="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723878"/>
            <a:ext cx="372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1600" dirty="0"/>
              <a:t>menunjukkan apa yang akan dihadapi dan tindakan apa yang diharapkan </a:t>
            </a:r>
            <a:endParaRPr lang="en-US" sz="1600" dirty="0"/>
          </a:p>
          <a:p>
            <a:pPr lvl="0" algn="r"/>
            <a:r>
              <a:rPr lang="id-ID" sz="1600" dirty="0"/>
              <a:t>pada tingkat perkembangan berikutnya</a:t>
            </a:r>
          </a:p>
          <a:p>
            <a:pPr algn="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47858" y="1863943"/>
            <a:ext cx="3697039" cy="974353"/>
            <a:chOff x="4047858" y="1863943"/>
            <a:chExt cx="3697039" cy="974353"/>
          </a:xfrm>
        </p:grpSpPr>
        <p:sp>
          <p:nvSpPr>
            <p:cNvPr id="7" name="Rectangle 5"/>
            <p:cNvSpPr/>
            <p:nvPr/>
          </p:nvSpPr>
          <p:spPr>
            <a:xfrm>
              <a:off x="4864576" y="2475439"/>
              <a:ext cx="2880321" cy="360040"/>
            </a:xfrm>
            <a:custGeom>
              <a:avLst/>
              <a:gdLst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514561 w 2880321"/>
                <a:gd name="connsiteY1" fmla="*/ 7951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521595 w 2880321"/>
                <a:gd name="connsiteY1" fmla="*/ 917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521595 w 2880321"/>
                <a:gd name="connsiteY1" fmla="*/ 917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528629 w 2880321"/>
                <a:gd name="connsiteY1" fmla="*/ 14985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535662 w 2880321"/>
                <a:gd name="connsiteY1" fmla="*/ 7951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1" h="360040">
                  <a:moveTo>
                    <a:pt x="0" y="0"/>
                  </a:moveTo>
                  <a:lnTo>
                    <a:pt x="2535662" y="7951"/>
                  </a:lnTo>
                  <a:lnTo>
                    <a:pt x="2880321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6309281" y="1863943"/>
              <a:ext cx="1435616" cy="971536"/>
            </a:xfrm>
            <a:prstGeom prst="parallelogram">
              <a:avLst>
                <a:gd name="adj" fmla="val 962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8064" y="2499742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PETUNJUK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rot="10800000">
              <a:off x="4047858" y="1973306"/>
              <a:ext cx="816721" cy="675662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047857" y="1863944"/>
            <a:ext cx="4489128" cy="2404688"/>
            <a:chOff x="4047857" y="1863944"/>
            <a:chExt cx="4489128" cy="2404688"/>
          </a:xfrm>
        </p:grpSpPr>
        <p:sp>
          <p:nvSpPr>
            <p:cNvPr id="4" name="Rectangle 3"/>
            <p:cNvSpPr/>
            <p:nvPr/>
          </p:nvSpPr>
          <p:spPr>
            <a:xfrm>
              <a:off x="4860032" y="2886268"/>
              <a:ext cx="3283539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Chevron 4"/>
            <p:cNvSpPr/>
            <p:nvPr/>
          </p:nvSpPr>
          <p:spPr>
            <a:xfrm>
              <a:off x="6952809" y="1863944"/>
              <a:ext cx="1584176" cy="2404688"/>
            </a:xfrm>
            <a:prstGeom prst="chevron">
              <a:avLst>
                <a:gd name="adj" fmla="val 691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8064" y="2859782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MOTIVASI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4047857" y="3057402"/>
              <a:ext cx="812175" cy="888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047857" y="3291830"/>
            <a:ext cx="3697040" cy="976802"/>
            <a:chOff x="4047857" y="3291830"/>
            <a:chExt cx="3697040" cy="976802"/>
          </a:xfrm>
        </p:grpSpPr>
        <p:sp>
          <p:nvSpPr>
            <p:cNvPr id="6" name="Rectangle 4"/>
            <p:cNvSpPr/>
            <p:nvPr/>
          </p:nvSpPr>
          <p:spPr>
            <a:xfrm>
              <a:off x="4860031" y="3297096"/>
              <a:ext cx="2880321" cy="360040"/>
            </a:xfrm>
            <a:custGeom>
              <a:avLst/>
              <a:gdLst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880321 w 2880321"/>
                <a:gd name="connsiteY2" fmla="*/ 36004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586122 w 2880321"/>
                <a:gd name="connsiteY2" fmla="*/ 312332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538415 w 2880321"/>
                <a:gd name="connsiteY2" fmla="*/ 296430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545449 w 2880321"/>
                <a:gd name="connsiteY2" fmla="*/ 338633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  <a:gd name="connsiteX0" fmla="*/ 0 w 2880321"/>
                <a:gd name="connsiteY0" fmla="*/ 0 h 360040"/>
                <a:gd name="connsiteX1" fmla="*/ 2880321 w 2880321"/>
                <a:gd name="connsiteY1" fmla="*/ 0 h 360040"/>
                <a:gd name="connsiteX2" fmla="*/ 2531381 w 2880321"/>
                <a:gd name="connsiteY2" fmla="*/ 359735 h 360040"/>
                <a:gd name="connsiteX3" fmla="*/ 0 w 2880321"/>
                <a:gd name="connsiteY3" fmla="*/ 360040 h 360040"/>
                <a:gd name="connsiteX4" fmla="*/ 0 w 2880321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1" h="360040">
                  <a:moveTo>
                    <a:pt x="0" y="0"/>
                  </a:moveTo>
                  <a:lnTo>
                    <a:pt x="2880321" y="0"/>
                  </a:lnTo>
                  <a:lnTo>
                    <a:pt x="2531381" y="359735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6309281" y="3297096"/>
              <a:ext cx="1435616" cy="971536"/>
            </a:xfrm>
            <a:prstGeom prst="parallelogram">
              <a:avLst>
                <a:gd name="adj" fmla="val 962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8064" y="3291830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GAMBARAN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 rot="10800000" flipV="1">
              <a:off x="4047857" y="3477114"/>
              <a:ext cx="812174" cy="695161"/>
            </a:xfrm>
            <a:prstGeom prst="bentConnector3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11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 txBox="1">
            <a:spLocks/>
          </p:cNvSpPr>
          <p:nvPr/>
        </p:nvSpPr>
        <p:spPr>
          <a:xfrm>
            <a:off x="877647" y="3477791"/>
            <a:ext cx="1440159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184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619672" y="33950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Erikson (Wong, 2009),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</a:p>
          <a:p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</a:p>
          <a:p>
            <a:r>
              <a:rPr lang="en-US" dirty="0" err="1"/>
              <a:t>identitas</a:t>
            </a:r>
            <a:endParaRPr lang="id-ID" dirty="0"/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2843808" y="3507854"/>
            <a:ext cx="1440159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Placeholder 17"/>
          <p:cNvSpPr txBox="1">
            <a:spLocks/>
          </p:cNvSpPr>
          <p:nvPr/>
        </p:nvSpPr>
        <p:spPr>
          <a:xfrm>
            <a:off x="4860032" y="3621807"/>
            <a:ext cx="1440159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Seksual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Placeholder 17"/>
          <p:cNvSpPr txBox="1">
            <a:spLocks/>
          </p:cNvSpPr>
          <p:nvPr/>
        </p:nvSpPr>
        <p:spPr>
          <a:xfrm>
            <a:off x="6660232" y="3291830"/>
            <a:ext cx="1728192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Emosionalitas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Return 9">
            <a:hlinkClick r:id="rId6" action="ppaction://hlinksldjump" highlightClick="1"/>
          </p:cNvPr>
          <p:cNvSpPr/>
          <p:nvPr/>
        </p:nvSpPr>
        <p:spPr>
          <a:xfrm>
            <a:off x="0" y="4587974"/>
            <a:ext cx="877647" cy="5555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1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823A3-5FD0-592A-D6F5-7C89A0E5F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82F5-7E1E-CE72-BC14-20F5AB477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 descr="J:\PERSIAPAN SEMINAR\siap siap yg ini\wsn.JPG">
            <a:extLst>
              <a:ext uri="{FF2B5EF4-FFF2-40B4-BE49-F238E27FC236}">
                <a16:creationId xmlns:a16="http://schemas.microsoft.com/office/drawing/2014/main" id="{68F16FF0-E606-DCDB-77F2-4A9C1CD3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492"/>
            <a:ext cx="6647863" cy="49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6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031939" y="1760790"/>
            <a:ext cx="4860837" cy="23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Bentuk-bentuk</a:t>
            </a:r>
            <a:r>
              <a:rPr 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Emosi</a:t>
            </a:r>
            <a:r>
              <a:rPr lang="id-ID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pada Masa Perkembangan Remaja menurut </a:t>
            </a:r>
            <a:r>
              <a:rPr lang="id-ID" sz="2100" dirty="0"/>
              <a:t>Ali, M &amp; Ansori, M</a:t>
            </a:r>
            <a:r>
              <a:rPr lang="en-US" sz="2100" dirty="0"/>
              <a:t> </a:t>
            </a:r>
            <a:r>
              <a:rPr lang="id-ID" sz="2100" dirty="0"/>
              <a:t>2004</a:t>
            </a:r>
            <a:endParaRPr lang="id-ID" sz="2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5510" indent="-265510" algn="just" defTabSz="6858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id-ID" sz="2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a) Cinta kasih sayang</a:t>
            </a:r>
          </a:p>
          <a:p>
            <a:pPr marL="265510" indent="-265510" algn="just" defTabSz="6858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id-ID" sz="2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b) Gembira dan bahagia</a:t>
            </a:r>
          </a:p>
          <a:p>
            <a:pPr marL="265510" indent="-265510" defTabSz="68580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332185" algn="l"/>
              </a:tabLst>
            </a:pPr>
            <a:r>
              <a:rPr lang="id-ID" sz="2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c)	Kemarahan dan Permusuhan</a:t>
            </a:r>
          </a:p>
          <a:p>
            <a:pPr marL="265510" indent="-265510" algn="just" defTabSz="6858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id-ID" sz="2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d) Frustasi dan Dukacita</a:t>
            </a:r>
            <a:endParaRPr lang="id-ID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223" y="0"/>
            <a:ext cx="6967072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4050" b="1" dirty="0">
                <a:ln/>
              </a:rPr>
              <a:t>Perkembangan Emosi pada Masa Remaja</a:t>
            </a:r>
            <a:endParaRPr lang="en-US" sz="4050" b="1" dirty="0">
              <a:ln/>
            </a:endParaRPr>
          </a:p>
        </p:txBody>
      </p:sp>
      <p:pic>
        <p:nvPicPr>
          <p:cNvPr id="4100" name="Picture 4" descr="D:\remaja\e3aa222dfbd0f734ef1a4a5a948a3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1329612"/>
            <a:ext cx="3571876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886" y="0"/>
            <a:ext cx="5040908" cy="1428750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yang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dialami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remaja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891" y="1167594"/>
            <a:ext cx="5040908" cy="3771900"/>
          </a:xfrm>
        </p:spPr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yang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diakui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diyakini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kelompoknya</a:t>
            </a:r>
            <a:endParaRPr lang="en-US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Merasa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bersalah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menyadari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perilakunya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yang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diyakininya</a:t>
            </a:r>
            <a:endParaRPr lang="en-US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Merasa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malu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kelompoknya</a:t>
            </a:r>
            <a:endParaRPr lang="en-US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D:\remaja\Thinking-teen-girl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1491630"/>
            <a:ext cx="2929826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remaja\e3aa222dfbd0f734ef1a4a5a948a3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1329612"/>
            <a:ext cx="3571876" cy="365760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23928" y="1653649"/>
            <a:ext cx="4806832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198835" indent="-198835" algn="just" defTabSz="685800" fontAlgn="base" latinLnBrk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d-ID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Perubahan jasmani</a:t>
            </a:r>
            <a:endParaRPr lang="id-ID" sz="2700" dirty="0">
              <a:latin typeface="Arial" pitchFamily="34" charset="0"/>
              <a:cs typeface="Arial" pitchFamily="34" charset="0"/>
            </a:endParaRPr>
          </a:p>
          <a:p>
            <a:pPr marL="198835" indent="-198835" algn="just" defTabSz="6858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Perubahan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interaksi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orang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tua</a:t>
            </a:r>
            <a:endParaRPr lang="id-ID" sz="2700" dirty="0">
              <a:latin typeface="Arial" pitchFamily="34" charset="0"/>
              <a:cs typeface="Arial" pitchFamily="34" charset="0"/>
            </a:endParaRPr>
          </a:p>
          <a:p>
            <a:pPr marL="198835" indent="-198835" algn="just" defTabSz="6858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Perubahan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interaksi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sebaya</a:t>
            </a:r>
            <a:endParaRPr lang="id-ID" sz="2700" dirty="0">
              <a:latin typeface="Arial" pitchFamily="34" charset="0"/>
              <a:cs typeface="Arial" pitchFamily="34" charset="0"/>
            </a:endParaRPr>
          </a:p>
          <a:p>
            <a:pPr marL="198835" indent="-198835" algn="just" defTabSz="6858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Perubahan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pandangan</a:t>
            </a:r>
            <a:r>
              <a:rPr lang="en-US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luar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580" y="195488"/>
            <a:ext cx="5940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dirty="0"/>
              <a:t>Faktor-faktor yang mempengaruhi perkembangan emosi remaja</a:t>
            </a: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224" y="141480"/>
            <a:ext cx="3996742" cy="86409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KEADAAN EMOSI PADA REMAJA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63888" y="303498"/>
            <a:ext cx="5184576" cy="4428492"/>
          </a:xfrm>
        </p:spPr>
        <p:txBody>
          <a:bodyPr>
            <a:normAutofit/>
          </a:bodyPr>
          <a:lstStyle/>
          <a:p>
            <a:pPr marL="385763" indent="-385763"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Ketegangan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meninggi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kelenjar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AutoNum type="alphaLcPeriod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Meningginya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menghadapi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AutoNum type="alphaLcPeriod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ketidakstabilan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konsekuensi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penyesuaian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harapan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:\remaja\e3aa222dfbd0f734ef1a4a5a948a3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1329612"/>
            <a:ext cx="3312665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emaja\e3aa222dfbd0f734ef1a4a5a948a3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1329612"/>
            <a:ext cx="3571876" cy="3657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313" y="57150"/>
            <a:ext cx="7345323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erlin Sans FB Demi" pitchFamily="34" charset="0"/>
              </a:rPr>
              <a:t>POLA EMOSI PADA REMAJA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274" y="571500"/>
            <a:ext cx="8065453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0529169"/>
              </p:ext>
            </p:extLst>
          </p:nvPr>
        </p:nvGraphicFramePr>
        <p:xfrm>
          <a:off x="395250" y="609600"/>
          <a:ext cx="8425517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remaja\bampw-black-adn-white-drugs-effy-Favim.com-12266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5" y="1416281"/>
            <a:ext cx="3830836" cy="2160591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914" y="136203"/>
            <a:ext cx="4590808" cy="583574"/>
          </a:xfrm>
        </p:spPr>
        <p:txBody>
          <a:bodyPr>
            <a:noAutofit/>
          </a:bodyPr>
          <a:lstStyle/>
          <a:p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Perkembangan Emosi</a:t>
            </a:r>
            <a:endParaRPr lang="en-GB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34" y="2463740"/>
            <a:ext cx="4536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2400" dirty="0"/>
              <a:t> Lari dalam kenyataan (regresi) : suka melamun, pendiam, senang menyendiri, mengkonsumsi obat penenang, minuman keras atau obat terlarang.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5935" y="1221602"/>
            <a:ext cx="4733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2400" dirty="0"/>
              <a:t>Agresif : melawan, keras kepala, berkelahi, suka mengganggu dan lain-lain.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03" y="74234"/>
            <a:ext cx="3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Di lingkungan kurang kondusif</a:t>
            </a:r>
          </a:p>
        </p:txBody>
      </p:sp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remaja\Mat-W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10" y="1800008"/>
            <a:ext cx="4232218" cy="2067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849" y="557871"/>
            <a:ext cx="4374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Di lingkungan kondusif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2287" y="1313955"/>
            <a:ext cx="432077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2100" dirty="0"/>
              <a:t>Adukasi (ketepatan) emosi : cinta, kasih sayang, simpati, altruis (senang menolong), respek (menghormati,menghargai), ramah, dll.</a:t>
            </a:r>
          </a:p>
          <a:p>
            <a:pPr marL="457200" indent="-457200">
              <a:lnSpc>
                <a:spcPct val="80000"/>
              </a:lnSpc>
              <a:buFontTx/>
              <a:buAutoNum type="alphaLcPeriod"/>
            </a:pPr>
            <a:endParaRPr lang="id-ID" sz="2100" dirty="0"/>
          </a:p>
          <a:p>
            <a:pPr marL="457200" indent="-457200">
              <a:lnSpc>
                <a:spcPct val="80000"/>
              </a:lnSpc>
              <a:buFontTx/>
              <a:buAutoNum type="alphaLcPeriod"/>
            </a:pPr>
            <a:endParaRPr lang="id-ID" sz="2100" dirty="0"/>
          </a:p>
          <a:p>
            <a:pPr>
              <a:lnSpc>
                <a:spcPct val="80000"/>
              </a:lnSpc>
            </a:pPr>
            <a:r>
              <a:rPr lang="id-ID" sz="2100" dirty="0"/>
              <a:t>Mengendalikan emosi : tidak mudah tesinggung, tidak agresif, wajar, optimistik, tdk meledak-ledak, menghadapi frustasi secara sehat dan bijaksana.</a:t>
            </a:r>
          </a:p>
          <a:p>
            <a:pPr marL="457200" indent="-457200">
              <a:lnSpc>
                <a:spcPct val="80000"/>
              </a:lnSpc>
            </a:pPr>
            <a:endParaRPr lang="en-GB" sz="21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82287" y="476566"/>
            <a:ext cx="4590808" cy="5835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 latinLnBrk="0">
              <a:spcBef>
                <a:spcPct val="0"/>
              </a:spcBef>
              <a:defRPr/>
            </a:pPr>
            <a:r>
              <a:rPr lang="id-ID" sz="3000" dirty="0">
                <a:latin typeface="Times New Roman" pitchFamily="18" charset="0"/>
                <a:ea typeface="+mj-ea"/>
                <a:cs typeface="Times New Roman" pitchFamily="18" charset="0"/>
              </a:rPr>
              <a:t>Perkembangan Emosi</a:t>
            </a:r>
            <a:endParaRPr lang="en-GB" sz="3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251222" y="0"/>
            <a:ext cx="4644815" cy="332783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67910" y="627536"/>
            <a:ext cx="4824869" cy="573881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Berlin Sans FB Demi" pitchFamily="34" charset="0"/>
              </a:rPr>
              <a:t>Perkembangan Sosial pada Masa Remaja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8195" name="Picture 3" descr="C:\Users\acer\Downloads\tumblr_mhfx0rPzyx1rk3wp5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4" y="0"/>
            <a:ext cx="2662265" cy="14376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75657" y="1810004"/>
            <a:ext cx="6606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Remaja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mengalami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perkembangan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kemampuan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Memahami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orang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lain (</a:t>
            </a:r>
            <a:r>
              <a:rPr lang="en-US" sz="2400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social cognition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Menjalin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persahabatan</a:t>
            </a:r>
            <a:endParaRPr lang="en-US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Memilih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teman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sifat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kualitas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psikologis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relatif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dirinya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hobi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minat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sikap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nilai-nilai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kepribadiannya</a:t>
            </a:r>
            <a:r>
              <a: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V="1">
            <a:off x="251222" y="0"/>
            <a:ext cx="4644815" cy="332783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9" y="249492"/>
            <a:ext cx="4320779" cy="954106"/>
          </a:xfrm>
        </p:spPr>
        <p:txBody>
          <a:bodyPr>
            <a:noAutofit/>
          </a:bodyPr>
          <a:lstStyle/>
          <a:p>
            <a:r>
              <a:rPr lang="id-ID" sz="2000" dirty="0"/>
              <a:t>Faktor-Faktor Yang mempengaruhi perkembangan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754" y="1977685"/>
            <a:ext cx="5598622" cy="2762825"/>
          </a:xfrm>
        </p:spPr>
        <p:txBody>
          <a:bodyPr/>
          <a:lstStyle/>
          <a:p>
            <a:pPr>
              <a:buAutoNum type="alphaUcPeriod"/>
            </a:pPr>
            <a:r>
              <a:rPr lang="id-ID" sz="2400" dirty="0"/>
              <a:t>KELUARGA</a:t>
            </a:r>
          </a:p>
          <a:p>
            <a:pPr>
              <a:buAutoNum type="alphaUcPeriod"/>
            </a:pPr>
            <a:r>
              <a:rPr lang="id-ID" sz="2400" dirty="0"/>
              <a:t>KEMATANGAN ANAK</a:t>
            </a:r>
          </a:p>
          <a:p>
            <a:pPr>
              <a:buAutoNum type="alphaUcPeriod"/>
            </a:pPr>
            <a:r>
              <a:rPr lang="id-ID" sz="2400" dirty="0"/>
              <a:t>STATUS SOSIAL EKONOMI</a:t>
            </a:r>
          </a:p>
          <a:p>
            <a:pPr>
              <a:buAutoNum type="alphaUcPeriod"/>
            </a:pPr>
            <a:r>
              <a:rPr lang="id-ID" sz="2400" dirty="0"/>
              <a:t>PENDIDIKAN</a:t>
            </a:r>
          </a:p>
          <a:p>
            <a:pPr>
              <a:buAutoNum type="alphaUcPeriod"/>
            </a:pPr>
            <a:r>
              <a:rPr lang="id-ID" sz="2400" dirty="0"/>
              <a:t>KAPASITAS MENTAL, EMOSI, DAN INTELEGENSI</a:t>
            </a:r>
          </a:p>
        </p:txBody>
      </p:sp>
      <p:pic>
        <p:nvPicPr>
          <p:cNvPr id="9218" name="Picture 2" descr="C:\Users\acer\Downloads\tumblr_llbic1Ydnx1qgoi9lo1_2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23" y="2"/>
            <a:ext cx="2592587" cy="146221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588625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90613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Muagman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(1980)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090613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d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3379" y="1379625"/>
            <a:ext cx="3918829" cy="3424373"/>
            <a:chOff x="2633379" y="1379625"/>
            <a:chExt cx="3918829" cy="3424373"/>
          </a:xfrm>
        </p:grpSpPr>
        <p:sp>
          <p:nvSpPr>
            <p:cNvPr id="8" name="Rectangle 7"/>
            <p:cNvSpPr/>
            <p:nvPr/>
          </p:nvSpPr>
          <p:spPr>
            <a:xfrm>
              <a:off x="6444208" y="3179825"/>
              <a:ext cx="108000" cy="10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3379" y="3179825"/>
              <a:ext cx="108000" cy="10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34866" y="1379625"/>
              <a:ext cx="3262742" cy="3424373"/>
              <a:chOff x="2934866" y="1379625"/>
              <a:chExt cx="3262742" cy="342437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92080" y="1379625"/>
                <a:ext cx="108000" cy="10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34866" y="1416659"/>
                <a:ext cx="3262742" cy="3387339"/>
                <a:chOff x="2934866" y="1416659"/>
                <a:chExt cx="3262742" cy="338733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934866" y="1416659"/>
                  <a:ext cx="3262742" cy="3387339"/>
                  <a:chOff x="2939645" y="1294535"/>
                  <a:chExt cx="3262742" cy="3387339"/>
                </a:xfrm>
              </p:grpSpPr>
              <p:sp>
                <p:nvSpPr>
                  <p:cNvPr id="15" name="Rectangle 5"/>
                  <p:cNvSpPr/>
                  <p:nvPr/>
                </p:nvSpPr>
                <p:spPr>
                  <a:xfrm rot="19334430">
                    <a:off x="3344732" y="2008240"/>
                    <a:ext cx="2309714" cy="2673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9355" h="4675800">
                        <a:moveTo>
                          <a:pt x="4034497" y="0"/>
                        </a:moveTo>
                        <a:lnTo>
                          <a:pt x="4039355" y="1157334"/>
                        </a:lnTo>
                        <a:lnTo>
                          <a:pt x="4036521" y="1158088"/>
                        </a:lnTo>
                        <a:lnTo>
                          <a:pt x="4036521" y="4184468"/>
                        </a:lnTo>
                        <a:lnTo>
                          <a:pt x="2880543" y="4184469"/>
                        </a:lnTo>
                        <a:lnTo>
                          <a:pt x="2880543" y="2372299"/>
                        </a:lnTo>
                        <a:lnTo>
                          <a:pt x="1096372" y="4675800"/>
                        </a:lnTo>
                        <a:lnTo>
                          <a:pt x="242442" y="4014390"/>
                        </a:lnTo>
                        <a:lnTo>
                          <a:pt x="2044770" y="1687448"/>
                        </a:lnTo>
                        <a:lnTo>
                          <a:pt x="296924" y="2151986"/>
                        </a:lnTo>
                        <a:lnTo>
                          <a:pt x="0" y="1034791"/>
                        </a:lnTo>
                        <a:lnTo>
                          <a:pt x="2097708" y="477269"/>
                        </a:lnTo>
                        <a:lnTo>
                          <a:pt x="2101111" y="4906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126835" y="1294535"/>
                    <a:ext cx="888362" cy="888362"/>
                    <a:chOff x="4212559" y="1523958"/>
                    <a:chExt cx="1002207" cy="1002207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212559" y="1523958"/>
                      <a:ext cx="1002207" cy="100220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  <a:alpha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4326404" y="1637803"/>
                      <a:ext cx="774516" cy="7745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939645" y="3147199"/>
                    <a:ext cx="888362" cy="888362"/>
                    <a:chOff x="3240721" y="3131245"/>
                    <a:chExt cx="1002207" cy="1002207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3240721" y="3131245"/>
                      <a:ext cx="1002207" cy="1002207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  <a:alpha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3354566" y="3245090"/>
                      <a:ext cx="774516" cy="7745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314025" y="3147199"/>
                    <a:ext cx="888362" cy="888362"/>
                    <a:chOff x="5209064" y="3231212"/>
                    <a:chExt cx="1002207" cy="1002207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5209064" y="3231212"/>
                      <a:ext cx="1002207" cy="100220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  <a:alpha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5322909" y="3345057"/>
                      <a:ext cx="774516" cy="7745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3331524" y="3370310"/>
                  <a:ext cx="2468951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REMAJA</a:t>
                  </a:r>
                </a:p>
              </p:txBody>
            </p:sp>
          </p:grpSp>
        </p:grpSp>
      </p:grpSp>
      <p:sp>
        <p:nvSpPr>
          <p:cNvPr id="25" name="Rectangle 30">
            <a:extLst>
              <a:ext uri="{FF2B5EF4-FFF2-40B4-BE49-F238E27FC236}">
                <a16:creationId xmlns:a16="http://schemas.microsoft.com/office/drawing/2014/main" id="{E6958B1E-E027-45F9-9B02-E3AD91172636}"/>
              </a:ext>
            </a:extLst>
          </p:cNvPr>
          <p:cNvSpPr/>
          <p:nvPr/>
        </p:nvSpPr>
        <p:spPr>
          <a:xfrm>
            <a:off x="5594822" y="355192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/>
          <p:nvPr/>
        </p:nvSpPr>
        <p:spPr>
          <a:xfrm>
            <a:off x="4375011" y="1635646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Heart 17">
            <a:extLst>
              <a:ext uri="{FF2B5EF4-FFF2-40B4-BE49-F238E27FC236}">
                <a16:creationId xmlns:a16="http://schemas.microsoft.com/office/drawing/2014/main" id="{EDBB590F-41DF-4B48-BF56-6EB0576D4986}"/>
              </a:ext>
            </a:extLst>
          </p:cNvPr>
          <p:cNvSpPr/>
          <p:nvPr/>
        </p:nvSpPr>
        <p:spPr>
          <a:xfrm>
            <a:off x="3208733" y="3579862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94822" y="1635646"/>
            <a:ext cx="171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Biologis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3435846"/>
            <a:ext cx="148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02934" y="3363838"/>
            <a:ext cx="171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532440" y="4789452"/>
            <a:ext cx="611560" cy="354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06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170206"/>
            <a:ext cx="1807515" cy="784830"/>
            <a:chOff x="2113657" y="4237148"/>
            <a:chExt cx="2120136" cy="784830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744979"/>
              <a:ext cx="2120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9" y="4237148"/>
              <a:ext cx="212013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5776" y="2883588"/>
            <a:ext cx="1807515" cy="1200329"/>
            <a:chOff x="2113657" y="4082365"/>
            <a:chExt cx="212013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744979"/>
              <a:ext cx="2120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9" y="4082365"/>
              <a:ext cx="212013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Kuantitatif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Meliputi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ukuran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struktur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3084537"/>
            <a:ext cx="1807515" cy="1200330"/>
            <a:chOff x="2113657" y="4283314"/>
            <a:chExt cx="2120136" cy="1200330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283315"/>
              <a:ext cx="212013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Kualitatif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Meliputi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</a:t>
              </a:r>
            </a:p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fungsi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r="9288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7001"/>
          <a:stretch>
            <a:fillRect/>
          </a:stretch>
        </p:blipFill>
        <p:spPr>
          <a:xfrm>
            <a:off x="2251190" y="688224"/>
            <a:ext cx="2286000" cy="1872208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7763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9322"/>
          <a:stretch>
            <a:fillRect/>
          </a:stretch>
        </p:blipFill>
        <p:spPr/>
      </p:pic>
      <p:sp>
        <p:nvSpPr>
          <p:cNvPr id="4" name="Notched Right Arrow 3"/>
          <p:cNvSpPr/>
          <p:nvPr/>
        </p:nvSpPr>
        <p:spPr>
          <a:xfrm rot="19287317">
            <a:off x="2022755" y="2404513"/>
            <a:ext cx="496742" cy="3118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Notched Right Arrow 17"/>
          <p:cNvSpPr/>
          <p:nvPr/>
        </p:nvSpPr>
        <p:spPr>
          <a:xfrm rot="19287317">
            <a:off x="6555877" y="2453656"/>
            <a:ext cx="496742" cy="3118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0" y="4731990"/>
            <a:ext cx="467544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788024" y="11635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Perkembangan</a:t>
            </a:r>
            <a:endParaRPr lang="id-ID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301960"/>
            <a:ext cx="4608512" cy="4464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1780" y="987574"/>
            <a:ext cx="3528392" cy="31683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Sunrise International Demo" pitchFamily="50" charset="0"/>
              </a:rPr>
              <a:t>Vhttps://www.youtube.com/watch?v=YmdSi7AHoTAIDEO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5962" y="888734"/>
            <a:ext cx="3700028" cy="337599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1">
            <a:hlinkClick r:id="rId2" action="ppaction://hlinksldjump"/>
            <a:extLst>
              <a:ext uri="{FF2B5EF4-FFF2-40B4-BE49-F238E27FC236}">
                <a16:creationId xmlns:a16="http://schemas.microsoft.com/office/drawing/2014/main" id="{5B9180A4-EABD-4C04-B063-B0A5EF1A11E2}"/>
              </a:ext>
            </a:extLst>
          </p:cNvPr>
          <p:cNvSpPr>
            <a:spLocks noChangeAspect="1"/>
          </p:cNvSpPr>
          <p:nvPr/>
        </p:nvSpPr>
        <p:spPr>
          <a:xfrm>
            <a:off x="126042" y="4411806"/>
            <a:ext cx="555314" cy="5599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7455"/>
            <a:ext cx="1261053" cy="1261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2194477"/>
            <a:ext cx="936104" cy="936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284" y="1544867"/>
            <a:ext cx="1117662" cy="1117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2405240"/>
            <a:ext cx="1097353" cy="10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7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46" y="555526"/>
            <a:ext cx="9144000" cy="288032"/>
          </a:xfrm>
        </p:spPr>
        <p:txBody>
          <a:bodyPr/>
          <a:lstStyle/>
          <a:p>
            <a:endParaRPr lang="en-US" sz="2800" dirty="0">
              <a:latin typeface="Tw Cen MT Condensed Extra Bold" pitchFamily="34" charset="0"/>
            </a:endParaRPr>
          </a:p>
          <a:p>
            <a:r>
              <a:rPr lang="en-US" sz="2600" dirty="0" err="1">
                <a:latin typeface="Tw Cen MT Condensed Extra Bold" pitchFamily="34" charset="0"/>
              </a:rPr>
              <a:t>Apa</a:t>
            </a:r>
            <a:r>
              <a:rPr lang="en-US" sz="2600" dirty="0">
                <a:latin typeface="Tw Cen MT Condensed Extra Bold" pitchFamily="34" charset="0"/>
              </a:rPr>
              <a:t> </a:t>
            </a:r>
            <a:r>
              <a:rPr lang="en-US" sz="2600" dirty="0" err="1">
                <a:latin typeface="Tw Cen MT Condensed Extra Bold" pitchFamily="34" charset="0"/>
              </a:rPr>
              <a:t>kebutuhan</a:t>
            </a:r>
            <a:r>
              <a:rPr lang="en-US" sz="2600" dirty="0">
                <a:latin typeface="Tw Cen MT Condensed Extra Bold" pitchFamily="34" charset="0"/>
              </a:rPr>
              <a:t> </a:t>
            </a:r>
            <a:r>
              <a:rPr lang="en-US" sz="2600" dirty="0" err="1">
                <a:latin typeface="Tw Cen MT Condensed Extra Bold" pitchFamily="34" charset="0"/>
              </a:rPr>
              <a:t>remaja</a:t>
            </a:r>
            <a:r>
              <a:rPr lang="en-US" sz="2600" dirty="0">
                <a:latin typeface="Tw Cen MT Condensed Extra Bold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790"/>
            <a:ext cx="4872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99792" y="3829794"/>
            <a:ext cx="3456384" cy="576063"/>
          </a:xfrm>
        </p:spPr>
        <p:txBody>
          <a:bodyPr/>
          <a:lstStyle/>
          <a:p>
            <a:r>
              <a:rPr lang="en-US" altLang="ko-KR" dirty="0"/>
              <a:t>Any Question?</a:t>
            </a:r>
            <a:endParaRPr lang="ko-KR" altLang="en-US" dirty="0"/>
          </a:p>
        </p:txBody>
      </p:sp>
      <p:sp>
        <p:nvSpPr>
          <p:cNvPr id="10" name="Oval 32"/>
          <p:cNvSpPr/>
          <p:nvPr/>
        </p:nvSpPr>
        <p:spPr>
          <a:xfrm>
            <a:off x="4242791" y="1739280"/>
            <a:ext cx="658417" cy="79208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76" y="3115022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00" y="307580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D654-310C-6F73-4652-9CCDAD69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4" y="221457"/>
            <a:ext cx="7886700" cy="9941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CIRI-CIRI REMAJA</a:t>
            </a:r>
            <a:endParaRPr lang="en-US" sz="4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9603-F730-C7DC-995C-37C8F95BD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409135" cy="3263504"/>
          </a:xfrm>
        </p:spPr>
        <p:txBody>
          <a:bodyPr rtlCol="0"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id-ID" sz="1500" b="1" dirty="0">
                <a:latin typeface="+mj-lt"/>
              </a:rPr>
              <a:t>Perubahan Fisik</a:t>
            </a:r>
            <a:endParaRPr lang="id-ID" sz="1500" b="1" i="1" dirty="0">
              <a:latin typeface="+mj-lt"/>
            </a:endParaRPr>
          </a:p>
          <a:p>
            <a:pPr>
              <a:defRPr/>
            </a:pPr>
            <a:r>
              <a:rPr lang="en-US" sz="1500" i="1" dirty="0" err="1">
                <a:latin typeface="+mj-lt"/>
              </a:rPr>
              <a:t>perubahan</a:t>
            </a:r>
            <a:r>
              <a:rPr lang="en-US" sz="1500" i="1" dirty="0">
                <a:latin typeface="+mj-lt"/>
              </a:rPr>
              <a:t> primer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perubahan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fisik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berhubungan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langsung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dengan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alat-alat</a:t>
            </a:r>
            <a:r>
              <a:rPr lang="en-US" sz="1500" dirty="0">
                <a:latin typeface="+mj-lt"/>
              </a:rPr>
              <a:t> (organ) </a:t>
            </a:r>
            <a:r>
              <a:rPr lang="en-US" sz="1500" dirty="0" err="1">
                <a:latin typeface="+mj-lt"/>
              </a:rPr>
              <a:t>reproduksi</a:t>
            </a:r>
            <a:r>
              <a:rPr lang="en-US" sz="1500" dirty="0">
                <a:latin typeface="+mj-lt"/>
              </a:rPr>
              <a:t>.</a:t>
            </a:r>
            <a:endParaRPr lang="id-ID" sz="1500" dirty="0">
              <a:latin typeface="+mj-lt"/>
            </a:endParaRPr>
          </a:p>
          <a:p>
            <a:pPr>
              <a:defRPr/>
            </a:pPr>
            <a:r>
              <a:rPr lang="en-US" sz="1500" dirty="0" err="1">
                <a:latin typeface="+mj-lt"/>
              </a:rPr>
              <a:t>Perubahan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sekunder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perubahan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tanda-tanda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jasmaniah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langsung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berhubungan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dengan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alat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reproduksi</a:t>
            </a:r>
            <a:r>
              <a:rPr lang="en-US" sz="1500" dirty="0">
                <a:latin typeface="+mj-lt"/>
              </a:rPr>
              <a:t>.</a:t>
            </a:r>
            <a:endParaRPr lang="id-ID" sz="1500" dirty="0">
              <a:latin typeface="+mj-lt"/>
            </a:endParaRPr>
          </a:p>
          <a:p>
            <a:pPr>
              <a:defRPr/>
            </a:pPr>
            <a:endParaRPr lang="id-ID" sz="1500" dirty="0">
              <a:latin typeface="+mj-lt"/>
            </a:endParaRPr>
          </a:p>
          <a:p>
            <a:pPr>
              <a:buFont typeface="+mj-lt"/>
              <a:buAutoNum type="arabicPeriod" startAt="2"/>
              <a:defRPr/>
            </a:pPr>
            <a:r>
              <a:rPr lang="id-ID" sz="1500" b="1" dirty="0">
                <a:latin typeface="+mj-lt"/>
              </a:rPr>
              <a:t>Perubahan Psikis</a:t>
            </a:r>
          </a:p>
          <a:p>
            <a:pPr>
              <a:defRPr/>
            </a:pP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Intelegensia</a:t>
            </a:r>
            <a:r>
              <a:rPr lang="id-ID" sz="1500" dirty="0">
                <a:latin typeface="+mj-lt"/>
              </a:rPr>
              <a:t> (berfikir logis, rasa keadilan)</a:t>
            </a:r>
          </a:p>
          <a:p>
            <a:pPr>
              <a:defRPr/>
            </a:pP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Emosi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sensitif</a:t>
            </a:r>
            <a:r>
              <a:rPr lang="en-US" sz="1500" dirty="0">
                <a:latin typeface="+mj-lt"/>
              </a:rPr>
              <a:t>,</a:t>
            </a:r>
            <a:r>
              <a:rPr lang="id-ID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emosional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bersifat</a:t>
            </a:r>
            <a:r>
              <a:rPr lang="en-US" sz="1500" dirty="0">
                <a:latin typeface="+mj-lt"/>
              </a:rPr>
              <a:t> negative </a:t>
            </a:r>
            <a:r>
              <a:rPr lang="en-US" sz="1500" dirty="0" err="1">
                <a:latin typeface="+mj-lt"/>
              </a:rPr>
              <a:t>dan</a:t>
            </a:r>
            <a:r>
              <a:rPr lang="en-US" sz="1500" dirty="0">
                <a:latin typeface="+mj-lt"/>
              </a:rPr>
              <a:t> temperamental</a:t>
            </a:r>
            <a:r>
              <a:rPr lang="id-ID" sz="1500" dirty="0">
                <a:latin typeface="+mj-lt"/>
              </a:rPr>
              <a:t>)</a:t>
            </a:r>
          </a:p>
          <a:p>
            <a:pPr>
              <a:defRPr/>
            </a:pP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Moral</a:t>
            </a:r>
            <a:r>
              <a:rPr lang="id-ID" sz="1500" dirty="0">
                <a:latin typeface="+mj-lt"/>
              </a:rPr>
              <a:t> (</a:t>
            </a:r>
            <a:r>
              <a:rPr lang="it-IT" sz="1500" dirty="0">
                <a:latin typeface="+mj-lt"/>
              </a:rPr>
              <a:t>rasa diterima, dihargai dan penilaian positif dari orang lain</a:t>
            </a:r>
            <a:r>
              <a:rPr lang="id-ID" sz="1500" dirty="0">
                <a:latin typeface="+mj-lt"/>
              </a:rPr>
              <a:t>)</a:t>
            </a:r>
          </a:p>
          <a:p>
            <a:pPr>
              <a:defRPr/>
            </a:pP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Sosial</a:t>
            </a:r>
            <a:r>
              <a:rPr lang="id-ID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minat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sikap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hobi</a:t>
            </a:r>
            <a:r>
              <a:rPr lang="id-ID" sz="1500" dirty="0">
                <a:latin typeface="+mj-lt"/>
              </a:rPr>
              <a:t>)</a:t>
            </a:r>
          </a:p>
          <a:p>
            <a:pPr>
              <a:defRPr/>
            </a:pP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Kepribadian</a:t>
            </a:r>
            <a:r>
              <a:rPr lang="id-ID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artis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tokoh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politik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pemimpin</a:t>
            </a:r>
            <a:r>
              <a:rPr lang="id-ID" sz="1500" dirty="0">
                <a:latin typeface="+mj-lt"/>
              </a:rPr>
              <a:t>)</a:t>
            </a:r>
            <a:endParaRPr lang="en-US" sz="1500" dirty="0">
              <a:latin typeface="+mj-lt"/>
            </a:endParaRPr>
          </a:p>
        </p:txBody>
      </p:sp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379" y="503014"/>
            <a:ext cx="463105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spc="49" dirty="0">
                <a:solidFill>
                  <a:srgbClr val="0D0D0D"/>
                </a:solidFill>
                <a:latin typeface="Calibri"/>
                <a:cs typeface="Calibri"/>
              </a:rPr>
              <a:t>REMAJA</a:t>
            </a:r>
            <a:r>
              <a:rPr sz="2700" b="1" spc="146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700" b="1" spc="23" dirty="0">
                <a:solidFill>
                  <a:srgbClr val="0D0D0D"/>
                </a:solidFill>
                <a:latin typeface="Calibri"/>
                <a:cs typeface="Calibri"/>
              </a:rPr>
              <a:t>DAN</a:t>
            </a:r>
            <a:r>
              <a:rPr sz="2700" b="1" spc="1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700" b="1" spc="41" dirty="0">
                <a:solidFill>
                  <a:srgbClr val="0D0D0D"/>
                </a:solidFill>
                <a:latin typeface="Calibri"/>
                <a:cs typeface="Calibri"/>
              </a:rPr>
              <a:t>MASA</a:t>
            </a:r>
            <a:r>
              <a:rPr sz="2700" b="1" spc="146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700" b="1" spc="26" dirty="0">
                <a:solidFill>
                  <a:srgbClr val="0D0D0D"/>
                </a:solidFill>
                <a:latin typeface="Calibri"/>
                <a:cs typeface="Calibri"/>
              </a:rPr>
              <a:t>PUBERTAS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6429" y="1372743"/>
            <a:ext cx="6325553" cy="2876074"/>
            <a:chOff x="1528572" y="1830323"/>
            <a:chExt cx="8434070" cy="3834765"/>
          </a:xfrm>
        </p:grpSpPr>
        <p:sp>
          <p:nvSpPr>
            <p:cNvPr id="4" name="object 4"/>
            <p:cNvSpPr/>
            <p:nvPr/>
          </p:nvSpPr>
          <p:spPr>
            <a:xfrm>
              <a:off x="1528572" y="1830323"/>
              <a:ext cx="7187565" cy="1164590"/>
            </a:xfrm>
            <a:custGeom>
              <a:avLst/>
              <a:gdLst/>
              <a:ahLst/>
              <a:cxnLst/>
              <a:rect l="l" t="t" r="r" b="b"/>
              <a:pathLst>
                <a:path w="7187565" h="1164589">
                  <a:moveTo>
                    <a:pt x="7070725" y="0"/>
                  </a:moveTo>
                  <a:lnTo>
                    <a:pt x="116459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9"/>
                  </a:lnTo>
                  <a:lnTo>
                    <a:pt x="0" y="1047876"/>
                  </a:lnTo>
                  <a:lnTo>
                    <a:pt x="9142" y="1093237"/>
                  </a:lnTo>
                  <a:lnTo>
                    <a:pt x="34083" y="1130252"/>
                  </a:lnTo>
                  <a:lnTo>
                    <a:pt x="71098" y="1155193"/>
                  </a:lnTo>
                  <a:lnTo>
                    <a:pt x="116459" y="1164336"/>
                  </a:lnTo>
                  <a:lnTo>
                    <a:pt x="7070725" y="1164336"/>
                  </a:lnTo>
                  <a:lnTo>
                    <a:pt x="7116085" y="1155193"/>
                  </a:lnTo>
                  <a:lnTo>
                    <a:pt x="7153100" y="1130252"/>
                  </a:lnTo>
                  <a:lnTo>
                    <a:pt x="7178041" y="1093237"/>
                  </a:lnTo>
                  <a:lnTo>
                    <a:pt x="7187183" y="1047876"/>
                  </a:lnTo>
                  <a:lnTo>
                    <a:pt x="7187183" y="116459"/>
                  </a:lnTo>
                  <a:lnTo>
                    <a:pt x="7178041" y="71098"/>
                  </a:lnTo>
                  <a:lnTo>
                    <a:pt x="7153100" y="34083"/>
                  </a:lnTo>
                  <a:lnTo>
                    <a:pt x="7116085" y="9142"/>
                  </a:lnTo>
                  <a:lnTo>
                    <a:pt x="7070725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144268" y="3144011"/>
              <a:ext cx="7184390" cy="1164590"/>
            </a:xfrm>
            <a:custGeom>
              <a:avLst/>
              <a:gdLst/>
              <a:ahLst/>
              <a:cxnLst/>
              <a:rect l="l" t="t" r="r" b="b"/>
              <a:pathLst>
                <a:path w="7184390" h="1164589">
                  <a:moveTo>
                    <a:pt x="7067677" y="0"/>
                  </a:moveTo>
                  <a:lnTo>
                    <a:pt x="116458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9"/>
                  </a:lnTo>
                  <a:lnTo>
                    <a:pt x="0" y="1047876"/>
                  </a:lnTo>
                  <a:lnTo>
                    <a:pt x="9142" y="1093237"/>
                  </a:lnTo>
                  <a:lnTo>
                    <a:pt x="34083" y="1130252"/>
                  </a:lnTo>
                  <a:lnTo>
                    <a:pt x="71098" y="1155193"/>
                  </a:lnTo>
                  <a:lnTo>
                    <a:pt x="116458" y="1164336"/>
                  </a:lnTo>
                  <a:lnTo>
                    <a:pt x="7067677" y="1164336"/>
                  </a:lnTo>
                  <a:lnTo>
                    <a:pt x="7113037" y="1155193"/>
                  </a:lnTo>
                  <a:lnTo>
                    <a:pt x="7150052" y="1130252"/>
                  </a:lnTo>
                  <a:lnTo>
                    <a:pt x="7174993" y="1093237"/>
                  </a:lnTo>
                  <a:lnTo>
                    <a:pt x="7184135" y="1047876"/>
                  </a:lnTo>
                  <a:lnTo>
                    <a:pt x="7184135" y="116459"/>
                  </a:lnTo>
                  <a:lnTo>
                    <a:pt x="7174993" y="71098"/>
                  </a:lnTo>
                  <a:lnTo>
                    <a:pt x="7150052" y="34083"/>
                  </a:lnTo>
                  <a:lnTo>
                    <a:pt x="7113037" y="9142"/>
                  </a:lnTo>
                  <a:lnTo>
                    <a:pt x="7067677" y="0"/>
                  </a:lnTo>
                  <a:close/>
                </a:path>
              </a:pathLst>
            </a:custGeom>
            <a:solidFill>
              <a:srgbClr val="35C7B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778252" y="4500372"/>
              <a:ext cx="7184390" cy="1164590"/>
            </a:xfrm>
            <a:custGeom>
              <a:avLst/>
              <a:gdLst/>
              <a:ahLst/>
              <a:cxnLst/>
              <a:rect l="l" t="t" r="r" b="b"/>
              <a:pathLst>
                <a:path w="7184390" h="1164589">
                  <a:moveTo>
                    <a:pt x="7067677" y="0"/>
                  </a:moveTo>
                  <a:lnTo>
                    <a:pt x="116459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8"/>
                  </a:lnTo>
                  <a:lnTo>
                    <a:pt x="0" y="1047876"/>
                  </a:lnTo>
                  <a:lnTo>
                    <a:pt x="9142" y="1093211"/>
                  </a:lnTo>
                  <a:lnTo>
                    <a:pt x="34083" y="1130228"/>
                  </a:lnTo>
                  <a:lnTo>
                    <a:pt x="71098" y="1155185"/>
                  </a:lnTo>
                  <a:lnTo>
                    <a:pt x="116459" y="1164336"/>
                  </a:lnTo>
                  <a:lnTo>
                    <a:pt x="7067677" y="1164336"/>
                  </a:lnTo>
                  <a:lnTo>
                    <a:pt x="7113037" y="1155185"/>
                  </a:lnTo>
                  <a:lnTo>
                    <a:pt x="7150052" y="1130228"/>
                  </a:lnTo>
                  <a:lnTo>
                    <a:pt x="7174993" y="1093211"/>
                  </a:lnTo>
                  <a:lnTo>
                    <a:pt x="7184136" y="1047876"/>
                  </a:lnTo>
                  <a:lnTo>
                    <a:pt x="7184136" y="116458"/>
                  </a:lnTo>
                  <a:lnTo>
                    <a:pt x="7174993" y="71098"/>
                  </a:lnTo>
                  <a:lnTo>
                    <a:pt x="7150052" y="34083"/>
                  </a:lnTo>
                  <a:lnTo>
                    <a:pt x="7113037" y="9142"/>
                  </a:lnTo>
                  <a:lnTo>
                    <a:pt x="7067677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0439" y="1517485"/>
            <a:ext cx="5030629" cy="27180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965"/>
              </a:lnSpc>
              <a:spcBef>
                <a:spcPts val="75"/>
              </a:spcBef>
            </a:pPr>
            <a:r>
              <a:rPr spc="-71" dirty="0">
                <a:solidFill>
                  <a:srgbClr val="FFFFFF"/>
                </a:solidFill>
                <a:latin typeface="Microsoft Sans Serif"/>
                <a:cs typeface="Microsoft Sans Serif"/>
              </a:rPr>
              <a:t>Kata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remaja</a:t>
            </a:r>
            <a:r>
              <a:rPr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1" dirty="0">
                <a:solidFill>
                  <a:srgbClr val="FFFFFF"/>
                </a:solidFill>
                <a:latin typeface="Microsoft Sans Serif"/>
                <a:cs typeface="Microsoft Sans Serif"/>
              </a:rPr>
              <a:t>berasal</a:t>
            </a:r>
            <a:r>
              <a:rPr spc="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dari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94" dirty="0">
                <a:solidFill>
                  <a:srgbClr val="FFFFFF"/>
                </a:solidFill>
                <a:latin typeface="Microsoft Sans Serif"/>
                <a:cs typeface="Microsoft Sans Serif"/>
              </a:rPr>
              <a:t>bahasa</a:t>
            </a:r>
            <a:r>
              <a:rPr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98" dirty="0">
                <a:solidFill>
                  <a:srgbClr val="FFFFFF"/>
                </a:solidFill>
                <a:latin typeface="Microsoft Sans Serif"/>
                <a:cs typeface="Microsoft Sans Serif"/>
              </a:rPr>
              <a:t>Inggris</a:t>
            </a:r>
            <a:endParaRPr>
              <a:latin typeface="Microsoft Sans Serif"/>
              <a:cs typeface="Microsoft Sans Serif"/>
            </a:endParaRPr>
          </a:p>
          <a:p>
            <a:pPr marL="9525">
              <a:lnSpc>
                <a:spcPts val="1965"/>
              </a:lnSpc>
            </a:pP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“teenager”</a:t>
            </a:r>
            <a:r>
              <a:rPr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86" dirty="0">
                <a:solidFill>
                  <a:srgbClr val="FFFFFF"/>
                </a:solidFill>
                <a:latin typeface="Microsoft Sans Serif"/>
                <a:cs typeface="Microsoft Sans Serif"/>
              </a:rPr>
              <a:t>yakni</a:t>
            </a:r>
            <a:r>
              <a:rPr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3" dirty="0">
                <a:solidFill>
                  <a:srgbClr val="FFFFFF"/>
                </a:solidFill>
                <a:latin typeface="Microsoft Sans Serif"/>
                <a:cs typeface="Microsoft Sans Serif"/>
              </a:rPr>
              <a:t>manusia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usia</a:t>
            </a:r>
            <a:r>
              <a:rPr spc="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13-19</a:t>
            </a:r>
            <a:r>
              <a:rPr spc="3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27" dirty="0">
                <a:solidFill>
                  <a:srgbClr val="FFFFFF"/>
                </a:solidFill>
                <a:latin typeface="Microsoft Sans Serif"/>
                <a:cs typeface="Microsoft Sans Serif"/>
              </a:rPr>
              <a:t>tahun.</a:t>
            </a:r>
            <a:endParaRPr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50">
              <a:latin typeface="Microsoft Sans Serif"/>
              <a:cs typeface="Microsoft Sans Serif"/>
            </a:endParaRPr>
          </a:p>
          <a:p>
            <a:pPr marL="470059" marR="1033463">
              <a:lnSpc>
                <a:spcPts val="1763"/>
              </a:lnSpc>
              <a:spcBef>
                <a:spcPts val="1144"/>
              </a:spcBef>
            </a:pPr>
            <a:r>
              <a:rPr spc="-454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pc="-161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pc="-236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aja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-83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pc="-169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hasa</a:t>
            </a:r>
            <a:r>
              <a:rPr spc="3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23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pc="-64" dirty="0">
                <a:solidFill>
                  <a:srgbClr val="FFFFFF"/>
                </a:solidFill>
                <a:latin typeface="Microsoft Sans Serif"/>
                <a:cs typeface="Microsoft Sans Serif"/>
              </a:rPr>
              <a:t>atin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1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pc="-139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pc="-68" dirty="0">
                <a:solidFill>
                  <a:srgbClr val="FFFFFF"/>
                </a:solidFill>
                <a:latin typeface="Microsoft Sans Serif"/>
                <a:cs typeface="Microsoft Sans Serif"/>
              </a:rPr>
              <a:t>but  </a:t>
            </a:r>
            <a:r>
              <a:rPr spc="-109" dirty="0">
                <a:solidFill>
                  <a:srgbClr val="FFFFFF"/>
                </a:solidFill>
                <a:latin typeface="Microsoft Sans Serif"/>
                <a:cs typeface="Microsoft Sans Serif"/>
              </a:rPr>
              <a:t>adoles</a:t>
            </a:r>
            <a:r>
              <a:rPr spc="-124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pc="-158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pc="-153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pc="-221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pc="-101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pc="4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1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pc="-79" dirty="0">
                <a:solidFill>
                  <a:srgbClr val="FFFFFF"/>
                </a:solidFill>
                <a:latin typeface="Microsoft Sans Serif"/>
                <a:cs typeface="Microsoft Sans Serif"/>
              </a:rPr>
              <a:t>ang</a:t>
            </a:r>
            <a:r>
              <a:rPr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ti</a:t>
            </a:r>
            <a:r>
              <a:rPr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31" dirty="0">
                <a:solidFill>
                  <a:srgbClr val="FFFFFF"/>
                </a:solidFill>
                <a:latin typeface="Microsoft Sans Serif"/>
                <a:cs typeface="Microsoft Sans Serif"/>
              </a:rPr>
              <a:t>tu</a:t>
            </a:r>
            <a:r>
              <a:rPr spc="-259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pc="-146" dirty="0">
                <a:solidFill>
                  <a:srgbClr val="FFFFFF"/>
                </a:solidFill>
                <a:latin typeface="Microsoft Sans Serif"/>
                <a:cs typeface="Microsoft Sans Serif"/>
              </a:rPr>
              <a:t>buh</a:t>
            </a:r>
            <a:r>
              <a:rPr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-139" dirty="0">
                <a:solidFill>
                  <a:srgbClr val="FFFFFF"/>
                </a:solidFill>
                <a:latin typeface="Microsoft Sans Serif"/>
                <a:cs typeface="Microsoft Sans Serif"/>
              </a:rPr>
              <a:t>u  </a:t>
            </a:r>
            <a:r>
              <a:rPr spc="-161" dirty="0">
                <a:solidFill>
                  <a:srgbClr val="FFFFFF"/>
                </a:solidFill>
                <a:latin typeface="Microsoft Sans Serif"/>
                <a:cs typeface="Microsoft Sans Serif"/>
              </a:rPr>
              <a:t>tumbuh</a:t>
            </a:r>
            <a:r>
              <a:rPr spc="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3" dirty="0">
                <a:solidFill>
                  <a:srgbClr val="FFFFFF"/>
                </a:solidFill>
                <a:latin typeface="Microsoft Sans Serif"/>
                <a:cs typeface="Microsoft Sans Serif"/>
              </a:rPr>
              <a:t>untuk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3" dirty="0">
                <a:solidFill>
                  <a:srgbClr val="FFFFFF"/>
                </a:solidFill>
                <a:latin typeface="Microsoft Sans Serif"/>
                <a:cs typeface="Microsoft Sans Serif"/>
              </a:rPr>
              <a:t>mencapai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9" dirty="0">
                <a:solidFill>
                  <a:srgbClr val="FFFFFF"/>
                </a:solidFill>
                <a:latin typeface="Microsoft Sans Serif"/>
                <a:cs typeface="Microsoft Sans Serif"/>
              </a:rPr>
              <a:t>kematangan.</a:t>
            </a:r>
            <a:endParaRPr>
              <a:latin typeface="Microsoft Sans Serif"/>
              <a:cs typeface="Microsoft Sans Serif"/>
            </a:endParaRPr>
          </a:p>
          <a:p>
            <a:pPr>
              <a:spcBef>
                <a:spcPts val="11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945356" marR="3810">
              <a:lnSpc>
                <a:spcPts val="1763"/>
              </a:lnSpc>
            </a:pPr>
            <a:r>
              <a:rPr spc="-113" dirty="0">
                <a:solidFill>
                  <a:srgbClr val="FFFFFF"/>
                </a:solidFill>
                <a:latin typeface="Microsoft Sans Serif"/>
                <a:cs typeface="Microsoft Sans Serif"/>
              </a:rPr>
              <a:t>Masa </a:t>
            </a:r>
            <a:r>
              <a:rPr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remaja </a:t>
            </a:r>
            <a:r>
              <a:rPr spc="-49" dirty="0">
                <a:solidFill>
                  <a:srgbClr val="FFFFFF"/>
                </a:solidFill>
                <a:latin typeface="Microsoft Sans Serif"/>
                <a:cs typeface="Microsoft Sans Serif"/>
              </a:rPr>
              <a:t>adalah </a:t>
            </a:r>
            <a:r>
              <a:rPr spc="-158" dirty="0">
                <a:solidFill>
                  <a:srgbClr val="FFFFFF"/>
                </a:solidFill>
                <a:latin typeface="Microsoft Sans Serif"/>
                <a:cs typeface="Microsoft Sans Serif"/>
              </a:rPr>
              <a:t>masa</a:t>
            </a:r>
            <a:r>
              <a:rPr spc="-15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6" dirty="0">
                <a:solidFill>
                  <a:srgbClr val="FFFFFF"/>
                </a:solidFill>
                <a:latin typeface="Microsoft Sans Serif"/>
                <a:cs typeface="Microsoft Sans Serif"/>
              </a:rPr>
              <a:t>transisi</a:t>
            </a:r>
            <a:r>
              <a:rPr spc="-1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 </a:t>
            </a:r>
            <a:r>
              <a:rPr spc="-7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8" dirty="0">
                <a:solidFill>
                  <a:srgbClr val="FFFFFF"/>
                </a:solidFill>
                <a:latin typeface="Microsoft Sans Serif"/>
                <a:cs typeface="Microsoft Sans Serif"/>
              </a:rPr>
              <a:t>ditandai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9" dirty="0">
                <a:solidFill>
                  <a:srgbClr val="FFFFFF"/>
                </a:solidFill>
                <a:latin typeface="Microsoft Sans Serif"/>
                <a:cs typeface="Microsoft Sans Serif"/>
              </a:rPr>
              <a:t>oleh</a:t>
            </a:r>
            <a:r>
              <a:rPr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68" dirty="0">
                <a:solidFill>
                  <a:srgbClr val="FFFFFF"/>
                </a:solidFill>
                <a:latin typeface="Microsoft Sans Serif"/>
                <a:cs typeface="Microsoft Sans Serif"/>
              </a:rPr>
              <a:t>adanya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86" dirty="0">
                <a:solidFill>
                  <a:srgbClr val="FFFFFF"/>
                </a:solidFill>
                <a:latin typeface="Microsoft Sans Serif"/>
                <a:cs typeface="Microsoft Sans Serif"/>
              </a:rPr>
              <a:t>perubahan</a:t>
            </a:r>
            <a:r>
              <a:rPr spc="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9" dirty="0">
                <a:solidFill>
                  <a:srgbClr val="FFFFFF"/>
                </a:solidFill>
                <a:latin typeface="Microsoft Sans Serif"/>
                <a:cs typeface="Microsoft Sans Serif"/>
              </a:rPr>
              <a:t>fisik,</a:t>
            </a:r>
            <a:r>
              <a:rPr spc="2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emosi </a:t>
            </a:r>
            <a:r>
              <a:rPr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79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31" dirty="0">
                <a:solidFill>
                  <a:srgbClr val="FFFFFF"/>
                </a:solidFill>
                <a:latin typeface="Microsoft Sans Serif"/>
                <a:cs typeface="Microsoft Sans Serif"/>
              </a:rPr>
              <a:t>psikis</a:t>
            </a:r>
            <a:endParaRPr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64174" y="2027683"/>
            <a:ext cx="1053941" cy="1591151"/>
            <a:chOff x="7952231" y="2703576"/>
            <a:chExt cx="1405255" cy="2121535"/>
          </a:xfrm>
        </p:grpSpPr>
        <p:sp>
          <p:nvSpPr>
            <p:cNvPr id="9" name="object 9"/>
            <p:cNvSpPr/>
            <p:nvPr/>
          </p:nvSpPr>
          <p:spPr>
            <a:xfrm>
              <a:off x="7959851" y="2711196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585851" y="0"/>
                  </a:moveTo>
                  <a:lnTo>
                    <a:pt x="170052" y="0"/>
                  </a:lnTo>
                  <a:lnTo>
                    <a:pt x="170052" y="415798"/>
                  </a:lnTo>
                  <a:lnTo>
                    <a:pt x="0" y="415798"/>
                  </a:lnTo>
                  <a:lnTo>
                    <a:pt x="377951" y="755903"/>
                  </a:lnTo>
                  <a:lnTo>
                    <a:pt x="755903" y="415798"/>
                  </a:lnTo>
                  <a:lnTo>
                    <a:pt x="585851" y="415798"/>
                  </a:lnTo>
                  <a:lnTo>
                    <a:pt x="585851" y="0"/>
                  </a:lnTo>
                  <a:close/>
                </a:path>
              </a:pathLst>
            </a:custGeom>
            <a:solidFill>
              <a:srgbClr val="CDEC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59851" y="2711196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0" y="415798"/>
                  </a:moveTo>
                  <a:lnTo>
                    <a:pt x="170052" y="415798"/>
                  </a:lnTo>
                  <a:lnTo>
                    <a:pt x="170052" y="0"/>
                  </a:lnTo>
                  <a:lnTo>
                    <a:pt x="585851" y="0"/>
                  </a:lnTo>
                  <a:lnTo>
                    <a:pt x="585851" y="415798"/>
                  </a:lnTo>
                  <a:lnTo>
                    <a:pt x="755903" y="415798"/>
                  </a:lnTo>
                  <a:lnTo>
                    <a:pt x="377951" y="755903"/>
                  </a:lnTo>
                  <a:lnTo>
                    <a:pt x="0" y="415798"/>
                  </a:lnTo>
                  <a:close/>
                </a:path>
              </a:pathLst>
            </a:custGeom>
            <a:ln w="15240">
              <a:solidFill>
                <a:srgbClr val="CDECE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3835" y="4061460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585851" y="0"/>
                  </a:moveTo>
                  <a:lnTo>
                    <a:pt x="170053" y="0"/>
                  </a:lnTo>
                  <a:lnTo>
                    <a:pt x="170053" y="415797"/>
                  </a:lnTo>
                  <a:lnTo>
                    <a:pt x="0" y="415797"/>
                  </a:lnTo>
                  <a:lnTo>
                    <a:pt x="377952" y="755903"/>
                  </a:lnTo>
                  <a:lnTo>
                    <a:pt x="755904" y="415797"/>
                  </a:lnTo>
                  <a:lnTo>
                    <a:pt x="585851" y="415797"/>
                  </a:lnTo>
                  <a:lnTo>
                    <a:pt x="585851" y="0"/>
                  </a:lnTo>
                  <a:close/>
                </a:path>
              </a:pathLst>
            </a:custGeom>
            <a:solidFill>
              <a:srgbClr val="CFE7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3835" y="4061460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0" y="415797"/>
                  </a:moveTo>
                  <a:lnTo>
                    <a:pt x="170053" y="415797"/>
                  </a:lnTo>
                  <a:lnTo>
                    <a:pt x="170053" y="0"/>
                  </a:lnTo>
                  <a:lnTo>
                    <a:pt x="585851" y="0"/>
                  </a:lnTo>
                  <a:lnTo>
                    <a:pt x="585851" y="415797"/>
                  </a:lnTo>
                  <a:lnTo>
                    <a:pt x="755904" y="415797"/>
                  </a:lnTo>
                  <a:lnTo>
                    <a:pt x="377952" y="755903"/>
                  </a:lnTo>
                  <a:lnTo>
                    <a:pt x="0" y="415797"/>
                  </a:lnTo>
                  <a:close/>
                </a:path>
              </a:pathLst>
            </a:custGeom>
            <a:ln w="15240">
              <a:solidFill>
                <a:srgbClr val="CFE7D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0965" y="768095"/>
            <a:ext cx="3911441" cy="1061085"/>
            <a:chOff x="4187952" y="1024127"/>
            <a:chExt cx="5215255" cy="1414780"/>
          </a:xfrm>
        </p:grpSpPr>
        <p:sp>
          <p:nvSpPr>
            <p:cNvPr id="3" name="object 3"/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4966716" y="0"/>
                  </a:moveTo>
                  <a:lnTo>
                    <a:pt x="0" y="0"/>
                  </a:lnTo>
                  <a:lnTo>
                    <a:pt x="0" y="1399031"/>
                  </a:lnTo>
                  <a:lnTo>
                    <a:pt x="4966716" y="1399031"/>
                  </a:lnTo>
                  <a:lnTo>
                    <a:pt x="5013708" y="1394294"/>
                  </a:lnTo>
                  <a:lnTo>
                    <a:pt x="5057477" y="1380708"/>
                  </a:lnTo>
                  <a:lnTo>
                    <a:pt x="5097084" y="1359210"/>
                  </a:lnTo>
                  <a:lnTo>
                    <a:pt x="5131593" y="1330737"/>
                  </a:lnTo>
                  <a:lnTo>
                    <a:pt x="5160066" y="1296228"/>
                  </a:lnTo>
                  <a:lnTo>
                    <a:pt x="5181564" y="1256621"/>
                  </a:lnTo>
                  <a:lnTo>
                    <a:pt x="5195150" y="1212852"/>
                  </a:lnTo>
                  <a:lnTo>
                    <a:pt x="5199887" y="1165860"/>
                  </a:lnTo>
                  <a:lnTo>
                    <a:pt x="5199887" y="233172"/>
                  </a:lnTo>
                  <a:lnTo>
                    <a:pt x="5195150" y="186179"/>
                  </a:lnTo>
                  <a:lnTo>
                    <a:pt x="5181564" y="142410"/>
                  </a:lnTo>
                  <a:lnTo>
                    <a:pt x="5160066" y="102803"/>
                  </a:lnTo>
                  <a:lnTo>
                    <a:pt x="5131593" y="68294"/>
                  </a:lnTo>
                  <a:lnTo>
                    <a:pt x="5097084" y="39821"/>
                  </a:lnTo>
                  <a:lnTo>
                    <a:pt x="5057477" y="18323"/>
                  </a:lnTo>
                  <a:lnTo>
                    <a:pt x="5013708" y="4737"/>
                  </a:lnTo>
                  <a:lnTo>
                    <a:pt x="4966716" y="0"/>
                  </a:lnTo>
                  <a:close/>
                </a:path>
              </a:pathLst>
            </a:custGeom>
            <a:solidFill>
              <a:srgbClr val="CEDA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5199887" y="233172"/>
                  </a:moveTo>
                  <a:lnTo>
                    <a:pt x="5199887" y="1165860"/>
                  </a:lnTo>
                  <a:lnTo>
                    <a:pt x="5195150" y="1212852"/>
                  </a:lnTo>
                  <a:lnTo>
                    <a:pt x="5181564" y="1256621"/>
                  </a:lnTo>
                  <a:lnTo>
                    <a:pt x="5160066" y="1296228"/>
                  </a:lnTo>
                  <a:lnTo>
                    <a:pt x="5131593" y="1330737"/>
                  </a:lnTo>
                  <a:lnTo>
                    <a:pt x="5097084" y="1359210"/>
                  </a:lnTo>
                  <a:lnTo>
                    <a:pt x="5057477" y="1380708"/>
                  </a:lnTo>
                  <a:lnTo>
                    <a:pt x="5013708" y="1394294"/>
                  </a:lnTo>
                  <a:lnTo>
                    <a:pt x="4966716" y="1399031"/>
                  </a:lnTo>
                  <a:lnTo>
                    <a:pt x="0" y="1399031"/>
                  </a:lnTo>
                  <a:lnTo>
                    <a:pt x="0" y="0"/>
                  </a:lnTo>
                  <a:lnTo>
                    <a:pt x="4966716" y="0"/>
                  </a:lnTo>
                  <a:lnTo>
                    <a:pt x="5013708" y="4737"/>
                  </a:lnTo>
                  <a:lnTo>
                    <a:pt x="5057477" y="18323"/>
                  </a:lnTo>
                  <a:lnTo>
                    <a:pt x="5097084" y="39821"/>
                  </a:lnTo>
                  <a:lnTo>
                    <a:pt x="5131593" y="68294"/>
                  </a:lnTo>
                  <a:lnTo>
                    <a:pt x="5160066" y="102803"/>
                  </a:lnTo>
                  <a:lnTo>
                    <a:pt x="5181564" y="142410"/>
                  </a:lnTo>
                  <a:lnTo>
                    <a:pt x="5195150" y="186179"/>
                  </a:lnTo>
                  <a:lnTo>
                    <a:pt x="5199887" y="233172"/>
                  </a:lnTo>
                  <a:close/>
                </a:path>
              </a:pathLst>
            </a:custGeom>
            <a:ln w="15239">
              <a:solidFill>
                <a:srgbClr val="CEDAD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21736" y="794918"/>
            <a:ext cx="3245644" cy="92486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24314" marR="3810" indent="-215265" algn="just">
              <a:lnSpc>
                <a:spcPct val="81700"/>
              </a:lnSpc>
              <a:spcBef>
                <a:spcPts val="570"/>
              </a:spcBef>
              <a:buChar char="•"/>
              <a:tabLst>
                <a:tab pos="224790" algn="l"/>
              </a:tabLst>
            </a:pPr>
            <a:r>
              <a:rPr sz="2250" spc="-566" dirty="0">
                <a:latin typeface="Microsoft Sans Serif"/>
                <a:cs typeface="Microsoft Sans Serif"/>
              </a:rPr>
              <a:t>R</a:t>
            </a:r>
            <a:r>
              <a:rPr sz="2250" spc="-124" dirty="0">
                <a:latin typeface="Microsoft Sans Serif"/>
                <a:cs typeface="Microsoft Sans Serif"/>
              </a:rPr>
              <a:t>e</a:t>
            </a:r>
            <a:r>
              <a:rPr sz="2250" spc="-386" dirty="0">
                <a:latin typeface="Microsoft Sans Serif"/>
                <a:cs typeface="Microsoft Sans Serif"/>
              </a:rPr>
              <a:t>m</a:t>
            </a:r>
            <a:r>
              <a:rPr sz="2250" spc="-23" dirty="0">
                <a:latin typeface="Microsoft Sans Serif"/>
                <a:cs typeface="Microsoft Sans Serif"/>
              </a:rPr>
              <a:t>aj</a:t>
            </a:r>
            <a:r>
              <a:rPr sz="2250" spc="-11" dirty="0">
                <a:latin typeface="Microsoft Sans Serif"/>
                <a:cs typeface="Microsoft Sans Serif"/>
              </a:rPr>
              <a:t>a</a:t>
            </a:r>
            <a:r>
              <a:rPr sz="2250" spc="15" dirty="0">
                <a:latin typeface="Microsoft Sans Serif"/>
                <a:cs typeface="Microsoft Sans Serif"/>
              </a:rPr>
              <a:t> </a:t>
            </a:r>
            <a:r>
              <a:rPr sz="2250" spc="-15" dirty="0">
                <a:latin typeface="Microsoft Sans Serif"/>
                <a:cs typeface="Microsoft Sans Serif"/>
              </a:rPr>
              <a:t>ada</a:t>
            </a:r>
            <a:r>
              <a:rPr sz="2250" spc="-19" dirty="0">
                <a:latin typeface="Microsoft Sans Serif"/>
                <a:cs typeface="Microsoft Sans Serif"/>
              </a:rPr>
              <a:t>l</a:t>
            </a:r>
            <a:r>
              <a:rPr sz="2250" spc="-139" dirty="0">
                <a:latin typeface="Microsoft Sans Serif"/>
                <a:cs typeface="Microsoft Sans Serif"/>
              </a:rPr>
              <a:t>ah</a:t>
            </a:r>
            <a:r>
              <a:rPr sz="2250" spc="34" dirty="0">
                <a:latin typeface="Microsoft Sans Serif"/>
                <a:cs typeface="Microsoft Sans Serif"/>
              </a:rPr>
              <a:t> </a:t>
            </a:r>
            <a:r>
              <a:rPr sz="2250" spc="-68" dirty="0">
                <a:latin typeface="Microsoft Sans Serif"/>
                <a:cs typeface="Microsoft Sans Serif"/>
              </a:rPr>
              <a:t>p</a:t>
            </a:r>
            <a:r>
              <a:rPr sz="2250" spc="-64" dirty="0">
                <a:latin typeface="Microsoft Sans Serif"/>
                <a:cs typeface="Microsoft Sans Serif"/>
              </a:rPr>
              <a:t>e</a:t>
            </a:r>
            <a:r>
              <a:rPr sz="2250" spc="-165" dirty="0">
                <a:latin typeface="Microsoft Sans Serif"/>
                <a:cs typeface="Microsoft Sans Serif"/>
              </a:rPr>
              <a:t>ndud</a:t>
            </a:r>
            <a:r>
              <a:rPr sz="2250" spc="-161" dirty="0">
                <a:latin typeface="Microsoft Sans Serif"/>
                <a:cs typeface="Microsoft Sans Serif"/>
              </a:rPr>
              <a:t>u</a:t>
            </a:r>
            <a:r>
              <a:rPr sz="2250" spc="-98" dirty="0">
                <a:latin typeface="Microsoft Sans Serif"/>
                <a:cs typeface="Microsoft Sans Serif"/>
              </a:rPr>
              <a:t>k  </a:t>
            </a:r>
            <a:r>
              <a:rPr sz="2250" spc="-19" dirty="0">
                <a:latin typeface="Microsoft Sans Serif"/>
                <a:cs typeface="Microsoft Sans Serif"/>
              </a:rPr>
              <a:t>da</a:t>
            </a:r>
            <a:r>
              <a:rPr sz="2250" spc="-15" dirty="0">
                <a:latin typeface="Microsoft Sans Serif"/>
                <a:cs typeface="Microsoft Sans Serif"/>
              </a:rPr>
              <a:t>l</a:t>
            </a:r>
            <a:r>
              <a:rPr sz="2250" spc="-195" dirty="0">
                <a:latin typeface="Microsoft Sans Serif"/>
                <a:cs typeface="Microsoft Sans Serif"/>
              </a:rPr>
              <a:t>am</a:t>
            </a:r>
            <a:r>
              <a:rPr sz="2250" spc="23" dirty="0">
                <a:latin typeface="Microsoft Sans Serif"/>
                <a:cs typeface="Microsoft Sans Serif"/>
              </a:rPr>
              <a:t> </a:t>
            </a:r>
            <a:r>
              <a:rPr sz="2250" spc="-49" dirty="0">
                <a:latin typeface="Microsoft Sans Serif"/>
                <a:cs typeface="Microsoft Sans Serif"/>
              </a:rPr>
              <a:t>r</a:t>
            </a:r>
            <a:r>
              <a:rPr sz="2250" spc="-71" dirty="0">
                <a:latin typeface="Microsoft Sans Serif"/>
                <a:cs typeface="Microsoft Sans Serif"/>
              </a:rPr>
              <a:t>e</a:t>
            </a:r>
            <a:r>
              <a:rPr sz="2250" spc="-191" dirty="0">
                <a:latin typeface="Microsoft Sans Serif"/>
                <a:cs typeface="Microsoft Sans Serif"/>
              </a:rPr>
              <a:t>n</a:t>
            </a:r>
            <a:r>
              <a:rPr sz="2250" spc="-90" dirty="0">
                <a:latin typeface="Microsoft Sans Serif"/>
                <a:cs typeface="Microsoft Sans Serif"/>
              </a:rPr>
              <a:t>t</a:t>
            </a:r>
            <a:r>
              <a:rPr sz="2250" spc="-98" dirty="0">
                <a:latin typeface="Microsoft Sans Serif"/>
                <a:cs typeface="Microsoft Sans Serif"/>
              </a:rPr>
              <a:t>ang</a:t>
            </a:r>
            <a:r>
              <a:rPr sz="2250" spc="8" dirty="0">
                <a:latin typeface="Microsoft Sans Serif"/>
                <a:cs typeface="Microsoft Sans Serif"/>
              </a:rPr>
              <a:t> </a:t>
            </a:r>
            <a:r>
              <a:rPr sz="2250" spc="-341" dirty="0">
                <a:latin typeface="Microsoft Sans Serif"/>
                <a:cs typeface="Microsoft Sans Serif"/>
              </a:rPr>
              <a:t>u</a:t>
            </a:r>
            <a:r>
              <a:rPr sz="2250" spc="-296" dirty="0">
                <a:latin typeface="Microsoft Sans Serif"/>
                <a:cs typeface="Microsoft Sans Serif"/>
              </a:rPr>
              <a:t>s</a:t>
            </a:r>
            <a:r>
              <a:rPr sz="2250" spc="-15" dirty="0">
                <a:latin typeface="Microsoft Sans Serif"/>
                <a:cs typeface="Microsoft Sans Serif"/>
              </a:rPr>
              <a:t>i</a:t>
            </a:r>
            <a:r>
              <a:rPr sz="2250" spc="-23" dirty="0">
                <a:latin typeface="Microsoft Sans Serif"/>
                <a:cs typeface="Microsoft Sans Serif"/>
              </a:rPr>
              <a:t>a</a:t>
            </a:r>
            <a:r>
              <a:rPr sz="2250" spc="8" dirty="0">
                <a:latin typeface="Microsoft Sans Serif"/>
                <a:cs typeface="Microsoft Sans Serif"/>
              </a:rPr>
              <a:t> </a:t>
            </a:r>
            <a:r>
              <a:rPr sz="2250" spc="-11" dirty="0">
                <a:latin typeface="Microsoft Sans Serif"/>
                <a:cs typeface="Microsoft Sans Serif"/>
              </a:rPr>
              <a:t>10</a:t>
            </a:r>
            <a:r>
              <a:rPr sz="2250" spc="4" dirty="0">
                <a:latin typeface="Microsoft Sans Serif"/>
                <a:cs typeface="Microsoft Sans Serif"/>
              </a:rPr>
              <a:t>-</a:t>
            </a:r>
            <a:r>
              <a:rPr sz="2250" spc="-8" dirty="0">
                <a:latin typeface="Microsoft Sans Serif"/>
                <a:cs typeface="Microsoft Sans Serif"/>
              </a:rPr>
              <a:t>19  </a:t>
            </a:r>
            <a:r>
              <a:rPr sz="2250" spc="-165" dirty="0">
                <a:latin typeface="Microsoft Sans Serif"/>
                <a:cs typeface="Microsoft Sans Serif"/>
              </a:rPr>
              <a:t>tahun</a:t>
            </a:r>
            <a:endParaRPr sz="22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6404" y="637794"/>
            <a:ext cx="2205990" cy="1321594"/>
            <a:chOff x="1261872" y="850391"/>
            <a:chExt cx="2941320" cy="1762125"/>
          </a:xfrm>
        </p:grpSpPr>
        <p:sp>
          <p:nvSpPr>
            <p:cNvPr id="7" name="object 7"/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1049" y="841972"/>
            <a:ext cx="1011555" cy="806150"/>
          </a:xfrm>
          <a:prstGeom prst="rect">
            <a:avLst/>
          </a:prstGeom>
        </p:spPr>
        <p:txBody>
          <a:bodyPr vert="horz" wrap="square" lIns="0" tIns="87154" rIns="0" bIns="0" rtlCol="0">
            <a:spAutoFit/>
          </a:bodyPr>
          <a:lstStyle/>
          <a:p>
            <a:pPr marL="9525" marR="3810" indent="118586">
              <a:lnSpc>
                <a:spcPts val="2790"/>
              </a:lnSpc>
              <a:spcBef>
                <a:spcPts val="686"/>
              </a:spcBef>
            </a:pPr>
            <a:r>
              <a:rPr sz="28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WHO </a:t>
            </a:r>
            <a:r>
              <a:rPr sz="2850" spc="-74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50" spc="-56" dirty="0">
                <a:solidFill>
                  <a:srgbClr val="FFFFFF"/>
                </a:solidFill>
                <a:latin typeface="Microsoft Sans Serif"/>
                <a:cs typeface="Microsoft Sans Serif"/>
              </a:rPr>
              <a:t>(20</a:t>
            </a:r>
            <a:r>
              <a:rPr sz="2850" spc="-79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850" spc="-98" dirty="0">
                <a:solidFill>
                  <a:srgbClr val="FFFFFF"/>
                </a:solidFill>
                <a:latin typeface="Microsoft Sans Serif"/>
                <a:cs typeface="Microsoft Sans Serif"/>
              </a:rPr>
              <a:t>8)</a:t>
            </a:r>
            <a:endParaRPr sz="285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40965" y="2144268"/>
            <a:ext cx="3911441" cy="1058704"/>
            <a:chOff x="4187952" y="2859023"/>
            <a:chExt cx="5215255" cy="1411605"/>
          </a:xfrm>
        </p:grpSpPr>
        <p:sp>
          <p:nvSpPr>
            <p:cNvPr id="11" name="object 11"/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3"/>
                  </a:lnTo>
                  <a:lnTo>
                    <a:pt x="4967224" y="1395983"/>
                  </a:lnTo>
                  <a:lnTo>
                    <a:pt x="5014121" y="1391258"/>
                  </a:lnTo>
                  <a:lnTo>
                    <a:pt x="5057798" y="1377703"/>
                  </a:lnTo>
                  <a:lnTo>
                    <a:pt x="5097320" y="1356255"/>
                  </a:lnTo>
                  <a:lnTo>
                    <a:pt x="5131752" y="1327848"/>
                  </a:lnTo>
                  <a:lnTo>
                    <a:pt x="5160159" y="1293416"/>
                  </a:lnTo>
                  <a:lnTo>
                    <a:pt x="5181607" y="1253894"/>
                  </a:lnTo>
                  <a:lnTo>
                    <a:pt x="5195162" y="1210217"/>
                  </a:lnTo>
                  <a:lnTo>
                    <a:pt x="5199887" y="1163319"/>
                  </a:lnTo>
                  <a:lnTo>
                    <a:pt x="5199887" y="232663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0DD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3"/>
                  </a:moveTo>
                  <a:lnTo>
                    <a:pt x="5199887" y="1163319"/>
                  </a:lnTo>
                  <a:lnTo>
                    <a:pt x="5195162" y="1210217"/>
                  </a:lnTo>
                  <a:lnTo>
                    <a:pt x="5181607" y="1253894"/>
                  </a:lnTo>
                  <a:lnTo>
                    <a:pt x="5160159" y="1293416"/>
                  </a:lnTo>
                  <a:lnTo>
                    <a:pt x="5131752" y="1327848"/>
                  </a:lnTo>
                  <a:lnTo>
                    <a:pt x="5097320" y="1356255"/>
                  </a:lnTo>
                  <a:lnTo>
                    <a:pt x="5057798" y="1377703"/>
                  </a:lnTo>
                  <a:lnTo>
                    <a:pt x="5014121" y="1391258"/>
                  </a:lnTo>
                  <a:lnTo>
                    <a:pt x="4967224" y="1395983"/>
                  </a:lnTo>
                  <a:lnTo>
                    <a:pt x="0" y="1395983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3"/>
                  </a:lnTo>
                  <a:close/>
                </a:path>
              </a:pathLst>
            </a:custGeom>
            <a:ln w="15240">
              <a:solidFill>
                <a:srgbClr val="D0DDD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21736" y="2171129"/>
            <a:ext cx="3245644" cy="924388"/>
          </a:xfrm>
          <a:prstGeom prst="rect">
            <a:avLst/>
          </a:prstGeom>
        </p:spPr>
        <p:txBody>
          <a:bodyPr vert="horz" wrap="square" lIns="0" tIns="71914" rIns="0" bIns="0" rtlCol="0">
            <a:spAutoFit/>
          </a:bodyPr>
          <a:lstStyle/>
          <a:p>
            <a:pPr marL="224314" marR="3810" indent="-215265" algn="just">
              <a:lnSpc>
                <a:spcPct val="81700"/>
              </a:lnSpc>
              <a:spcBef>
                <a:spcPts val="566"/>
              </a:spcBef>
              <a:buChar char="•"/>
              <a:tabLst>
                <a:tab pos="224790" algn="l"/>
              </a:tabLst>
            </a:pPr>
            <a:r>
              <a:rPr sz="2250" spc="-566" dirty="0">
                <a:latin typeface="Microsoft Sans Serif"/>
                <a:cs typeface="Microsoft Sans Serif"/>
              </a:rPr>
              <a:t>R</a:t>
            </a:r>
            <a:r>
              <a:rPr sz="2250" spc="-124" dirty="0">
                <a:latin typeface="Microsoft Sans Serif"/>
                <a:cs typeface="Microsoft Sans Serif"/>
              </a:rPr>
              <a:t>e</a:t>
            </a:r>
            <a:r>
              <a:rPr sz="2250" spc="-382" dirty="0">
                <a:latin typeface="Microsoft Sans Serif"/>
                <a:cs typeface="Microsoft Sans Serif"/>
              </a:rPr>
              <a:t>m</a:t>
            </a:r>
            <a:r>
              <a:rPr sz="2250" spc="-15" dirty="0">
                <a:latin typeface="Microsoft Sans Serif"/>
                <a:cs typeface="Microsoft Sans Serif"/>
              </a:rPr>
              <a:t>aja</a:t>
            </a:r>
            <a:r>
              <a:rPr sz="2250" spc="8" dirty="0">
                <a:latin typeface="Microsoft Sans Serif"/>
                <a:cs typeface="Microsoft Sans Serif"/>
              </a:rPr>
              <a:t> </a:t>
            </a:r>
            <a:r>
              <a:rPr sz="2250" spc="-56" dirty="0">
                <a:latin typeface="Microsoft Sans Serif"/>
                <a:cs typeface="Microsoft Sans Serif"/>
              </a:rPr>
              <a:t>adalah</a:t>
            </a:r>
            <a:r>
              <a:rPr sz="2250" spc="30" dirty="0">
                <a:latin typeface="Microsoft Sans Serif"/>
                <a:cs typeface="Microsoft Sans Serif"/>
              </a:rPr>
              <a:t> </a:t>
            </a:r>
            <a:r>
              <a:rPr sz="2250" spc="-71" dirty="0">
                <a:latin typeface="Microsoft Sans Serif"/>
                <a:cs typeface="Microsoft Sans Serif"/>
              </a:rPr>
              <a:t>p</a:t>
            </a:r>
            <a:r>
              <a:rPr sz="2250" spc="-68" dirty="0">
                <a:latin typeface="Microsoft Sans Serif"/>
                <a:cs typeface="Microsoft Sans Serif"/>
              </a:rPr>
              <a:t>e</a:t>
            </a:r>
            <a:r>
              <a:rPr sz="2250" spc="-184" dirty="0">
                <a:latin typeface="Microsoft Sans Serif"/>
                <a:cs typeface="Microsoft Sans Serif"/>
              </a:rPr>
              <a:t>nd</a:t>
            </a:r>
            <a:r>
              <a:rPr sz="2250" spc="-180" dirty="0">
                <a:latin typeface="Microsoft Sans Serif"/>
                <a:cs typeface="Microsoft Sans Serif"/>
              </a:rPr>
              <a:t>u</a:t>
            </a:r>
            <a:r>
              <a:rPr sz="2250" spc="-113" dirty="0">
                <a:latin typeface="Microsoft Sans Serif"/>
                <a:cs typeface="Microsoft Sans Serif"/>
              </a:rPr>
              <a:t>duk  </a:t>
            </a:r>
            <a:r>
              <a:rPr sz="2250" spc="-19" dirty="0">
                <a:latin typeface="Microsoft Sans Serif"/>
                <a:cs typeface="Microsoft Sans Serif"/>
              </a:rPr>
              <a:t>dal</a:t>
            </a:r>
            <a:r>
              <a:rPr sz="2250" spc="-191" dirty="0">
                <a:latin typeface="Microsoft Sans Serif"/>
                <a:cs typeface="Microsoft Sans Serif"/>
              </a:rPr>
              <a:t>am</a:t>
            </a:r>
            <a:r>
              <a:rPr sz="2250" spc="23" dirty="0">
                <a:latin typeface="Microsoft Sans Serif"/>
                <a:cs typeface="Microsoft Sans Serif"/>
              </a:rPr>
              <a:t> </a:t>
            </a:r>
            <a:r>
              <a:rPr sz="2250" spc="-49" dirty="0">
                <a:latin typeface="Microsoft Sans Serif"/>
                <a:cs typeface="Microsoft Sans Serif"/>
              </a:rPr>
              <a:t>r</a:t>
            </a:r>
            <a:r>
              <a:rPr sz="2250" spc="-68" dirty="0">
                <a:latin typeface="Microsoft Sans Serif"/>
                <a:cs typeface="Microsoft Sans Serif"/>
              </a:rPr>
              <a:t>e</a:t>
            </a:r>
            <a:r>
              <a:rPr sz="2250" spc="-135" dirty="0">
                <a:latin typeface="Microsoft Sans Serif"/>
                <a:cs typeface="Microsoft Sans Serif"/>
              </a:rPr>
              <a:t>nta</a:t>
            </a:r>
            <a:r>
              <a:rPr sz="2250" spc="-158" dirty="0">
                <a:latin typeface="Microsoft Sans Serif"/>
                <a:cs typeface="Microsoft Sans Serif"/>
              </a:rPr>
              <a:t>n</a:t>
            </a:r>
            <a:r>
              <a:rPr sz="2250" spc="-11" dirty="0">
                <a:latin typeface="Microsoft Sans Serif"/>
                <a:cs typeface="Microsoft Sans Serif"/>
              </a:rPr>
              <a:t>g</a:t>
            </a:r>
            <a:r>
              <a:rPr sz="2250" dirty="0">
                <a:latin typeface="Microsoft Sans Serif"/>
                <a:cs typeface="Microsoft Sans Serif"/>
              </a:rPr>
              <a:t> </a:t>
            </a:r>
            <a:r>
              <a:rPr sz="2250" spc="-338" dirty="0">
                <a:latin typeface="Microsoft Sans Serif"/>
                <a:cs typeface="Microsoft Sans Serif"/>
              </a:rPr>
              <a:t>u</a:t>
            </a:r>
            <a:r>
              <a:rPr sz="2250" spc="-300" dirty="0">
                <a:latin typeface="Microsoft Sans Serif"/>
                <a:cs typeface="Microsoft Sans Serif"/>
              </a:rPr>
              <a:t>s</a:t>
            </a:r>
            <a:r>
              <a:rPr sz="2250" spc="-30" dirty="0">
                <a:latin typeface="Microsoft Sans Serif"/>
                <a:cs typeface="Microsoft Sans Serif"/>
              </a:rPr>
              <a:t>i</a:t>
            </a:r>
            <a:r>
              <a:rPr sz="2250" spc="-11" dirty="0">
                <a:latin typeface="Microsoft Sans Serif"/>
                <a:cs typeface="Microsoft Sans Serif"/>
              </a:rPr>
              <a:t>a</a:t>
            </a:r>
            <a:r>
              <a:rPr sz="2250" spc="15" dirty="0">
                <a:latin typeface="Microsoft Sans Serif"/>
                <a:cs typeface="Microsoft Sans Serif"/>
              </a:rPr>
              <a:t> </a:t>
            </a:r>
            <a:r>
              <a:rPr sz="2250" spc="-11" dirty="0">
                <a:latin typeface="Microsoft Sans Serif"/>
                <a:cs typeface="Microsoft Sans Serif"/>
              </a:rPr>
              <a:t>1</a:t>
            </a:r>
            <a:r>
              <a:rPr sz="2250" spc="-15" dirty="0">
                <a:latin typeface="Microsoft Sans Serif"/>
                <a:cs typeface="Microsoft Sans Serif"/>
              </a:rPr>
              <a:t>0</a:t>
            </a:r>
            <a:r>
              <a:rPr sz="2250" spc="4" dirty="0">
                <a:latin typeface="Microsoft Sans Serif"/>
                <a:cs typeface="Microsoft Sans Serif"/>
              </a:rPr>
              <a:t>-</a:t>
            </a:r>
            <a:r>
              <a:rPr sz="2250" spc="-8" dirty="0">
                <a:latin typeface="Microsoft Sans Serif"/>
                <a:cs typeface="Microsoft Sans Serif"/>
              </a:rPr>
              <a:t>18  </a:t>
            </a:r>
            <a:r>
              <a:rPr sz="2250" spc="-165" dirty="0">
                <a:latin typeface="Microsoft Sans Serif"/>
                <a:cs typeface="Microsoft Sans Serif"/>
              </a:rPr>
              <a:t>tahun</a:t>
            </a:r>
            <a:endParaRPr sz="225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46404" y="2013966"/>
            <a:ext cx="2205990" cy="1321594"/>
            <a:chOff x="1261872" y="2685288"/>
            <a:chExt cx="2941320" cy="1762125"/>
          </a:xfrm>
        </p:grpSpPr>
        <p:sp>
          <p:nvSpPr>
            <p:cNvPr id="15" name="object 15"/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3"/>
                  </a:lnTo>
                  <a:lnTo>
                    <a:pt x="0" y="1455419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19"/>
                  </a:lnTo>
                  <a:lnTo>
                    <a:pt x="2926080" y="291083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4E967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3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3"/>
                  </a:lnTo>
                  <a:lnTo>
                    <a:pt x="2926080" y="1455419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19"/>
                  </a:lnTo>
                  <a:lnTo>
                    <a:pt x="0" y="29108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40965" y="3520440"/>
            <a:ext cx="3911441" cy="1058704"/>
            <a:chOff x="4187952" y="4693920"/>
            <a:chExt cx="5215255" cy="1411605"/>
          </a:xfrm>
        </p:grpSpPr>
        <p:sp>
          <p:nvSpPr>
            <p:cNvPr id="18" name="object 18"/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4967224" y="1395984"/>
                  </a:lnTo>
                  <a:lnTo>
                    <a:pt x="5014121" y="1391257"/>
                  </a:lnTo>
                  <a:lnTo>
                    <a:pt x="5057798" y="1377700"/>
                  </a:lnTo>
                  <a:lnTo>
                    <a:pt x="5097320" y="1356248"/>
                  </a:lnTo>
                  <a:lnTo>
                    <a:pt x="5131752" y="1327837"/>
                  </a:lnTo>
                  <a:lnTo>
                    <a:pt x="5160159" y="1293402"/>
                  </a:lnTo>
                  <a:lnTo>
                    <a:pt x="5181607" y="1253878"/>
                  </a:lnTo>
                  <a:lnTo>
                    <a:pt x="5195162" y="1210201"/>
                  </a:lnTo>
                  <a:lnTo>
                    <a:pt x="5199887" y="1163307"/>
                  </a:lnTo>
                  <a:lnTo>
                    <a:pt x="5199887" y="232664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2DF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4"/>
                  </a:moveTo>
                  <a:lnTo>
                    <a:pt x="5199887" y="1163307"/>
                  </a:lnTo>
                  <a:lnTo>
                    <a:pt x="5195162" y="1210201"/>
                  </a:lnTo>
                  <a:lnTo>
                    <a:pt x="5181607" y="1253878"/>
                  </a:lnTo>
                  <a:lnTo>
                    <a:pt x="5160159" y="1293402"/>
                  </a:lnTo>
                  <a:lnTo>
                    <a:pt x="5131752" y="1327837"/>
                  </a:lnTo>
                  <a:lnTo>
                    <a:pt x="5097320" y="1356248"/>
                  </a:lnTo>
                  <a:lnTo>
                    <a:pt x="5057798" y="1377700"/>
                  </a:lnTo>
                  <a:lnTo>
                    <a:pt x="5014121" y="1391257"/>
                  </a:lnTo>
                  <a:lnTo>
                    <a:pt x="4967224" y="1395984"/>
                  </a:lnTo>
                  <a:lnTo>
                    <a:pt x="0" y="1395984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4"/>
                  </a:lnTo>
                  <a:close/>
                </a:path>
              </a:pathLst>
            </a:custGeom>
            <a:ln w="15240">
              <a:solidFill>
                <a:srgbClr val="D2DFD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21735" y="3686938"/>
            <a:ext cx="3311843" cy="6354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24314" marR="3810" indent="-215265">
              <a:lnSpc>
                <a:spcPts val="2213"/>
              </a:lnSpc>
              <a:spcBef>
                <a:spcPts val="555"/>
              </a:spcBef>
              <a:buChar char="•"/>
              <a:tabLst>
                <a:tab pos="224314" algn="l"/>
                <a:tab pos="224790" algn="l"/>
              </a:tabLst>
            </a:pPr>
            <a:r>
              <a:rPr sz="2250" spc="-263" dirty="0">
                <a:latin typeface="Microsoft Sans Serif"/>
                <a:cs typeface="Microsoft Sans Serif"/>
              </a:rPr>
              <a:t>U</a:t>
            </a:r>
            <a:r>
              <a:rPr sz="2250" spc="-139" dirty="0">
                <a:latin typeface="Microsoft Sans Serif"/>
                <a:cs typeface="Microsoft Sans Serif"/>
              </a:rPr>
              <a:t>sia</a:t>
            </a:r>
            <a:r>
              <a:rPr sz="2250" spc="15" dirty="0">
                <a:latin typeface="Microsoft Sans Serif"/>
                <a:cs typeface="Microsoft Sans Serif"/>
              </a:rPr>
              <a:t> </a:t>
            </a:r>
            <a:r>
              <a:rPr sz="2250" spc="-49" dirty="0">
                <a:latin typeface="Microsoft Sans Serif"/>
                <a:cs typeface="Microsoft Sans Serif"/>
              </a:rPr>
              <a:t>r</a:t>
            </a:r>
            <a:r>
              <a:rPr sz="2250" spc="-71" dirty="0">
                <a:latin typeface="Microsoft Sans Serif"/>
                <a:cs typeface="Microsoft Sans Serif"/>
              </a:rPr>
              <a:t>e</a:t>
            </a:r>
            <a:r>
              <a:rPr sz="2250" spc="-382" dirty="0">
                <a:latin typeface="Microsoft Sans Serif"/>
                <a:cs typeface="Microsoft Sans Serif"/>
              </a:rPr>
              <a:t>m</a:t>
            </a:r>
            <a:r>
              <a:rPr sz="2250" spc="-15" dirty="0">
                <a:latin typeface="Microsoft Sans Serif"/>
                <a:cs typeface="Microsoft Sans Serif"/>
              </a:rPr>
              <a:t>aja</a:t>
            </a:r>
            <a:r>
              <a:rPr sz="2250" spc="11" dirty="0">
                <a:latin typeface="Microsoft Sans Serif"/>
                <a:cs typeface="Microsoft Sans Serif"/>
              </a:rPr>
              <a:t> </a:t>
            </a:r>
            <a:r>
              <a:rPr sz="2250" spc="-56" dirty="0">
                <a:latin typeface="Microsoft Sans Serif"/>
                <a:cs typeface="Microsoft Sans Serif"/>
              </a:rPr>
              <a:t>adalah</a:t>
            </a:r>
            <a:r>
              <a:rPr sz="2250" spc="30" dirty="0">
                <a:latin typeface="Microsoft Sans Serif"/>
                <a:cs typeface="Microsoft Sans Serif"/>
              </a:rPr>
              <a:t> </a:t>
            </a:r>
            <a:r>
              <a:rPr sz="2250" spc="-11" dirty="0">
                <a:latin typeface="Microsoft Sans Serif"/>
                <a:cs typeface="Microsoft Sans Serif"/>
              </a:rPr>
              <a:t>10</a:t>
            </a:r>
            <a:r>
              <a:rPr sz="2250" spc="4" dirty="0">
                <a:latin typeface="Microsoft Sans Serif"/>
                <a:cs typeface="Microsoft Sans Serif"/>
              </a:rPr>
              <a:t>-</a:t>
            </a:r>
            <a:r>
              <a:rPr sz="2250" spc="-8" dirty="0">
                <a:latin typeface="Microsoft Sans Serif"/>
                <a:cs typeface="Microsoft Sans Serif"/>
              </a:rPr>
              <a:t>24  </a:t>
            </a:r>
            <a:r>
              <a:rPr sz="2250" spc="-135" dirty="0">
                <a:latin typeface="Microsoft Sans Serif"/>
                <a:cs typeface="Microsoft Sans Serif"/>
              </a:rPr>
              <a:t>tah</a:t>
            </a:r>
            <a:r>
              <a:rPr sz="2250" spc="-158" dirty="0">
                <a:latin typeface="Microsoft Sans Serif"/>
                <a:cs typeface="Microsoft Sans Serif"/>
              </a:rPr>
              <a:t>u</a:t>
            </a:r>
            <a:r>
              <a:rPr sz="2250" spc="-266" dirty="0">
                <a:latin typeface="Microsoft Sans Serif"/>
                <a:cs typeface="Microsoft Sans Serif"/>
              </a:rPr>
              <a:t>n</a:t>
            </a:r>
            <a:r>
              <a:rPr sz="2250" spc="19" dirty="0">
                <a:latin typeface="Microsoft Sans Serif"/>
                <a:cs typeface="Microsoft Sans Serif"/>
              </a:rPr>
              <a:t> </a:t>
            </a:r>
            <a:r>
              <a:rPr sz="2250" spc="-98" dirty="0">
                <a:latin typeface="Microsoft Sans Serif"/>
                <a:cs typeface="Microsoft Sans Serif"/>
              </a:rPr>
              <a:t>dan</a:t>
            </a:r>
            <a:r>
              <a:rPr sz="2250" spc="15" dirty="0">
                <a:latin typeface="Microsoft Sans Serif"/>
                <a:cs typeface="Microsoft Sans Serif"/>
              </a:rPr>
              <a:t> </a:t>
            </a:r>
            <a:r>
              <a:rPr sz="2250" spc="-68" dirty="0">
                <a:latin typeface="Microsoft Sans Serif"/>
                <a:cs typeface="Microsoft Sans Serif"/>
              </a:rPr>
              <a:t>b</a:t>
            </a:r>
            <a:r>
              <a:rPr sz="2250" spc="-64" dirty="0">
                <a:latin typeface="Microsoft Sans Serif"/>
                <a:cs typeface="Microsoft Sans Serif"/>
              </a:rPr>
              <a:t>e</a:t>
            </a:r>
            <a:r>
              <a:rPr sz="2250" spc="-30" dirty="0">
                <a:latin typeface="Microsoft Sans Serif"/>
                <a:cs typeface="Microsoft Sans Serif"/>
              </a:rPr>
              <a:t>l</a:t>
            </a:r>
            <a:r>
              <a:rPr sz="2250" spc="-319" dirty="0">
                <a:latin typeface="Microsoft Sans Serif"/>
                <a:cs typeface="Microsoft Sans Serif"/>
              </a:rPr>
              <a:t>um</a:t>
            </a:r>
            <a:r>
              <a:rPr sz="2250" spc="11" dirty="0">
                <a:latin typeface="Microsoft Sans Serif"/>
                <a:cs typeface="Microsoft Sans Serif"/>
              </a:rPr>
              <a:t> </a:t>
            </a:r>
            <a:r>
              <a:rPr sz="2250" spc="-386" dirty="0">
                <a:latin typeface="Microsoft Sans Serif"/>
                <a:cs typeface="Microsoft Sans Serif"/>
              </a:rPr>
              <a:t>m</a:t>
            </a:r>
            <a:r>
              <a:rPr sz="2250" spc="-124" dirty="0">
                <a:latin typeface="Microsoft Sans Serif"/>
                <a:cs typeface="Microsoft Sans Serif"/>
              </a:rPr>
              <a:t>e</a:t>
            </a:r>
            <a:r>
              <a:rPr sz="2250" spc="-143" dirty="0">
                <a:latin typeface="Microsoft Sans Serif"/>
                <a:cs typeface="Microsoft Sans Serif"/>
              </a:rPr>
              <a:t>nikah</a:t>
            </a:r>
            <a:endParaRPr sz="225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46404" y="3387852"/>
            <a:ext cx="2205990" cy="1321594"/>
            <a:chOff x="1261872" y="4517135"/>
            <a:chExt cx="2941320" cy="1762125"/>
          </a:xfrm>
        </p:grpSpPr>
        <p:sp>
          <p:nvSpPr>
            <p:cNvPr id="22" name="object 22"/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34"/>
                  </a:lnTo>
                  <a:lnTo>
                    <a:pt x="14837" y="1547423"/>
                  </a:lnTo>
                  <a:lnTo>
                    <a:pt x="32486" y="1589187"/>
                  </a:lnTo>
                  <a:lnTo>
                    <a:pt x="56156" y="1627328"/>
                  </a:lnTo>
                  <a:lnTo>
                    <a:pt x="85248" y="1661245"/>
                  </a:lnTo>
                  <a:lnTo>
                    <a:pt x="119164" y="1690340"/>
                  </a:lnTo>
                  <a:lnTo>
                    <a:pt x="157304" y="1714012"/>
                  </a:lnTo>
                  <a:lnTo>
                    <a:pt x="199070" y="1731663"/>
                  </a:lnTo>
                  <a:lnTo>
                    <a:pt x="243863" y="1742694"/>
                  </a:lnTo>
                  <a:lnTo>
                    <a:pt x="291084" y="1746504"/>
                  </a:lnTo>
                  <a:lnTo>
                    <a:pt x="2634996" y="1746504"/>
                  </a:lnTo>
                  <a:lnTo>
                    <a:pt x="2682216" y="1742694"/>
                  </a:lnTo>
                  <a:lnTo>
                    <a:pt x="2727009" y="1731663"/>
                  </a:lnTo>
                  <a:lnTo>
                    <a:pt x="2768775" y="1714012"/>
                  </a:lnTo>
                  <a:lnTo>
                    <a:pt x="2806915" y="1690340"/>
                  </a:lnTo>
                  <a:lnTo>
                    <a:pt x="2840831" y="1661245"/>
                  </a:lnTo>
                  <a:lnTo>
                    <a:pt x="2869923" y="1627328"/>
                  </a:lnTo>
                  <a:lnTo>
                    <a:pt x="2893593" y="1589187"/>
                  </a:lnTo>
                  <a:lnTo>
                    <a:pt x="2911242" y="1547423"/>
                  </a:lnTo>
                  <a:lnTo>
                    <a:pt x="2922270" y="1502634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34"/>
                  </a:lnTo>
                  <a:lnTo>
                    <a:pt x="2911242" y="1547423"/>
                  </a:lnTo>
                  <a:lnTo>
                    <a:pt x="2893593" y="1589187"/>
                  </a:lnTo>
                  <a:lnTo>
                    <a:pt x="2869923" y="1627328"/>
                  </a:lnTo>
                  <a:lnTo>
                    <a:pt x="2840831" y="1661245"/>
                  </a:lnTo>
                  <a:lnTo>
                    <a:pt x="2806915" y="1690340"/>
                  </a:lnTo>
                  <a:lnTo>
                    <a:pt x="2768775" y="1714012"/>
                  </a:lnTo>
                  <a:lnTo>
                    <a:pt x="2727009" y="1731663"/>
                  </a:lnTo>
                  <a:lnTo>
                    <a:pt x="2682216" y="1742694"/>
                  </a:lnTo>
                  <a:lnTo>
                    <a:pt x="2634996" y="1746504"/>
                  </a:lnTo>
                  <a:lnTo>
                    <a:pt x="291084" y="1746504"/>
                  </a:lnTo>
                  <a:lnTo>
                    <a:pt x="243863" y="1742694"/>
                  </a:lnTo>
                  <a:lnTo>
                    <a:pt x="199070" y="1731663"/>
                  </a:lnTo>
                  <a:lnTo>
                    <a:pt x="157304" y="1714012"/>
                  </a:lnTo>
                  <a:lnTo>
                    <a:pt x="119164" y="1690340"/>
                  </a:lnTo>
                  <a:lnTo>
                    <a:pt x="85248" y="1661245"/>
                  </a:lnTo>
                  <a:lnTo>
                    <a:pt x="56156" y="1627328"/>
                  </a:lnTo>
                  <a:lnTo>
                    <a:pt x="32486" y="1589187"/>
                  </a:lnTo>
                  <a:lnTo>
                    <a:pt x="14837" y="1547423"/>
                  </a:lnTo>
                  <a:lnTo>
                    <a:pt x="3809" y="1502634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02532" y="2040312"/>
            <a:ext cx="1688306" cy="2191145"/>
          </a:xfrm>
          <a:prstGeom prst="rect">
            <a:avLst/>
          </a:prstGeom>
        </p:spPr>
        <p:txBody>
          <a:bodyPr vert="horz" wrap="square" lIns="0" tIns="87154" rIns="0" bIns="0" rtlCol="0">
            <a:spAutoFit/>
          </a:bodyPr>
          <a:lstStyle/>
          <a:p>
            <a:pPr marL="96203" marR="88106" algn="ctr">
              <a:lnSpc>
                <a:spcPts val="2790"/>
              </a:lnSpc>
              <a:spcBef>
                <a:spcPts val="686"/>
              </a:spcBef>
            </a:pPr>
            <a:r>
              <a:rPr sz="2400" spc="-66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307" dirty="0">
                <a:solidFill>
                  <a:srgbClr val="FFFFFF"/>
                </a:solidFill>
                <a:latin typeface="Microsoft Sans Serif"/>
                <a:cs typeface="Microsoft Sans Serif"/>
              </a:rPr>
              <a:t>men</a:t>
            </a:r>
            <a:r>
              <a:rPr sz="2400" spc="-304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400" spc="-244" dirty="0">
                <a:solidFill>
                  <a:srgbClr val="FFFFFF"/>
                </a:solidFill>
                <a:latin typeface="Microsoft Sans Serif"/>
                <a:cs typeface="Microsoft Sans Serif"/>
              </a:rPr>
              <a:t>es  </a:t>
            </a:r>
            <a:r>
              <a:rPr sz="2400" spc="-405" dirty="0">
                <a:solidFill>
                  <a:srgbClr val="FFFFFF"/>
                </a:solidFill>
                <a:latin typeface="Microsoft Sans Serif"/>
                <a:cs typeface="Microsoft Sans Serif"/>
              </a:rPr>
              <a:t>RI</a:t>
            </a:r>
            <a:r>
              <a:rPr sz="2400" spc="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8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169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25</a:t>
            </a:r>
            <a:endParaRPr sz="2400" dirty="0">
              <a:latin typeface="Microsoft Sans Serif"/>
              <a:cs typeface="Microsoft Sans Serif"/>
            </a:endParaRPr>
          </a:p>
          <a:p>
            <a:pPr algn="ctr">
              <a:lnSpc>
                <a:spcPts val="2824"/>
              </a:lnSpc>
            </a:pPr>
            <a:r>
              <a:rPr sz="2400" spc="-172" dirty="0">
                <a:solidFill>
                  <a:srgbClr val="FFFFFF"/>
                </a:solidFill>
                <a:latin typeface="Microsoft Sans Serif"/>
                <a:cs typeface="Microsoft Sans Serif"/>
              </a:rPr>
              <a:t>tah</a:t>
            </a:r>
            <a:r>
              <a:rPr sz="2400" spc="-221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400" spc="-341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4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2014</a:t>
            </a:r>
            <a:endParaRPr sz="2400" dirty="0">
              <a:latin typeface="Microsoft Sans Serif"/>
              <a:cs typeface="Microsoft Sans Serif"/>
            </a:endParaRPr>
          </a:p>
          <a:p>
            <a:pPr marL="3334" algn="ctr">
              <a:lnSpc>
                <a:spcPts val="3105"/>
              </a:lnSpc>
              <a:spcBef>
                <a:spcPts val="1815"/>
              </a:spcBef>
            </a:pPr>
            <a:r>
              <a:rPr sz="2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BKKBN</a:t>
            </a:r>
            <a:endParaRPr sz="2400" dirty="0">
              <a:latin typeface="Microsoft Sans Serif"/>
              <a:cs typeface="Microsoft Sans Serif"/>
            </a:endParaRPr>
          </a:p>
          <a:p>
            <a:pPr marL="91440" marR="85725" algn="ctr">
              <a:lnSpc>
                <a:spcPts val="2805"/>
              </a:lnSpc>
              <a:spcBef>
                <a:spcPts val="293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994" y="357569"/>
            <a:ext cx="253222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60" dirty="0">
                <a:solidFill>
                  <a:srgbClr val="0D0D0D"/>
                </a:solidFill>
                <a:latin typeface="Calibri"/>
                <a:cs typeface="Calibri"/>
              </a:rPr>
              <a:t>CIRI-CIRI</a:t>
            </a:r>
            <a:r>
              <a:rPr sz="1350" b="1" spc="1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350" b="1" spc="53" dirty="0">
                <a:solidFill>
                  <a:srgbClr val="0D0D0D"/>
                </a:solidFill>
                <a:latin typeface="Calibri"/>
                <a:cs typeface="Calibri"/>
              </a:rPr>
              <a:t>UMUM</a:t>
            </a:r>
            <a:r>
              <a:rPr sz="1350" b="1" spc="16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350" b="1" spc="45" dirty="0">
                <a:solidFill>
                  <a:srgbClr val="0D0D0D"/>
                </a:solidFill>
                <a:latin typeface="Calibri"/>
                <a:cs typeface="Calibri"/>
              </a:rPr>
              <a:t>MASA</a:t>
            </a:r>
            <a:r>
              <a:rPr sz="1350" b="1" spc="1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350" b="1" spc="53" dirty="0">
                <a:solidFill>
                  <a:srgbClr val="0D0D0D"/>
                </a:solidFill>
                <a:latin typeface="Calibri"/>
                <a:cs typeface="Calibri"/>
              </a:rPr>
              <a:t>REMAJA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2449" y="700658"/>
            <a:ext cx="4416743" cy="779621"/>
          </a:xfrm>
          <a:custGeom>
            <a:avLst/>
            <a:gdLst/>
            <a:ahLst/>
            <a:cxnLst/>
            <a:rect l="l" t="t" r="r" b="b"/>
            <a:pathLst>
              <a:path w="5888990" h="1039494">
                <a:moveTo>
                  <a:pt x="0" y="129921"/>
                </a:moveTo>
                <a:lnTo>
                  <a:pt x="5369051" y="129921"/>
                </a:lnTo>
                <a:lnTo>
                  <a:pt x="5369051" y="0"/>
                </a:lnTo>
                <a:lnTo>
                  <a:pt x="5888736" y="519684"/>
                </a:lnTo>
                <a:lnTo>
                  <a:pt x="5369051" y="1039367"/>
                </a:lnTo>
                <a:lnTo>
                  <a:pt x="5369051" y="909447"/>
                </a:lnTo>
                <a:lnTo>
                  <a:pt x="0" y="909447"/>
                </a:lnTo>
                <a:lnTo>
                  <a:pt x="0" y="12992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587305" y="777335"/>
            <a:ext cx="4066699" cy="435375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52864" marR="3810" indent="-43814">
              <a:lnSpc>
                <a:spcPts val="795"/>
              </a:lnSpc>
              <a:spcBef>
                <a:spcPts val="194"/>
              </a:spcBef>
              <a:buSzPct val="90000"/>
              <a:buChar char="•"/>
              <a:tabLst>
                <a:tab pos="53340" algn="l"/>
              </a:tabLst>
            </a:pPr>
            <a:r>
              <a:rPr sz="750" dirty="0">
                <a:latin typeface="Cambria"/>
                <a:cs typeface="Cambria"/>
              </a:rPr>
              <a:t>Pada </a:t>
            </a:r>
            <a:r>
              <a:rPr sz="750" spc="4" dirty="0">
                <a:latin typeface="Cambria"/>
                <a:cs typeface="Cambria"/>
              </a:rPr>
              <a:t>masa </a:t>
            </a:r>
            <a:r>
              <a:rPr sz="750" spc="-4" dirty="0">
                <a:latin typeface="Cambria"/>
                <a:cs typeface="Cambria"/>
              </a:rPr>
              <a:t>ini </a:t>
            </a:r>
            <a:r>
              <a:rPr sz="750" dirty="0">
                <a:latin typeface="Cambria"/>
                <a:cs typeface="Cambria"/>
              </a:rPr>
              <a:t>adanya </a:t>
            </a:r>
            <a:r>
              <a:rPr sz="750" spc="4" dirty="0">
                <a:latin typeface="Cambria"/>
                <a:cs typeface="Cambria"/>
              </a:rPr>
              <a:t>akibat </a:t>
            </a:r>
            <a:r>
              <a:rPr sz="750" dirty="0">
                <a:latin typeface="Cambria"/>
                <a:cs typeface="Cambria"/>
              </a:rPr>
              <a:t>yang </a:t>
            </a:r>
            <a:r>
              <a:rPr sz="750" spc="-4" dirty="0">
                <a:latin typeface="Cambria"/>
                <a:cs typeface="Cambria"/>
              </a:rPr>
              <a:t>langsung </a:t>
            </a:r>
            <a:r>
              <a:rPr sz="750" dirty="0">
                <a:latin typeface="Cambria"/>
                <a:cs typeface="Cambria"/>
              </a:rPr>
              <a:t>terhadap </a:t>
            </a:r>
            <a:r>
              <a:rPr sz="750" spc="4" dirty="0">
                <a:latin typeface="Cambria"/>
                <a:cs typeface="Cambria"/>
              </a:rPr>
              <a:t>sikap </a:t>
            </a:r>
            <a:r>
              <a:rPr sz="750" dirty="0">
                <a:latin typeface="Cambria"/>
                <a:cs typeface="Cambria"/>
              </a:rPr>
              <a:t>dan tingkah laku </a:t>
            </a:r>
            <a:r>
              <a:rPr sz="750" spc="-4" dirty="0">
                <a:latin typeface="Cambria"/>
                <a:cs typeface="Cambria"/>
              </a:rPr>
              <a:t>serta </a:t>
            </a:r>
            <a:r>
              <a:rPr sz="750" dirty="0">
                <a:latin typeface="Cambria"/>
                <a:cs typeface="Cambria"/>
              </a:rPr>
              <a:t>akibat-akibat </a:t>
            </a:r>
            <a:r>
              <a:rPr sz="750" spc="4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jangka </a:t>
            </a:r>
            <a:r>
              <a:rPr sz="750" spc="-4" dirty="0">
                <a:latin typeface="Cambria"/>
                <a:cs typeface="Cambria"/>
              </a:rPr>
              <a:t>panjangnya </a:t>
            </a:r>
            <a:r>
              <a:rPr sz="750" dirty="0">
                <a:latin typeface="Cambria"/>
                <a:cs typeface="Cambria"/>
              </a:rPr>
              <a:t>menjadikan </a:t>
            </a:r>
            <a:r>
              <a:rPr sz="750" spc="-4" dirty="0">
                <a:latin typeface="Cambria"/>
                <a:cs typeface="Cambria"/>
              </a:rPr>
              <a:t>periode </a:t>
            </a:r>
            <a:r>
              <a:rPr sz="750" dirty="0">
                <a:latin typeface="Cambria"/>
                <a:cs typeface="Cambria"/>
              </a:rPr>
              <a:t>remaja </a:t>
            </a:r>
            <a:r>
              <a:rPr sz="750" spc="-4" dirty="0">
                <a:latin typeface="Cambria"/>
                <a:cs typeface="Cambria"/>
              </a:rPr>
              <a:t>lebih penting </a:t>
            </a:r>
            <a:r>
              <a:rPr sz="750" dirty="0">
                <a:latin typeface="Cambria"/>
                <a:cs typeface="Cambria"/>
              </a:rPr>
              <a:t>daripada </a:t>
            </a:r>
            <a:r>
              <a:rPr sz="750" spc="-4" dirty="0">
                <a:latin typeface="Cambria"/>
                <a:cs typeface="Cambria"/>
              </a:rPr>
              <a:t>periode </a:t>
            </a:r>
            <a:r>
              <a:rPr sz="750" dirty="0">
                <a:latin typeface="Cambria"/>
                <a:cs typeface="Cambria"/>
              </a:rPr>
              <a:t>lainnya. </a:t>
            </a:r>
            <a:r>
              <a:rPr sz="750" spc="4" dirty="0">
                <a:latin typeface="Cambria"/>
                <a:cs typeface="Cambria"/>
              </a:rPr>
              <a:t>Baik akibat </a:t>
            </a:r>
            <a:r>
              <a:rPr sz="750" spc="-158" dirty="0">
                <a:latin typeface="Cambria"/>
                <a:cs typeface="Cambria"/>
              </a:rPr>
              <a:t> </a:t>
            </a:r>
            <a:r>
              <a:rPr sz="750" spc="-4" dirty="0">
                <a:latin typeface="Cambria"/>
                <a:cs typeface="Cambria"/>
              </a:rPr>
              <a:t>langsung </a:t>
            </a:r>
            <a:r>
              <a:rPr sz="750" dirty="0">
                <a:latin typeface="Cambria"/>
                <a:cs typeface="Cambria"/>
              </a:rPr>
              <a:t>maupun </a:t>
            </a:r>
            <a:r>
              <a:rPr sz="750" spc="4" dirty="0">
                <a:latin typeface="Cambria"/>
                <a:cs typeface="Cambria"/>
              </a:rPr>
              <a:t>akibat </a:t>
            </a:r>
            <a:r>
              <a:rPr sz="750" dirty="0">
                <a:latin typeface="Cambria"/>
                <a:cs typeface="Cambria"/>
              </a:rPr>
              <a:t>jangka panjang </a:t>
            </a:r>
            <a:r>
              <a:rPr sz="750" spc="-4" dirty="0">
                <a:latin typeface="Cambria"/>
                <a:cs typeface="Cambria"/>
              </a:rPr>
              <a:t>serta pentingnya </a:t>
            </a:r>
            <a:r>
              <a:rPr sz="750" dirty="0">
                <a:latin typeface="Cambria"/>
                <a:cs typeface="Cambria"/>
              </a:rPr>
              <a:t>bagi remaja </a:t>
            </a:r>
            <a:r>
              <a:rPr sz="750" spc="-4" dirty="0">
                <a:latin typeface="Cambria"/>
                <a:cs typeface="Cambria"/>
              </a:rPr>
              <a:t>karena </a:t>
            </a:r>
            <a:r>
              <a:rPr sz="750" dirty="0">
                <a:latin typeface="Cambria"/>
                <a:cs typeface="Cambria"/>
              </a:rPr>
              <a:t>adanya </a:t>
            </a:r>
            <a:r>
              <a:rPr sz="750" spc="4" dirty="0">
                <a:latin typeface="Cambria"/>
                <a:cs typeface="Cambria"/>
              </a:rPr>
              <a:t>akibat fisik </a:t>
            </a:r>
            <a:r>
              <a:rPr sz="750" spc="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dan</a:t>
            </a:r>
            <a:r>
              <a:rPr sz="750" spc="-15" dirty="0">
                <a:latin typeface="Cambria"/>
                <a:cs typeface="Cambria"/>
              </a:rPr>
              <a:t> </a:t>
            </a:r>
            <a:r>
              <a:rPr sz="750" spc="4" dirty="0">
                <a:latin typeface="Cambria"/>
                <a:cs typeface="Cambria"/>
              </a:rPr>
              <a:t>akibat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psikologis.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081" y="700658"/>
            <a:ext cx="2944653" cy="779621"/>
          </a:xfrm>
          <a:custGeom>
            <a:avLst/>
            <a:gdLst/>
            <a:ahLst/>
            <a:cxnLst/>
            <a:rect l="l" t="t" r="r" b="b"/>
            <a:pathLst>
              <a:path w="3926204" h="1039494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7"/>
                </a:lnTo>
                <a:lnTo>
                  <a:pt x="173228" y="1039367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6817" y="614324"/>
            <a:ext cx="1845469" cy="890468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247174" marR="3810" indent="-238125">
              <a:lnSpc>
                <a:spcPts val="3173"/>
              </a:lnSpc>
              <a:spcBef>
                <a:spcPts val="544"/>
              </a:spcBef>
            </a:pPr>
            <a:r>
              <a:rPr sz="3000" b="1" spc="-4" dirty="0">
                <a:solidFill>
                  <a:srgbClr val="000000"/>
                </a:solidFill>
                <a:latin typeface="Cambria"/>
                <a:cs typeface="Cambria"/>
              </a:rPr>
              <a:t>Masa</a:t>
            </a:r>
            <a:r>
              <a:rPr sz="3000" b="1" spc="-4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1" spc="-56" dirty="0">
                <a:solidFill>
                  <a:srgbClr val="000000"/>
                </a:solidFill>
                <a:latin typeface="Cambria"/>
                <a:cs typeface="Cambria"/>
              </a:rPr>
              <a:t>Yang </a:t>
            </a:r>
            <a:r>
              <a:rPr sz="3000" b="1" spc="-64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b="1" spc="-8" dirty="0">
                <a:solidFill>
                  <a:srgbClr val="000000"/>
                </a:solidFill>
                <a:latin typeface="Cambria"/>
                <a:cs typeface="Cambria"/>
              </a:rPr>
              <a:t>Penting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2449" y="1557908"/>
            <a:ext cx="4416743" cy="779621"/>
          </a:xfrm>
          <a:custGeom>
            <a:avLst/>
            <a:gdLst/>
            <a:ahLst/>
            <a:cxnLst/>
            <a:rect l="l" t="t" r="r" b="b"/>
            <a:pathLst>
              <a:path w="5888990" h="1039494">
                <a:moveTo>
                  <a:pt x="0" y="129921"/>
                </a:moveTo>
                <a:lnTo>
                  <a:pt x="5369051" y="129921"/>
                </a:lnTo>
                <a:lnTo>
                  <a:pt x="5369051" y="0"/>
                </a:lnTo>
                <a:lnTo>
                  <a:pt x="5888736" y="519684"/>
                </a:lnTo>
                <a:lnTo>
                  <a:pt x="5369051" y="1039367"/>
                </a:lnTo>
                <a:lnTo>
                  <a:pt x="5369051" y="909447"/>
                </a:lnTo>
                <a:lnTo>
                  <a:pt x="0" y="909447"/>
                </a:lnTo>
                <a:lnTo>
                  <a:pt x="0" y="12992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587305" y="1634299"/>
            <a:ext cx="3992404" cy="332782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52864" marR="3810" indent="-43814">
              <a:lnSpc>
                <a:spcPts val="795"/>
              </a:lnSpc>
              <a:spcBef>
                <a:spcPts val="194"/>
              </a:spcBef>
              <a:buSzPct val="90000"/>
              <a:buChar char="•"/>
              <a:tabLst>
                <a:tab pos="53340" algn="l"/>
              </a:tabLst>
            </a:pPr>
            <a:r>
              <a:rPr sz="750" dirty="0">
                <a:latin typeface="Cambria"/>
                <a:cs typeface="Cambria"/>
              </a:rPr>
              <a:t>Merupakan</a:t>
            </a:r>
            <a:r>
              <a:rPr sz="750" spc="-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tahap</a:t>
            </a:r>
            <a:r>
              <a:rPr sz="750" spc="-19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peralihan</a:t>
            </a:r>
            <a:r>
              <a:rPr sz="750" spc="-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dari</a:t>
            </a:r>
            <a:r>
              <a:rPr sz="750" spc="-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satu</a:t>
            </a:r>
            <a:r>
              <a:rPr sz="750" spc="-4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tahap</a:t>
            </a:r>
            <a:r>
              <a:rPr sz="750" spc="-19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perkembangan</a:t>
            </a:r>
            <a:r>
              <a:rPr sz="750" spc="-41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ke</a:t>
            </a:r>
            <a:r>
              <a:rPr sz="750" spc="-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tahap</a:t>
            </a:r>
            <a:r>
              <a:rPr sz="750" spc="-4" dirty="0">
                <a:latin typeface="Cambria"/>
                <a:cs typeface="Cambria"/>
              </a:rPr>
              <a:t> berikutnya,</a:t>
            </a:r>
            <a:r>
              <a:rPr sz="750" spc="-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maksudnya,</a:t>
            </a:r>
            <a:r>
              <a:rPr sz="750" spc="-30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apa </a:t>
            </a:r>
            <a:r>
              <a:rPr sz="750" spc="-153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yang </a:t>
            </a:r>
            <a:r>
              <a:rPr sz="750" spc="-4" dirty="0">
                <a:latin typeface="Cambria"/>
                <a:cs typeface="Cambria"/>
              </a:rPr>
              <a:t>telah terjadi sebelumnya </a:t>
            </a:r>
            <a:r>
              <a:rPr sz="750" spc="4" dirty="0">
                <a:latin typeface="Cambria"/>
                <a:cs typeface="Cambria"/>
              </a:rPr>
              <a:t>akan </a:t>
            </a:r>
            <a:r>
              <a:rPr sz="750" dirty="0">
                <a:latin typeface="Cambria"/>
                <a:cs typeface="Cambria"/>
              </a:rPr>
              <a:t>membekas pada apa yang </a:t>
            </a:r>
            <a:r>
              <a:rPr sz="750" spc="-4" dirty="0">
                <a:latin typeface="Cambria"/>
                <a:cs typeface="Cambria"/>
              </a:rPr>
              <a:t>terjadi </a:t>
            </a:r>
            <a:r>
              <a:rPr sz="750" dirty="0">
                <a:latin typeface="Cambria"/>
                <a:cs typeface="Cambria"/>
              </a:rPr>
              <a:t>sekarang dan yang </a:t>
            </a:r>
            <a:r>
              <a:rPr sz="750" spc="4" dirty="0">
                <a:latin typeface="Cambria"/>
                <a:cs typeface="Cambria"/>
              </a:rPr>
              <a:t>akan </a:t>
            </a:r>
            <a:r>
              <a:rPr sz="750" spc="8" dirty="0">
                <a:latin typeface="Cambria"/>
                <a:cs typeface="Cambria"/>
              </a:rPr>
              <a:t> </a:t>
            </a:r>
            <a:r>
              <a:rPr sz="750" dirty="0">
                <a:latin typeface="Cambria"/>
                <a:cs typeface="Cambria"/>
              </a:rPr>
              <a:t>datang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81" y="1557908"/>
            <a:ext cx="2944653" cy="779621"/>
          </a:xfrm>
          <a:custGeom>
            <a:avLst/>
            <a:gdLst/>
            <a:ahLst/>
            <a:cxnLst/>
            <a:rect l="l" t="t" r="r" b="b"/>
            <a:pathLst>
              <a:path w="3926204" h="1039494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7"/>
                </a:lnTo>
                <a:lnTo>
                  <a:pt x="173228" y="1039367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899388" y="1672552"/>
            <a:ext cx="2436495" cy="472245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3000" b="1" spc="-4" dirty="0">
                <a:latin typeface="Cambria"/>
                <a:cs typeface="Cambria"/>
              </a:rPr>
              <a:t>Masa</a:t>
            </a:r>
            <a:r>
              <a:rPr sz="3000" b="1" spc="-41" dirty="0">
                <a:latin typeface="Cambria"/>
                <a:cs typeface="Cambria"/>
              </a:rPr>
              <a:t> </a:t>
            </a:r>
            <a:r>
              <a:rPr sz="3000" b="1" spc="-19" dirty="0">
                <a:latin typeface="Cambria"/>
                <a:cs typeface="Cambria"/>
              </a:rPr>
              <a:t>Transisi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2449" y="2415159"/>
            <a:ext cx="4416743" cy="777239"/>
          </a:xfrm>
          <a:custGeom>
            <a:avLst/>
            <a:gdLst/>
            <a:ahLst/>
            <a:cxnLst/>
            <a:rect l="l" t="t" r="r" b="b"/>
            <a:pathLst>
              <a:path w="5888990" h="1036320">
                <a:moveTo>
                  <a:pt x="0" y="129539"/>
                </a:moveTo>
                <a:lnTo>
                  <a:pt x="5370575" y="129539"/>
                </a:lnTo>
                <a:lnTo>
                  <a:pt x="5370575" y="0"/>
                </a:lnTo>
                <a:lnTo>
                  <a:pt x="5888736" y="518160"/>
                </a:lnTo>
                <a:lnTo>
                  <a:pt x="5370575" y="1036319"/>
                </a:lnTo>
                <a:lnTo>
                  <a:pt x="5370575" y="906780"/>
                </a:lnTo>
                <a:lnTo>
                  <a:pt x="0" y="906780"/>
                </a:lnTo>
                <a:lnTo>
                  <a:pt x="0" y="1295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3587305" y="2491359"/>
            <a:ext cx="4126230" cy="2282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2864" marR="3810" indent="-43814">
              <a:lnSpc>
                <a:spcPts val="810"/>
              </a:lnSpc>
              <a:spcBef>
                <a:spcPts val="180"/>
              </a:spcBef>
              <a:buSzPct val="90000"/>
              <a:buChar char="•"/>
              <a:tabLst>
                <a:tab pos="58103" algn="l"/>
              </a:tabLst>
            </a:pPr>
            <a:r>
              <a:rPr sz="750" dirty="0">
                <a:latin typeface="Calibri"/>
                <a:cs typeface="Calibri"/>
              </a:rPr>
              <a:t>Selama masa </a:t>
            </a:r>
            <a:r>
              <a:rPr sz="750" spc="4" dirty="0">
                <a:latin typeface="Calibri"/>
                <a:cs typeface="Calibri"/>
              </a:rPr>
              <a:t>remaja </a:t>
            </a:r>
            <a:r>
              <a:rPr sz="750" dirty="0">
                <a:latin typeface="Calibri"/>
                <a:cs typeface="Calibri"/>
              </a:rPr>
              <a:t>perubahan sikap dan perilaku sejajar dengan tingkat perubahan fisik. Perubahan 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yang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terjadi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pada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masa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remaja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memang</a:t>
            </a:r>
            <a:r>
              <a:rPr sz="750" spc="-41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beragam,</a:t>
            </a:r>
            <a:r>
              <a:rPr sz="750" spc="-3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tetapi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ada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perubahan</a:t>
            </a:r>
            <a:r>
              <a:rPr sz="750" spc="-2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yang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terjadi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pada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semua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remaja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081" y="2467736"/>
            <a:ext cx="2944653" cy="779621"/>
          </a:xfrm>
          <a:custGeom>
            <a:avLst/>
            <a:gdLst/>
            <a:ahLst/>
            <a:cxnLst/>
            <a:rect l="l" t="t" r="r" b="b"/>
            <a:pathLst>
              <a:path w="3926204" h="1039495">
                <a:moveTo>
                  <a:pt x="0" y="173228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8"/>
                </a:lnTo>
                <a:lnTo>
                  <a:pt x="3925824" y="866140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8"/>
                </a:lnTo>
                <a:lnTo>
                  <a:pt x="173228" y="1039368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40"/>
                </a:lnTo>
                <a:lnTo>
                  <a:pt x="0" y="17322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843382" y="2587142"/>
            <a:ext cx="2547461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850" b="1" spc="-8" dirty="0">
                <a:latin typeface="Calibri"/>
                <a:cs typeface="Calibri"/>
              </a:rPr>
              <a:t>Masa</a:t>
            </a:r>
            <a:r>
              <a:rPr sz="2850" b="1" spc="-45" dirty="0">
                <a:latin typeface="Calibri"/>
                <a:cs typeface="Calibri"/>
              </a:rPr>
              <a:t> </a:t>
            </a:r>
            <a:r>
              <a:rPr sz="2850" b="1" spc="-11" dirty="0">
                <a:latin typeface="Calibri"/>
                <a:cs typeface="Calibri"/>
              </a:rPr>
              <a:t>Perubahan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2449" y="3272409"/>
            <a:ext cx="4416743" cy="777239"/>
          </a:xfrm>
          <a:custGeom>
            <a:avLst/>
            <a:gdLst/>
            <a:ahLst/>
            <a:cxnLst/>
            <a:rect l="l" t="t" r="r" b="b"/>
            <a:pathLst>
              <a:path w="5888990" h="1036320">
                <a:moveTo>
                  <a:pt x="0" y="129539"/>
                </a:moveTo>
                <a:lnTo>
                  <a:pt x="5370575" y="129539"/>
                </a:lnTo>
                <a:lnTo>
                  <a:pt x="5370575" y="0"/>
                </a:lnTo>
                <a:lnTo>
                  <a:pt x="5888736" y="518160"/>
                </a:lnTo>
                <a:lnTo>
                  <a:pt x="5370575" y="1036319"/>
                </a:lnTo>
                <a:lnTo>
                  <a:pt x="5370575" y="906779"/>
                </a:lnTo>
                <a:lnTo>
                  <a:pt x="0" y="906779"/>
                </a:lnTo>
                <a:lnTo>
                  <a:pt x="0" y="1295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3587305" y="3348419"/>
            <a:ext cx="4049554" cy="44031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52864" marR="3810" indent="-43814">
              <a:lnSpc>
                <a:spcPct val="91400"/>
              </a:lnSpc>
              <a:spcBef>
                <a:spcPts val="158"/>
              </a:spcBef>
              <a:buSzPct val="90000"/>
              <a:buChar char="•"/>
              <a:tabLst>
                <a:tab pos="58103" algn="l"/>
              </a:tabLst>
            </a:pPr>
            <a:r>
              <a:rPr sz="750" dirty="0">
                <a:latin typeface="Calibri"/>
                <a:cs typeface="Calibri"/>
              </a:rPr>
              <a:t>Perubahan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spc="-4" dirty="0">
                <a:latin typeface="Calibri"/>
                <a:cs typeface="Calibri"/>
              </a:rPr>
              <a:t>tubuh,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minat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dan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peran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yang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diharapkan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oleh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kelompok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social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menimbulkan</a:t>
            </a:r>
            <a:r>
              <a:rPr sz="750" spc="-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masalah baru. </a:t>
            </a:r>
            <a:r>
              <a:rPr sz="750" spc="-16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Perubahan nilai-nilai sebagai </a:t>
            </a:r>
            <a:r>
              <a:rPr sz="750" spc="-4" dirty="0">
                <a:latin typeface="Calibri"/>
                <a:cs typeface="Calibri"/>
              </a:rPr>
              <a:t>konsekuensi </a:t>
            </a:r>
            <a:r>
              <a:rPr sz="750" dirty="0">
                <a:latin typeface="Calibri"/>
                <a:cs typeface="Calibri"/>
              </a:rPr>
              <a:t>perubahan minat dan pola tingkah laku. Bersikap ambivalen 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terhadap setiap perubahan.remaja menghendaki dan menuntut kebebasan, tetapi sering takut 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bertanggung</a:t>
            </a:r>
            <a:r>
              <a:rPr sz="750" spc="-3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jawab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akan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resikonya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dan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spc="4" dirty="0">
                <a:latin typeface="Calibri"/>
                <a:cs typeface="Calibri"/>
              </a:rPr>
              <a:t>meragukan</a:t>
            </a:r>
            <a:r>
              <a:rPr sz="750" spc="-2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kemampuannya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spc="-4" dirty="0">
                <a:latin typeface="Calibri"/>
                <a:cs typeface="Calibri"/>
              </a:rPr>
              <a:t>untuk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mengatasinya.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081" y="3272408"/>
            <a:ext cx="2944653" cy="779621"/>
          </a:xfrm>
          <a:custGeom>
            <a:avLst/>
            <a:gdLst/>
            <a:ahLst/>
            <a:cxnLst/>
            <a:rect l="l" t="t" r="r" b="b"/>
            <a:pathLst>
              <a:path w="3926204" h="1039495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8"/>
                </a:lnTo>
                <a:lnTo>
                  <a:pt x="173228" y="1039368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799947" y="3392005"/>
            <a:ext cx="2636520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850" b="1" spc="-4" dirty="0">
                <a:latin typeface="Calibri"/>
                <a:cs typeface="Calibri"/>
              </a:rPr>
              <a:t>Emosi</a:t>
            </a:r>
            <a:r>
              <a:rPr sz="2850" b="1" spc="-23" dirty="0">
                <a:latin typeface="Calibri"/>
                <a:cs typeface="Calibri"/>
              </a:rPr>
              <a:t> </a:t>
            </a:r>
            <a:r>
              <a:rPr sz="2850" b="1" spc="-11" dirty="0">
                <a:latin typeface="Calibri"/>
                <a:cs typeface="Calibri"/>
              </a:rPr>
              <a:t>yang</a:t>
            </a:r>
            <a:r>
              <a:rPr sz="2850" b="1" spc="-26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tinggi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ocuments\h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956" y="0"/>
            <a:ext cx="6011513" cy="5143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1560" y="3075806"/>
            <a:ext cx="2934327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405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Perubahan Eksternal</a:t>
            </a:r>
            <a:endParaRPr lang="en-US" sz="405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sz="2800" dirty="0" err="1"/>
              <a:t>Tahapan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Remaja</a:t>
            </a:r>
            <a:endParaRPr lang="ko-KR" altLang="en-US" sz="2800" dirty="0"/>
          </a:p>
        </p:txBody>
      </p:sp>
      <p:sp>
        <p:nvSpPr>
          <p:cNvPr id="6" name="Freeform 5"/>
          <p:cNvSpPr/>
          <p:nvPr/>
        </p:nvSpPr>
        <p:spPr>
          <a:xfrm>
            <a:off x="-108520" y="3104062"/>
            <a:ext cx="1610734" cy="1411904"/>
          </a:xfrm>
          <a:custGeom>
            <a:avLst/>
            <a:gdLst>
              <a:gd name="connsiteX0" fmla="*/ 0 w 1711813"/>
              <a:gd name="connsiteY0" fmla="*/ 0 h 1500505"/>
              <a:gd name="connsiteX1" fmla="*/ 1711813 w 1711813"/>
              <a:gd name="connsiteY1" fmla="*/ 0 h 1500505"/>
              <a:gd name="connsiteX2" fmla="*/ 1711813 w 1711813"/>
              <a:gd name="connsiteY2" fmla="*/ 1500505 h 1500505"/>
              <a:gd name="connsiteX3" fmla="*/ 0 w 1711813"/>
              <a:gd name="connsiteY3" fmla="*/ 1500505 h 1500505"/>
              <a:gd name="connsiteX4" fmla="*/ 0 w 1711813"/>
              <a:gd name="connsiteY4" fmla="*/ 0 h 150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3" h="1500505">
                <a:moveTo>
                  <a:pt x="0" y="0"/>
                </a:moveTo>
                <a:lnTo>
                  <a:pt x="1711813" y="0"/>
                </a:lnTo>
                <a:lnTo>
                  <a:pt x="1711813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190500" numCol="1" spcCol="1270" anchor="t" anchorCtr="0">
            <a:noAutofit/>
          </a:bodyPr>
          <a:lstStyle/>
          <a:p>
            <a:pPr lvl="0" algn="l" defTabSz="2222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0" kern="1200"/>
          </a:p>
        </p:txBody>
      </p:sp>
      <p:sp>
        <p:nvSpPr>
          <p:cNvPr id="9" name="Freeform 8"/>
          <p:cNvSpPr/>
          <p:nvPr/>
        </p:nvSpPr>
        <p:spPr>
          <a:xfrm>
            <a:off x="1863334" y="2616126"/>
            <a:ext cx="1610734" cy="1411904"/>
          </a:xfrm>
          <a:custGeom>
            <a:avLst/>
            <a:gdLst>
              <a:gd name="connsiteX0" fmla="*/ 0 w 1711813"/>
              <a:gd name="connsiteY0" fmla="*/ 0 h 1500505"/>
              <a:gd name="connsiteX1" fmla="*/ 1711813 w 1711813"/>
              <a:gd name="connsiteY1" fmla="*/ 0 h 1500505"/>
              <a:gd name="connsiteX2" fmla="*/ 1711813 w 1711813"/>
              <a:gd name="connsiteY2" fmla="*/ 1500505 h 1500505"/>
              <a:gd name="connsiteX3" fmla="*/ 0 w 1711813"/>
              <a:gd name="connsiteY3" fmla="*/ 1500505 h 1500505"/>
              <a:gd name="connsiteX4" fmla="*/ 0 w 1711813"/>
              <a:gd name="connsiteY4" fmla="*/ 0 h 150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3" h="1500505">
                <a:moveTo>
                  <a:pt x="0" y="0"/>
                </a:moveTo>
                <a:lnTo>
                  <a:pt x="1711813" y="0"/>
                </a:lnTo>
                <a:lnTo>
                  <a:pt x="1711813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190500" numCol="1" spcCol="1270" anchor="t" anchorCtr="0">
            <a:noAutofit/>
          </a:bodyPr>
          <a:lstStyle/>
          <a:p>
            <a:pPr lvl="0" algn="l" defTabSz="2222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0" kern="1200"/>
          </a:p>
        </p:txBody>
      </p:sp>
      <p:sp>
        <p:nvSpPr>
          <p:cNvPr id="12" name="Freeform 11"/>
          <p:cNvSpPr/>
          <p:nvPr/>
        </p:nvSpPr>
        <p:spPr>
          <a:xfrm>
            <a:off x="3835187" y="2128189"/>
            <a:ext cx="1610734" cy="1411904"/>
          </a:xfrm>
          <a:custGeom>
            <a:avLst/>
            <a:gdLst>
              <a:gd name="connsiteX0" fmla="*/ 0 w 1711813"/>
              <a:gd name="connsiteY0" fmla="*/ 0 h 1500505"/>
              <a:gd name="connsiteX1" fmla="*/ 1711813 w 1711813"/>
              <a:gd name="connsiteY1" fmla="*/ 0 h 1500505"/>
              <a:gd name="connsiteX2" fmla="*/ 1711813 w 1711813"/>
              <a:gd name="connsiteY2" fmla="*/ 1500505 h 1500505"/>
              <a:gd name="connsiteX3" fmla="*/ 0 w 1711813"/>
              <a:gd name="connsiteY3" fmla="*/ 1500505 h 1500505"/>
              <a:gd name="connsiteX4" fmla="*/ 0 w 1711813"/>
              <a:gd name="connsiteY4" fmla="*/ 0 h 150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3" h="1500505">
                <a:moveTo>
                  <a:pt x="0" y="0"/>
                </a:moveTo>
                <a:lnTo>
                  <a:pt x="1711813" y="0"/>
                </a:lnTo>
                <a:lnTo>
                  <a:pt x="1711813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190500" numCol="1" spcCol="1270" anchor="t" anchorCtr="0">
            <a:noAutofit/>
          </a:bodyPr>
          <a:lstStyle/>
          <a:p>
            <a:pPr lvl="0" algn="l" defTabSz="2222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0" kern="1200"/>
          </a:p>
        </p:txBody>
      </p:sp>
      <p:grpSp>
        <p:nvGrpSpPr>
          <p:cNvPr id="17" name="Group 16"/>
          <p:cNvGrpSpPr/>
          <p:nvPr/>
        </p:nvGrpSpPr>
        <p:grpSpPr>
          <a:xfrm>
            <a:off x="5716200" y="915566"/>
            <a:ext cx="2151546" cy="3036052"/>
            <a:chOff x="5716200" y="987574"/>
            <a:chExt cx="2151546" cy="3036052"/>
          </a:xfrm>
        </p:grpSpPr>
        <p:sp>
          <p:nvSpPr>
            <p:cNvPr id="14" name="L-Shape 13"/>
            <p:cNvSpPr/>
            <p:nvPr/>
          </p:nvSpPr>
          <p:spPr>
            <a:xfrm rot="5400000">
              <a:off x="6087273" y="1139496"/>
              <a:ext cx="1232981" cy="197512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6200" y="1078523"/>
              <a:ext cx="1634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Remaja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Akhir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4595" y="1877661"/>
              <a:ext cx="1460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18-24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tahun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50473" y="987574"/>
              <a:ext cx="303912" cy="303912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595" y="2672682"/>
              <a:ext cx="1683151" cy="135094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603966" y="1419622"/>
            <a:ext cx="2064306" cy="3148788"/>
            <a:chOff x="3603966" y="1511195"/>
            <a:chExt cx="2064306" cy="3148788"/>
          </a:xfrm>
        </p:grpSpPr>
        <p:sp>
          <p:nvSpPr>
            <p:cNvPr id="11" name="L-Shape 10"/>
            <p:cNvSpPr/>
            <p:nvPr/>
          </p:nvSpPr>
          <p:spPr>
            <a:xfrm rot="5400000">
              <a:off x="3975039" y="1611625"/>
              <a:ext cx="1232982" cy="197512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275182" y="1511195"/>
              <a:ext cx="303912" cy="303912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3836" y="1630584"/>
              <a:ext cx="1661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Remaja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Madya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12500" y="2315326"/>
              <a:ext cx="1460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14-17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tahun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100" y="3227445"/>
              <a:ext cx="1823172" cy="143253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80764" y="1851670"/>
            <a:ext cx="1986095" cy="2996313"/>
            <a:chOff x="1480764" y="1951701"/>
            <a:chExt cx="1986095" cy="2996313"/>
          </a:xfrm>
        </p:grpSpPr>
        <p:sp>
          <p:nvSpPr>
            <p:cNvPr id="21" name="TextBox 20"/>
            <p:cNvSpPr txBox="1"/>
            <p:nvPr/>
          </p:nvSpPr>
          <p:spPr>
            <a:xfrm>
              <a:off x="1930686" y="2748865"/>
              <a:ext cx="1460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10-13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tahun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5400000">
              <a:off x="1862805" y="2083752"/>
              <a:ext cx="1232980" cy="197512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162947" y="1951701"/>
              <a:ext cx="303912" cy="303912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0764" y="2086635"/>
              <a:ext cx="1460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Remaja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281" y="3535081"/>
              <a:ext cx="1682578" cy="141293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731" y="608538"/>
            <a:ext cx="1400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1130</Words>
  <Application>Microsoft Office PowerPoint</Application>
  <PresentationFormat>On-screen Show (16:9)</PresentationFormat>
  <Paragraphs>224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맑은 고딕</vt:lpstr>
      <vt:lpstr>Andalus</vt:lpstr>
      <vt:lpstr>Arial</vt:lpstr>
      <vt:lpstr>Berlin Sans FB Demi</vt:lpstr>
      <vt:lpstr>Bodoni MT</vt:lpstr>
      <vt:lpstr>Calibri</vt:lpstr>
      <vt:lpstr>Cambria</vt:lpstr>
      <vt:lpstr>Microsoft Sans Serif</vt:lpstr>
      <vt:lpstr>Sunrise International Demo</vt:lpstr>
      <vt:lpstr>Times New Roman</vt:lpstr>
      <vt:lpstr>Tw Cen MT Condensed Extra Bold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CIRI-CIRI REMAJA</vt:lpstr>
      <vt:lpstr>REMAJA DAN MASA PUBERTAS</vt:lpstr>
      <vt:lpstr>PowerPoint Presentation</vt:lpstr>
      <vt:lpstr>Masa Yang  Penting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dari perkembangan moral yang dialami oleh remaja sebagai berikut :  </vt:lpstr>
      <vt:lpstr>PowerPoint Presentation</vt:lpstr>
      <vt:lpstr>KEADAAN EMOSI PADA REMAJA</vt:lpstr>
      <vt:lpstr>POLA EMOSI PADA REMAJA</vt:lpstr>
      <vt:lpstr>Perkembangan Emosi</vt:lpstr>
      <vt:lpstr>PowerPoint Presentation</vt:lpstr>
      <vt:lpstr>Perkembangan Sosial pada Masa Remaja</vt:lpstr>
      <vt:lpstr>Faktor-Faktor Yang mempengaruhi perkembangan sosial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diani aliansy</cp:lastModifiedBy>
  <cp:revision>120</cp:revision>
  <dcterms:created xsi:type="dcterms:W3CDTF">2016-12-05T23:26:54Z</dcterms:created>
  <dcterms:modified xsi:type="dcterms:W3CDTF">2023-09-22T05:52:03Z</dcterms:modified>
</cp:coreProperties>
</file>