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56" r:id="rId2"/>
    <p:sldId id="301" r:id="rId3"/>
    <p:sldId id="258" r:id="rId4"/>
    <p:sldId id="259" r:id="rId5"/>
    <p:sldId id="261" r:id="rId6"/>
    <p:sldId id="303" r:id="rId7"/>
    <p:sldId id="265" r:id="rId8"/>
    <p:sldId id="302" r:id="rId9"/>
    <p:sldId id="314" r:id="rId10"/>
    <p:sldId id="315" r:id="rId11"/>
    <p:sldId id="305" r:id="rId12"/>
    <p:sldId id="266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284" r:id="rId22"/>
    <p:sldId id="293" r:id="rId23"/>
    <p:sldId id="294" r:id="rId24"/>
    <p:sldId id="295" r:id="rId25"/>
    <p:sldId id="296" r:id="rId26"/>
    <p:sldId id="297" r:id="rId27"/>
    <p:sldId id="29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7808E-235F-43A4-8412-6DB8957BF426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FD4F3-CE0A-42B7-8C72-F39D8C236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67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F948346-3D43-47CB-A8FD-296CE76DB0F0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3CA45A8-C931-41A7-9A0F-C2F56C689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48346-3D43-47CB-A8FD-296CE76DB0F0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45A8-C931-41A7-9A0F-C2F56C689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48346-3D43-47CB-A8FD-296CE76DB0F0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45A8-C931-41A7-9A0F-C2F56C689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48346-3D43-47CB-A8FD-296CE76DB0F0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45A8-C931-41A7-9A0F-C2F56C689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48346-3D43-47CB-A8FD-296CE76DB0F0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45A8-C931-41A7-9A0F-C2F56C689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48346-3D43-47CB-A8FD-296CE76DB0F0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45A8-C931-41A7-9A0F-C2F56C689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948346-3D43-47CB-A8FD-296CE76DB0F0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CA45A8-C931-41A7-9A0F-C2F56C689D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F948346-3D43-47CB-A8FD-296CE76DB0F0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3CA45A8-C931-41A7-9A0F-C2F56C689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48346-3D43-47CB-A8FD-296CE76DB0F0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45A8-C931-41A7-9A0F-C2F56C689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48346-3D43-47CB-A8FD-296CE76DB0F0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45A8-C931-41A7-9A0F-C2F56C689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48346-3D43-47CB-A8FD-296CE76DB0F0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45A8-C931-41A7-9A0F-C2F56C689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F948346-3D43-47CB-A8FD-296CE76DB0F0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3CA45A8-C931-41A7-9A0F-C2F56C689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1"/>
            <a:ext cx="8458200" cy="1523999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KONSEP SEHAT SAKIT 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4121727"/>
            <a:ext cx="4551651" cy="1669473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id-ID" dirty="0" smtClean="0"/>
              <a:t>Liawati, S.S.T., M. Kes.</a:t>
            </a:r>
          </a:p>
          <a:p>
            <a:pPr algn="ctr"/>
            <a:endParaRPr lang="id-ID" dirty="0" smtClean="0"/>
          </a:p>
          <a:p>
            <a:pPr algn="ctr"/>
            <a:r>
              <a:rPr lang="id-ID" dirty="0" smtClean="0"/>
              <a:t>MK. Keterampilan Dasar Kebidanan</a:t>
            </a:r>
          </a:p>
          <a:p>
            <a:endParaRPr lang="en-US" dirty="0" smtClean="0"/>
          </a:p>
        </p:txBody>
      </p:sp>
      <p:pic>
        <p:nvPicPr>
          <p:cNvPr id="1026" name="Picture 2" descr="C:\Users\asus\Desktop\gambar kdk 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051" y="4114800"/>
            <a:ext cx="4405313" cy="270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514350" indent="-514350" algn="just">
              <a:buClr>
                <a:schemeClr val="accent3"/>
              </a:buClr>
              <a:buFont typeface="Wingdings 2"/>
              <a:buAutoNum type="arabicPeriod" startAt="2"/>
              <a:defRPr/>
            </a:pPr>
            <a:r>
              <a:rPr lang="en-US" b="1" dirty="0" err="1"/>
              <a:t>Penjamu</a:t>
            </a:r>
            <a:endParaRPr lang="en-US" b="1" dirty="0"/>
          </a:p>
          <a:p>
            <a:pPr marL="514350" indent="-514350" algn="just">
              <a:buClr>
                <a:schemeClr val="accent3"/>
              </a:buClr>
              <a:buNone/>
              <a:defRPr/>
            </a:pPr>
            <a:r>
              <a:rPr lang="en-US" dirty="0"/>
              <a:t>	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sekelompok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yang </a:t>
            </a:r>
            <a:r>
              <a:rPr lang="en-US" dirty="0" err="1"/>
              <a:t>rentan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</a:p>
          <a:p>
            <a:pPr marL="514350" indent="-514350" algn="just">
              <a:buClr>
                <a:schemeClr val="accent3"/>
              </a:buClr>
              <a:buNone/>
              <a:defRPr/>
            </a:pPr>
            <a:r>
              <a:rPr lang="en-US" dirty="0"/>
              <a:t>	</a:t>
            </a:r>
            <a:r>
              <a:rPr lang="en-US" dirty="0" err="1"/>
              <a:t>Contohnya</a:t>
            </a:r>
            <a:r>
              <a:rPr lang="en-US" dirty="0"/>
              <a:t> :  </a:t>
            </a:r>
            <a:r>
              <a:rPr lang="en-US" dirty="0" err="1"/>
              <a:t>riwayat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usia</a:t>
            </a:r>
            <a:r>
              <a:rPr lang="en-US" dirty="0"/>
              <a:t>,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hidup</a:t>
            </a:r>
            <a:endParaRPr lang="en-US" dirty="0"/>
          </a:p>
          <a:p>
            <a:pPr marL="514350" indent="-514350" algn="just">
              <a:buClr>
                <a:schemeClr val="accent3"/>
              </a:buClr>
              <a:buFont typeface="Wingdings 2"/>
              <a:buAutoNum type="arabicPeriod" startAt="3"/>
              <a:defRPr/>
            </a:pPr>
            <a:r>
              <a:rPr lang="en-US" b="1" dirty="0" err="1"/>
              <a:t>Lingkungan</a:t>
            </a:r>
            <a:endParaRPr lang="en-US" b="1" dirty="0"/>
          </a:p>
          <a:p>
            <a:pPr marL="514350" indent="-514350" algn="just">
              <a:buClr>
                <a:schemeClr val="accent3"/>
              </a:buClr>
              <a:buNone/>
              <a:defRPr/>
            </a:pPr>
            <a:r>
              <a:rPr lang="en-US" dirty="0"/>
              <a:t>	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diluar</a:t>
            </a:r>
            <a:r>
              <a:rPr lang="en-US" dirty="0"/>
              <a:t> </a:t>
            </a:r>
            <a:r>
              <a:rPr lang="en-US" dirty="0" err="1"/>
              <a:t>pejamu</a:t>
            </a:r>
            <a:r>
              <a:rPr lang="en-US" dirty="0"/>
              <a:t>.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iklim</a:t>
            </a:r>
            <a:r>
              <a:rPr lang="en-US" dirty="0"/>
              <a:t>,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tinggal</a:t>
            </a:r>
            <a:r>
              <a:rPr lang="en-US" dirty="0"/>
              <a:t>.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lain, </a:t>
            </a:r>
            <a:r>
              <a:rPr lang="en-US" dirty="0" err="1"/>
              <a:t>termasuk</a:t>
            </a:r>
            <a:r>
              <a:rPr lang="en-US" dirty="0"/>
              <a:t> stress,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lain,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krisis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,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.</a:t>
            </a:r>
          </a:p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676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/>
              <a:t>Faktor</a:t>
            </a:r>
            <a:r>
              <a:rPr lang="en-US" b="1" dirty="0"/>
              <a:t> </a:t>
            </a:r>
            <a:r>
              <a:rPr lang="en-US" b="1" dirty="0" err="1"/>
              <a:t>resiko</a:t>
            </a:r>
            <a:r>
              <a:rPr lang="en-US" b="1" dirty="0"/>
              <a:t> yang </a:t>
            </a:r>
            <a:r>
              <a:rPr lang="en-US" b="1" dirty="0" err="1"/>
              <a:t>mempengaruhi</a:t>
            </a:r>
            <a:r>
              <a:rPr lang="en-US" b="1" dirty="0"/>
              <a:t> status </a:t>
            </a:r>
            <a:r>
              <a:rPr lang="en-US" b="1" dirty="0" err="1" smtClean="0"/>
              <a:t>kesehatan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 </a:t>
            </a:r>
            <a:r>
              <a:rPr lang="en-US" b="1" dirty="0" err="1" smtClean="0"/>
              <a:t>Faktor</a:t>
            </a:r>
            <a:r>
              <a:rPr lang="en-US" b="1" dirty="0" smtClean="0"/>
              <a:t> </a:t>
            </a:r>
            <a:r>
              <a:rPr lang="en-US" b="1" dirty="0" err="1" smtClean="0"/>
              <a:t>genetik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fisiologis</a:t>
            </a:r>
            <a:endParaRPr lang="en-US" b="1" dirty="0" smtClean="0"/>
          </a:p>
          <a:p>
            <a:pPr eaLnBrk="1" hangingPunct="1"/>
            <a:r>
              <a:rPr lang="en-US" b="1" dirty="0" smtClean="0"/>
              <a:t> </a:t>
            </a:r>
            <a:r>
              <a:rPr lang="en-US" b="1" dirty="0" err="1" smtClean="0"/>
              <a:t>Usia</a:t>
            </a:r>
            <a:r>
              <a:rPr lang="en-US" b="1" dirty="0" smtClean="0"/>
              <a:t> </a:t>
            </a:r>
          </a:p>
          <a:p>
            <a:pPr eaLnBrk="1" hangingPunct="1"/>
            <a:r>
              <a:rPr lang="en-US" b="1" dirty="0" smtClean="0"/>
              <a:t> </a:t>
            </a:r>
            <a:r>
              <a:rPr lang="en-US" b="1" dirty="0" err="1" smtClean="0"/>
              <a:t>Lingkungan</a:t>
            </a:r>
            <a:r>
              <a:rPr lang="id-ID" b="1" dirty="0" smtClean="0"/>
              <a:t> fisik</a:t>
            </a:r>
            <a:endParaRPr lang="en-US" b="1" dirty="0" smtClean="0"/>
          </a:p>
          <a:p>
            <a:pPr eaLnBrk="1" hangingPunct="1"/>
            <a:r>
              <a:rPr lang="en-US" b="1" dirty="0" smtClean="0"/>
              <a:t> Gaya </a:t>
            </a:r>
            <a:r>
              <a:rPr lang="en-US" b="1" dirty="0" err="1" smtClean="0"/>
              <a:t>hidup</a:t>
            </a:r>
            <a:r>
              <a:rPr lang="en-US" b="1" dirty="0" smtClean="0"/>
              <a:t> </a:t>
            </a:r>
            <a:endParaRPr lang="id-ID" b="1" dirty="0" smtClean="0"/>
          </a:p>
          <a:p>
            <a:pPr eaLnBrk="1" hangingPunct="1"/>
            <a:r>
              <a:rPr lang="id-ID" b="1" dirty="0" smtClean="0"/>
              <a:t>Perkembnagan tumbuh kembang</a:t>
            </a:r>
          </a:p>
          <a:p>
            <a:pPr eaLnBrk="1" hangingPunct="1"/>
            <a:r>
              <a:rPr lang="id-ID" b="1" dirty="0" smtClean="0"/>
              <a:t>Sosial kultural</a:t>
            </a:r>
          </a:p>
          <a:p>
            <a:pPr eaLnBrk="1" hangingPunct="1"/>
            <a:r>
              <a:rPr lang="id-ID" b="1" dirty="0" smtClean="0"/>
              <a:t>Pengalaman masa lalu</a:t>
            </a:r>
          </a:p>
          <a:p>
            <a:pPr eaLnBrk="1" hangingPunct="1"/>
            <a:r>
              <a:rPr lang="id-ID" b="1" dirty="0" smtClean="0"/>
              <a:t>Harapan seseorang tentang dirinya</a:t>
            </a:r>
          </a:p>
          <a:p>
            <a:pPr eaLnBrk="1" hangingPunct="1"/>
            <a:r>
              <a:rPr lang="id-ID" b="1" dirty="0" smtClean="0"/>
              <a:t>Tempat pelayanan kesehatan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933278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 Rentang Sehat-Sakit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Menurut Neuman (1990): ”sehat dalam suatu rentang merupakan tingkat kesejahteraan klien pada waktu tertentu , yang terdapat dalam rentang dan kondisi sejahtera yang optimal , dengan energi yang paling maksimum, sampai kondisi kematian yang menandakan habisnya energi total”</a:t>
            </a:r>
            <a:endParaRPr lang="en-US" sz="28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Rentang Sehat Sakit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en-US" i="1" dirty="0" err="1" smtClean="0"/>
              <a:t>Menurut</a:t>
            </a:r>
            <a:r>
              <a:rPr lang="en-US" i="1" dirty="0" smtClean="0"/>
              <a:t> model </a:t>
            </a:r>
            <a:r>
              <a:rPr lang="en-US" i="1" dirty="0" err="1" smtClean="0"/>
              <a:t>kontinum</a:t>
            </a:r>
            <a:r>
              <a:rPr lang="en-US" i="1" dirty="0" smtClean="0"/>
              <a:t> </a:t>
            </a:r>
            <a:r>
              <a:rPr lang="en-US" i="1" dirty="0" err="1" smtClean="0"/>
              <a:t>sehat</a:t>
            </a:r>
            <a:r>
              <a:rPr lang="en-US" i="1" dirty="0" smtClean="0"/>
              <a:t> </a:t>
            </a:r>
            <a:r>
              <a:rPr lang="en-US" i="1" dirty="0" err="1" smtClean="0"/>
              <a:t>sakit</a:t>
            </a:r>
            <a:r>
              <a:rPr lang="en-US" i="1" dirty="0" smtClean="0"/>
              <a:t>, </a:t>
            </a:r>
            <a:r>
              <a:rPr lang="en-US" i="1" dirty="0" err="1" smtClean="0"/>
              <a:t>sehat</a:t>
            </a:r>
            <a:r>
              <a:rPr lang="en-US" i="1" dirty="0" smtClean="0"/>
              <a:t> </a:t>
            </a:r>
            <a:r>
              <a:rPr lang="en-US" i="1" dirty="0" err="1" smtClean="0"/>
              <a:t>adalah</a:t>
            </a:r>
            <a:r>
              <a:rPr lang="en-US" i="1" dirty="0" smtClean="0"/>
              <a:t> </a:t>
            </a:r>
            <a:r>
              <a:rPr lang="en-US" i="1" dirty="0" err="1" smtClean="0"/>
              <a:t>sebuah</a:t>
            </a:r>
            <a:r>
              <a:rPr lang="en-US" i="1" dirty="0" smtClean="0"/>
              <a:t> </a:t>
            </a:r>
            <a:r>
              <a:rPr lang="en-US" i="1" dirty="0" err="1" smtClean="0"/>
              <a:t>keadaan</a:t>
            </a:r>
            <a:r>
              <a:rPr lang="en-US" i="1" dirty="0" smtClean="0"/>
              <a:t> yang </a:t>
            </a:r>
            <a:r>
              <a:rPr lang="en-US" i="1" dirty="0" err="1" smtClean="0"/>
              <a:t>dinamis</a:t>
            </a:r>
            <a:r>
              <a:rPr lang="en-US" i="1" dirty="0" smtClean="0"/>
              <a:t> yang </a:t>
            </a:r>
            <a:r>
              <a:rPr lang="en-US" i="1" dirty="0" err="1" smtClean="0"/>
              <a:t>berubah</a:t>
            </a:r>
            <a:r>
              <a:rPr lang="en-US" i="1" dirty="0" smtClean="0"/>
              <a:t> </a:t>
            </a:r>
            <a:r>
              <a:rPr lang="en-US" i="1" dirty="0" err="1" smtClean="0"/>
              <a:t>secara</a:t>
            </a:r>
            <a:r>
              <a:rPr lang="en-US" i="1" dirty="0" smtClean="0"/>
              <a:t> </a:t>
            </a:r>
            <a:r>
              <a:rPr lang="en-US" i="1" dirty="0" err="1" smtClean="0"/>
              <a:t>terus</a:t>
            </a:r>
            <a:r>
              <a:rPr lang="en-US" i="1" dirty="0" smtClean="0"/>
              <a:t> </a:t>
            </a:r>
            <a:r>
              <a:rPr lang="en-US" i="1" dirty="0" err="1" smtClean="0"/>
              <a:t>menerus</a:t>
            </a:r>
            <a:r>
              <a:rPr lang="en-US" i="1" dirty="0" smtClean="0"/>
              <a:t> </a:t>
            </a:r>
            <a:r>
              <a:rPr lang="en-US" i="1" dirty="0" err="1" smtClean="0"/>
              <a:t>sesuai</a:t>
            </a:r>
            <a:r>
              <a:rPr lang="en-US" i="1" dirty="0" smtClean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</a:t>
            </a:r>
            <a:r>
              <a:rPr lang="en-US" i="1" dirty="0" err="1" smtClean="0"/>
              <a:t>adaptasi</a:t>
            </a:r>
            <a:r>
              <a:rPr lang="en-US" i="1" dirty="0" smtClean="0"/>
              <a:t> </a:t>
            </a:r>
            <a:r>
              <a:rPr lang="en-US" i="1" dirty="0" err="1" smtClean="0"/>
              <a:t>individu</a:t>
            </a:r>
            <a:r>
              <a:rPr lang="en-US" i="1" dirty="0" smtClean="0"/>
              <a:t> </a:t>
            </a:r>
            <a:r>
              <a:rPr lang="en-US" i="1" dirty="0" err="1" smtClean="0"/>
              <a:t>terhadap</a:t>
            </a:r>
            <a:r>
              <a:rPr lang="en-US" i="1" dirty="0" smtClean="0"/>
              <a:t> </a:t>
            </a:r>
            <a:r>
              <a:rPr lang="en-US" i="1" dirty="0" err="1" smtClean="0"/>
              <a:t>perubahan</a:t>
            </a:r>
            <a:r>
              <a:rPr lang="en-US" i="1" dirty="0" smtClean="0"/>
              <a:t> </a:t>
            </a:r>
            <a:r>
              <a:rPr lang="en-US" i="1" dirty="0" err="1" smtClean="0"/>
              <a:t>lingkungan</a:t>
            </a:r>
            <a:r>
              <a:rPr lang="en-US" i="1" dirty="0" smtClean="0"/>
              <a:t> internal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eksternal</a:t>
            </a:r>
            <a:r>
              <a:rPr lang="en-US" i="1" dirty="0" smtClean="0"/>
              <a:t> </a:t>
            </a: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mempertahankan</a:t>
            </a:r>
            <a:r>
              <a:rPr lang="en-US" i="1" dirty="0" smtClean="0"/>
              <a:t> </a:t>
            </a:r>
            <a:r>
              <a:rPr lang="en-US" i="1" dirty="0" err="1" smtClean="0"/>
              <a:t>keadaan</a:t>
            </a:r>
            <a:r>
              <a:rPr lang="en-US" i="1" dirty="0" smtClean="0"/>
              <a:t> </a:t>
            </a:r>
            <a:r>
              <a:rPr lang="en-US" i="1" dirty="0" err="1" smtClean="0"/>
              <a:t>fisik</a:t>
            </a:r>
            <a:r>
              <a:rPr lang="en-US" i="1" dirty="0" smtClean="0"/>
              <a:t>, </a:t>
            </a:r>
            <a:r>
              <a:rPr lang="en-US" i="1" dirty="0" err="1" smtClean="0"/>
              <a:t>emosional</a:t>
            </a:r>
            <a:r>
              <a:rPr lang="en-US" i="1" dirty="0" smtClean="0"/>
              <a:t>, </a:t>
            </a:r>
            <a:r>
              <a:rPr lang="en-US" i="1" dirty="0" err="1" smtClean="0"/>
              <a:t>intelektual</a:t>
            </a:r>
            <a:r>
              <a:rPr lang="en-US" i="1" dirty="0" smtClean="0"/>
              <a:t>, </a:t>
            </a:r>
            <a:r>
              <a:rPr lang="en-US" i="1" dirty="0" err="1" smtClean="0"/>
              <a:t>sosial</a:t>
            </a:r>
            <a:r>
              <a:rPr lang="en-US" i="1" dirty="0" smtClean="0"/>
              <a:t>, </a:t>
            </a:r>
            <a:r>
              <a:rPr lang="en-US" i="1" dirty="0" err="1" smtClean="0"/>
              <a:t>perkembangan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spiritual yang </a:t>
            </a:r>
            <a:r>
              <a:rPr lang="en-US" i="1" dirty="0" err="1" smtClean="0"/>
              <a:t>sehat</a:t>
            </a:r>
            <a:r>
              <a:rPr lang="en-US" i="1" dirty="0" smtClean="0"/>
              <a:t>.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401962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Sakit</a:t>
            </a:r>
            <a:r>
              <a:rPr lang="en-US" i="1" dirty="0" smtClean="0"/>
              <a:t> </a:t>
            </a:r>
            <a:r>
              <a:rPr lang="en-US" i="1" dirty="0" err="1" smtClean="0"/>
              <a:t>adalah</a:t>
            </a:r>
            <a:r>
              <a:rPr lang="en-US" i="1" dirty="0" smtClean="0"/>
              <a:t> </a:t>
            </a:r>
            <a:r>
              <a:rPr lang="en-US" i="1" dirty="0" err="1" smtClean="0"/>
              <a:t>sebuah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dimana</a:t>
            </a:r>
            <a:r>
              <a:rPr lang="en-US" i="1" dirty="0" smtClean="0"/>
              <a:t> </a:t>
            </a:r>
            <a:r>
              <a:rPr lang="en-US" i="1" dirty="0" err="1" smtClean="0"/>
              <a:t>fungsi</a:t>
            </a:r>
            <a:r>
              <a:rPr lang="en-US" i="1" dirty="0" smtClean="0"/>
              <a:t> </a:t>
            </a:r>
            <a:r>
              <a:rPr lang="en-US" i="1" dirty="0" err="1" smtClean="0"/>
              <a:t>individu</a:t>
            </a:r>
            <a:r>
              <a:rPr lang="en-US" i="1" dirty="0" smtClean="0"/>
              <a:t> </a:t>
            </a:r>
            <a:r>
              <a:rPr lang="en-US" i="1" dirty="0" err="1" smtClean="0"/>
              <a:t>mengalami</a:t>
            </a:r>
            <a:r>
              <a:rPr lang="en-US" i="1" dirty="0" smtClean="0"/>
              <a:t> </a:t>
            </a:r>
            <a:r>
              <a:rPr lang="en-US" i="1" dirty="0" err="1" smtClean="0"/>
              <a:t>perubahan</a:t>
            </a:r>
            <a:r>
              <a:rPr lang="en-US" i="1" dirty="0" smtClean="0"/>
              <a:t>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penurunan</a:t>
            </a:r>
            <a:r>
              <a:rPr lang="en-US" i="1" dirty="0" smtClean="0"/>
              <a:t> </a:t>
            </a:r>
            <a:r>
              <a:rPr lang="en-US" i="1" dirty="0" err="1" smtClean="0"/>
              <a:t>bila</a:t>
            </a:r>
            <a:r>
              <a:rPr lang="en-US" i="1" dirty="0" smtClean="0"/>
              <a:t> </a:t>
            </a:r>
            <a:r>
              <a:rPr lang="en-US" i="1" dirty="0" err="1" smtClean="0"/>
              <a:t>dibandingkan</a:t>
            </a:r>
            <a:r>
              <a:rPr lang="en-US" i="1" dirty="0" smtClean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</a:t>
            </a:r>
            <a:r>
              <a:rPr lang="en-US" i="1" dirty="0" err="1" smtClean="0"/>
              <a:t>kondisi</a:t>
            </a:r>
            <a:r>
              <a:rPr lang="en-US" i="1" dirty="0" smtClean="0"/>
              <a:t> </a:t>
            </a:r>
            <a:r>
              <a:rPr lang="en-US" i="1" dirty="0" err="1" smtClean="0"/>
              <a:t>individu</a:t>
            </a:r>
            <a:r>
              <a:rPr lang="en-US" i="1" dirty="0" smtClean="0"/>
              <a:t> </a:t>
            </a:r>
            <a:r>
              <a:rPr lang="en-US" i="1" dirty="0" err="1" smtClean="0"/>
              <a:t>sebelumnya</a:t>
            </a:r>
            <a:r>
              <a:rPr lang="en-US" i="1" dirty="0" smtClean="0"/>
              <a:t>.</a:t>
            </a:r>
            <a:endParaRPr lang="en-US" dirty="0"/>
          </a:p>
        </p:txBody>
      </p:sp>
      <p:pic>
        <p:nvPicPr>
          <p:cNvPr id="3074" name="Picture 2" descr="C:\Users\asus\Desktop\gambar kd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495800"/>
            <a:ext cx="35814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779621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/>
              <a:t>Tahap</a:t>
            </a:r>
            <a:r>
              <a:rPr lang="en-US" b="1" dirty="0" smtClean="0"/>
              <a:t> </a:t>
            </a:r>
            <a:r>
              <a:rPr lang="en-US" b="1" dirty="0" err="1" smtClean="0"/>
              <a:t>prilaku</a:t>
            </a:r>
            <a:r>
              <a:rPr lang="en-US" b="1" dirty="0" smtClean="0"/>
              <a:t> </a:t>
            </a:r>
            <a:r>
              <a:rPr lang="en-US" b="1" dirty="0" err="1" smtClean="0"/>
              <a:t>sakit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1   </a:t>
            </a:r>
            <a:r>
              <a:rPr lang="en-US" b="1" dirty="0" err="1" smtClean="0"/>
              <a:t>Tahap</a:t>
            </a:r>
            <a:r>
              <a:rPr lang="en-US" b="1" dirty="0" smtClean="0"/>
              <a:t> </a:t>
            </a:r>
            <a:r>
              <a:rPr lang="en-US" b="1" dirty="0" err="1" smtClean="0"/>
              <a:t>gejala</a:t>
            </a:r>
            <a:r>
              <a:rPr lang="en-US" b="1" dirty="0" smtClean="0"/>
              <a:t> </a:t>
            </a: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nyaman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rasa </a:t>
            </a:r>
            <a:r>
              <a:rPr lang="en-US" dirty="0" err="1" smtClean="0"/>
              <a:t>nyeri</a:t>
            </a:r>
            <a:r>
              <a:rPr lang="en-US" dirty="0" smtClean="0"/>
              <a:t>, </a:t>
            </a:r>
            <a:r>
              <a:rPr lang="en-US" dirty="0" err="1" smtClean="0"/>
              <a:t>panas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manifestasi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ketidak</a:t>
            </a:r>
            <a:r>
              <a:rPr lang="en-US" dirty="0" smtClean="0"/>
              <a:t> </a:t>
            </a:r>
            <a:r>
              <a:rPr lang="en-US" dirty="0" err="1" smtClean="0"/>
              <a:t>seimbangan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2  </a:t>
            </a:r>
            <a:r>
              <a:rPr lang="en-US" b="1" dirty="0" err="1" smtClean="0"/>
              <a:t>Tahap</a:t>
            </a:r>
            <a:r>
              <a:rPr lang="en-US" b="1" dirty="0" smtClean="0"/>
              <a:t> </a:t>
            </a:r>
            <a:r>
              <a:rPr lang="en-US" b="1" dirty="0" err="1" smtClean="0"/>
              <a:t>asumsi</a:t>
            </a:r>
            <a:r>
              <a:rPr lang="en-US" b="1" dirty="0" smtClean="0"/>
              <a:t> </a:t>
            </a:r>
            <a:r>
              <a:rPr lang="en-US" b="1" dirty="0" err="1" smtClean="0"/>
              <a:t>terhadap</a:t>
            </a:r>
            <a:r>
              <a:rPr lang="en-US" b="1" dirty="0" smtClean="0"/>
              <a:t> </a:t>
            </a:r>
            <a:r>
              <a:rPr lang="en-US" b="1" dirty="0" err="1" smtClean="0"/>
              <a:t>sakit</a:t>
            </a: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interprestasi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sakitnya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berespon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ketakutan</a:t>
            </a:r>
            <a:r>
              <a:rPr lang="en-US" dirty="0" smtClean="0"/>
              <a:t>, </a:t>
            </a:r>
            <a:r>
              <a:rPr lang="en-US" dirty="0" err="1" smtClean="0"/>
              <a:t>kecemasan</a:t>
            </a:r>
            <a:r>
              <a:rPr lang="en-US" dirty="0" smtClean="0"/>
              <a:t> – </a:t>
            </a:r>
            <a:r>
              <a:rPr lang="en-US" dirty="0" err="1" smtClean="0"/>
              <a:t>konsultasi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pelayan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4345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Lanjutannya</a:t>
            </a:r>
            <a:r>
              <a:rPr lang="en-US" dirty="0" smtClean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800" b="1" dirty="0" smtClean="0"/>
              <a:t>3.  </a:t>
            </a:r>
            <a:r>
              <a:rPr lang="en-US" sz="3800" b="1" dirty="0" err="1" smtClean="0"/>
              <a:t>Tahap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kontak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dengan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pelayan</a:t>
            </a:r>
            <a:r>
              <a:rPr lang="en-US" sz="3800" b="1" dirty="0" smtClean="0"/>
              <a:t>  </a:t>
            </a:r>
            <a:r>
              <a:rPr lang="en-US" sz="3800" b="1" dirty="0" err="1" smtClean="0"/>
              <a:t>kesehatan</a:t>
            </a:r>
            <a:endParaRPr lang="en-US" sz="38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800" dirty="0" smtClean="0"/>
              <a:t>	</a:t>
            </a:r>
            <a:r>
              <a:rPr lang="en-US" sz="3800" dirty="0" err="1" smtClean="0"/>
              <a:t>Tahap</a:t>
            </a:r>
            <a:r>
              <a:rPr lang="en-US" sz="3800" dirty="0" smtClean="0"/>
              <a:t> </a:t>
            </a:r>
            <a:r>
              <a:rPr lang="en-US" sz="3800" dirty="0" err="1" smtClean="0"/>
              <a:t>dimana</a:t>
            </a:r>
            <a:r>
              <a:rPr lang="en-US" sz="3800" dirty="0" smtClean="0"/>
              <a:t> </a:t>
            </a:r>
            <a:r>
              <a:rPr lang="en-US" sz="3800" dirty="0" err="1" smtClean="0"/>
              <a:t>seseorang</a:t>
            </a:r>
            <a:r>
              <a:rPr lang="en-US" sz="3800" dirty="0" smtClean="0"/>
              <a:t> </a:t>
            </a:r>
            <a:r>
              <a:rPr lang="en-US" sz="3800" dirty="0" err="1" smtClean="0"/>
              <a:t>telah</a:t>
            </a:r>
            <a:r>
              <a:rPr lang="en-US" sz="3800" dirty="0" smtClean="0"/>
              <a:t> </a:t>
            </a:r>
            <a:r>
              <a:rPr lang="en-US" sz="3800" dirty="0" err="1" smtClean="0"/>
              <a:t>mengadakan</a:t>
            </a:r>
            <a:r>
              <a:rPr lang="en-US" sz="3800" dirty="0" smtClean="0"/>
              <a:t> </a:t>
            </a:r>
            <a:r>
              <a:rPr lang="en-US" sz="3800" dirty="0" err="1" smtClean="0"/>
              <a:t>hubungan</a:t>
            </a:r>
            <a:r>
              <a:rPr lang="en-US" sz="3800" dirty="0" smtClean="0"/>
              <a:t> </a:t>
            </a:r>
            <a:r>
              <a:rPr lang="en-US" sz="3800" dirty="0" err="1" smtClean="0"/>
              <a:t>dengan</a:t>
            </a:r>
            <a:r>
              <a:rPr lang="en-US" sz="3800" dirty="0" smtClean="0"/>
              <a:t> </a:t>
            </a:r>
            <a:r>
              <a:rPr lang="en-US" sz="3800" dirty="0" err="1" smtClean="0"/>
              <a:t>yankes</a:t>
            </a:r>
            <a:r>
              <a:rPr lang="en-US" sz="3800" dirty="0" smtClean="0"/>
              <a:t>, </a:t>
            </a:r>
            <a:r>
              <a:rPr lang="en-US" sz="3800" dirty="0" err="1" smtClean="0"/>
              <a:t>meminta</a:t>
            </a:r>
            <a:r>
              <a:rPr lang="en-US" sz="3800" dirty="0" smtClean="0"/>
              <a:t> </a:t>
            </a:r>
            <a:r>
              <a:rPr lang="en-US" sz="3800" dirty="0" err="1" smtClean="0"/>
              <a:t>nasihat</a:t>
            </a:r>
            <a:r>
              <a:rPr lang="en-US" sz="3800" dirty="0" smtClean="0"/>
              <a:t> </a:t>
            </a:r>
            <a:r>
              <a:rPr lang="en-US" sz="3800" dirty="0" err="1" smtClean="0"/>
              <a:t>dari</a:t>
            </a:r>
            <a:r>
              <a:rPr lang="en-US" sz="3800" dirty="0" smtClean="0"/>
              <a:t> </a:t>
            </a:r>
            <a:r>
              <a:rPr lang="en-US" sz="3800" dirty="0" err="1" smtClean="0"/>
              <a:t>profesi</a:t>
            </a:r>
            <a:r>
              <a:rPr lang="en-US" sz="3800" dirty="0"/>
              <a:t> </a:t>
            </a:r>
            <a:r>
              <a:rPr lang="en-US" sz="3800" dirty="0" err="1" smtClean="0"/>
              <a:t>kesehatan</a:t>
            </a:r>
            <a:r>
              <a:rPr lang="en-US" sz="3800" dirty="0" smtClean="0"/>
              <a:t> </a:t>
            </a:r>
            <a:r>
              <a:rPr lang="en-US" sz="3800" dirty="0" err="1" smtClean="0"/>
              <a:t>seperti</a:t>
            </a:r>
            <a:r>
              <a:rPr lang="en-US" sz="3800" dirty="0" smtClean="0"/>
              <a:t> </a:t>
            </a:r>
            <a:r>
              <a:rPr lang="en-US" sz="3800" dirty="0" err="1" smtClean="0"/>
              <a:t>dokter</a:t>
            </a:r>
            <a:r>
              <a:rPr lang="en-US" sz="3800" dirty="0" smtClean="0"/>
              <a:t>, </a:t>
            </a:r>
            <a:r>
              <a:rPr lang="en-US" sz="3800" dirty="0" err="1" smtClean="0"/>
              <a:t>perawat</a:t>
            </a:r>
            <a:r>
              <a:rPr lang="en-US" sz="3800" dirty="0" smtClean="0"/>
              <a:t> yang </a:t>
            </a:r>
            <a:r>
              <a:rPr lang="en-US" sz="3800" dirty="0" err="1" smtClean="0"/>
              <a:t>dilakukan</a:t>
            </a:r>
            <a:r>
              <a:rPr lang="en-US" sz="3800" dirty="0" smtClean="0"/>
              <a:t> </a:t>
            </a:r>
            <a:r>
              <a:rPr lang="en-US" sz="3800" dirty="0" err="1" smtClean="0"/>
              <a:t>atas</a:t>
            </a:r>
            <a:r>
              <a:rPr lang="en-US" sz="3800" dirty="0" smtClean="0"/>
              <a:t> </a:t>
            </a:r>
            <a:r>
              <a:rPr lang="en-US" sz="3800" dirty="0" err="1" smtClean="0"/>
              <a:t>inisiatif</a:t>
            </a:r>
            <a:r>
              <a:rPr lang="en-US" sz="3800" dirty="0" smtClean="0"/>
              <a:t> </a:t>
            </a:r>
            <a:r>
              <a:rPr lang="en-US" sz="3800" dirty="0" err="1" smtClean="0"/>
              <a:t>sendiri</a:t>
            </a:r>
            <a:r>
              <a:rPr lang="en-US" sz="3800" dirty="0" smtClean="0"/>
              <a:t>, </a:t>
            </a:r>
            <a:r>
              <a:rPr lang="en-US" sz="3800" dirty="0" err="1" smtClean="0"/>
              <a:t>untuk</a:t>
            </a:r>
            <a:r>
              <a:rPr lang="en-US" sz="3800" dirty="0" smtClean="0"/>
              <a:t> </a:t>
            </a:r>
            <a:r>
              <a:rPr lang="en-US" sz="3800" dirty="0" err="1" smtClean="0"/>
              <a:t>mencari</a:t>
            </a:r>
            <a:r>
              <a:rPr lang="en-US" sz="3800" dirty="0" smtClean="0"/>
              <a:t> </a:t>
            </a:r>
            <a:r>
              <a:rPr lang="en-US" sz="3800" dirty="0" err="1" smtClean="0"/>
              <a:t>pembenaran</a:t>
            </a:r>
            <a:r>
              <a:rPr lang="en-US" sz="3800" dirty="0" smtClean="0"/>
              <a:t> </a:t>
            </a:r>
            <a:r>
              <a:rPr lang="en-US" sz="3800" dirty="0" err="1" smtClean="0"/>
              <a:t>tentang</a:t>
            </a:r>
            <a:r>
              <a:rPr lang="en-US" sz="3800" dirty="0" smtClean="0"/>
              <a:t> </a:t>
            </a:r>
            <a:r>
              <a:rPr lang="en-US" sz="3800" dirty="0" err="1" smtClean="0"/>
              <a:t>sakitnya</a:t>
            </a:r>
            <a:r>
              <a:rPr lang="en-US" sz="3800" dirty="0" smtClean="0"/>
              <a:t>. </a:t>
            </a:r>
            <a:r>
              <a:rPr lang="en-US" sz="3800" dirty="0" err="1" smtClean="0"/>
              <a:t>Jika</a:t>
            </a:r>
            <a:r>
              <a:rPr lang="en-US" sz="3800" dirty="0" smtClean="0"/>
              <a:t> </a:t>
            </a:r>
            <a:r>
              <a:rPr lang="en-US" sz="3800" dirty="0" err="1" smtClean="0"/>
              <a:t>ternyata</a:t>
            </a:r>
            <a:r>
              <a:rPr lang="en-US" sz="3800" dirty="0" smtClean="0"/>
              <a:t> </a:t>
            </a:r>
            <a:r>
              <a:rPr lang="en-US" sz="3800" dirty="0" err="1" smtClean="0"/>
              <a:t>tidak</a:t>
            </a:r>
            <a:r>
              <a:rPr lang="en-US" sz="3800" dirty="0" smtClean="0"/>
              <a:t> </a:t>
            </a:r>
            <a:r>
              <a:rPr lang="en-US" sz="3800" dirty="0" err="1" smtClean="0"/>
              <a:t>lagi</a:t>
            </a:r>
            <a:r>
              <a:rPr lang="en-US" sz="3800" dirty="0" smtClean="0"/>
              <a:t> </a:t>
            </a:r>
            <a:r>
              <a:rPr lang="en-US" sz="3800" dirty="0" err="1" smtClean="0"/>
              <a:t>ditemukan</a:t>
            </a:r>
            <a:r>
              <a:rPr lang="en-US" sz="3800" dirty="0" smtClean="0"/>
              <a:t> </a:t>
            </a:r>
            <a:r>
              <a:rPr lang="en-US" sz="3800" dirty="0" err="1" smtClean="0"/>
              <a:t>gejala</a:t>
            </a:r>
            <a:r>
              <a:rPr lang="en-US" sz="3800" dirty="0" smtClean="0"/>
              <a:t> yang </a:t>
            </a:r>
            <a:r>
              <a:rPr lang="en-US" sz="3800" dirty="0" err="1" smtClean="0"/>
              <a:t>ada</a:t>
            </a:r>
            <a:r>
              <a:rPr lang="en-US" sz="3800" dirty="0" smtClean="0"/>
              <a:t>, </a:t>
            </a:r>
            <a:r>
              <a:rPr lang="en-US" sz="3800" dirty="0" err="1" smtClean="0"/>
              <a:t>maka</a:t>
            </a:r>
            <a:r>
              <a:rPr lang="en-US" sz="3800" dirty="0" smtClean="0"/>
              <a:t> </a:t>
            </a:r>
            <a:r>
              <a:rPr lang="en-US" sz="3800" dirty="0" err="1" smtClean="0"/>
              <a:t>klien</a:t>
            </a:r>
            <a:r>
              <a:rPr lang="en-US" sz="3800" dirty="0" smtClean="0"/>
              <a:t> </a:t>
            </a:r>
            <a:r>
              <a:rPr lang="en-US" sz="3800" dirty="0" err="1" smtClean="0"/>
              <a:t>mengaggap</a:t>
            </a:r>
            <a:r>
              <a:rPr lang="en-US" sz="3800" dirty="0" smtClean="0"/>
              <a:t> </a:t>
            </a:r>
            <a:r>
              <a:rPr lang="en-US" sz="3800" dirty="0" err="1" smtClean="0"/>
              <a:t>dirinya</a:t>
            </a:r>
            <a:r>
              <a:rPr lang="en-US" sz="3800" dirty="0" smtClean="0"/>
              <a:t> </a:t>
            </a:r>
            <a:r>
              <a:rPr lang="en-US" sz="3800" dirty="0" err="1" smtClean="0"/>
              <a:t>sembuh</a:t>
            </a:r>
            <a:r>
              <a:rPr lang="en-US" sz="3800" dirty="0" smtClean="0"/>
              <a:t>, </a:t>
            </a:r>
            <a:r>
              <a:rPr lang="en-US" sz="3800" dirty="0" err="1" smtClean="0"/>
              <a:t>namun</a:t>
            </a:r>
            <a:r>
              <a:rPr lang="en-US" sz="3800" dirty="0" smtClean="0"/>
              <a:t> </a:t>
            </a:r>
            <a:r>
              <a:rPr lang="en-US" sz="3800" dirty="0" err="1" smtClean="0"/>
              <a:t>bila</a:t>
            </a:r>
            <a:r>
              <a:rPr lang="en-US" sz="3800" dirty="0" smtClean="0"/>
              <a:t> </a:t>
            </a:r>
            <a:r>
              <a:rPr lang="en-US" sz="3800" dirty="0" err="1" smtClean="0"/>
              <a:t>gejala</a:t>
            </a:r>
            <a:r>
              <a:rPr lang="en-US" sz="3800" dirty="0" smtClean="0"/>
              <a:t> </a:t>
            </a:r>
            <a:r>
              <a:rPr lang="en-US" sz="3800" dirty="0" err="1" smtClean="0"/>
              <a:t>tersebut</a:t>
            </a:r>
            <a:r>
              <a:rPr lang="en-US" sz="3800" dirty="0" smtClean="0"/>
              <a:t> </a:t>
            </a:r>
            <a:r>
              <a:rPr lang="en-US" sz="3800" dirty="0" err="1" smtClean="0"/>
              <a:t>muncul</a:t>
            </a:r>
            <a:r>
              <a:rPr lang="en-US" sz="3800" dirty="0" smtClean="0"/>
              <a:t> </a:t>
            </a:r>
            <a:r>
              <a:rPr lang="en-US" sz="3800" dirty="0" err="1" smtClean="0"/>
              <a:t>kembali</a:t>
            </a:r>
            <a:r>
              <a:rPr lang="en-US" sz="3800" dirty="0" smtClean="0"/>
              <a:t>, </a:t>
            </a:r>
            <a:r>
              <a:rPr lang="en-US" sz="3800" dirty="0" err="1" smtClean="0"/>
              <a:t>maka</a:t>
            </a:r>
            <a:r>
              <a:rPr lang="en-US" sz="3800" dirty="0" smtClean="0"/>
              <a:t> </a:t>
            </a:r>
            <a:r>
              <a:rPr lang="en-US" sz="3800" dirty="0" err="1" smtClean="0"/>
              <a:t>dirinya</a:t>
            </a:r>
            <a:r>
              <a:rPr lang="en-US" sz="3800" dirty="0" smtClean="0"/>
              <a:t> </a:t>
            </a:r>
            <a:r>
              <a:rPr lang="en-US" sz="3800" dirty="0" err="1" smtClean="0"/>
              <a:t>akan</a:t>
            </a:r>
            <a:r>
              <a:rPr lang="en-US" sz="3800" dirty="0" smtClean="0"/>
              <a:t> </a:t>
            </a:r>
            <a:r>
              <a:rPr lang="en-US" sz="3800" dirty="0" err="1" smtClean="0"/>
              <a:t>datang</a:t>
            </a:r>
            <a:r>
              <a:rPr lang="en-US" sz="3800" dirty="0" smtClean="0"/>
              <a:t> </a:t>
            </a:r>
            <a:r>
              <a:rPr lang="en-US" sz="3800" dirty="0" err="1" smtClean="0"/>
              <a:t>ke</a:t>
            </a:r>
            <a:r>
              <a:rPr lang="en-US" sz="3800" dirty="0" smtClean="0"/>
              <a:t> </a:t>
            </a:r>
            <a:r>
              <a:rPr lang="en-US" sz="3800" dirty="0" err="1" smtClean="0"/>
              <a:t>yankes</a:t>
            </a:r>
            <a:r>
              <a:rPr lang="en-US" sz="3800" dirty="0" smtClean="0"/>
              <a:t> </a:t>
            </a:r>
            <a:r>
              <a:rPr lang="en-US" sz="3800" dirty="0" err="1" smtClean="0"/>
              <a:t>kembali</a:t>
            </a:r>
            <a:r>
              <a:rPr lang="en-US" sz="3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570793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algn="just">
              <a:buNone/>
              <a:defRPr/>
            </a:pPr>
            <a:r>
              <a:rPr lang="id-ID" b="1" dirty="0" smtClean="0"/>
              <a:t>4. </a:t>
            </a:r>
            <a:r>
              <a:rPr lang="en-US" b="1" dirty="0" err="1" smtClean="0"/>
              <a:t>Tahap</a:t>
            </a:r>
            <a:r>
              <a:rPr lang="en-US" b="1" dirty="0" smtClean="0"/>
              <a:t> </a:t>
            </a:r>
            <a:r>
              <a:rPr lang="en-US" b="1" dirty="0" err="1" smtClean="0"/>
              <a:t>ketergantungan</a:t>
            </a:r>
            <a:endParaRPr lang="en-US" dirty="0" smtClean="0"/>
          </a:p>
          <a:p>
            <a:pPr marL="274320" indent="-274320" algn="just"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</a:t>
            </a:r>
            <a:r>
              <a:rPr lang="en-US" dirty="0" err="1" smtClean="0"/>
              <a:t>pengobatan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katergantungan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kebutuhannya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penyakitnya</a:t>
            </a:r>
            <a:r>
              <a:rPr lang="en-US" dirty="0" smtClean="0"/>
              <a:t>.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pengkajian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ketergantungan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support agar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kemandirian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0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Lanjutannya….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b="1" smtClean="0"/>
              <a:t>5        Tahap penyembuhan </a:t>
            </a:r>
            <a:endParaRPr lang="en-US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en-US" smtClean="0"/>
              <a:t>	Merupakan tahap akhir menuju proses kembalinya kemampuan untuk beradaptasi kembali dengan lingkungan atau dari sakit-sehat, persiapan untuk berfungsi dalam kehidupan social. Peran tenaga kesehatan disini adalah membantu klien untuk meningkatkan kemandirian serta memberikan harapan dan kehidupan menuju kesejahteraan.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2913730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Perubahan prilaku Sakit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id-ID" dirty="0" smtClean="0"/>
              <a:t>Perasaan ketakutan</a:t>
            </a:r>
          </a:p>
          <a:p>
            <a:pPr marL="624078" indent="-514350">
              <a:buAutoNum type="arabicPeriod"/>
            </a:pPr>
            <a:r>
              <a:rPr lang="id-ID" dirty="0" smtClean="0"/>
              <a:t>Menarik diri</a:t>
            </a:r>
          </a:p>
          <a:p>
            <a:pPr marL="624078" indent="-514350">
              <a:buAutoNum type="arabicPeriod"/>
            </a:pPr>
            <a:r>
              <a:rPr lang="id-ID" dirty="0" smtClean="0"/>
              <a:t>Egosentris</a:t>
            </a:r>
          </a:p>
          <a:p>
            <a:pPr marL="624078" indent="-514350">
              <a:buAutoNum type="arabicPeriod"/>
            </a:pPr>
            <a:r>
              <a:rPr lang="id-ID" dirty="0" smtClean="0"/>
              <a:t>Sensitif</a:t>
            </a:r>
          </a:p>
          <a:p>
            <a:pPr marL="624078" indent="-514350">
              <a:buAutoNum type="arabicPeriod"/>
            </a:pPr>
            <a:r>
              <a:rPr lang="id-ID" dirty="0" smtClean="0"/>
              <a:t>Emosional</a:t>
            </a:r>
          </a:p>
          <a:p>
            <a:pPr marL="624078" indent="-514350">
              <a:buAutoNum type="arabicPeriod"/>
            </a:pPr>
            <a:r>
              <a:rPr lang="id-ID" dirty="0" smtClean="0"/>
              <a:t>Perubahan presepsi</a:t>
            </a:r>
          </a:p>
          <a:p>
            <a:pPr marL="624078" indent="-514350">
              <a:buAutoNum type="arabicPeriod"/>
            </a:pPr>
            <a:r>
              <a:rPr lang="id-ID" dirty="0" smtClean="0"/>
              <a:t>Berkurangnya minat</a:t>
            </a:r>
            <a:endParaRPr lang="id-ID" dirty="0"/>
          </a:p>
        </p:txBody>
      </p:sp>
      <p:pic>
        <p:nvPicPr>
          <p:cNvPr id="4098" name="Picture 2" descr="C:\Users\asus\Desktop\gambar kdk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667000"/>
            <a:ext cx="259715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0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Materi pokok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id-ID" dirty="0" smtClean="0"/>
              <a:t>Pengertian sehat dan sakit.</a:t>
            </a:r>
          </a:p>
          <a:p>
            <a:pPr marL="624078" indent="-514350">
              <a:buAutoNum type="arabicPeriod"/>
            </a:pPr>
            <a:r>
              <a:rPr lang="id-ID" dirty="0" smtClean="0"/>
              <a:t>Hubungan sehat, sakit dan penyakit.</a:t>
            </a:r>
          </a:p>
          <a:p>
            <a:pPr marL="624078" indent="-514350">
              <a:buFont typeface="Georgia"/>
              <a:buAutoNum type="arabicPeriod"/>
            </a:pPr>
            <a:r>
              <a:rPr lang="id-ID" dirty="0"/>
              <a:t>Faktor yang mempengaruhi status kesehatan</a:t>
            </a:r>
          </a:p>
          <a:p>
            <a:pPr marL="624078" indent="-514350">
              <a:buAutoNum type="arabicPeriod"/>
            </a:pPr>
            <a:r>
              <a:rPr lang="id-ID" dirty="0" smtClean="0"/>
              <a:t>Rentang sehat sakit</a:t>
            </a:r>
          </a:p>
          <a:p>
            <a:pPr marL="624078" indent="-514350">
              <a:buAutoNum type="arabicPeriod"/>
            </a:pPr>
            <a:r>
              <a:rPr lang="id-ID" dirty="0" smtClean="0"/>
              <a:t>Tahapan sakit</a:t>
            </a:r>
          </a:p>
          <a:p>
            <a:pPr marL="624078" indent="-514350">
              <a:buAutoNum type="arabicPeriod"/>
            </a:pPr>
            <a:r>
              <a:rPr lang="id-ID" dirty="0" smtClean="0"/>
              <a:t>Perilaku peran sakit</a:t>
            </a:r>
          </a:p>
          <a:p>
            <a:pPr marL="624078" indent="-514350">
              <a:buAutoNum type="arabicPeriod"/>
            </a:pPr>
            <a:r>
              <a:rPr lang="id-ID" dirty="0" smtClean="0"/>
              <a:t>Dampak sakit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2435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Dampak sakit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id-ID" dirty="0" smtClean="0"/>
              <a:t>Perubahan peran dalam keluarga</a:t>
            </a:r>
          </a:p>
          <a:p>
            <a:pPr marL="624078" indent="-514350">
              <a:buAutoNum type="arabicPeriod"/>
            </a:pPr>
            <a:r>
              <a:rPr lang="id-ID" dirty="0" smtClean="0"/>
              <a:t>Gangguan psikologis</a:t>
            </a:r>
          </a:p>
          <a:p>
            <a:pPr marL="624078" indent="-514350">
              <a:buAutoNum type="arabicPeriod"/>
            </a:pPr>
            <a:r>
              <a:rPr lang="id-ID" dirty="0" smtClean="0"/>
              <a:t>Masalah keuangan</a:t>
            </a:r>
          </a:p>
          <a:p>
            <a:pPr marL="624078" indent="-514350">
              <a:buAutoNum type="arabicPeriod"/>
            </a:pPr>
            <a:r>
              <a:rPr lang="id-ID" dirty="0" smtClean="0"/>
              <a:t>Kesepian</a:t>
            </a:r>
          </a:p>
          <a:p>
            <a:pPr marL="624078" indent="-514350">
              <a:buAutoNum type="arabicPeriod"/>
            </a:pPr>
            <a:r>
              <a:rPr lang="id-ID" dirty="0" smtClean="0"/>
              <a:t>Perubahan kebiasaan sosial</a:t>
            </a:r>
          </a:p>
          <a:p>
            <a:pPr marL="624078" indent="-514350">
              <a:buAutoNum type="arabicPeriod"/>
            </a:pPr>
            <a:r>
              <a:rPr lang="id-ID" dirty="0" smtClean="0"/>
              <a:t>Terganggunya privasi seseorang</a:t>
            </a:r>
          </a:p>
          <a:p>
            <a:pPr marL="624078" indent="-514350">
              <a:buAutoNum type="arabicPeriod"/>
            </a:pPr>
            <a:r>
              <a:rPr lang="id-ID" dirty="0" smtClean="0"/>
              <a:t>Otonomi</a:t>
            </a:r>
          </a:p>
          <a:p>
            <a:pPr marL="624078" indent="-514350">
              <a:buAutoNum type="arabicPeriod"/>
            </a:pPr>
            <a:r>
              <a:rPr lang="id-ID" dirty="0" smtClean="0"/>
              <a:t>Perubahan gaya hidup</a:t>
            </a:r>
            <a:endParaRPr lang="id-ID" dirty="0"/>
          </a:p>
        </p:txBody>
      </p:sp>
      <p:pic>
        <p:nvPicPr>
          <p:cNvPr id="5122" name="Picture 2" descr="C:\Users\asus\Desktop\gambar kdk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724400"/>
            <a:ext cx="2139950" cy="179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61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id-ID" smtClean="0"/>
              <a:t>Paradigma Sehat adalah cara pandang, pola pikir, atau model pembangunan  kesehatan yang bersifat holistic Melihat masalah kesehatan yang dipengaruhi oleh   banyak faktor yang bersifat lintas sektor.</a:t>
            </a:r>
            <a:endParaRPr lang="en-US" smtClean="0"/>
          </a:p>
        </p:txBody>
      </p:sp>
      <p:pic>
        <p:nvPicPr>
          <p:cNvPr id="4" name="Picture 2" descr="C:\Users\asus\Desktop\gambar kd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495800"/>
            <a:ext cx="35814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Hak-hak orang sakit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Bebas dari segala tanggung jawab sosial yang normal</a:t>
            </a:r>
          </a:p>
          <a:p>
            <a:pPr eaLnBrk="1" hangingPunct="1"/>
            <a:r>
              <a:rPr lang="en-US" smtClean="0"/>
              <a:t>Hak untuk menuntut (mengklaim) bantuan atau perawatan kepada orang lain</a:t>
            </a:r>
          </a:p>
        </p:txBody>
      </p:sp>
      <p:pic>
        <p:nvPicPr>
          <p:cNvPr id="6146" name="Picture 2" descr="C:\Users\asus\Desktop\gambar kdk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0"/>
            <a:ext cx="827881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Kewajiban orang sakit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Sembuh dari penyakitnya</a:t>
            </a:r>
          </a:p>
          <a:p>
            <a:pPr eaLnBrk="1" hangingPunct="1"/>
            <a:r>
              <a:rPr lang="en-US" smtClean="0"/>
              <a:t>Mencari pengakuan, nasehat, dan kerjasama dengan ahli</a:t>
            </a:r>
          </a:p>
          <a:p>
            <a:pPr eaLnBrk="1" hangingPunct="1"/>
            <a:r>
              <a:rPr lang="en-US" smtClean="0"/>
              <a:t>Tidak menularkan kepada orang lain</a:t>
            </a:r>
          </a:p>
        </p:txBody>
      </p:sp>
      <p:pic>
        <p:nvPicPr>
          <p:cNvPr id="4" name="Picture 2" descr="C:\Users\asus\Desktop\gambar kd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495800"/>
            <a:ext cx="35814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219200" y="2438400"/>
            <a:ext cx="3352800" cy="32766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sosio-Psikologi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447800" y="2971800"/>
            <a:ext cx="2895600" cy="27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828800" y="3581400"/>
            <a:ext cx="2133600" cy="2133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057400" y="4343400"/>
            <a:ext cx="1676400" cy="1371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</a:rPr>
              <a:t>Individu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087" name="TextBox 9"/>
          <p:cNvSpPr txBox="1">
            <a:spLocks noChangeArrowheads="1"/>
          </p:cNvSpPr>
          <p:nvPr/>
        </p:nvSpPr>
        <p:spPr bwMode="auto">
          <a:xfrm>
            <a:off x="2057400" y="2590800"/>
            <a:ext cx="1797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Perpetua" pitchFamily="18" charset="0"/>
              </a:rPr>
              <a:t>Lingkungan Umum</a:t>
            </a:r>
          </a:p>
        </p:txBody>
      </p:sp>
      <p:sp>
        <p:nvSpPr>
          <p:cNvPr id="46088" name="TextBox 11"/>
          <p:cNvSpPr txBox="1">
            <a:spLocks noChangeArrowheads="1"/>
          </p:cNvSpPr>
          <p:nvPr/>
        </p:nvSpPr>
        <p:spPr bwMode="auto">
          <a:xfrm>
            <a:off x="1981200" y="3200400"/>
            <a:ext cx="1860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 err="1">
                <a:solidFill>
                  <a:schemeClr val="bg1"/>
                </a:solidFill>
                <a:latin typeface="Perpetua" pitchFamily="18" charset="0"/>
              </a:rPr>
              <a:t>Lingkungan</a:t>
            </a:r>
            <a:r>
              <a:rPr lang="en-US" dirty="0">
                <a:solidFill>
                  <a:schemeClr val="bg1"/>
                </a:solidFill>
                <a:latin typeface="Perpetua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Perpetua" pitchFamily="18" charset="0"/>
              </a:rPr>
              <a:t>Terbatas</a:t>
            </a:r>
            <a:endParaRPr lang="en-US" dirty="0">
              <a:solidFill>
                <a:schemeClr val="bg1"/>
              </a:solidFill>
              <a:latin typeface="Perpetua" pitchFamily="18" charset="0"/>
            </a:endParaRPr>
          </a:p>
        </p:txBody>
      </p:sp>
      <p:sp>
        <p:nvSpPr>
          <p:cNvPr id="46089" name="TextBox 12"/>
          <p:cNvSpPr txBox="1">
            <a:spLocks noChangeArrowheads="1"/>
          </p:cNvSpPr>
          <p:nvPr/>
        </p:nvSpPr>
        <p:spPr bwMode="auto">
          <a:xfrm>
            <a:off x="1943100" y="3962400"/>
            <a:ext cx="1943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Perpetua" pitchFamily="18" charset="0"/>
              </a:rPr>
              <a:t>Lingkungan Keluarga</a:t>
            </a:r>
          </a:p>
        </p:txBody>
      </p:sp>
      <p:sp>
        <p:nvSpPr>
          <p:cNvPr id="46090" name="TextBox 13"/>
          <p:cNvSpPr txBox="1">
            <a:spLocks noChangeArrowheads="1"/>
          </p:cNvSpPr>
          <p:nvPr/>
        </p:nvSpPr>
        <p:spPr bwMode="auto">
          <a:xfrm>
            <a:off x="990600" y="1905000"/>
            <a:ext cx="6248400" cy="3698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dirty="0" err="1">
                <a:solidFill>
                  <a:schemeClr val="bg1"/>
                </a:solidFill>
                <a:latin typeface="Perpetua" pitchFamily="18" charset="0"/>
              </a:rPr>
              <a:t>Hubungan</a:t>
            </a:r>
            <a:r>
              <a:rPr lang="en-US" dirty="0">
                <a:solidFill>
                  <a:schemeClr val="bg1"/>
                </a:solidFill>
                <a:latin typeface="Perpetua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Perpetua" pitchFamily="18" charset="0"/>
              </a:rPr>
              <a:t>Individu</a:t>
            </a:r>
            <a:r>
              <a:rPr lang="en-US" dirty="0">
                <a:solidFill>
                  <a:schemeClr val="bg1"/>
                </a:solidFill>
                <a:latin typeface="Perpetua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Perpetua" pitchFamily="18" charset="0"/>
              </a:rPr>
              <a:t>dengan</a:t>
            </a:r>
            <a:r>
              <a:rPr lang="en-US" dirty="0">
                <a:solidFill>
                  <a:schemeClr val="bg1"/>
                </a:solidFill>
                <a:latin typeface="Perpetua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Perpetua" pitchFamily="18" charset="0"/>
              </a:rPr>
              <a:t>Lingkungan</a:t>
            </a:r>
            <a:r>
              <a:rPr lang="en-US" dirty="0">
                <a:solidFill>
                  <a:schemeClr val="bg1"/>
                </a:solidFill>
                <a:latin typeface="Perpetua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Perpetua" pitchFamily="18" charset="0"/>
              </a:rPr>
              <a:t>Sosial</a:t>
            </a:r>
            <a:endParaRPr lang="en-US" dirty="0">
              <a:solidFill>
                <a:schemeClr val="bg1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Content Placeholder 3"/>
          <p:cNvSpPr>
            <a:spLocks noGrp="1"/>
          </p:cNvSpPr>
          <p:nvPr>
            <p:ph idx="1"/>
          </p:nvPr>
        </p:nvSpPr>
        <p:spPr>
          <a:xfrm>
            <a:off x="228600" y="1524000"/>
            <a:ext cx="8401050" cy="4555093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en-US" dirty="0" err="1" smtClean="0"/>
              <a:t>Ket</a:t>
            </a:r>
            <a:r>
              <a:rPr lang="en-US" dirty="0" smtClean="0"/>
              <a:t>:</a:t>
            </a:r>
          </a:p>
          <a:p>
            <a:pPr eaLnBrk="1" hangingPunct="1">
              <a:buFontTx/>
              <a:buChar char="-"/>
            </a:pP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: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r>
              <a:rPr lang="en-US" dirty="0" smtClean="0"/>
              <a:t> yang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dg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 eaLnBrk="1" hangingPunct="1">
              <a:buFontTx/>
              <a:buChar char="-"/>
            </a:pP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: </a:t>
            </a:r>
            <a:r>
              <a:rPr lang="en-US" dirty="0" err="1" smtClean="0"/>
              <a:t>kebiasaan-kebiasaan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</a:p>
          <a:p>
            <a:pPr eaLnBrk="1" hangingPunct="1">
              <a:buFontTx/>
              <a:buChar char="-"/>
            </a:pP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: </a:t>
            </a:r>
            <a:r>
              <a:rPr lang="en-US" dirty="0" err="1" smtClean="0"/>
              <a:t>tradisi</a:t>
            </a:r>
            <a:r>
              <a:rPr lang="en-US" dirty="0" smtClean="0"/>
              <a:t>, </a:t>
            </a:r>
            <a:r>
              <a:rPr lang="en-US" dirty="0" err="1" smtClean="0"/>
              <a:t>adat</a:t>
            </a:r>
            <a:r>
              <a:rPr lang="en-US" dirty="0" smtClean="0"/>
              <a:t> </a:t>
            </a:r>
            <a:r>
              <a:rPr lang="en-US" dirty="0" err="1" smtClean="0"/>
              <a:t>istiadat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sehubungan</a:t>
            </a:r>
            <a:r>
              <a:rPr lang="en-US" dirty="0" smtClean="0"/>
              <a:t> dg </a:t>
            </a:r>
            <a:r>
              <a:rPr lang="en-US" dirty="0" err="1" smtClean="0"/>
              <a:t>kesehatan</a:t>
            </a:r>
            <a:endParaRPr lang="en-US" dirty="0" smtClean="0"/>
          </a:p>
          <a:p>
            <a:pPr eaLnBrk="1" hangingPunct="1">
              <a:buFontTx/>
              <a:buChar char="-"/>
            </a:pP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: </a:t>
            </a:r>
            <a:r>
              <a:rPr lang="en-US" dirty="0" err="1" smtClean="0"/>
              <a:t>kebijakan-kebijakan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Persepsi Dan Perilaku Sakit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Penyakit dan sakit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Disease</a:t>
            </a:r>
            <a:r>
              <a:rPr lang="en-US" smtClean="0">
                <a:sym typeface="Wingdings" pitchFamily="2" charset="2"/>
              </a:rPr>
              <a:t> penyakit : suatu reaksi biologis terhadap suatu organisme, benda asing atau luka, fenomena obyektif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>
                <a:sym typeface="Wingdings" pitchFamily="2" charset="2"/>
              </a:rPr>
              <a:t>Illness rasa sakit : penilaian seseorang terhadap penyakit sehubungan dengan pengalaman, fenomena subyektif yang ditandai dengan perasaan tidak enak</a:t>
            </a:r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46546" y="2967335"/>
            <a:ext cx="48734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Terimakasih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dirty="0" smtClean="0"/>
              <a:t>Pengertian sehat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FF0066"/>
                </a:solidFill>
              </a:rPr>
              <a:t>Difinisi</a:t>
            </a:r>
            <a:r>
              <a:rPr lang="en-US" b="1" dirty="0" smtClean="0">
                <a:solidFill>
                  <a:srgbClr val="FF0066"/>
                </a:solidFill>
              </a:rPr>
              <a:t> </a:t>
            </a:r>
            <a:r>
              <a:rPr lang="en-US" b="1" dirty="0" err="1" smtClean="0">
                <a:solidFill>
                  <a:srgbClr val="FF0066"/>
                </a:solidFill>
              </a:rPr>
              <a:t>sehat</a:t>
            </a:r>
            <a:r>
              <a:rPr lang="en-US" dirty="0" smtClean="0"/>
              <a:t> : </a:t>
            </a:r>
            <a:r>
              <a:rPr lang="en-US" b="1" dirty="0" err="1" smtClean="0"/>
              <a:t>Keadaan</a:t>
            </a:r>
            <a:r>
              <a:rPr lang="en-US" b="1" dirty="0" smtClean="0"/>
              <a:t> </a:t>
            </a:r>
            <a:r>
              <a:rPr lang="en-US" b="1" dirty="0" err="1" smtClean="0"/>
              <a:t>utuh</a:t>
            </a:r>
            <a:r>
              <a:rPr lang="en-US" b="1" dirty="0" smtClean="0"/>
              <a:t> </a:t>
            </a:r>
            <a:r>
              <a:rPr lang="en-US" b="1" dirty="0" err="1" smtClean="0"/>
              <a:t>secara</a:t>
            </a:r>
            <a:r>
              <a:rPr lang="en-US" b="1" dirty="0" smtClean="0"/>
              <a:t> </a:t>
            </a:r>
            <a:r>
              <a:rPr lang="en-US" b="1" dirty="0" err="1" smtClean="0"/>
              <a:t>fisik</a:t>
            </a:r>
            <a:r>
              <a:rPr lang="en-US" b="1" dirty="0" smtClean="0"/>
              <a:t>, </a:t>
            </a:r>
            <a:r>
              <a:rPr lang="en-US" b="1" dirty="0" err="1" smtClean="0"/>
              <a:t>jasmani,mental,dan</a:t>
            </a:r>
            <a:r>
              <a:rPr lang="en-US" b="1" dirty="0" smtClean="0"/>
              <a:t> </a:t>
            </a:r>
            <a:r>
              <a:rPr lang="en-US" b="1" dirty="0" err="1" smtClean="0"/>
              <a:t>sosial</a:t>
            </a:r>
            <a:r>
              <a:rPr lang="en-US" b="1" dirty="0" smtClean="0"/>
              <a:t> 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bukan</a:t>
            </a:r>
            <a:r>
              <a:rPr lang="en-US" b="1" dirty="0" smtClean="0"/>
              <a:t> </a:t>
            </a:r>
            <a:r>
              <a:rPr lang="en-US" b="1" dirty="0" err="1" smtClean="0"/>
              <a:t>hanya</a:t>
            </a:r>
            <a:r>
              <a:rPr lang="en-US" b="1" dirty="0" smtClean="0"/>
              <a:t> </a:t>
            </a:r>
            <a:r>
              <a:rPr lang="en-US" b="1" dirty="0" err="1" smtClean="0"/>
              <a:t>suatu</a:t>
            </a:r>
            <a:r>
              <a:rPr lang="en-US" b="1" dirty="0" smtClean="0"/>
              <a:t> </a:t>
            </a:r>
            <a:r>
              <a:rPr lang="en-US" b="1" dirty="0" err="1" smtClean="0"/>
              <a:t>keadaan</a:t>
            </a:r>
            <a:r>
              <a:rPr lang="en-US" b="1" dirty="0" smtClean="0"/>
              <a:t> yang </a:t>
            </a:r>
            <a:r>
              <a:rPr lang="en-US" b="1" dirty="0" err="1" smtClean="0"/>
              <a:t>bebas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penyakit</a:t>
            </a:r>
            <a:r>
              <a:rPr lang="en-US" b="1" dirty="0" smtClean="0"/>
              <a:t> </a:t>
            </a:r>
            <a:r>
              <a:rPr lang="en-US" b="1" dirty="0" err="1" smtClean="0"/>
              <a:t>cacat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kelemahan</a:t>
            </a:r>
            <a:r>
              <a:rPr lang="id-ID" b="1" dirty="0"/>
              <a:t> </a:t>
            </a:r>
            <a:r>
              <a:rPr lang="en-US" b="1" dirty="0" smtClean="0"/>
              <a:t>( who 1974)</a:t>
            </a:r>
            <a:r>
              <a:rPr lang="id-ID" b="1" dirty="0" smtClean="0"/>
              <a:t>.</a:t>
            </a:r>
            <a:endParaRPr lang="en-GB" b="1" dirty="0" smtClean="0"/>
          </a:p>
        </p:txBody>
      </p:sp>
      <p:pic>
        <p:nvPicPr>
          <p:cNvPr id="7170" name="Picture 2" descr="C:\Users\asus\Desktop\sehat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343399"/>
            <a:ext cx="5715000" cy="2310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/>
            <a:endParaRPr lang="en-US" b="1" smtClean="0"/>
          </a:p>
          <a:p>
            <a:pPr eaLnBrk="1" hangingPunct="1"/>
            <a:endParaRPr lang="en-US" b="1" smtClean="0"/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Keadaan sejahtra dari badan, jiwa,dan sosial yang memungkinkan orang hidup produktive secara sosial dan ekonomis</a:t>
            </a:r>
            <a:r>
              <a:rPr lang="en-US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</a:t>
            </a:r>
            <a:r>
              <a:rPr lang="en-US" smtClean="0">
                <a:solidFill>
                  <a:srgbClr val="FF0066"/>
                </a:solidFill>
              </a:rPr>
              <a:t>( UU No 23 /92 ttg Kesehatan)</a:t>
            </a:r>
            <a:endParaRPr lang="en-GB" smtClean="0">
              <a:solidFill>
                <a:srgbClr val="FF0066"/>
              </a:solidFill>
            </a:endParaRPr>
          </a:p>
        </p:txBody>
      </p:sp>
      <p:pic>
        <p:nvPicPr>
          <p:cNvPr id="8195" name="Picture 3" descr="C:\Users\asus\Desktop\seha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454" y="3352800"/>
            <a:ext cx="2860964" cy="3228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620713"/>
            <a:ext cx="8229600" cy="5184775"/>
          </a:xfrm>
        </p:spPr>
        <p:txBody>
          <a:bodyPr/>
          <a:lstStyle/>
          <a:p>
            <a:pPr eaLnBrk="1" hangingPunct="1"/>
            <a:endParaRPr lang="en-US" b="1" dirty="0" smtClean="0"/>
          </a:p>
          <a:p>
            <a:pPr eaLnBrk="1" hangingPunct="1"/>
            <a:endParaRPr lang="en-US" b="1" dirty="0" smtClean="0"/>
          </a:p>
          <a:p>
            <a:pPr eaLnBrk="1" hangingPunct="1"/>
            <a:endParaRPr lang="en-US" b="1" dirty="0" smtClean="0"/>
          </a:p>
          <a:p>
            <a:pPr eaLnBrk="1" hangingPunct="1"/>
            <a:r>
              <a:rPr lang="en-US" b="1" dirty="0" err="1" smtClean="0"/>
              <a:t>Suatu</a:t>
            </a:r>
            <a:r>
              <a:rPr lang="en-US" b="1" dirty="0" smtClean="0"/>
              <a:t> </a:t>
            </a:r>
            <a:r>
              <a:rPr lang="en-US" b="1" dirty="0" err="1" smtClean="0"/>
              <a:t>kondisi</a:t>
            </a:r>
            <a:r>
              <a:rPr lang="en-US" b="1" dirty="0" smtClean="0"/>
              <a:t> </a:t>
            </a:r>
            <a:r>
              <a:rPr lang="en-US" b="1" dirty="0" err="1" smtClean="0"/>
              <a:t>sehimbang</a:t>
            </a:r>
            <a:r>
              <a:rPr lang="en-US" b="1" dirty="0" smtClean="0"/>
              <a:t> </a:t>
            </a:r>
            <a:r>
              <a:rPr lang="en-US" b="1" dirty="0" err="1" smtClean="0"/>
              <a:t>antara</a:t>
            </a:r>
            <a:r>
              <a:rPr lang="en-US" b="1" dirty="0" smtClean="0"/>
              <a:t> status </a:t>
            </a:r>
            <a:r>
              <a:rPr lang="en-US" b="1" dirty="0" err="1" smtClean="0"/>
              <a:t>kesehatan</a:t>
            </a:r>
            <a:r>
              <a:rPr lang="en-US" b="1" dirty="0" smtClean="0"/>
              <a:t> </a:t>
            </a:r>
            <a:r>
              <a:rPr lang="en-US" b="1" dirty="0" err="1" smtClean="0"/>
              <a:t>biologis</a:t>
            </a:r>
            <a:r>
              <a:rPr lang="en-US" b="1" dirty="0" smtClean="0"/>
              <a:t>, </a:t>
            </a:r>
            <a:r>
              <a:rPr lang="en-US" b="1" dirty="0" err="1" smtClean="0"/>
              <a:t>psikologis</a:t>
            </a:r>
            <a:r>
              <a:rPr lang="en-US" b="1" dirty="0" smtClean="0"/>
              <a:t>, </a:t>
            </a:r>
            <a:r>
              <a:rPr lang="en-US" b="1" dirty="0" err="1" smtClean="0"/>
              <a:t>sosial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spiritual yang </a:t>
            </a:r>
            <a:r>
              <a:rPr lang="en-US" b="1" dirty="0" err="1" smtClean="0"/>
              <a:t>memungkinkan</a:t>
            </a:r>
            <a:r>
              <a:rPr lang="en-US" b="1" dirty="0" smtClean="0"/>
              <a:t> orang </a:t>
            </a:r>
            <a:r>
              <a:rPr lang="en-US" b="1" dirty="0" err="1" smtClean="0"/>
              <a:t>tersebut</a:t>
            </a:r>
            <a:r>
              <a:rPr lang="en-US" b="1" dirty="0" smtClean="0"/>
              <a:t> </a:t>
            </a:r>
            <a:r>
              <a:rPr lang="en-US" b="1" dirty="0" err="1" smtClean="0"/>
              <a:t>hidup</a:t>
            </a:r>
            <a:r>
              <a:rPr lang="en-US" b="1" dirty="0" smtClean="0"/>
              <a:t> </a:t>
            </a:r>
            <a:r>
              <a:rPr lang="en-US" b="1" dirty="0" err="1" smtClean="0"/>
              <a:t>secara</a:t>
            </a:r>
            <a:r>
              <a:rPr lang="en-US" b="1" dirty="0" smtClean="0"/>
              <a:t> </a:t>
            </a:r>
            <a:r>
              <a:rPr lang="en-US" b="1" dirty="0" err="1" smtClean="0"/>
              <a:t>mandiri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dirty="0" smtClean="0"/>
              <a:t> </a:t>
            </a:r>
            <a:r>
              <a:rPr lang="en-US" b="1" dirty="0" err="1" smtClean="0"/>
              <a:t>produktive</a:t>
            </a:r>
            <a:r>
              <a:rPr lang="id-ID" dirty="0"/>
              <a:t> </a:t>
            </a:r>
            <a:r>
              <a:rPr lang="en-US" b="1" dirty="0" smtClean="0"/>
              <a:t>(</a:t>
            </a:r>
            <a:r>
              <a:rPr lang="en-US" b="1" dirty="0" err="1" smtClean="0"/>
              <a:t>Zaidiali</a:t>
            </a:r>
            <a:r>
              <a:rPr lang="en-US" b="1" dirty="0" smtClean="0"/>
              <a:t> 1999)</a:t>
            </a:r>
            <a:r>
              <a:rPr lang="id-ID" b="1" dirty="0" smtClean="0"/>
              <a:t>.</a:t>
            </a:r>
            <a:endParaRPr lang="en-GB" b="1" dirty="0" smtClean="0"/>
          </a:p>
        </p:txBody>
      </p:sp>
      <p:pic>
        <p:nvPicPr>
          <p:cNvPr id="9218" name="Picture 2" descr="C:\Users\asus\Desktop\seha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733800"/>
            <a:ext cx="248602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Pengertian Sakit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id-ID" dirty="0" smtClean="0"/>
              <a:t>Sakit adalah suatu keadaan terganggunya seseorang dalam proses tumbuh kembang  fungsi tubuh secara keseluruhan atau sebagian, serta terganggunya proses penyesuaian diri manusia.</a:t>
            </a:r>
            <a:endParaRPr lang="id-ID" dirty="0"/>
          </a:p>
        </p:txBody>
      </p:sp>
      <p:pic>
        <p:nvPicPr>
          <p:cNvPr id="2050" name="Picture 2" descr="C:\Users\asus\Desktop\gambar kdk 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267200"/>
            <a:ext cx="5243513" cy="227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43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dirty="0" smtClean="0"/>
              <a:t>Kriteria </a:t>
            </a:r>
            <a:r>
              <a:rPr lang="en-US" dirty="0" err="1" smtClean="0"/>
              <a:t>Sakit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 2" pitchFamily="18" charset="2"/>
              <a:buNone/>
            </a:pPr>
            <a:r>
              <a:rPr lang="en-US" i="1" smtClean="0"/>
              <a:t>BAUMAN </a:t>
            </a:r>
            <a:r>
              <a:rPr lang="en-US" smtClean="0"/>
              <a:t>(1965). Seseorang menggunakan 3 kriteria untuk menentukan apakah mereka sakit atau tidak, yaitu :</a:t>
            </a:r>
          </a:p>
          <a:p>
            <a:pPr algn="just" eaLnBrk="1" hangingPunct="1"/>
            <a:r>
              <a:rPr lang="en-US" smtClean="0"/>
              <a:t>Adanya gejala, misalnya naiknya temperatur, nyeri.</a:t>
            </a:r>
          </a:p>
          <a:p>
            <a:pPr algn="just" eaLnBrk="1" hangingPunct="1"/>
            <a:r>
              <a:rPr lang="en-US" smtClean="0"/>
              <a:t>Persepsi tentang bagaimana mereka merasakan, seperti baik, buruk, dan sakit.</a:t>
            </a:r>
          </a:p>
          <a:p>
            <a:pPr algn="just" eaLnBrk="1" hangingPunct="1"/>
            <a:r>
              <a:rPr lang="en-US" smtClean="0"/>
              <a:t>Kemampuan untuk melaksanakan aktivitas sehari-hari misalnya bekerja ,sekolah.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762000"/>
          </a:xfrm>
        </p:spPr>
        <p:txBody>
          <a:bodyPr/>
          <a:lstStyle/>
          <a:p>
            <a:r>
              <a:rPr lang="id-ID" dirty="0" smtClean="0"/>
              <a:t>Hubungan sehat-sakit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562600"/>
          </a:xfrm>
        </p:spPr>
        <p:txBody>
          <a:bodyPr>
            <a:normAutofit/>
          </a:bodyPr>
          <a:lstStyle/>
          <a:p>
            <a:r>
              <a:rPr lang="id-ID" dirty="0" smtClean="0"/>
              <a:t>Konsep sehat-sakit menurut Bustan (1996), yaitu:</a:t>
            </a:r>
          </a:p>
          <a:p>
            <a:pPr marL="624078" indent="-514350">
              <a:buAutoNum type="arabicPeriod"/>
            </a:pPr>
            <a:r>
              <a:rPr lang="id-ID" dirty="0" smtClean="0"/>
              <a:t>Model ekologi (</a:t>
            </a:r>
            <a:r>
              <a:rPr lang="id-ID" i="1" dirty="0" smtClean="0"/>
              <a:t>the traditional ecological</a:t>
            </a:r>
            <a:r>
              <a:rPr lang="id-ID" dirty="0" smtClean="0"/>
              <a:t>)</a:t>
            </a:r>
          </a:p>
          <a:p>
            <a:pPr marL="109728" indent="0">
              <a:buNone/>
            </a:pPr>
            <a:r>
              <a:rPr lang="id-ID" dirty="0" smtClean="0"/>
              <a:t>Yaitu : perubahan status kesehatan ditentukan olehinteraksi </a:t>
            </a:r>
            <a:r>
              <a:rPr lang="id-ID" i="1" dirty="0" smtClean="0"/>
              <a:t>host, agent</a:t>
            </a:r>
            <a:r>
              <a:rPr lang="id-ID" dirty="0" smtClean="0"/>
              <a:t>, dan lingkungan.</a:t>
            </a:r>
          </a:p>
          <a:p>
            <a:pPr marL="109728" indent="0">
              <a:buNone/>
            </a:pPr>
            <a:r>
              <a:rPr lang="id-ID" dirty="0" smtClean="0"/>
              <a:t>2. Model </a:t>
            </a:r>
            <a:r>
              <a:rPr lang="id-ID" i="1" dirty="0" smtClean="0"/>
              <a:t>the health field concept</a:t>
            </a:r>
          </a:p>
          <a:p>
            <a:pPr marL="109728" indent="0">
              <a:buNone/>
            </a:pPr>
            <a:r>
              <a:rPr lang="id-ID" dirty="0" smtClean="0"/>
              <a:t>Yaitu: perubahan status kesehatan ditentukan oleh faktor lingkungan, gaya hidup, biologis, dan sistem pelayanan lesehatan.</a:t>
            </a:r>
          </a:p>
          <a:p>
            <a:pPr marL="109728" indent="0">
              <a:buNone/>
            </a:pPr>
            <a:r>
              <a:rPr lang="id-ID" dirty="0" smtClean="0"/>
              <a:t>3. Model </a:t>
            </a:r>
            <a:r>
              <a:rPr lang="id-ID" i="1" dirty="0" smtClean="0"/>
              <a:t>the enviroment of health</a:t>
            </a:r>
          </a:p>
          <a:p>
            <a:pPr marL="109728" indent="0">
              <a:buNone/>
            </a:pPr>
            <a:r>
              <a:rPr lang="id-ID" dirty="0" smtClean="0"/>
              <a:t>Yaitu: perubahan status kesehatan oleh faktor herediter, pely. Kesehatan, gaya hidup, lingkungan.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2203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Model </a:t>
            </a:r>
            <a:r>
              <a:rPr lang="en-US" dirty="0" err="1" smtClean="0"/>
              <a:t>Agen-Pejamu-Lingkungan</a:t>
            </a:r>
            <a:r>
              <a:rPr lang="en-US" dirty="0" smtClean="0"/>
              <a:t>(</a:t>
            </a:r>
            <a:r>
              <a:rPr lang="en-US" i="1" dirty="0" err="1" smtClean="0"/>
              <a:t>Leavell</a:t>
            </a:r>
            <a:r>
              <a:rPr lang="en-US" i="1" dirty="0" smtClean="0"/>
              <a:t> at all.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yang </a:t>
            </a:r>
            <a:r>
              <a:rPr lang="en-US" dirty="0" err="1" smtClean="0"/>
              <a:t>dinamis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variable </a:t>
            </a:r>
            <a:r>
              <a:rPr lang="en-US" dirty="0" err="1" smtClean="0"/>
              <a:t>agen</a:t>
            </a:r>
            <a:r>
              <a:rPr lang="en-US" dirty="0" smtClean="0"/>
              <a:t>, </a:t>
            </a:r>
            <a:r>
              <a:rPr lang="en-US" dirty="0" err="1" smtClean="0"/>
              <a:t>pejamu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.</a:t>
            </a:r>
          </a:p>
          <a:p>
            <a:pPr marL="514350" indent="-514350" algn="just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b="1" dirty="0" err="1" smtClean="0"/>
              <a:t>Agen</a:t>
            </a:r>
            <a:r>
              <a:rPr lang="en-US" b="1" dirty="0" smtClean="0"/>
              <a:t>        </a:t>
            </a:r>
          </a:p>
          <a:p>
            <a:pPr marL="514350" indent="-51435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internal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. </a:t>
            </a:r>
          </a:p>
          <a:p>
            <a:pPr marL="514350" indent="-51435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Contohnya</a:t>
            </a:r>
            <a:r>
              <a:rPr lang="en-US" dirty="0" smtClean="0"/>
              <a:t> :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terkena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typoid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agen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bakteri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710605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</TotalTime>
  <Words>659</Words>
  <Application>Microsoft Office PowerPoint</Application>
  <PresentationFormat>On-screen Show (4:3)</PresentationFormat>
  <Paragraphs>119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Urban</vt:lpstr>
      <vt:lpstr>KONSEP SEHAT SAKIT </vt:lpstr>
      <vt:lpstr>Materi pokok :</vt:lpstr>
      <vt:lpstr>Pengertian sehat</vt:lpstr>
      <vt:lpstr>PowerPoint Presentation</vt:lpstr>
      <vt:lpstr>PowerPoint Presentation</vt:lpstr>
      <vt:lpstr>Pengertian Sakit</vt:lpstr>
      <vt:lpstr>Kriteria Sakit</vt:lpstr>
      <vt:lpstr>Hubungan sehat-sakit</vt:lpstr>
      <vt:lpstr>Model Agen-Pejamu-Lingkungan(Leavell at all.)</vt:lpstr>
      <vt:lpstr>PowerPoint Presentation</vt:lpstr>
      <vt:lpstr>Faktor resiko yang mempengaruhi status kesehatan</vt:lpstr>
      <vt:lpstr>Model Rentang Sehat-Sakit</vt:lpstr>
      <vt:lpstr>Rentang Sehat Sakit</vt:lpstr>
      <vt:lpstr>PowerPoint Presentation</vt:lpstr>
      <vt:lpstr>Tahap prilaku sakit </vt:lpstr>
      <vt:lpstr>Lanjutannya…</vt:lpstr>
      <vt:lpstr>PowerPoint Presentation</vt:lpstr>
      <vt:lpstr>Lanjutannya….</vt:lpstr>
      <vt:lpstr>Perubahan prilaku Sakit</vt:lpstr>
      <vt:lpstr>Dampak sakit</vt:lpstr>
      <vt:lpstr>PowerPoint Presentation</vt:lpstr>
      <vt:lpstr>Hak-hak orang sakit</vt:lpstr>
      <vt:lpstr>Kewajiban orang sakit</vt:lpstr>
      <vt:lpstr>Aspek sosio-Psikologi Perilaku Kesehatan</vt:lpstr>
      <vt:lpstr>PowerPoint Presentation</vt:lpstr>
      <vt:lpstr>Persepsi Dan Perilaku Sakit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asus</cp:lastModifiedBy>
  <cp:revision>43</cp:revision>
  <dcterms:created xsi:type="dcterms:W3CDTF">2011-06-22T17:39:31Z</dcterms:created>
  <dcterms:modified xsi:type="dcterms:W3CDTF">2023-09-18T06:20:45Z</dcterms:modified>
</cp:coreProperties>
</file>