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4660"/>
  </p:normalViewPr>
  <p:slideViewPr>
    <p:cSldViewPr snapToGrid="0">
      <p:cViewPr varScale="1">
        <p:scale>
          <a:sx n="71" d="100"/>
          <a:sy n="71" d="100"/>
        </p:scale>
        <p:origin x="70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11/15/2023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5B220-9FCC-4355-A2C1-6B29BE13FF2C}"/>
              </a:ext>
            </a:extLst>
          </p:cNvPr>
          <p:cNvSpPr>
            <a:spLocks noGrp="1"/>
          </p:cNvSpPr>
          <p:nvPr>
            <p:ph type="ctrTitle"/>
          </p:nvPr>
        </p:nvSpPr>
        <p:spPr>
          <a:xfrm>
            <a:off x="2336730" y="-5977"/>
            <a:ext cx="8574622" cy="2616199"/>
          </a:xfrm>
        </p:spPr>
        <p:txBody>
          <a:bodyPr>
            <a:normAutofit fontScale="90000"/>
          </a:bodyPr>
          <a:lstStyle/>
          <a:p>
            <a:pPr algn="ctr"/>
            <a:r>
              <a:rPr lang="en-ID" dirty="0"/>
              <a:t>PERTEMUAN VI MEKANIKA ENERGI KINETIK</a:t>
            </a:r>
          </a:p>
        </p:txBody>
      </p:sp>
      <p:sp>
        <p:nvSpPr>
          <p:cNvPr id="3" name="Subtitle 2">
            <a:extLst>
              <a:ext uri="{FF2B5EF4-FFF2-40B4-BE49-F238E27FC236}">
                <a16:creationId xmlns:a16="http://schemas.microsoft.com/office/drawing/2014/main" id="{8E592010-303E-4F7F-BE70-6BADE0E1F19A}"/>
              </a:ext>
            </a:extLst>
          </p:cNvPr>
          <p:cNvSpPr>
            <a:spLocks noGrp="1"/>
          </p:cNvSpPr>
          <p:nvPr>
            <p:ph type="subTitle" idx="1"/>
          </p:nvPr>
        </p:nvSpPr>
        <p:spPr>
          <a:xfrm>
            <a:off x="3261082" y="2610222"/>
            <a:ext cx="6987645" cy="3044014"/>
          </a:xfrm>
        </p:spPr>
        <p:txBody>
          <a:bodyPr>
            <a:normAutofit fontScale="40000" lnSpcReduction="20000"/>
          </a:bodyPr>
          <a:lstStyle/>
          <a:p>
            <a:pPr algn="just"/>
            <a:r>
              <a:rPr lang="id-ID" sz="6000" dirty="0">
                <a:effectLst/>
                <a:latin typeface="Times New Roman" panose="02020603050405020304" pitchFamily="18" charset="0"/>
                <a:ea typeface="Arial MT"/>
                <a:cs typeface="Times New Roman" panose="02020603050405020304" pitchFamily="18" charset="0"/>
              </a:rPr>
              <a:t>Pelaksanaan</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lompat</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galah.</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Dalam</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nomor</a:t>
            </a:r>
            <a:r>
              <a:rPr lang="id-ID" sz="6000" spc="-60"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ini,</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seorang</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atlet</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seperti</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Sergei</a:t>
            </a:r>
            <a:r>
              <a:rPr lang="id-ID" sz="6000" spc="-60"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Bubka</a:t>
            </a:r>
            <a:r>
              <a:rPr lang="id-ID" sz="6000" spc="-65"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akan melakukan sprint cepat sepanjang lajur awalan dengan membawa galahnya untuk mengembangkan energi kinetik. Energi kinetik (energi yang dibangun dalam keadaan bergerak) yang dibangun pada saat awalan ini digunakan untuk membengkokkan galah ketika pelompat mulai</a:t>
            </a:r>
            <a:r>
              <a:rPr lang="id-ID" sz="6000" spc="200" dirty="0">
                <a:effectLst/>
                <a:latin typeface="Times New Roman" panose="02020603050405020304" pitchFamily="18" charset="0"/>
                <a:ea typeface="Arial MT"/>
                <a:cs typeface="Times New Roman" panose="02020603050405020304" pitchFamily="18" charset="0"/>
              </a:rPr>
              <a:t> </a:t>
            </a:r>
            <a:r>
              <a:rPr lang="id-ID" sz="6000" dirty="0">
                <a:effectLst/>
                <a:latin typeface="Times New Roman" panose="02020603050405020304" pitchFamily="18" charset="0"/>
                <a:ea typeface="Arial MT"/>
                <a:cs typeface="Times New Roman" panose="02020603050405020304" pitchFamily="18" charset="0"/>
              </a:rPr>
              <a:t>menolak dan galah tersebut </a:t>
            </a:r>
            <a:r>
              <a:rPr lang="id-ID" sz="6000" spc="-10" dirty="0">
                <a:effectLst/>
                <a:latin typeface="Times New Roman" panose="02020603050405020304" pitchFamily="18" charset="0"/>
                <a:ea typeface="Arial MT"/>
                <a:cs typeface="Times New Roman" panose="02020603050405020304" pitchFamily="18" charset="0"/>
              </a:rPr>
              <a:t>akan</a:t>
            </a:r>
            <a:r>
              <a:rPr lang="id-ID" sz="6000" spc="-25" dirty="0">
                <a:effectLst/>
                <a:latin typeface="Times New Roman" panose="02020603050405020304" pitchFamily="18" charset="0"/>
                <a:ea typeface="Arial MT"/>
                <a:cs typeface="Times New Roman" panose="02020603050405020304" pitchFamily="18" charset="0"/>
              </a:rPr>
              <a:t> </a:t>
            </a:r>
            <a:r>
              <a:rPr lang="id-ID" sz="6000" spc="-10" dirty="0">
                <a:effectLst/>
                <a:latin typeface="Times New Roman" panose="02020603050405020304" pitchFamily="18" charset="0"/>
                <a:ea typeface="Arial MT"/>
                <a:cs typeface="Times New Roman" panose="02020603050405020304" pitchFamily="18" charset="0"/>
              </a:rPr>
              <a:t>menyimpan</a:t>
            </a:r>
            <a:r>
              <a:rPr lang="id-ID" sz="6000" spc="-25" dirty="0">
                <a:effectLst/>
                <a:latin typeface="Times New Roman" panose="02020603050405020304" pitchFamily="18" charset="0"/>
                <a:ea typeface="Arial MT"/>
                <a:cs typeface="Times New Roman" panose="02020603050405020304" pitchFamily="18" charset="0"/>
              </a:rPr>
              <a:t> </a:t>
            </a:r>
            <a:r>
              <a:rPr lang="id-ID" sz="6000" spc="-10" dirty="0">
                <a:effectLst/>
                <a:latin typeface="Times New Roman" panose="02020603050405020304" pitchFamily="18" charset="0"/>
                <a:ea typeface="Arial MT"/>
                <a:cs typeface="Times New Roman" panose="02020603050405020304" pitchFamily="18" charset="0"/>
              </a:rPr>
              <a:t>apa</a:t>
            </a:r>
            <a:r>
              <a:rPr lang="id-ID" sz="6000" spc="-25" dirty="0">
                <a:effectLst/>
                <a:latin typeface="Times New Roman" panose="02020603050405020304" pitchFamily="18" charset="0"/>
                <a:ea typeface="Arial MT"/>
                <a:cs typeface="Times New Roman" panose="02020603050405020304" pitchFamily="18" charset="0"/>
              </a:rPr>
              <a:t> </a:t>
            </a:r>
            <a:r>
              <a:rPr lang="id-ID" sz="6000" spc="-10" dirty="0">
                <a:effectLst/>
                <a:latin typeface="Times New Roman" panose="02020603050405020304" pitchFamily="18" charset="0"/>
                <a:ea typeface="Arial MT"/>
                <a:cs typeface="Times New Roman" panose="02020603050405020304" pitchFamily="18" charset="0"/>
              </a:rPr>
              <a:t>yang</a:t>
            </a:r>
            <a:r>
              <a:rPr lang="id-ID" sz="6000" spc="-25" dirty="0">
                <a:effectLst/>
                <a:latin typeface="Times New Roman" panose="02020603050405020304" pitchFamily="18" charset="0"/>
                <a:ea typeface="Arial MT"/>
                <a:cs typeface="Times New Roman" panose="02020603050405020304" pitchFamily="18" charset="0"/>
              </a:rPr>
              <a:t> </a:t>
            </a:r>
            <a:r>
              <a:rPr lang="id-ID" sz="6000" spc="-10" dirty="0">
                <a:effectLst/>
                <a:latin typeface="Times New Roman" panose="02020603050405020304" pitchFamily="18" charset="0"/>
                <a:ea typeface="Arial MT"/>
                <a:cs typeface="Times New Roman" panose="02020603050405020304" pitchFamily="18" charset="0"/>
              </a:rPr>
              <a:t>disebut energi</a:t>
            </a:r>
            <a:r>
              <a:rPr lang="id-ID" sz="6000" spc="-20" dirty="0">
                <a:effectLst/>
                <a:latin typeface="Times New Roman" panose="02020603050405020304" pitchFamily="18" charset="0"/>
                <a:ea typeface="Arial MT"/>
                <a:cs typeface="Times New Roman" panose="02020603050405020304" pitchFamily="18" charset="0"/>
              </a:rPr>
              <a:t> </a:t>
            </a:r>
            <a:r>
              <a:rPr lang="id-ID" sz="6000" spc="-10" dirty="0">
                <a:effectLst/>
                <a:latin typeface="Times New Roman" panose="02020603050405020304" pitchFamily="18" charset="0"/>
                <a:ea typeface="Arial MT"/>
                <a:cs typeface="Times New Roman" panose="02020603050405020304" pitchFamily="18" charset="0"/>
              </a:rPr>
              <a:t>balikan</a:t>
            </a:r>
            <a:r>
              <a:rPr lang="id-ID" sz="3600" spc="-10" dirty="0">
                <a:effectLst/>
                <a:latin typeface="Arial MT"/>
                <a:ea typeface="Arial MT"/>
                <a:cs typeface="Arial MT"/>
              </a:rPr>
              <a:t>.</a:t>
            </a:r>
            <a:endParaRPr lang="en-ID" sz="3600" dirty="0"/>
          </a:p>
        </p:txBody>
      </p:sp>
    </p:spTree>
    <p:extLst>
      <p:ext uri="{BB962C8B-B14F-4D97-AF65-F5344CB8AC3E}">
        <p14:creationId xmlns:p14="http://schemas.microsoft.com/office/powerpoint/2010/main" val="3824840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58E50-70BA-4CC5-BA05-708C8D3D4017}"/>
              </a:ext>
            </a:extLst>
          </p:cNvPr>
          <p:cNvSpPr>
            <a:spLocks noGrp="1"/>
          </p:cNvSpPr>
          <p:nvPr>
            <p:ph type="title"/>
          </p:nvPr>
        </p:nvSpPr>
        <p:spPr>
          <a:xfrm>
            <a:off x="1627094" y="2312894"/>
            <a:ext cx="9875930" cy="125505"/>
          </a:xfrm>
        </p:spPr>
        <p:txBody>
          <a:bodyPr>
            <a:normAutofit fontScale="90000"/>
          </a:bodyPr>
          <a:lstStyle/>
          <a:p>
            <a:pPr marL="0" marR="0" lvl="0" indent="0" algn="l" defTabSz="457200" rtl="0" eaLnBrk="1" fontAlgn="auto" latinLnBrk="0" hangingPunct="1">
              <a:lnSpc>
                <a:spcPct val="100000"/>
              </a:lnSpc>
              <a:spcBef>
                <a:spcPct val="20000"/>
              </a:spcBef>
              <a:spcAft>
                <a:spcPts val="600"/>
              </a:spcAft>
              <a:tabLst>
                <a:tab pos="622935" algn="l"/>
              </a:tabLst>
              <a:defRPr/>
            </a:pPr>
            <a:r>
              <a:rPr kumimoji="0" lang="id-ID" sz="3100" b="1" i="0" u="none" strike="noStrike" kern="1200" cap="none" spc="-15" normalizeH="0" baseline="0" noProof="0" dirty="0">
                <a:ln>
                  <a:noFill/>
                </a:ln>
                <a:solidFill>
                  <a:prstClr val="black"/>
                </a:solidFill>
                <a:effectLst/>
                <a:uLnTx/>
                <a:uFillTx/>
                <a:latin typeface="Times New Roman" panose="02020603050405020304" pitchFamily="18" charset="0"/>
                <a:ea typeface="Arial" panose="020B0604020202020204" pitchFamily="34" charset="0"/>
                <a:cs typeface="Times New Roman" panose="02020603050405020304" pitchFamily="18" charset="0"/>
              </a:rPr>
              <a:t>Energi</a:t>
            </a:r>
            <a:r>
              <a:rPr kumimoji="0" lang="id-ID" sz="3100" b="1" i="0" u="none" strike="noStrike" kern="1200" cap="none" spc="120" normalizeH="0" baseline="0" noProof="0" dirty="0">
                <a:ln>
                  <a:noFill/>
                </a:ln>
                <a:solidFill>
                  <a:prstClr val="black"/>
                </a:solidFill>
                <a:effectLst/>
                <a:uLnTx/>
                <a:uFillTx/>
                <a:latin typeface="Times New Roman" panose="02020603050405020304" pitchFamily="18" charset="0"/>
                <a:ea typeface="Arial" panose="020B0604020202020204" pitchFamily="34" charset="0"/>
                <a:cs typeface="Times New Roman" panose="02020603050405020304" pitchFamily="18" charset="0"/>
              </a:rPr>
              <a:t> </a:t>
            </a:r>
            <a:r>
              <a:rPr kumimoji="0" lang="id-ID" sz="3100" b="1" i="0" u="none" strike="noStrike" kern="1200" cap="none" spc="-10" normalizeH="0" baseline="0" noProof="0" dirty="0">
                <a:ln>
                  <a:noFill/>
                </a:ln>
                <a:solidFill>
                  <a:prstClr val="black"/>
                </a:solidFill>
                <a:effectLst/>
                <a:uLnTx/>
                <a:uFillTx/>
                <a:latin typeface="Times New Roman" panose="02020603050405020304" pitchFamily="18" charset="0"/>
                <a:ea typeface="Arial" panose="020B0604020202020204" pitchFamily="34" charset="0"/>
                <a:cs typeface="Times New Roman" panose="02020603050405020304" pitchFamily="18" charset="0"/>
              </a:rPr>
              <a:t>Kinetik</a:t>
            </a:r>
            <a:br>
              <a:rPr kumimoji="0" lang="en-ID" sz="1100" b="1" i="0" u="none" strike="noStrike" kern="1200" cap="none" spc="-15"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endParaRPr lang="en-ID" dirty="0"/>
          </a:p>
        </p:txBody>
      </p:sp>
      <p:sp>
        <p:nvSpPr>
          <p:cNvPr id="3" name="Content Placeholder 2">
            <a:extLst>
              <a:ext uri="{FF2B5EF4-FFF2-40B4-BE49-F238E27FC236}">
                <a16:creationId xmlns:a16="http://schemas.microsoft.com/office/drawing/2014/main" id="{211E6C97-A1E5-492D-A9CE-B72950D35BDB}"/>
              </a:ext>
            </a:extLst>
          </p:cNvPr>
          <p:cNvSpPr>
            <a:spLocks noGrp="1"/>
          </p:cNvSpPr>
          <p:nvPr>
            <p:ph idx="1"/>
          </p:nvPr>
        </p:nvSpPr>
        <p:spPr/>
        <p:txBody>
          <a:bodyPr>
            <a:normAutofit fontScale="70000" lnSpcReduction="20000"/>
          </a:bodyPr>
          <a:lstStyle/>
          <a:p>
            <a:pPr marL="280035" marR="67945" indent="558165" algn="just">
              <a:lnSpc>
                <a:spcPct val="155000"/>
              </a:lnSpc>
              <a:spcBef>
                <a:spcPts val="425"/>
              </a:spcBef>
              <a:spcAft>
                <a:spcPts val="0"/>
              </a:spcAft>
            </a:pPr>
            <a:r>
              <a:rPr lang="id-ID" sz="2400" dirty="0">
                <a:effectLst/>
                <a:latin typeface="Arial MT"/>
                <a:ea typeface="Arial MT"/>
                <a:cs typeface="Arial MT"/>
              </a:rPr>
              <a:t>Pembengkokan</a:t>
            </a:r>
            <a:r>
              <a:rPr lang="id-ID" sz="2400" spc="-65" dirty="0">
                <a:effectLst/>
                <a:latin typeface="Arial MT"/>
                <a:ea typeface="Arial MT"/>
                <a:cs typeface="Arial MT"/>
              </a:rPr>
              <a:t> </a:t>
            </a:r>
            <a:r>
              <a:rPr lang="id-ID" sz="2400" dirty="0">
                <a:effectLst/>
                <a:latin typeface="Arial MT"/>
                <a:ea typeface="Arial MT"/>
                <a:cs typeface="Arial MT"/>
              </a:rPr>
              <a:t>galah</a:t>
            </a:r>
            <a:r>
              <a:rPr lang="id-ID" sz="2400" spc="-65" dirty="0">
                <a:effectLst/>
                <a:latin typeface="Arial MT"/>
                <a:ea typeface="Arial MT"/>
                <a:cs typeface="Arial MT"/>
              </a:rPr>
              <a:t> </a:t>
            </a:r>
            <a:r>
              <a:rPr lang="id-ID" sz="2400" dirty="0">
                <a:effectLst/>
                <a:latin typeface="Arial MT"/>
                <a:ea typeface="Arial MT"/>
                <a:cs typeface="Arial MT"/>
              </a:rPr>
              <a:t>merupakan</a:t>
            </a:r>
            <a:r>
              <a:rPr lang="id-ID" sz="2400" spc="-65" dirty="0">
                <a:effectLst/>
                <a:latin typeface="Arial MT"/>
                <a:ea typeface="Arial MT"/>
                <a:cs typeface="Arial MT"/>
              </a:rPr>
              <a:t> </a:t>
            </a:r>
            <a:r>
              <a:rPr lang="id-ID" sz="2400" dirty="0">
                <a:effectLst/>
                <a:latin typeface="Arial MT"/>
                <a:ea typeface="Arial MT"/>
                <a:cs typeface="Arial MT"/>
              </a:rPr>
              <a:t>satu</a:t>
            </a:r>
            <a:r>
              <a:rPr lang="id-ID" sz="2400" spc="-65" dirty="0">
                <a:effectLst/>
                <a:latin typeface="Arial MT"/>
                <a:ea typeface="Arial MT"/>
                <a:cs typeface="Arial MT"/>
              </a:rPr>
              <a:t> </a:t>
            </a:r>
            <a:r>
              <a:rPr lang="id-ID" sz="2400" dirty="0">
                <a:effectLst/>
                <a:latin typeface="Arial MT"/>
                <a:ea typeface="Arial MT"/>
                <a:cs typeface="Arial MT"/>
              </a:rPr>
              <a:t>bentuk</a:t>
            </a:r>
            <a:r>
              <a:rPr lang="id-ID" sz="2400" spc="-15" dirty="0">
                <a:effectLst/>
                <a:latin typeface="Arial MT"/>
                <a:ea typeface="Arial MT"/>
                <a:cs typeface="Arial MT"/>
              </a:rPr>
              <a:t> </a:t>
            </a:r>
            <a:r>
              <a:rPr lang="id-ID" sz="2400" dirty="0">
                <a:effectLst/>
                <a:latin typeface="Arial MT"/>
                <a:ea typeface="Arial MT"/>
                <a:cs typeface="Arial MT"/>
              </a:rPr>
              <a:t>kerja mekanika. Jika atlet berlari</a:t>
            </a:r>
            <a:r>
              <a:rPr lang="id-ID" sz="2400" spc="-65" dirty="0">
                <a:effectLst/>
                <a:latin typeface="Arial MT"/>
                <a:ea typeface="Arial MT"/>
                <a:cs typeface="Arial MT"/>
              </a:rPr>
              <a:t> </a:t>
            </a:r>
            <a:r>
              <a:rPr lang="id-ID" sz="2400" dirty="0">
                <a:effectLst/>
                <a:latin typeface="Arial MT"/>
                <a:ea typeface="Arial MT"/>
                <a:cs typeface="Arial MT"/>
              </a:rPr>
              <a:t>lebih lambat,</a:t>
            </a:r>
            <a:r>
              <a:rPr lang="id-ID" sz="2400" spc="-65" dirty="0">
                <a:effectLst/>
                <a:latin typeface="Arial MT"/>
                <a:ea typeface="Arial MT"/>
                <a:cs typeface="Arial MT"/>
              </a:rPr>
              <a:t> </a:t>
            </a:r>
            <a:r>
              <a:rPr lang="id-ID" sz="2400" dirty="0">
                <a:effectLst/>
                <a:latin typeface="Arial MT"/>
                <a:ea typeface="Arial MT"/>
                <a:cs typeface="Arial MT"/>
              </a:rPr>
              <a:t>bengkoknya</a:t>
            </a:r>
            <a:r>
              <a:rPr lang="id-ID" sz="2400" spc="-50" dirty="0">
                <a:effectLst/>
                <a:latin typeface="Arial MT"/>
                <a:ea typeface="Arial MT"/>
                <a:cs typeface="Arial MT"/>
              </a:rPr>
              <a:t> </a:t>
            </a:r>
            <a:r>
              <a:rPr lang="id-ID" sz="2400" dirty="0">
                <a:effectLst/>
                <a:latin typeface="Arial MT"/>
                <a:ea typeface="Arial MT"/>
                <a:cs typeface="Arial MT"/>
              </a:rPr>
              <a:t>galah</a:t>
            </a:r>
            <a:r>
              <a:rPr lang="id-ID" sz="2400" spc="-10" dirty="0">
                <a:effectLst/>
                <a:latin typeface="Arial MT"/>
                <a:ea typeface="Arial MT"/>
                <a:cs typeface="Arial MT"/>
              </a:rPr>
              <a:t> </a:t>
            </a:r>
            <a:r>
              <a:rPr lang="id-ID" sz="2400" dirty="0">
                <a:effectLst/>
                <a:latin typeface="Arial MT"/>
                <a:ea typeface="Arial MT"/>
                <a:cs typeface="Arial MT"/>
              </a:rPr>
              <a:t>juga</a:t>
            </a:r>
            <a:r>
              <a:rPr lang="id-ID" sz="2400" spc="-10" dirty="0">
                <a:effectLst/>
                <a:latin typeface="Arial MT"/>
                <a:ea typeface="Arial MT"/>
                <a:cs typeface="Arial MT"/>
              </a:rPr>
              <a:t> </a:t>
            </a:r>
            <a:r>
              <a:rPr lang="id-ID" sz="2400" dirty="0">
                <a:effectLst/>
                <a:latin typeface="Arial MT"/>
                <a:ea typeface="Arial MT"/>
                <a:cs typeface="Arial MT"/>
              </a:rPr>
              <a:t>berkurang, sehingga</a:t>
            </a:r>
            <a:r>
              <a:rPr lang="id-ID" sz="2400" spc="-10" dirty="0">
                <a:effectLst/>
                <a:latin typeface="Arial MT"/>
                <a:ea typeface="Arial MT"/>
                <a:cs typeface="Arial MT"/>
              </a:rPr>
              <a:t> </a:t>
            </a:r>
            <a:r>
              <a:rPr lang="id-ID" sz="2400" dirty="0">
                <a:effectLst/>
                <a:latin typeface="Arial MT"/>
                <a:ea typeface="Arial MT"/>
                <a:cs typeface="Arial MT"/>
              </a:rPr>
              <a:t>energi balikan</a:t>
            </a:r>
            <a:r>
              <a:rPr lang="id-ID" sz="2400" spc="-10" dirty="0">
                <a:effectLst/>
                <a:latin typeface="Arial MT"/>
                <a:ea typeface="Arial MT"/>
                <a:cs typeface="Arial MT"/>
              </a:rPr>
              <a:t> </a:t>
            </a:r>
            <a:r>
              <a:rPr lang="id-ID" sz="2400" dirty="0">
                <a:effectLst/>
                <a:latin typeface="Arial MT"/>
                <a:ea typeface="Arial MT"/>
                <a:cs typeface="Arial MT"/>
              </a:rPr>
              <a:t>yang tersimpan</a:t>
            </a:r>
            <a:r>
              <a:rPr lang="id-ID" sz="2400" spc="-65" dirty="0">
                <a:effectLst/>
                <a:latin typeface="Arial MT"/>
                <a:ea typeface="Arial MT"/>
                <a:cs typeface="Arial MT"/>
              </a:rPr>
              <a:t> </a:t>
            </a:r>
            <a:r>
              <a:rPr lang="id-ID" sz="2400" dirty="0">
                <a:effectLst/>
                <a:latin typeface="Arial MT"/>
                <a:ea typeface="Arial MT"/>
                <a:cs typeface="Arial MT"/>
              </a:rPr>
              <a:t>juga</a:t>
            </a:r>
            <a:r>
              <a:rPr lang="id-ID" sz="2400" spc="-10" dirty="0">
                <a:effectLst/>
                <a:latin typeface="Arial MT"/>
                <a:ea typeface="Arial MT"/>
                <a:cs typeface="Arial MT"/>
              </a:rPr>
              <a:t> </a:t>
            </a:r>
            <a:r>
              <a:rPr lang="id-ID" sz="2400" dirty="0">
                <a:effectLst/>
                <a:latin typeface="Arial MT"/>
                <a:ea typeface="Arial MT"/>
                <a:cs typeface="Arial MT"/>
              </a:rPr>
              <a:t>lebih sedikit.</a:t>
            </a:r>
            <a:r>
              <a:rPr lang="id-ID" sz="2400" spc="-25" dirty="0">
                <a:effectLst/>
                <a:latin typeface="Arial MT"/>
                <a:ea typeface="Arial MT"/>
                <a:cs typeface="Arial MT"/>
              </a:rPr>
              <a:t> </a:t>
            </a:r>
            <a:r>
              <a:rPr lang="id-ID" sz="2400" dirty="0">
                <a:effectLst/>
                <a:latin typeface="Arial MT"/>
                <a:ea typeface="Arial MT"/>
                <a:cs typeface="Arial MT"/>
              </a:rPr>
              <a:t>Itu sebabnya, mengapa pada nomor lompat galah ini diperlukan</a:t>
            </a:r>
            <a:r>
              <a:rPr lang="id-ID" sz="2400" spc="-50" dirty="0">
                <a:effectLst/>
                <a:latin typeface="Arial MT"/>
                <a:ea typeface="Arial MT"/>
                <a:cs typeface="Arial MT"/>
              </a:rPr>
              <a:t> </a:t>
            </a:r>
            <a:r>
              <a:rPr lang="id-ID" sz="2400" dirty="0">
                <a:effectLst/>
                <a:latin typeface="Arial MT"/>
                <a:ea typeface="Arial MT"/>
                <a:cs typeface="Arial MT"/>
              </a:rPr>
              <a:t>kemampuan sprint yang tinggi. Semakin cepat awalan si pelompat, semakin tinggi pula</a:t>
            </a:r>
            <a:r>
              <a:rPr lang="id-ID" sz="2400" spc="-65" dirty="0">
                <a:effectLst/>
                <a:latin typeface="Arial MT"/>
                <a:ea typeface="Arial MT"/>
                <a:cs typeface="Arial MT"/>
              </a:rPr>
              <a:t> </a:t>
            </a:r>
            <a:r>
              <a:rPr lang="id-ID" sz="2400" dirty="0">
                <a:effectLst/>
                <a:latin typeface="Arial MT"/>
                <a:ea typeface="Arial MT"/>
                <a:cs typeface="Arial MT"/>
              </a:rPr>
              <a:t>batas pegangan yang dapat dilakukan</a:t>
            </a:r>
            <a:r>
              <a:rPr lang="id-ID" sz="2400" spc="-50" dirty="0">
                <a:effectLst/>
                <a:latin typeface="Arial MT"/>
                <a:ea typeface="Arial MT"/>
                <a:cs typeface="Arial MT"/>
              </a:rPr>
              <a:t> </a:t>
            </a:r>
            <a:r>
              <a:rPr lang="id-ID" sz="2400" dirty="0">
                <a:effectLst/>
                <a:latin typeface="Arial MT"/>
                <a:ea typeface="Arial MT"/>
                <a:cs typeface="Arial MT"/>
              </a:rPr>
              <a:t>pada</a:t>
            </a:r>
            <a:r>
              <a:rPr lang="id-ID" sz="2400" spc="-50" dirty="0">
                <a:effectLst/>
                <a:latin typeface="Arial MT"/>
                <a:ea typeface="Arial MT"/>
                <a:cs typeface="Arial MT"/>
              </a:rPr>
              <a:t> </a:t>
            </a:r>
            <a:r>
              <a:rPr lang="id-ID" sz="2400" dirty="0">
                <a:effectLst/>
                <a:latin typeface="Arial MT"/>
                <a:ea typeface="Arial MT"/>
                <a:cs typeface="Arial MT"/>
              </a:rPr>
              <a:t>galah</a:t>
            </a:r>
            <a:r>
              <a:rPr lang="id-ID" sz="2400" spc="-45" dirty="0">
                <a:effectLst/>
                <a:latin typeface="Arial MT"/>
                <a:ea typeface="Arial MT"/>
                <a:cs typeface="Arial MT"/>
              </a:rPr>
              <a:t> </a:t>
            </a:r>
            <a:r>
              <a:rPr lang="id-ID" sz="2400" dirty="0">
                <a:effectLst/>
                <a:latin typeface="Arial MT"/>
                <a:ea typeface="Arial MT"/>
                <a:cs typeface="Arial MT"/>
              </a:rPr>
              <a:t>tersebut.</a:t>
            </a:r>
            <a:r>
              <a:rPr lang="id-ID" sz="2400" spc="-50" dirty="0">
                <a:effectLst/>
                <a:latin typeface="Arial MT"/>
                <a:ea typeface="Arial MT"/>
                <a:cs typeface="Arial MT"/>
              </a:rPr>
              <a:t> </a:t>
            </a:r>
            <a:r>
              <a:rPr lang="id-ID" sz="2400" dirty="0">
                <a:effectLst/>
                <a:latin typeface="Arial MT"/>
                <a:ea typeface="Arial MT"/>
                <a:cs typeface="Arial MT"/>
              </a:rPr>
              <a:t>Pegangan</a:t>
            </a:r>
            <a:r>
              <a:rPr lang="id-ID" sz="2400" spc="-45" dirty="0">
                <a:effectLst/>
                <a:latin typeface="Arial MT"/>
                <a:ea typeface="Arial MT"/>
                <a:cs typeface="Arial MT"/>
              </a:rPr>
              <a:t> </a:t>
            </a:r>
            <a:r>
              <a:rPr lang="id-ID" sz="2400" dirty="0">
                <a:effectLst/>
                <a:latin typeface="Arial MT"/>
                <a:ea typeface="Arial MT"/>
                <a:cs typeface="Arial MT"/>
              </a:rPr>
              <a:t>pada</a:t>
            </a:r>
            <a:r>
              <a:rPr lang="id-ID" sz="2400" spc="-50" dirty="0">
                <a:effectLst/>
                <a:latin typeface="Arial MT"/>
                <a:ea typeface="Arial MT"/>
                <a:cs typeface="Arial MT"/>
              </a:rPr>
              <a:t> </a:t>
            </a:r>
            <a:r>
              <a:rPr lang="id-ID" sz="2400" dirty="0">
                <a:effectLst/>
                <a:latin typeface="Arial MT"/>
                <a:ea typeface="Arial MT"/>
                <a:cs typeface="Arial MT"/>
              </a:rPr>
              <a:t>galah</a:t>
            </a:r>
            <a:r>
              <a:rPr lang="id-ID" sz="2400" spc="-50" dirty="0">
                <a:effectLst/>
                <a:latin typeface="Arial MT"/>
                <a:ea typeface="Arial MT"/>
                <a:cs typeface="Arial MT"/>
              </a:rPr>
              <a:t> </a:t>
            </a:r>
            <a:r>
              <a:rPr lang="id-ID" sz="2400" dirty="0">
                <a:effectLst/>
                <a:latin typeface="Arial MT"/>
                <a:ea typeface="Arial MT"/>
                <a:cs typeface="Arial MT"/>
              </a:rPr>
              <a:t>yang</a:t>
            </a:r>
            <a:r>
              <a:rPr lang="id-ID" sz="2400" spc="-45" dirty="0">
                <a:effectLst/>
                <a:latin typeface="Arial MT"/>
                <a:ea typeface="Arial MT"/>
                <a:cs typeface="Arial MT"/>
              </a:rPr>
              <a:t> </a:t>
            </a:r>
            <a:r>
              <a:rPr lang="id-ID" sz="2400" dirty="0">
                <a:effectLst/>
                <a:latin typeface="Arial MT"/>
                <a:ea typeface="Arial MT"/>
                <a:cs typeface="Arial MT"/>
              </a:rPr>
              <a:t>tinggi</a:t>
            </a:r>
            <a:r>
              <a:rPr lang="id-ID" sz="2400" spc="-50" dirty="0">
                <a:effectLst/>
                <a:latin typeface="Arial MT"/>
                <a:ea typeface="Arial MT"/>
                <a:cs typeface="Arial MT"/>
              </a:rPr>
              <a:t> </a:t>
            </a:r>
            <a:r>
              <a:rPr lang="id-ID" sz="2400" dirty="0">
                <a:effectLst/>
                <a:latin typeface="Arial MT"/>
                <a:ea typeface="Arial MT"/>
                <a:cs typeface="Arial MT"/>
              </a:rPr>
              <a:t>akan</a:t>
            </a:r>
            <a:r>
              <a:rPr lang="id-ID" sz="2400" spc="-45" dirty="0">
                <a:effectLst/>
                <a:latin typeface="Arial MT"/>
                <a:ea typeface="Arial MT"/>
                <a:cs typeface="Arial MT"/>
              </a:rPr>
              <a:t> </a:t>
            </a:r>
            <a:r>
              <a:rPr lang="id-ID" sz="2400" dirty="0">
                <a:effectLst/>
                <a:latin typeface="Arial MT"/>
                <a:ea typeface="Arial MT"/>
                <a:cs typeface="Arial MT"/>
              </a:rPr>
              <a:t>membantu</a:t>
            </a:r>
            <a:r>
              <a:rPr lang="id-ID" sz="2400" spc="-50" dirty="0">
                <a:effectLst/>
                <a:latin typeface="Arial MT"/>
                <a:ea typeface="Arial MT"/>
                <a:cs typeface="Arial MT"/>
              </a:rPr>
              <a:t> </a:t>
            </a:r>
            <a:r>
              <a:rPr lang="id-ID" sz="2400" dirty="0">
                <a:effectLst/>
                <a:latin typeface="Arial MT"/>
                <a:ea typeface="Arial MT"/>
                <a:cs typeface="Arial MT"/>
              </a:rPr>
              <a:t>membengkokkan galah</a:t>
            </a:r>
            <a:r>
              <a:rPr lang="id-ID" sz="2400" spc="-50" dirty="0">
                <a:effectLst/>
                <a:latin typeface="Arial MT"/>
                <a:ea typeface="Arial MT"/>
                <a:cs typeface="Arial MT"/>
              </a:rPr>
              <a:t> </a:t>
            </a:r>
            <a:r>
              <a:rPr lang="id-ID" sz="2400" dirty="0">
                <a:effectLst/>
                <a:latin typeface="Arial MT"/>
                <a:ea typeface="Arial MT"/>
                <a:cs typeface="Arial MT"/>
              </a:rPr>
              <a:t>yang keras dan kuat secara lebih baik. Jika atlet</a:t>
            </a:r>
            <a:r>
              <a:rPr lang="id-ID" sz="2400" spc="-50" dirty="0">
                <a:effectLst/>
                <a:latin typeface="Arial MT"/>
                <a:ea typeface="Arial MT"/>
                <a:cs typeface="Arial MT"/>
              </a:rPr>
              <a:t> </a:t>
            </a:r>
            <a:r>
              <a:rPr lang="id-ID" sz="2400" dirty="0">
                <a:effectLst/>
                <a:latin typeface="Arial MT"/>
                <a:ea typeface="Arial MT"/>
                <a:cs typeface="Arial MT"/>
              </a:rPr>
              <a:t>mampu membengkokkan galah demikian, maka</a:t>
            </a:r>
            <a:r>
              <a:rPr lang="id-ID" sz="2400" spc="-20" dirty="0">
                <a:effectLst/>
                <a:latin typeface="Arial MT"/>
                <a:ea typeface="Arial MT"/>
                <a:cs typeface="Arial MT"/>
              </a:rPr>
              <a:t> </a:t>
            </a:r>
            <a:r>
              <a:rPr lang="id-ID" sz="2400" dirty="0">
                <a:effectLst/>
                <a:latin typeface="Arial MT"/>
                <a:ea typeface="Arial MT"/>
                <a:cs typeface="Arial MT"/>
              </a:rPr>
              <a:t>semakin</a:t>
            </a:r>
            <a:r>
              <a:rPr lang="id-ID" sz="2400" spc="-5" dirty="0">
                <a:effectLst/>
                <a:latin typeface="Arial MT"/>
                <a:ea typeface="Arial MT"/>
                <a:cs typeface="Arial MT"/>
              </a:rPr>
              <a:t> </a:t>
            </a:r>
            <a:r>
              <a:rPr lang="id-ID" sz="2400" dirty="0">
                <a:effectLst/>
                <a:latin typeface="Arial MT"/>
                <a:ea typeface="Arial MT"/>
                <a:cs typeface="Arial MT"/>
              </a:rPr>
              <a:t>besar</a:t>
            </a:r>
            <a:r>
              <a:rPr lang="id-ID" sz="2400" spc="-15" dirty="0">
                <a:effectLst/>
                <a:latin typeface="Arial MT"/>
                <a:ea typeface="Arial MT"/>
                <a:cs typeface="Arial MT"/>
              </a:rPr>
              <a:t> </a:t>
            </a:r>
            <a:r>
              <a:rPr lang="id-ID" sz="2400" dirty="0">
                <a:effectLst/>
                <a:latin typeface="Arial MT"/>
                <a:ea typeface="Arial MT"/>
                <a:cs typeface="Arial MT"/>
              </a:rPr>
              <a:t>energi</a:t>
            </a:r>
            <a:r>
              <a:rPr lang="id-ID" sz="2400" spc="-15" dirty="0">
                <a:effectLst/>
                <a:latin typeface="Arial MT"/>
                <a:ea typeface="Arial MT"/>
                <a:cs typeface="Arial MT"/>
              </a:rPr>
              <a:t> </a:t>
            </a:r>
            <a:r>
              <a:rPr lang="id-ID" sz="2400" dirty="0">
                <a:effectLst/>
                <a:latin typeface="Arial MT"/>
                <a:ea typeface="Arial MT"/>
                <a:cs typeface="Arial MT"/>
              </a:rPr>
              <a:t>balikan</a:t>
            </a:r>
            <a:r>
              <a:rPr lang="id-ID" sz="2400" spc="-10" dirty="0">
                <a:effectLst/>
                <a:latin typeface="Arial MT"/>
                <a:ea typeface="Arial MT"/>
                <a:cs typeface="Arial MT"/>
              </a:rPr>
              <a:t> </a:t>
            </a:r>
            <a:r>
              <a:rPr lang="id-ID" sz="2400" dirty="0">
                <a:effectLst/>
                <a:latin typeface="Arial MT"/>
                <a:ea typeface="Arial MT"/>
                <a:cs typeface="Arial MT"/>
              </a:rPr>
              <a:t>yangtersimpan</a:t>
            </a:r>
            <a:r>
              <a:rPr lang="id-ID" sz="2400" spc="-50" dirty="0">
                <a:effectLst/>
                <a:latin typeface="Arial MT"/>
                <a:ea typeface="Arial MT"/>
                <a:cs typeface="Arial MT"/>
              </a:rPr>
              <a:t> </a:t>
            </a:r>
            <a:r>
              <a:rPr lang="id-ID" sz="2400" dirty="0">
                <a:effectLst/>
                <a:latin typeface="Arial MT"/>
                <a:ea typeface="Arial MT"/>
                <a:cs typeface="Arial MT"/>
              </a:rPr>
              <a:t>pada</a:t>
            </a:r>
            <a:r>
              <a:rPr lang="id-ID" sz="2400" spc="-45" dirty="0">
                <a:effectLst/>
                <a:latin typeface="Arial MT"/>
                <a:ea typeface="Arial MT"/>
                <a:cs typeface="Arial MT"/>
              </a:rPr>
              <a:t> </a:t>
            </a:r>
            <a:r>
              <a:rPr lang="id-ID" sz="2400" dirty="0">
                <a:effectLst/>
                <a:latin typeface="Arial MT"/>
                <a:ea typeface="Arial MT"/>
                <a:cs typeface="Arial MT"/>
              </a:rPr>
              <a:t>galah</a:t>
            </a:r>
            <a:r>
              <a:rPr lang="id-ID" sz="2400" spc="-50" dirty="0">
                <a:effectLst/>
                <a:latin typeface="Arial MT"/>
                <a:ea typeface="Arial MT"/>
                <a:cs typeface="Arial MT"/>
              </a:rPr>
              <a:t> </a:t>
            </a:r>
            <a:r>
              <a:rPr lang="id-ID" sz="2400" dirty="0">
                <a:effectLst/>
                <a:latin typeface="Arial MT"/>
                <a:ea typeface="Arial MT"/>
                <a:cs typeface="Arial MT"/>
              </a:rPr>
              <a:t>tersebut.</a:t>
            </a:r>
            <a:endParaRPr lang="en-ID" sz="2400" dirty="0">
              <a:effectLst/>
              <a:latin typeface="Arial MT"/>
              <a:ea typeface="Arial MT"/>
              <a:cs typeface="Arial MT"/>
            </a:endParaRPr>
          </a:p>
          <a:p>
            <a:endParaRPr lang="en-ID" dirty="0"/>
          </a:p>
        </p:txBody>
      </p:sp>
    </p:spTree>
    <p:extLst>
      <p:ext uri="{BB962C8B-B14F-4D97-AF65-F5344CB8AC3E}">
        <p14:creationId xmlns:p14="http://schemas.microsoft.com/office/powerpoint/2010/main" val="1190732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F3BDDC8-3BD9-42FA-9C2A-16AD028551B4}"/>
              </a:ext>
            </a:extLst>
          </p:cNvPr>
          <p:cNvPicPr>
            <a:picLocks noChangeAspect="1"/>
          </p:cNvPicPr>
          <p:nvPr/>
        </p:nvPicPr>
        <p:blipFill>
          <a:blip r:embed="rId2"/>
          <a:stretch>
            <a:fillRect/>
          </a:stretch>
        </p:blipFill>
        <p:spPr>
          <a:xfrm>
            <a:off x="1844769" y="555810"/>
            <a:ext cx="8872537" cy="3124200"/>
          </a:xfrm>
          <a:prstGeom prst="rect">
            <a:avLst/>
          </a:prstGeom>
        </p:spPr>
      </p:pic>
      <p:sp>
        <p:nvSpPr>
          <p:cNvPr id="3" name="Content Placeholder 2">
            <a:extLst>
              <a:ext uri="{FF2B5EF4-FFF2-40B4-BE49-F238E27FC236}">
                <a16:creationId xmlns:a16="http://schemas.microsoft.com/office/drawing/2014/main" id="{EFEC7F09-4281-4AD5-A88C-655F94CA50DB}"/>
              </a:ext>
            </a:extLst>
          </p:cNvPr>
          <p:cNvSpPr>
            <a:spLocks noGrp="1"/>
          </p:cNvSpPr>
          <p:nvPr>
            <p:ph idx="1"/>
          </p:nvPr>
        </p:nvSpPr>
        <p:spPr>
          <a:xfrm>
            <a:off x="1484310" y="3047999"/>
            <a:ext cx="10018713" cy="3124201"/>
          </a:xfrm>
        </p:spPr>
        <p:txBody>
          <a:bodyPr>
            <a:normAutofit fontScale="92500"/>
          </a:bodyPr>
          <a:lstStyle/>
          <a:p>
            <a:pPr marL="280035" marR="73660" indent="544195" algn="just">
              <a:lnSpc>
                <a:spcPct val="155000"/>
              </a:lnSpc>
              <a:spcBef>
                <a:spcPts val="470"/>
              </a:spcBef>
              <a:spcAft>
                <a:spcPts val="0"/>
              </a:spcAft>
            </a:pPr>
            <a:r>
              <a:rPr lang="id-ID" sz="2400" dirty="0">
                <a:effectLst/>
                <a:latin typeface="Arial MT"/>
                <a:ea typeface="Arial MT"/>
                <a:cs typeface="Arial MT"/>
              </a:rPr>
              <a:t>Selama lompatan, galah tersebut akan kembali ke posisinya yang lurus (energi balikan), mengangkat si pelompat ke arah mistar. Energi balikan tersebut saat berikutnya diubah menjadi energi kinetik bagi si pelompat (sebab pelompat dilontarkan ke atas), dan karena si pelompat diangkat ke atas (di ketinggian), maka energi potensial si pelompat pun semakin besar.</a:t>
            </a:r>
            <a:endParaRPr lang="en-ID" sz="2400" dirty="0">
              <a:effectLst/>
              <a:latin typeface="Arial MT"/>
              <a:ea typeface="Arial MT"/>
              <a:cs typeface="Arial MT"/>
            </a:endParaRPr>
          </a:p>
          <a:p>
            <a:endParaRPr lang="en-ID" dirty="0"/>
          </a:p>
        </p:txBody>
      </p:sp>
    </p:spTree>
    <p:extLst>
      <p:ext uri="{BB962C8B-B14F-4D97-AF65-F5344CB8AC3E}">
        <p14:creationId xmlns:p14="http://schemas.microsoft.com/office/powerpoint/2010/main" val="394148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59CCF2-7443-49D4-BAB1-8F0CC6EF8ABD}"/>
              </a:ext>
            </a:extLst>
          </p:cNvPr>
          <p:cNvSpPr>
            <a:spLocks noGrp="1"/>
          </p:cNvSpPr>
          <p:nvPr>
            <p:ph idx="1"/>
          </p:nvPr>
        </p:nvSpPr>
        <p:spPr>
          <a:xfrm>
            <a:off x="1484310" y="2680446"/>
            <a:ext cx="10018713" cy="3124201"/>
          </a:xfrm>
        </p:spPr>
        <p:txBody>
          <a:bodyPr>
            <a:normAutofit fontScale="62500" lnSpcReduction="20000"/>
          </a:bodyPr>
          <a:lstStyle/>
          <a:p>
            <a:pPr marL="280035" marR="71755" indent="544195" algn="just">
              <a:lnSpc>
                <a:spcPct val="155000"/>
              </a:lnSpc>
              <a:spcBef>
                <a:spcPts val="1195"/>
              </a:spcBef>
              <a:spcAft>
                <a:spcPts val="0"/>
              </a:spcAft>
            </a:pPr>
            <a:r>
              <a:rPr lang="id-ID" sz="2400" dirty="0">
                <a:effectLst/>
                <a:latin typeface="Arial MT"/>
                <a:ea typeface="Arial MT"/>
                <a:cs typeface="Arial MT"/>
              </a:rPr>
              <a:t>Pada</a:t>
            </a:r>
            <a:r>
              <a:rPr lang="id-ID" sz="2400" spc="-60" dirty="0">
                <a:effectLst/>
                <a:latin typeface="Arial MT"/>
                <a:ea typeface="Arial MT"/>
                <a:cs typeface="Arial MT"/>
              </a:rPr>
              <a:t> </a:t>
            </a:r>
            <a:r>
              <a:rPr lang="id-ID" sz="2400" dirty="0">
                <a:effectLst/>
                <a:latin typeface="Arial MT"/>
                <a:ea typeface="Arial MT"/>
                <a:cs typeface="Arial MT"/>
              </a:rPr>
              <a:t>puncak</a:t>
            </a:r>
            <a:r>
              <a:rPr lang="id-ID" sz="2400" spc="-50" dirty="0">
                <a:effectLst/>
                <a:latin typeface="Arial MT"/>
                <a:ea typeface="Arial MT"/>
                <a:cs typeface="Arial MT"/>
              </a:rPr>
              <a:t> </a:t>
            </a:r>
            <a:r>
              <a:rPr lang="id-ID" sz="2400" dirty="0">
                <a:effectLst/>
                <a:latin typeface="Arial MT"/>
                <a:ea typeface="Arial MT"/>
                <a:cs typeface="Arial MT"/>
              </a:rPr>
              <a:t>ketinggian,</a:t>
            </a:r>
            <a:r>
              <a:rPr lang="id-ID" sz="2400" spc="-45" dirty="0">
                <a:effectLst/>
                <a:latin typeface="Arial MT"/>
                <a:ea typeface="Arial MT"/>
                <a:cs typeface="Arial MT"/>
              </a:rPr>
              <a:t> </a:t>
            </a:r>
            <a:r>
              <a:rPr lang="id-ID" sz="2400" dirty="0">
                <a:effectLst/>
                <a:latin typeface="Arial MT"/>
                <a:ea typeface="Arial MT"/>
                <a:cs typeface="Arial MT"/>
              </a:rPr>
              <a:t>ketika</a:t>
            </a:r>
            <a:r>
              <a:rPr lang="id-ID" sz="2400" spc="-50" dirty="0">
                <a:effectLst/>
                <a:latin typeface="Arial MT"/>
                <a:ea typeface="Arial MT"/>
                <a:cs typeface="Arial MT"/>
              </a:rPr>
              <a:t> </a:t>
            </a:r>
            <a:r>
              <a:rPr lang="id-ID" sz="2400" dirty="0">
                <a:effectLst/>
                <a:latin typeface="Arial MT"/>
                <a:ea typeface="Arial MT"/>
                <a:cs typeface="Arial MT"/>
              </a:rPr>
              <a:t>pelompat</a:t>
            </a:r>
            <a:r>
              <a:rPr lang="id-ID" sz="2400" spc="-45" dirty="0">
                <a:effectLst/>
                <a:latin typeface="Arial MT"/>
                <a:ea typeface="Arial MT"/>
                <a:cs typeface="Arial MT"/>
              </a:rPr>
              <a:t> </a:t>
            </a:r>
            <a:r>
              <a:rPr lang="id-ID" sz="2400" dirty="0">
                <a:effectLst/>
                <a:latin typeface="Arial MT"/>
                <a:ea typeface="Arial MT"/>
                <a:cs typeface="Arial MT"/>
              </a:rPr>
              <a:t>tidak</a:t>
            </a:r>
            <a:r>
              <a:rPr lang="id-ID" sz="2400" spc="-50" dirty="0">
                <a:effectLst/>
                <a:latin typeface="Arial MT"/>
                <a:ea typeface="Arial MT"/>
                <a:cs typeface="Arial MT"/>
              </a:rPr>
              <a:t> </a:t>
            </a:r>
            <a:r>
              <a:rPr lang="id-ID" sz="2400" dirty="0">
                <a:effectLst/>
                <a:latin typeface="Arial MT"/>
                <a:ea typeface="Arial MT"/>
                <a:cs typeface="Arial MT"/>
              </a:rPr>
              <a:t>bisa</a:t>
            </a:r>
            <a:r>
              <a:rPr lang="id-ID" sz="2400" spc="-50" dirty="0">
                <a:effectLst/>
                <a:latin typeface="Arial MT"/>
                <a:ea typeface="Arial MT"/>
                <a:cs typeface="Arial MT"/>
              </a:rPr>
              <a:t> </a:t>
            </a:r>
            <a:r>
              <a:rPr lang="id-ID" sz="2400" dirty="0">
                <a:effectLst/>
                <a:latin typeface="Arial MT"/>
                <a:ea typeface="Arial MT"/>
                <a:cs typeface="Arial MT"/>
              </a:rPr>
              <a:t>menaik</a:t>
            </a:r>
            <a:r>
              <a:rPr lang="id-ID" sz="2400" spc="-45" dirty="0">
                <a:effectLst/>
                <a:latin typeface="Arial MT"/>
                <a:ea typeface="Arial MT"/>
                <a:cs typeface="Arial MT"/>
              </a:rPr>
              <a:t> </a:t>
            </a:r>
            <a:r>
              <a:rPr lang="id-ID" sz="2400" dirty="0">
                <a:effectLst/>
                <a:latin typeface="Arial MT"/>
                <a:ea typeface="Arial MT"/>
                <a:cs typeface="Arial MT"/>
              </a:rPr>
              <a:t>lagi,</a:t>
            </a:r>
            <a:r>
              <a:rPr lang="id-ID" sz="2400" spc="-50" dirty="0">
                <a:effectLst/>
                <a:latin typeface="Arial MT"/>
                <a:ea typeface="Arial MT"/>
                <a:cs typeface="Arial MT"/>
              </a:rPr>
              <a:t> </a:t>
            </a:r>
            <a:r>
              <a:rPr lang="id-ID" sz="2400" dirty="0">
                <a:effectLst/>
                <a:latin typeface="Arial MT"/>
                <a:ea typeface="Arial MT"/>
                <a:cs typeface="Arial MT"/>
              </a:rPr>
              <a:t>energi</a:t>
            </a:r>
            <a:r>
              <a:rPr lang="id-ID" sz="2400" spc="-45" dirty="0">
                <a:effectLst/>
                <a:latin typeface="Arial MT"/>
                <a:ea typeface="Arial MT"/>
                <a:cs typeface="Arial MT"/>
              </a:rPr>
              <a:t> </a:t>
            </a:r>
            <a:r>
              <a:rPr lang="id-ID" sz="2400" dirty="0">
                <a:effectLst/>
                <a:latin typeface="Arial MT"/>
                <a:ea typeface="Arial MT"/>
                <a:cs typeface="Arial MT"/>
              </a:rPr>
              <a:t>kinetik</a:t>
            </a:r>
            <a:r>
              <a:rPr lang="id-ID" sz="2400" spc="-50" dirty="0">
                <a:effectLst/>
                <a:latin typeface="Arial MT"/>
                <a:ea typeface="Arial MT"/>
                <a:cs typeface="Arial MT"/>
              </a:rPr>
              <a:t> </a:t>
            </a:r>
            <a:r>
              <a:rPr lang="id-ID" sz="2400" dirty="0">
                <a:effectLst/>
                <a:latin typeface="Arial MT"/>
                <a:ea typeface="Arial MT"/>
                <a:cs typeface="Arial MT"/>
              </a:rPr>
              <a:t>si</a:t>
            </a:r>
            <a:r>
              <a:rPr lang="id-ID" sz="2400" spc="-35" dirty="0">
                <a:effectLst/>
                <a:latin typeface="Arial MT"/>
                <a:ea typeface="Arial MT"/>
                <a:cs typeface="Arial MT"/>
              </a:rPr>
              <a:t> </a:t>
            </a:r>
            <a:r>
              <a:rPr lang="id-ID" sz="2400" dirty="0">
                <a:effectLst/>
                <a:latin typeface="Arial MT"/>
                <a:ea typeface="Arial MT"/>
                <a:cs typeface="Arial MT"/>
              </a:rPr>
              <a:t>pelompat menjadi</a:t>
            </a:r>
            <a:r>
              <a:rPr lang="id-ID" sz="2400" spc="-50" dirty="0">
                <a:effectLst/>
                <a:latin typeface="Arial MT"/>
                <a:ea typeface="Arial MT"/>
                <a:cs typeface="Arial MT"/>
              </a:rPr>
              <a:t> </a:t>
            </a:r>
            <a:r>
              <a:rPr lang="id-ID" sz="2400" dirty="0">
                <a:effectLst/>
                <a:latin typeface="Arial MT"/>
                <a:ea typeface="Arial MT"/>
                <a:cs typeface="Arial MT"/>
              </a:rPr>
              <a:t>nol,</a:t>
            </a:r>
            <a:r>
              <a:rPr lang="id-ID" sz="2400" spc="-50" dirty="0">
                <a:effectLst/>
                <a:latin typeface="Arial MT"/>
                <a:ea typeface="Arial MT"/>
                <a:cs typeface="Arial MT"/>
              </a:rPr>
              <a:t> </a:t>
            </a:r>
            <a:r>
              <a:rPr lang="id-ID" sz="2400" dirty="0">
                <a:effectLst/>
                <a:latin typeface="Arial MT"/>
                <a:ea typeface="Arial MT"/>
                <a:cs typeface="Arial MT"/>
              </a:rPr>
              <a:t>sebab</a:t>
            </a:r>
            <a:r>
              <a:rPr lang="id-ID" sz="2400" spc="-45" dirty="0">
                <a:effectLst/>
                <a:latin typeface="Arial MT"/>
                <a:ea typeface="Arial MT"/>
                <a:cs typeface="Arial MT"/>
              </a:rPr>
              <a:t> </a:t>
            </a:r>
            <a:r>
              <a:rPr lang="id-ID" sz="2400" dirty="0">
                <a:effectLst/>
                <a:latin typeface="Arial MT"/>
                <a:ea typeface="Arial MT"/>
                <a:cs typeface="Arial MT"/>
              </a:rPr>
              <a:t>untuk</a:t>
            </a:r>
            <a:r>
              <a:rPr lang="id-ID" sz="2400" spc="-50" dirty="0">
                <a:effectLst/>
                <a:latin typeface="Arial MT"/>
                <a:ea typeface="Arial MT"/>
                <a:cs typeface="Arial MT"/>
              </a:rPr>
              <a:t> </a:t>
            </a:r>
            <a:r>
              <a:rPr lang="id-ID" sz="2400" dirty="0">
                <a:effectLst/>
                <a:latin typeface="Arial MT"/>
                <a:ea typeface="Arial MT"/>
                <a:cs typeface="Arial MT"/>
              </a:rPr>
              <a:t>sesaat</a:t>
            </a:r>
            <a:r>
              <a:rPr lang="id-ID" sz="2400" spc="-45" dirty="0">
                <a:effectLst/>
                <a:latin typeface="Arial MT"/>
                <a:ea typeface="Arial MT"/>
                <a:cs typeface="Arial MT"/>
              </a:rPr>
              <a:t> </a:t>
            </a:r>
            <a:r>
              <a:rPr lang="id-ID" sz="2400" dirty="0">
                <a:effectLst/>
                <a:latin typeface="Arial MT"/>
                <a:ea typeface="Arial MT"/>
                <a:cs typeface="Arial MT"/>
              </a:rPr>
              <a:t>si</a:t>
            </a:r>
            <a:r>
              <a:rPr lang="id-ID" sz="2400" spc="-50" dirty="0">
                <a:effectLst/>
                <a:latin typeface="Arial MT"/>
                <a:ea typeface="Arial MT"/>
                <a:cs typeface="Arial MT"/>
              </a:rPr>
              <a:t> </a:t>
            </a:r>
            <a:r>
              <a:rPr lang="id-ID" sz="2400" dirty="0">
                <a:effectLst/>
                <a:latin typeface="Arial MT"/>
                <a:ea typeface="Arial MT"/>
                <a:cs typeface="Arial MT"/>
              </a:rPr>
              <a:t>pelompat</a:t>
            </a:r>
            <a:r>
              <a:rPr lang="id-ID" sz="2400" spc="-50" dirty="0">
                <a:effectLst/>
                <a:latin typeface="Arial MT"/>
                <a:ea typeface="Arial MT"/>
                <a:cs typeface="Arial MT"/>
              </a:rPr>
              <a:t> </a:t>
            </a:r>
            <a:r>
              <a:rPr lang="id-ID" sz="2400" dirty="0">
                <a:effectLst/>
                <a:latin typeface="Arial MT"/>
                <a:ea typeface="Arial MT"/>
                <a:cs typeface="Arial MT"/>
              </a:rPr>
              <a:t>tidak</a:t>
            </a:r>
            <a:r>
              <a:rPr lang="id-ID" sz="2400" spc="-45" dirty="0">
                <a:effectLst/>
                <a:latin typeface="Arial MT"/>
                <a:ea typeface="Arial MT"/>
                <a:cs typeface="Arial MT"/>
              </a:rPr>
              <a:t> </a:t>
            </a:r>
            <a:r>
              <a:rPr lang="id-ID" sz="2400" dirty="0">
                <a:effectLst/>
                <a:latin typeface="Arial MT"/>
                <a:ea typeface="Arial MT"/>
                <a:cs typeface="Arial MT"/>
              </a:rPr>
              <a:t>bergerak</a:t>
            </a:r>
            <a:r>
              <a:rPr lang="id-ID" sz="2400" spc="-50" dirty="0">
                <a:effectLst/>
                <a:latin typeface="Arial MT"/>
                <a:ea typeface="Arial MT"/>
                <a:cs typeface="Arial MT"/>
              </a:rPr>
              <a:t> </a:t>
            </a:r>
            <a:r>
              <a:rPr lang="id-ID" sz="2400" dirty="0">
                <a:effectLst/>
                <a:latin typeface="Arial MT"/>
                <a:ea typeface="Arial MT"/>
                <a:cs typeface="Arial MT"/>
              </a:rPr>
              <a:t>lagi.</a:t>
            </a:r>
            <a:r>
              <a:rPr lang="id-ID" sz="2400" spc="-45" dirty="0">
                <a:effectLst/>
                <a:latin typeface="Arial MT"/>
                <a:ea typeface="Arial MT"/>
                <a:cs typeface="Arial MT"/>
              </a:rPr>
              <a:t> </a:t>
            </a:r>
            <a:r>
              <a:rPr lang="id-ID" sz="2400" dirty="0">
                <a:effectLst/>
                <a:latin typeface="Arial MT"/>
                <a:ea typeface="Arial MT"/>
                <a:cs typeface="Arial MT"/>
              </a:rPr>
              <a:t>Tetapi</a:t>
            </a:r>
            <a:r>
              <a:rPr lang="id-ID" sz="2400" spc="-50" dirty="0">
                <a:effectLst/>
                <a:latin typeface="Arial MT"/>
                <a:ea typeface="Arial MT"/>
                <a:cs typeface="Arial MT"/>
              </a:rPr>
              <a:t> </a:t>
            </a:r>
            <a:r>
              <a:rPr lang="id-ID" sz="2400" dirty="0">
                <a:effectLst/>
                <a:latin typeface="Arial MT"/>
                <a:ea typeface="Arial MT"/>
                <a:cs typeface="Arial MT"/>
              </a:rPr>
              <a:t>energi</a:t>
            </a:r>
            <a:r>
              <a:rPr lang="id-ID" sz="2400" spc="-50" dirty="0">
                <a:effectLst/>
                <a:latin typeface="Arial MT"/>
                <a:ea typeface="Arial MT"/>
                <a:cs typeface="Arial MT"/>
              </a:rPr>
              <a:t> </a:t>
            </a:r>
            <a:r>
              <a:rPr lang="id-ID" sz="2400" dirty="0">
                <a:effectLst/>
                <a:latin typeface="Arial MT"/>
                <a:ea typeface="Arial MT"/>
                <a:cs typeface="Arial MT"/>
              </a:rPr>
              <a:t>potensialnya</a:t>
            </a:r>
            <a:r>
              <a:rPr lang="id-ID" sz="2400" spc="-45" dirty="0">
                <a:effectLst/>
                <a:latin typeface="Arial MT"/>
                <a:ea typeface="Arial MT"/>
                <a:cs typeface="Arial MT"/>
              </a:rPr>
              <a:t> </a:t>
            </a:r>
            <a:r>
              <a:rPr lang="id-ID" sz="2400" dirty="0">
                <a:effectLst/>
                <a:latin typeface="Arial MT"/>
                <a:ea typeface="Arial MT"/>
                <a:cs typeface="Arial MT"/>
              </a:rPr>
              <a:t>menjadi sangat besar karena si pelompat berada di puncak ketinggian. Baru ketika si pelompat bergerak turun kembali ke bumi dan berakselerasi setiap saat, maka energi potensialnya diubah menjadi energi kinetik secara bertahap. Sesaat</a:t>
            </a:r>
            <a:r>
              <a:rPr lang="id-ID" sz="2400" spc="200" dirty="0">
                <a:effectLst/>
                <a:latin typeface="Arial MT"/>
                <a:ea typeface="Arial MT"/>
                <a:cs typeface="Arial MT"/>
              </a:rPr>
              <a:t> </a:t>
            </a:r>
            <a:r>
              <a:rPr lang="id-ID" sz="2400" dirty="0">
                <a:effectLst/>
                <a:latin typeface="Arial MT"/>
                <a:ea typeface="Arial MT"/>
                <a:cs typeface="Arial MT"/>
              </a:rPr>
              <a:t>sebelum tubuhnya mendarat menghantam matras pendaratan, kecepatannya menjadi</a:t>
            </a:r>
            <a:r>
              <a:rPr lang="id-ID" sz="2400" spc="-15" dirty="0">
                <a:effectLst/>
                <a:latin typeface="Arial MT"/>
                <a:ea typeface="Arial MT"/>
                <a:cs typeface="Arial MT"/>
              </a:rPr>
              <a:t> </a:t>
            </a:r>
            <a:r>
              <a:rPr lang="id-ID" sz="2400" dirty="0">
                <a:effectLst/>
                <a:latin typeface="Arial MT"/>
                <a:ea typeface="Arial MT"/>
                <a:cs typeface="Arial MT"/>
              </a:rPr>
              <a:t>sangat</a:t>
            </a:r>
            <a:r>
              <a:rPr lang="id-ID" sz="2400" spc="-10" dirty="0">
                <a:effectLst/>
                <a:latin typeface="Arial MT"/>
                <a:ea typeface="Arial MT"/>
                <a:cs typeface="Arial MT"/>
              </a:rPr>
              <a:t> </a:t>
            </a:r>
            <a:r>
              <a:rPr lang="id-ID" sz="2400" dirty="0">
                <a:effectLst/>
                <a:latin typeface="Arial MT"/>
                <a:ea typeface="Arial MT"/>
                <a:cs typeface="Arial MT"/>
              </a:rPr>
              <a:t>tinggi</a:t>
            </a:r>
            <a:r>
              <a:rPr lang="id-ID" sz="2400" spc="-10" dirty="0">
                <a:effectLst/>
                <a:latin typeface="Arial MT"/>
                <a:ea typeface="Arial MT"/>
                <a:cs typeface="Arial MT"/>
              </a:rPr>
              <a:t> </a:t>
            </a:r>
            <a:r>
              <a:rPr lang="id-ID" sz="2400" dirty="0">
                <a:effectLst/>
                <a:latin typeface="Arial MT"/>
                <a:ea typeface="Arial MT"/>
                <a:cs typeface="Arial MT"/>
              </a:rPr>
              <a:t>dan nilai energi kinetiknya juga sangat tinggi. Massa tubuh pelompat karenanya</a:t>
            </a:r>
            <a:r>
              <a:rPr lang="id-ID" sz="2400" spc="200" dirty="0">
                <a:effectLst/>
                <a:latin typeface="Arial MT"/>
                <a:ea typeface="Arial MT"/>
                <a:cs typeface="Arial MT"/>
              </a:rPr>
              <a:t> </a:t>
            </a:r>
            <a:r>
              <a:rPr lang="id-ID" sz="2400" dirty="0">
                <a:effectLst/>
                <a:latin typeface="Arial MT"/>
                <a:ea typeface="Arial MT"/>
                <a:cs typeface="Arial MT"/>
              </a:rPr>
              <a:t>akanmenekan matras pendaratan dengan kuat, dan menghasilkan panas pada permukaan matras itu akibat kontak tubuhnya dengan matras. Penekanan pada matras pendartan dan panas yang dihasilkannya merupakan gambaran dari kerja oleh energi kinetik si pelompat.</a:t>
            </a:r>
            <a:endParaRPr lang="en-ID" sz="2400" dirty="0">
              <a:effectLst/>
              <a:latin typeface="Arial MT"/>
              <a:ea typeface="Arial MT"/>
              <a:cs typeface="Arial MT"/>
            </a:endParaRPr>
          </a:p>
          <a:p>
            <a:endParaRPr lang="en-ID" dirty="0"/>
          </a:p>
        </p:txBody>
      </p:sp>
      <p:pic>
        <p:nvPicPr>
          <p:cNvPr id="5" name="Picture 4">
            <a:extLst>
              <a:ext uri="{FF2B5EF4-FFF2-40B4-BE49-F238E27FC236}">
                <a16:creationId xmlns:a16="http://schemas.microsoft.com/office/drawing/2014/main" id="{D0FFC3FA-2253-4F96-87DE-DC3AC981589F}"/>
              </a:ext>
            </a:extLst>
          </p:cNvPr>
          <p:cNvPicPr>
            <a:picLocks noChangeAspect="1"/>
          </p:cNvPicPr>
          <p:nvPr/>
        </p:nvPicPr>
        <p:blipFill>
          <a:blip r:embed="rId2"/>
          <a:stretch>
            <a:fillRect/>
          </a:stretch>
        </p:blipFill>
        <p:spPr>
          <a:xfrm>
            <a:off x="1740550" y="255493"/>
            <a:ext cx="9506231" cy="2411505"/>
          </a:xfrm>
          <a:prstGeom prst="rect">
            <a:avLst/>
          </a:prstGeom>
        </p:spPr>
      </p:pic>
    </p:spTree>
    <p:extLst>
      <p:ext uri="{BB962C8B-B14F-4D97-AF65-F5344CB8AC3E}">
        <p14:creationId xmlns:p14="http://schemas.microsoft.com/office/powerpoint/2010/main" val="1829425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950038-F9F5-4762-B5EF-3555EE302DF6}"/>
              </a:ext>
            </a:extLst>
          </p:cNvPr>
          <p:cNvSpPr>
            <a:spLocks noGrp="1"/>
          </p:cNvSpPr>
          <p:nvPr>
            <p:ph idx="1"/>
          </p:nvPr>
        </p:nvSpPr>
        <p:spPr/>
        <p:txBody>
          <a:bodyPr>
            <a:normAutofit fontScale="55000" lnSpcReduction="20000"/>
          </a:bodyPr>
          <a:lstStyle/>
          <a:p>
            <a:pPr marL="280035" marR="73025" indent="558165" algn="just">
              <a:lnSpc>
                <a:spcPct val="155000"/>
              </a:lnSpc>
              <a:spcBef>
                <a:spcPts val="490"/>
              </a:spcBef>
              <a:spcAft>
                <a:spcPts val="0"/>
              </a:spcAft>
            </a:pPr>
            <a:r>
              <a:rPr lang="id-ID" sz="2400" dirty="0">
                <a:effectLst/>
                <a:latin typeface="Arial MT"/>
                <a:ea typeface="Arial MT"/>
                <a:cs typeface="Arial MT"/>
              </a:rPr>
              <a:t>Betapa banyak contoh lain pada cabang olahraga dalam hal ketiga bentuk energi yang digambarkan di atas tadi.</a:t>
            </a:r>
            <a:r>
              <a:rPr lang="id-ID" sz="2400" spc="-5" dirty="0">
                <a:effectLst/>
                <a:latin typeface="Arial MT"/>
                <a:ea typeface="Arial MT"/>
                <a:cs typeface="Arial MT"/>
              </a:rPr>
              <a:t> </a:t>
            </a:r>
            <a:r>
              <a:rPr lang="id-ID" sz="2400" dirty="0">
                <a:effectLst/>
                <a:latin typeface="Arial MT"/>
                <a:ea typeface="Arial MT"/>
                <a:cs typeface="Arial MT"/>
              </a:rPr>
              <a:t>Membengkokkan busur dalam panahan atau menekan kuat pada papan lompat ketika menolak dalam loncat indah adalah contoh dari kerja yang dilakukan oleh suatu benda untuk membangun energi balikan. Dalm senam, seorang yang melompat pada trampolin adalah sama dengan upaya meregang per spiralnya. Per yang teregang mengandung energi balikan. Energi balikan inilah yang melontarkan</a:t>
            </a:r>
            <a:r>
              <a:rPr lang="id-ID" sz="2400" spc="-5" dirty="0">
                <a:effectLst/>
                <a:latin typeface="Arial MT"/>
                <a:ea typeface="Arial MT"/>
                <a:cs typeface="Arial MT"/>
              </a:rPr>
              <a:t> </a:t>
            </a:r>
            <a:r>
              <a:rPr lang="id-ID" sz="2400" dirty="0">
                <a:effectLst/>
                <a:latin typeface="Arial MT"/>
                <a:ea typeface="Arial MT"/>
                <a:cs typeface="Arial MT"/>
              </a:rPr>
              <a:t>pesenam</a:t>
            </a:r>
            <a:r>
              <a:rPr lang="id-ID" sz="2400" spc="15" dirty="0">
                <a:effectLst/>
                <a:latin typeface="Arial MT"/>
                <a:ea typeface="Arial MT"/>
                <a:cs typeface="Arial MT"/>
              </a:rPr>
              <a:t> </a:t>
            </a:r>
            <a:r>
              <a:rPr lang="id-ID" sz="2400" dirty="0">
                <a:effectLst/>
                <a:latin typeface="Arial MT"/>
                <a:ea typeface="Arial MT"/>
                <a:cs typeface="Arial MT"/>
              </a:rPr>
              <a:t>ke udara.</a:t>
            </a:r>
            <a:r>
              <a:rPr lang="id-ID" sz="2400" spc="30" dirty="0">
                <a:effectLst/>
                <a:latin typeface="Arial MT"/>
                <a:ea typeface="Arial MT"/>
                <a:cs typeface="Arial MT"/>
              </a:rPr>
              <a:t> </a:t>
            </a:r>
            <a:r>
              <a:rPr lang="id-ID" sz="2400" dirty="0">
                <a:effectLst/>
                <a:latin typeface="Arial MT"/>
                <a:ea typeface="Arial MT"/>
                <a:cs typeface="Arial MT"/>
              </a:rPr>
              <a:t>Pesenam</a:t>
            </a:r>
            <a:r>
              <a:rPr lang="id-ID" sz="2400" spc="15" dirty="0">
                <a:effectLst/>
                <a:latin typeface="Arial MT"/>
                <a:ea typeface="Arial MT"/>
                <a:cs typeface="Arial MT"/>
              </a:rPr>
              <a:t> </a:t>
            </a:r>
            <a:r>
              <a:rPr lang="id-ID" sz="2400" dirty="0">
                <a:effectLst/>
                <a:latin typeface="Arial MT"/>
                <a:ea typeface="Arial MT"/>
                <a:cs typeface="Arial MT"/>
              </a:rPr>
              <a:t>itu akan sampai pada nolnya energi</a:t>
            </a:r>
            <a:r>
              <a:rPr lang="id-ID" sz="2400" spc="5" dirty="0">
                <a:effectLst/>
                <a:latin typeface="Arial MT"/>
                <a:ea typeface="Arial MT"/>
                <a:cs typeface="Arial MT"/>
              </a:rPr>
              <a:t> </a:t>
            </a:r>
            <a:r>
              <a:rPr lang="id-ID" sz="2400" dirty="0">
                <a:effectLst/>
                <a:latin typeface="Arial MT"/>
                <a:ea typeface="Arial MT"/>
                <a:cs typeface="Arial MT"/>
              </a:rPr>
              <a:t>kinetik</a:t>
            </a:r>
            <a:endParaRPr lang="en-ID" sz="2400" dirty="0">
              <a:effectLst/>
              <a:latin typeface="Arial MT"/>
              <a:ea typeface="Arial MT"/>
              <a:cs typeface="Arial MT"/>
            </a:endParaRPr>
          </a:p>
          <a:p>
            <a:pPr marL="280035" marR="66040" algn="just">
              <a:lnSpc>
                <a:spcPct val="155000"/>
              </a:lnSpc>
              <a:spcBef>
                <a:spcPts val="410"/>
              </a:spcBef>
              <a:spcAft>
                <a:spcPts val="0"/>
              </a:spcAft>
            </a:pPr>
            <a:br>
              <a:rPr lang="id-ID" sz="2000" dirty="0">
                <a:effectLst/>
                <a:latin typeface="Arial MT"/>
                <a:ea typeface="Arial MT"/>
                <a:cs typeface="Arial MT"/>
              </a:rPr>
            </a:br>
            <a:r>
              <a:rPr lang="id-ID" sz="2400" dirty="0">
                <a:effectLst/>
                <a:latin typeface="Arial MT"/>
                <a:ea typeface="Arial MT"/>
                <a:cs typeface="Arial MT"/>
              </a:rPr>
              <a:t>ketika</a:t>
            </a:r>
            <a:r>
              <a:rPr lang="id-ID" sz="2400" spc="-65" dirty="0">
                <a:effectLst/>
                <a:latin typeface="Arial MT"/>
                <a:ea typeface="Arial MT"/>
                <a:cs typeface="Arial MT"/>
              </a:rPr>
              <a:t> </a:t>
            </a:r>
            <a:r>
              <a:rPr lang="id-ID" sz="2400" dirty="0">
                <a:effectLst/>
                <a:latin typeface="Arial MT"/>
                <a:ea typeface="Arial MT"/>
                <a:cs typeface="Arial MT"/>
              </a:rPr>
              <a:t>sesaat</a:t>
            </a:r>
            <a:r>
              <a:rPr lang="id-ID" sz="2400" spc="-50" dirty="0">
                <a:effectLst/>
                <a:latin typeface="Arial MT"/>
                <a:ea typeface="Arial MT"/>
                <a:cs typeface="Arial MT"/>
              </a:rPr>
              <a:t> </a:t>
            </a:r>
            <a:r>
              <a:rPr lang="id-ID" sz="2400" dirty="0">
                <a:effectLst/>
                <a:latin typeface="Arial MT"/>
                <a:ea typeface="Arial MT"/>
                <a:cs typeface="Arial MT"/>
              </a:rPr>
              <a:t>ia</a:t>
            </a:r>
            <a:r>
              <a:rPr lang="id-ID" sz="2400" spc="-65" dirty="0">
                <a:effectLst/>
                <a:latin typeface="Arial MT"/>
                <a:ea typeface="Arial MT"/>
                <a:cs typeface="Arial MT"/>
              </a:rPr>
              <a:t> </a:t>
            </a:r>
            <a:r>
              <a:rPr lang="id-ID" sz="2400" dirty="0">
                <a:effectLst/>
                <a:latin typeface="Arial MT"/>
                <a:ea typeface="Arial MT"/>
                <a:cs typeface="Arial MT"/>
              </a:rPr>
              <a:t>ada</a:t>
            </a:r>
            <a:r>
              <a:rPr lang="id-ID" sz="2400" spc="-55" dirty="0">
                <a:effectLst/>
                <a:latin typeface="Arial MT"/>
                <a:ea typeface="Arial MT"/>
                <a:cs typeface="Arial MT"/>
              </a:rPr>
              <a:t> </a:t>
            </a:r>
            <a:r>
              <a:rPr lang="id-ID" sz="2400" dirty="0">
                <a:effectLst/>
                <a:latin typeface="Arial MT"/>
                <a:ea typeface="Arial MT"/>
                <a:cs typeface="Arial MT"/>
              </a:rPr>
              <a:t>pada</a:t>
            </a:r>
            <a:r>
              <a:rPr lang="id-ID" sz="2400" spc="-55" dirty="0">
                <a:effectLst/>
                <a:latin typeface="Arial MT"/>
                <a:ea typeface="Arial MT"/>
                <a:cs typeface="Arial MT"/>
              </a:rPr>
              <a:t> </a:t>
            </a:r>
            <a:r>
              <a:rPr lang="id-ID" sz="2400" dirty="0">
                <a:effectLst/>
                <a:latin typeface="Arial MT"/>
                <a:ea typeface="Arial MT"/>
                <a:cs typeface="Arial MT"/>
              </a:rPr>
              <a:t>kondisi</a:t>
            </a:r>
            <a:r>
              <a:rPr lang="id-ID" sz="2400" spc="-55" dirty="0">
                <a:effectLst/>
                <a:latin typeface="Arial MT"/>
                <a:ea typeface="Arial MT"/>
                <a:cs typeface="Arial MT"/>
              </a:rPr>
              <a:t> </a:t>
            </a:r>
            <a:r>
              <a:rPr lang="id-ID" sz="2400" dirty="0">
                <a:effectLst/>
                <a:latin typeface="Arial MT"/>
                <a:ea typeface="Arial MT"/>
                <a:cs typeface="Arial MT"/>
              </a:rPr>
              <a:t>tidak</a:t>
            </a:r>
            <a:r>
              <a:rPr lang="id-ID" sz="2400" spc="-35" dirty="0">
                <a:effectLst/>
                <a:latin typeface="Arial MT"/>
                <a:ea typeface="Arial MT"/>
                <a:cs typeface="Arial MT"/>
              </a:rPr>
              <a:t> </a:t>
            </a:r>
            <a:r>
              <a:rPr lang="id-ID" sz="2400" dirty="0">
                <a:effectLst/>
                <a:latin typeface="Arial MT"/>
                <a:ea typeface="Arial MT"/>
                <a:cs typeface="Arial MT"/>
              </a:rPr>
              <a:t>bergerak</a:t>
            </a:r>
            <a:r>
              <a:rPr lang="id-ID" sz="2400" spc="-45" dirty="0">
                <a:effectLst/>
                <a:latin typeface="Arial MT"/>
                <a:ea typeface="Arial MT"/>
                <a:cs typeface="Arial MT"/>
              </a:rPr>
              <a:t> </a:t>
            </a:r>
            <a:r>
              <a:rPr lang="id-ID" sz="2400" dirty="0">
                <a:effectLst/>
                <a:latin typeface="Arial MT"/>
                <a:ea typeface="Arial MT"/>
                <a:cs typeface="Arial MT"/>
              </a:rPr>
              <a:t>di</a:t>
            </a:r>
            <a:r>
              <a:rPr lang="id-ID" sz="2400" spc="-65" dirty="0">
                <a:effectLst/>
                <a:latin typeface="Arial MT"/>
                <a:ea typeface="Arial MT"/>
                <a:cs typeface="Arial MT"/>
              </a:rPr>
              <a:t> </a:t>
            </a:r>
            <a:r>
              <a:rPr lang="id-ID" sz="2400" dirty="0">
                <a:effectLst/>
                <a:latin typeface="Arial MT"/>
                <a:ea typeface="Arial MT"/>
                <a:cs typeface="Arial MT"/>
              </a:rPr>
              <a:t>puncak</a:t>
            </a:r>
            <a:r>
              <a:rPr lang="id-ID" sz="2400" spc="-45" dirty="0">
                <a:effectLst/>
                <a:latin typeface="Arial MT"/>
                <a:ea typeface="Arial MT"/>
                <a:cs typeface="Arial MT"/>
              </a:rPr>
              <a:t> </a:t>
            </a:r>
            <a:r>
              <a:rPr lang="id-ID" sz="2400" dirty="0">
                <a:effectLst/>
                <a:latin typeface="Arial MT"/>
                <a:ea typeface="Arial MT"/>
                <a:cs typeface="Arial MT"/>
              </a:rPr>
              <a:t>layangannya.</a:t>
            </a:r>
            <a:r>
              <a:rPr lang="id-ID" sz="2400" spc="-45" dirty="0">
                <a:effectLst/>
                <a:latin typeface="Arial MT"/>
                <a:ea typeface="Arial MT"/>
                <a:cs typeface="Arial MT"/>
              </a:rPr>
              <a:t> </a:t>
            </a:r>
            <a:r>
              <a:rPr lang="id-ID" sz="2400" dirty="0">
                <a:effectLst/>
                <a:latin typeface="Arial MT"/>
                <a:ea typeface="Arial MT"/>
                <a:cs typeface="Arial MT"/>
              </a:rPr>
              <a:t>Pada</a:t>
            </a:r>
            <a:r>
              <a:rPr lang="id-ID" sz="2400" spc="-55" dirty="0">
                <a:effectLst/>
                <a:latin typeface="Arial MT"/>
                <a:ea typeface="Arial MT"/>
                <a:cs typeface="Arial MT"/>
              </a:rPr>
              <a:t> </a:t>
            </a:r>
            <a:r>
              <a:rPr lang="id-ID" sz="2400" dirty="0">
                <a:effectLst/>
                <a:latin typeface="Arial MT"/>
                <a:ea typeface="Arial MT"/>
                <a:cs typeface="Arial MT"/>
              </a:rPr>
              <a:t>posisi</a:t>
            </a:r>
            <a:r>
              <a:rPr lang="id-ID" sz="2400" spc="-55" dirty="0">
                <a:effectLst/>
                <a:latin typeface="Arial MT"/>
                <a:ea typeface="Arial MT"/>
                <a:cs typeface="Arial MT"/>
              </a:rPr>
              <a:t> </a:t>
            </a:r>
            <a:r>
              <a:rPr lang="id-ID" sz="2400" dirty="0">
                <a:effectLst/>
                <a:latin typeface="Arial MT"/>
                <a:ea typeface="Arial MT"/>
                <a:cs typeface="Arial MT"/>
              </a:rPr>
              <a:t>ini</a:t>
            </a:r>
            <a:r>
              <a:rPr lang="id-ID" sz="2400" spc="-55" dirty="0">
                <a:effectLst/>
                <a:latin typeface="Arial MT"/>
                <a:ea typeface="Arial MT"/>
                <a:cs typeface="Arial MT"/>
              </a:rPr>
              <a:t> </a:t>
            </a:r>
            <a:r>
              <a:rPr lang="id-ID" sz="2400" dirty="0">
                <a:effectLst/>
                <a:latin typeface="Arial MT"/>
                <a:ea typeface="Arial MT"/>
                <a:cs typeface="Arial MT"/>
              </a:rPr>
              <a:t>energi potensialnya sangat besar, tetapi kinetik energinya nol. Baru ketika ia melayang turun, kecepatannya bertambah lagi dan nergi kinetiknya bertambah kembali. Energi kinetik yang dihasilkan selama jatuh ke trampolin digabung dengan daya yang dikerahkan oleh otot-otot si pesenam, akan kembali meregang per spiral trampolin dengan energi yang lebih besar, sehingga berikutnya akan melontarkan pesenam lebih tinggi lagi ke udara.</a:t>
            </a:r>
            <a:endParaRPr lang="en-ID" sz="2400" dirty="0">
              <a:effectLst/>
              <a:latin typeface="Arial MT"/>
              <a:ea typeface="Arial MT"/>
              <a:cs typeface="Arial MT"/>
            </a:endParaRPr>
          </a:p>
          <a:p>
            <a:endParaRPr lang="en-ID" dirty="0"/>
          </a:p>
        </p:txBody>
      </p:sp>
      <p:pic>
        <p:nvPicPr>
          <p:cNvPr id="1026" name="Picture 2" descr="▷ Lompat Tinggi: Gif Gambar Animasi &amp; Animasi Bergerak - 100% GRATIS!">
            <a:extLst>
              <a:ext uri="{FF2B5EF4-FFF2-40B4-BE49-F238E27FC236}">
                <a16:creationId xmlns:a16="http://schemas.microsoft.com/office/drawing/2014/main" id="{61DDF0D4-9DFB-4072-A667-DAE0F953B5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9922" y="650222"/>
            <a:ext cx="5188043"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507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07AAB-7FCA-489D-9D53-0AEAEE48A07A}"/>
              </a:ext>
            </a:extLst>
          </p:cNvPr>
          <p:cNvSpPr>
            <a:spLocks noGrp="1"/>
          </p:cNvSpPr>
          <p:nvPr>
            <p:ph idx="1"/>
          </p:nvPr>
        </p:nvSpPr>
        <p:spPr>
          <a:xfrm>
            <a:off x="1457416" y="1994646"/>
            <a:ext cx="10018713" cy="4392707"/>
          </a:xfrm>
        </p:spPr>
        <p:txBody>
          <a:bodyPr>
            <a:normAutofit fontScale="55000" lnSpcReduction="20000"/>
          </a:bodyPr>
          <a:lstStyle/>
          <a:p>
            <a:pPr marL="280035" marR="168910" indent="360680" algn="just">
              <a:lnSpc>
                <a:spcPct val="155000"/>
              </a:lnSpc>
              <a:spcBef>
                <a:spcPts val="660"/>
              </a:spcBef>
              <a:spcAft>
                <a:spcPts val="0"/>
              </a:spcAft>
            </a:pPr>
            <a:r>
              <a:rPr lang="id-ID" sz="2400" dirty="0">
                <a:effectLst/>
                <a:latin typeface="Arial MT"/>
                <a:ea typeface="Arial MT"/>
                <a:cs typeface="Arial MT"/>
              </a:rPr>
              <a:t>S</a:t>
            </a:r>
            <a:r>
              <a:rPr lang="id-ID" sz="2900" dirty="0">
                <a:effectLst/>
                <a:latin typeface="Arial MT"/>
                <a:ea typeface="Arial MT"/>
                <a:cs typeface="Arial MT"/>
              </a:rPr>
              <a:t>emua benda yang sedang bergerak akan memiliki momentum dan sekaligus energi kinetik. Bergantung pada seberapa besar massa yang dimiliki dan seberapa cepat benda itu bergerak, benda tersebut akan memiliki kapasitas untuk menerapkan daya terhadap objek lain (atau terhadap dirinya sendiri) dalam jarak dan waktu tertentu. Kita dapat melihat bagaimana momentum dan energi kinetik </a:t>
            </a:r>
            <a:r>
              <a:rPr lang="id-ID" sz="2900" spc="-10" dirty="0">
                <a:effectLst/>
                <a:latin typeface="Arial MT"/>
                <a:ea typeface="Arial MT"/>
                <a:cs typeface="Arial MT"/>
              </a:rPr>
              <a:t>dihubungkan serta bagaimana perbedaannya. Cara paling mudah untuk memikirkan energi kinetik </a:t>
            </a:r>
            <a:r>
              <a:rPr lang="id-ID" sz="2900" dirty="0">
                <a:effectLst/>
                <a:latin typeface="Arial MT"/>
                <a:ea typeface="Arial MT"/>
                <a:cs typeface="Arial MT"/>
              </a:rPr>
              <a:t>adalah dengan memandangnya sebagai kemampuan dari suatu pobjek yang sedang bergerak untuk melakukan suatu „kerja</a:t>
            </a:r>
            <a:r>
              <a:rPr lang="id-ID" sz="2900" dirty="0">
                <a:effectLst/>
                <a:latin typeface="Microsoft Sans Serif" panose="020B0604020202020204" pitchFamily="34" charset="0"/>
                <a:ea typeface="Arial MT"/>
                <a:cs typeface="Arial MT"/>
              </a:rPr>
              <a:t>‟</a:t>
            </a:r>
            <a:r>
              <a:rPr lang="id-ID" sz="2900" dirty="0">
                <a:effectLst/>
                <a:latin typeface="Arial MT"/>
                <a:ea typeface="Arial MT"/>
                <a:cs typeface="Arial MT"/>
              </a:rPr>
              <a:t>pada apapun yang dikenainya. Objek yang bergerak itu dapat berupa benda apa</a:t>
            </a:r>
            <a:r>
              <a:rPr lang="id-ID" sz="2900" spc="-25" dirty="0">
                <a:effectLst/>
                <a:latin typeface="Arial MT"/>
                <a:ea typeface="Arial MT"/>
                <a:cs typeface="Arial MT"/>
              </a:rPr>
              <a:t> </a:t>
            </a:r>
            <a:r>
              <a:rPr lang="id-ID" sz="2900" dirty="0">
                <a:effectLst/>
                <a:latin typeface="Arial MT"/>
                <a:ea typeface="Arial MT"/>
                <a:cs typeface="Arial MT"/>
              </a:rPr>
              <a:t>saja</a:t>
            </a:r>
            <a:r>
              <a:rPr lang="id-ID" sz="2900" spc="-25" dirty="0">
                <a:effectLst/>
                <a:latin typeface="Arial MT"/>
                <a:ea typeface="Arial MT"/>
                <a:cs typeface="Arial MT"/>
              </a:rPr>
              <a:t> </a:t>
            </a:r>
            <a:r>
              <a:rPr lang="id-ID" sz="2900" dirty="0">
                <a:effectLst/>
                <a:latin typeface="Arial MT"/>
                <a:ea typeface="Arial MT"/>
                <a:cs typeface="Arial MT"/>
              </a:rPr>
              <a:t>termasuk</a:t>
            </a:r>
            <a:r>
              <a:rPr lang="id-ID" sz="2900" spc="-35" dirty="0">
                <a:effectLst/>
                <a:latin typeface="Arial MT"/>
                <a:ea typeface="Arial MT"/>
                <a:cs typeface="Arial MT"/>
              </a:rPr>
              <a:t> </a:t>
            </a:r>
            <a:r>
              <a:rPr lang="id-ID" sz="2900" dirty="0">
                <a:effectLst/>
                <a:latin typeface="Arial MT"/>
                <a:ea typeface="Arial MT"/>
                <a:cs typeface="Arial MT"/>
              </a:rPr>
              <a:t>tubuh</a:t>
            </a:r>
            <a:r>
              <a:rPr lang="id-ID" sz="2900" spc="-45" dirty="0">
                <a:effectLst/>
                <a:latin typeface="Arial MT"/>
                <a:ea typeface="Arial MT"/>
                <a:cs typeface="Arial MT"/>
              </a:rPr>
              <a:t> </a:t>
            </a:r>
            <a:r>
              <a:rPr lang="id-ID" sz="2900" dirty="0">
                <a:effectLst/>
                <a:latin typeface="Arial MT"/>
                <a:ea typeface="Arial MT"/>
                <a:cs typeface="Arial MT"/>
              </a:rPr>
              <a:t>kita</a:t>
            </a:r>
            <a:r>
              <a:rPr lang="id-ID" sz="2900" spc="-45" dirty="0">
                <a:effectLst/>
                <a:latin typeface="Arial MT"/>
                <a:ea typeface="Arial MT"/>
                <a:cs typeface="Arial MT"/>
              </a:rPr>
              <a:t> </a:t>
            </a:r>
            <a:r>
              <a:rPr lang="id-ID" sz="2900" dirty="0">
                <a:effectLst/>
                <a:latin typeface="Arial MT"/>
                <a:ea typeface="Arial MT"/>
                <a:cs typeface="Arial MT"/>
              </a:rPr>
              <a:t>sendiri.</a:t>
            </a:r>
            <a:r>
              <a:rPr lang="id-ID" sz="2900" spc="-15" dirty="0">
                <a:effectLst/>
                <a:latin typeface="Arial MT"/>
                <a:ea typeface="Arial MT"/>
                <a:cs typeface="Arial MT"/>
              </a:rPr>
              <a:t> </a:t>
            </a:r>
            <a:r>
              <a:rPr lang="id-ID" sz="2900" dirty="0">
                <a:effectLst/>
                <a:latin typeface="Arial MT"/>
                <a:ea typeface="Arial MT"/>
                <a:cs typeface="Arial MT"/>
              </a:rPr>
              <a:t>Benda</a:t>
            </a:r>
            <a:r>
              <a:rPr lang="id-ID" sz="2900" spc="-25" dirty="0">
                <a:effectLst/>
                <a:latin typeface="Arial MT"/>
                <a:ea typeface="Arial MT"/>
                <a:cs typeface="Arial MT"/>
              </a:rPr>
              <a:t> </a:t>
            </a:r>
            <a:r>
              <a:rPr lang="id-ID" sz="2900" dirty="0">
                <a:effectLst/>
                <a:latin typeface="Arial MT"/>
                <a:ea typeface="Arial MT"/>
                <a:cs typeface="Arial MT"/>
              </a:rPr>
              <a:t>itu</a:t>
            </a:r>
            <a:r>
              <a:rPr lang="id-ID" sz="2900" spc="-45" dirty="0">
                <a:effectLst/>
                <a:latin typeface="Arial MT"/>
                <a:ea typeface="Arial MT"/>
                <a:cs typeface="Arial MT"/>
              </a:rPr>
              <a:t> </a:t>
            </a:r>
            <a:r>
              <a:rPr lang="id-ID" sz="2900" dirty="0">
                <a:effectLst/>
                <a:latin typeface="Arial MT"/>
                <a:ea typeface="Arial MT"/>
                <a:cs typeface="Arial MT"/>
              </a:rPr>
              <a:t>dapat</a:t>
            </a:r>
            <a:r>
              <a:rPr lang="id-ID" sz="2900" spc="-20" dirty="0">
                <a:effectLst/>
                <a:latin typeface="Arial MT"/>
                <a:ea typeface="Arial MT"/>
                <a:cs typeface="Arial MT"/>
              </a:rPr>
              <a:t> </a:t>
            </a:r>
            <a:r>
              <a:rPr lang="id-ID" sz="2900" dirty="0">
                <a:effectLst/>
                <a:latin typeface="Arial MT"/>
                <a:ea typeface="Arial MT"/>
                <a:cs typeface="Arial MT"/>
              </a:rPr>
              <a:t>pula</a:t>
            </a:r>
            <a:r>
              <a:rPr lang="id-ID" sz="2900" spc="-45" dirty="0">
                <a:effectLst/>
                <a:latin typeface="Arial MT"/>
                <a:ea typeface="Arial MT"/>
                <a:cs typeface="Arial MT"/>
              </a:rPr>
              <a:t> </a:t>
            </a:r>
            <a:r>
              <a:rPr lang="id-ID" sz="2900" dirty="0">
                <a:effectLst/>
                <a:latin typeface="Arial MT"/>
                <a:ea typeface="Arial MT"/>
                <a:cs typeface="Arial MT"/>
              </a:rPr>
              <a:t>seorang</a:t>
            </a:r>
            <a:r>
              <a:rPr lang="id-ID" sz="2900" spc="-30" dirty="0">
                <a:effectLst/>
                <a:latin typeface="Arial MT"/>
                <a:ea typeface="Arial MT"/>
                <a:cs typeface="Arial MT"/>
              </a:rPr>
              <a:t> </a:t>
            </a:r>
            <a:r>
              <a:rPr lang="id-ID" sz="2900" dirty="0">
                <a:effectLst/>
                <a:latin typeface="Arial MT"/>
                <a:ea typeface="Arial MT"/>
                <a:cs typeface="Arial MT"/>
              </a:rPr>
              <a:t>atlet</a:t>
            </a:r>
            <a:r>
              <a:rPr lang="id-ID" sz="2900" spc="-35" dirty="0">
                <a:effectLst/>
                <a:latin typeface="Arial MT"/>
                <a:ea typeface="Arial MT"/>
                <a:cs typeface="Arial MT"/>
              </a:rPr>
              <a:t> </a:t>
            </a:r>
            <a:r>
              <a:rPr lang="id-ID" sz="2900" dirty="0">
                <a:effectLst/>
                <a:latin typeface="Arial MT"/>
                <a:ea typeface="Arial MT"/>
                <a:cs typeface="Arial MT"/>
              </a:rPr>
              <a:t>yang</a:t>
            </a:r>
            <a:r>
              <a:rPr lang="id-ID" sz="2900" spc="-25" dirty="0">
                <a:effectLst/>
                <a:latin typeface="Arial MT"/>
                <a:ea typeface="Arial MT"/>
                <a:cs typeface="Arial MT"/>
              </a:rPr>
              <a:t> </a:t>
            </a:r>
            <a:r>
              <a:rPr lang="id-ID" sz="2900" dirty="0">
                <a:effectLst/>
                <a:latin typeface="Arial MT"/>
                <a:ea typeface="Arial MT"/>
                <a:cs typeface="Arial MT"/>
              </a:rPr>
              <a:t>berlari</a:t>
            </a:r>
            <a:r>
              <a:rPr lang="id-ID" sz="2900" spc="-25" dirty="0">
                <a:effectLst/>
                <a:latin typeface="Arial MT"/>
                <a:ea typeface="Arial MT"/>
                <a:cs typeface="Arial MT"/>
              </a:rPr>
              <a:t> </a:t>
            </a:r>
            <a:r>
              <a:rPr lang="id-ID" sz="2900" dirty="0">
                <a:effectLst/>
                <a:latin typeface="Arial MT"/>
                <a:ea typeface="Arial MT"/>
                <a:cs typeface="Arial MT"/>
              </a:rPr>
              <a:t>ke</a:t>
            </a:r>
            <a:r>
              <a:rPr lang="id-ID" sz="2900" spc="-25" dirty="0">
                <a:effectLst/>
                <a:latin typeface="Arial MT"/>
                <a:ea typeface="Arial MT"/>
                <a:cs typeface="Arial MT"/>
              </a:rPr>
              <a:t> </a:t>
            </a:r>
            <a:r>
              <a:rPr lang="id-ID" sz="2900" dirty="0">
                <a:effectLst/>
                <a:latin typeface="Arial MT"/>
                <a:ea typeface="Arial MT"/>
                <a:cs typeface="Arial MT"/>
              </a:rPr>
              <a:t>arah lawannya, atau sebatang anak panah yang ditembakkan ke arah suatu target. Jika benda yang bergerak itu memiliki kemampuan untuk melakukan kerja, maka benda itu dapat menerapkan daya melalui jarak tertentu pada apapun yang dihantamnya.</a:t>
            </a:r>
            <a:endParaRPr lang="en-ID" sz="2900" dirty="0">
              <a:effectLst/>
              <a:latin typeface="Arial MT"/>
              <a:ea typeface="Arial MT"/>
              <a:cs typeface="Arial MT"/>
            </a:endParaRPr>
          </a:p>
          <a:p>
            <a:endParaRPr lang="en-ID" dirty="0"/>
          </a:p>
        </p:txBody>
      </p:sp>
      <p:pic>
        <p:nvPicPr>
          <p:cNvPr id="4" name="Picture 3">
            <a:extLst>
              <a:ext uri="{FF2B5EF4-FFF2-40B4-BE49-F238E27FC236}">
                <a16:creationId xmlns:a16="http://schemas.microsoft.com/office/drawing/2014/main" id="{13DEDEFE-AC24-413A-9A84-A8401EDC80FE}"/>
              </a:ext>
            </a:extLst>
          </p:cNvPr>
          <p:cNvPicPr>
            <a:picLocks noChangeAspect="1"/>
          </p:cNvPicPr>
          <p:nvPr/>
        </p:nvPicPr>
        <p:blipFill>
          <a:blip r:embed="rId2"/>
          <a:stretch>
            <a:fillRect/>
          </a:stretch>
        </p:blipFill>
        <p:spPr>
          <a:xfrm>
            <a:off x="1904719" y="165567"/>
            <a:ext cx="9215999" cy="2143125"/>
          </a:xfrm>
          <a:prstGeom prst="rect">
            <a:avLst/>
          </a:prstGeom>
        </p:spPr>
      </p:pic>
    </p:spTree>
    <p:extLst>
      <p:ext uri="{BB962C8B-B14F-4D97-AF65-F5344CB8AC3E}">
        <p14:creationId xmlns:p14="http://schemas.microsoft.com/office/powerpoint/2010/main" val="23737373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33</TotalTime>
  <Words>676</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MT</vt:lpstr>
      <vt:lpstr>Corbel</vt:lpstr>
      <vt:lpstr>Microsoft Sans Serif</vt:lpstr>
      <vt:lpstr>Times New Roman</vt:lpstr>
      <vt:lpstr>Parallax</vt:lpstr>
      <vt:lpstr>PERTEMUAN VI MEKANIKA ENERGI KINETIK</vt:lpstr>
      <vt:lpstr>Energi Kinetik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VI MEKANIKA ENERGI KINETIK</dc:title>
  <dc:creator>Dedi Saputra</dc:creator>
  <cp:lastModifiedBy>Dedi Saputra</cp:lastModifiedBy>
  <cp:revision>4</cp:revision>
  <dcterms:created xsi:type="dcterms:W3CDTF">2023-11-15T02:58:12Z</dcterms:created>
  <dcterms:modified xsi:type="dcterms:W3CDTF">2023-11-15T03:31:49Z</dcterms:modified>
</cp:coreProperties>
</file>