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11/15/2023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11/15/2023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11/15/2023</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4361B-AEC3-4657-B0FD-80B769F86406}"/>
              </a:ext>
            </a:extLst>
          </p:cNvPr>
          <p:cNvSpPr>
            <a:spLocks noGrp="1"/>
          </p:cNvSpPr>
          <p:nvPr>
            <p:ph type="ctrTitle"/>
          </p:nvPr>
        </p:nvSpPr>
        <p:spPr>
          <a:xfrm>
            <a:off x="1751012" y="1300785"/>
            <a:ext cx="8689976" cy="447333"/>
          </a:xfrm>
        </p:spPr>
        <p:txBody>
          <a:bodyPr>
            <a:normAutofit fontScale="90000"/>
          </a:bodyPr>
          <a:lstStyle/>
          <a:p>
            <a:pPr marL="194945" marR="246380">
              <a:spcBef>
                <a:spcPts val="410"/>
              </a:spcBef>
            </a:pPr>
            <a:r>
              <a:rPr lang="id-ID" sz="2400" b="1" kern="0" spc="10" dirty="0">
                <a:effectLst/>
                <a:latin typeface="Arial" panose="020B0604020202020204" pitchFamily="34" charset="0"/>
                <a:ea typeface="Arial" panose="020B0604020202020204" pitchFamily="34" charset="0"/>
              </a:rPr>
              <a:t>PERTEMUAN</a:t>
            </a:r>
            <a:r>
              <a:rPr lang="id-ID" sz="2400" b="1" kern="0" spc="220" dirty="0">
                <a:effectLst/>
                <a:latin typeface="Arial" panose="020B0604020202020204" pitchFamily="34" charset="0"/>
                <a:ea typeface="Arial" panose="020B0604020202020204" pitchFamily="34" charset="0"/>
              </a:rPr>
              <a:t> </a:t>
            </a:r>
            <a:r>
              <a:rPr lang="id-ID" sz="2400" b="1" kern="0" spc="-25" dirty="0">
                <a:effectLst/>
                <a:latin typeface="Arial" panose="020B0604020202020204" pitchFamily="34" charset="0"/>
                <a:ea typeface="Arial" panose="020B0604020202020204" pitchFamily="34" charset="0"/>
              </a:rPr>
              <a:t>VII</a:t>
            </a:r>
            <a:br>
              <a:rPr lang="en-ID" sz="4800" b="1" kern="0" dirty="0">
                <a:effectLst/>
                <a:latin typeface="Arial" panose="020B0604020202020204" pitchFamily="34" charset="0"/>
                <a:ea typeface="Arial" panose="020B0604020202020204" pitchFamily="34" charset="0"/>
              </a:rPr>
            </a:br>
            <a:endParaRPr lang="en-ID" dirty="0"/>
          </a:p>
        </p:txBody>
      </p:sp>
      <p:sp>
        <p:nvSpPr>
          <p:cNvPr id="3" name="Subtitle 2">
            <a:extLst>
              <a:ext uri="{FF2B5EF4-FFF2-40B4-BE49-F238E27FC236}">
                <a16:creationId xmlns:a16="http://schemas.microsoft.com/office/drawing/2014/main" id="{39315898-5E58-4B3B-8473-4B02FBD908A9}"/>
              </a:ext>
            </a:extLst>
          </p:cNvPr>
          <p:cNvSpPr>
            <a:spLocks noGrp="1"/>
          </p:cNvSpPr>
          <p:nvPr>
            <p:ph type="subTitle" idx="1"/>
          </p:nvPr>
        </p:nvSpPr>
        <p:spPr>
          <a:xfrm>
            <a:off x="1751012" y="1748118"/>
            <a:ext cx="8689976" cy="3603811"/>
          </a:xfrm>
        </p:spPr>
        <p:txBody>
          <a:bodyPr>
            <a:normAutofit fontScale="55000" lnSpcReduction="20000"/>
          </a:bodyPr>
          <a:lstStyle/>
          <a:p>
            <a:pPr marL="194945" marR="347980" algn="ctr">
              <a:spcBef>
                <a:spcPts val="80"/>
              </a:spcBef>
              <a:spcAft>
                <a:spcPts val="0"/>
              </a:spcAft>
            </a:pPr>
            <a:r>
              <a:rPr lang="id-ID" sz="2900" b="1" dirty="0">
                <a:solidFill>
                  <a:schemeClr val="tx1"/>
                </a:solidFill>
                <a:effectLst/>
                <a:latin typeface="Arial" panose="020B0604020202020204" pitchFamily="34" charset="0"/>
                <a:ea typeface="Arial MT"/>
                <a:cs typeface="Arial MT"/>
              </a:rPr>
              <a:t>ANALISIS</a:t>
            </a:r>
            <a:r>
              <a:rPr lang="id-ID" sz="2900" b="1" spc="210" dirty="0">
                <a:solidFill>
                  <a:schemeClr val="tx1"/>
                </a:solidFill>
                <a:effectLst/>
                <a:latin typeface="Arial" panose="020B0604020202020204" pitchFamily="34" charset="0"/>
                <a:ea typeface="Arial MT"/>
                <a:cs typeface="Arial MT"/>
              </a:rPr>
              <a:t> </a:t>
            </a:r>
            <a:r>
              <a:rPr lang="id-ID" sz="2900" b="1" dirty="0">
                <a:solidFill>
                  <a:schemeClr val="tx1"/>
                </a:solidFill>
                <a:effectLst/>
                <a:latin typeface="Arial" panose="020B0604020202020204" pitchFamily="34" charset="0"/>
                <a:ea typeface="Arial MT"/>
                <a:cs typeface="Arial MT"/>
              </a:rPr>
              <a:t>BIOMEKANIKA</a:t>
            </a:r>
            <a:r>
              <a:rPr lang="id-ID" sz="2900" b="1" spc="240" dirty="0">
                <a:solidFill>
                  <a:schemeClr val="tx1"/>
                </a:solidFill>
                <a:effectLst/>
                <a:latin typeface="Arial" panose="020B0604020202020204" pitchFamily="34" charset="0"/>
                <a:ea typeface="Arial MT"/>
                <a:cs typeface="Arial MT"/>
              </a:rPr>
              <a:t> </a:t>
            </a:r>
            <a:r>
              <a:rPr lang="id-ID" sz="2900" b="1" dirty="0">
                <a:solidFill>
                  <a:schemeClr val="tx1"/>
                </a:solidFill>
                <a:effectLst/>
                <a:latin typeface="Arial" panose="020B0604020202020204" pitchFamily="34" charset="0"/>
                <a:ea typeface="Arial MT"/>
                <a:cs typeface="Arial MT"/>
              </a:rPr>
              <a:t>PADA</a:t>
            </a:r>
            <a:r>
              <a:rPr lang="id-ID" sz="2900" b="1" spc="245" dirty="0">
                <a:solidFill>
                  <a:schemeClr val="tx1"/>
                </a:solidFill>
                <a:effectLst/>
                <a:latin typeface="Arial" panose="020B0604020202020204" pitchFamily="34" charset="0"/>
                <a:ea typeface="Arial MT"/>
                <a:cs typeface="Arial MT"/>
              </a:rPr>
              <a:t> </a:t>
            </a:r>
            <a:r>
              <a:rPr lang="id-ID" sz="2900" b="1" dirty="0">
                <a:solidFill>
                  <a:schemeClr val="tx1"/>
                </a:solidFill>
                <a:effectLst/>
                <a:latin typeface="Arial" panose="020B0604020202020204" pitchFamily="34" charset="0"/>
                <a:ea typeface="Arial MT"/>
                <a:cs typeface="Arial MT"/>
              </a:rPr>
              <a:t>GERAKAN</a:t>
            </a:r>
            <a:r>
              <a:rPr lang="id-ID" sz="2900" b="1" spc="175" dirty="0">
                <a:solidFill>
                  <a:schemeClr val="tx1"/>
                </a:solidFill>
                <a:effectLst/>
                <a:latin typeface="Arial" panose="020B0604020202020204" pitchFamily="34" charset="0"/>
                <a:ea typeface="Arial MT"/>
                <a:cs typeface="Arial MT"/>
              </a:rPr>
              <a:t> </a:t>
            </a:r>
            <a:r>
              <a:rPr lang="id-ID" sz="2900" b="1" spc="-10" dirty="0">
                <a:solidFill>
                  <a:schemeClr val="tx1"/>
                </a:solidFill>
                <a:effectLst/>
                <a:latin typeface="Arial" panose="020B0604020202020204" pitchFamily="34" charset="0"/>
                <a:ea typeface="Arial MT"/>
                <a:cs typeface="Arial MT"/>
              </a:rPr>
              <a:t>SEPAKBOLA</a:t>
            </a:r>
            <a:endParaRPr lang="en-ID" sz="2900" dirty="0">
              <a:solidFill>
                <a:schemeClr val="tx1"/>
              </a:solidFill>
              <a:effectLst/>
              <a:latin typeface="Arial MT"/>
              <a:ea typeface="Arial MT"/>
              <a:cs typeface="Arial MT"/>
            </a:endParaRPr>
          </a:p>
          <a:p>
            <a:pPr>
              <a:spcBef>
                <a:spcPts val="125"/>
              </a:spcBef>
            </a:pPr>
            <a:r>
              <a:rPr lang="id-ID" sz="2400" b="1" dirty="0">
                <a:effectLst/>
                <a:latin typeface="Arial" panose="020B0604020202020204" pitchFamily="34" charset="0"/>
                <a:ea typeface="Arial MT"/>
                <a:cs typeface="Arial MT"/>
              </a:rPr>
              <a:t> </a:t>
            </a:r>
            <a:endParaRPr lang="en-ID" sz="2400" dirty="0">
              <a:effectLst/>
              <a:latin typeface="Arial MT"/>
              <a:ea typeface="Arial MT"/>
              <a:cs typeface="Arial MT"/>
            </a:endParaRPr>
          </a:p>
          <a:p>
            <a:pPr marL="280035" marR="75565" indent="342900" algn="just">
              <a:lnSpc>
                <a:spcPct val="155000"/>
              </a:lnSpc>
              <a:spcBef>
                <a:spcPts val="730"/>
              </a:spcBef>
              <a:spcAft>
                <a:spcPts val="0"/>
              </a:spcAft>
            </a:pPr>
            <a:r>
              <a:rPr lang="id-ID" sz="2500" dirty="0">
                <a:solidFill>
                  <a:schemeClr val="tx1"/>
                </a:solidFill>
                <a:effectLst/>
                <a:latin typeface="Arial MT"/>
                <a:ea typeface="Arial MT"/>
                <a:cs typeface="Arial MT"/>
              </a:rPr>
              <a:t>Gerakan</a:t>
            </a:r>
            <a:r>
              <a:rPr lang="id-ID" sz="2500" spc="-5" dirty="0">
                <a:solidFill>
                  <a:schemeClr val="tx1"/>
                </a:solidFill>
                <a:effectLst/>
                <a:latin typeface="Arial MT"/>
                <a:ea typeface="Arial MT"/>
                <a:cs typeface="Arial MT"/>
              </a:rPr>
              <a:t> </a:t>
            </a:r>
            <a:r>
              <a:rPr lang="id-ID" sz="2500" dirty="0">
                <a:solidFill>
                  <a:schemeClr val="tx1"/>
                </a:solidFill>
                <a:effectLst/>
                <a:latin typeface="Arial MT"/>
                <a:ea typeface="Arial MT"/>
                <a:cs typeface="Arial MT"/>
              </a:rPr>
              <a:t>menendang</a:t>
            </a:r>
            <a:r>
              <a:rPr lang="id-ID" sz="2500" spc="-5" dirty="0">
                <a:solidFill>
                  <a:schemeClr val="tx1"/>
                </a:solidFill>
                <a:effectLst/>
                <a:latin typeface="Arial MT"/>
                <a:ea typeface="Arial MT"/>
                <a:cs typeface="Arial MT"/>
              </a:rPr>
              <a:t> </a:t>
            </a:r>
            <a:r>
              <a:rPr lang="id-ID" sz="2500" dirty="0">
                <a:solidFill>
                  <a:schemeClr val="tx1"/>
                </a:solidFill>
                <a:effectLst/>
                <a:latin typeface="Arial MT"/>
                <a:ea typeface="Arial MT"/>
                <a:cs typeface="Arial MT"/>
              </a:rPr>
              <a:t>dengan</a:t>
            </a:r>
            <a:r>
              <a:rPr lang="id-ID" sz="2500" spc="-5" dirty="0">
                <a:solidFill>
                  <a:schemeClr val="tx1"/>
                </a:solidFill>
                <a:effectLst/>
                <a:latin typeface="Arial MT"/>
                <a:ea typeface="Arial MT"/>
                <a:cs typeface="Arial MT"/>
              </a:rPr>
              <a:t> </a:t>
            </a:r>
            <a:r>
              <a:rPr lang="id-ID" sz="2500" dirty="0">
                <a:solidFill>
                  <a:schemeClr val="tx1"/>
                </a:solidFill>
                <a:effectLst/>
                <a:latin typeface="Arial MT"/>
                <a:ea typeface="Arial MT"/>
                <a:cs typeface="Arial MT"/>
              </a:rPr>
              <a:t>punggung</a:t>
            </a:r>
            <a:r>
              <a:rPr lang="id-ID" sz="2500" spc="-5" dirty="0">
                <a:solidFill>
                  <a:schemeClr val="tx1"/>
                </a:solidFill>
                <a:effectLst/>
                <a:latin typeface="Arial MT"/>
                <a:ea typeface="Arial MT"/>
                <a:cs typeface="Arial MT"/>
              </a:rPr>
              <a:t> </a:t>
            </a:r>
            <a:r>
              <a:rPr lang="id-ID" sz="2500" dirty="0">
                <a:solidFill>
                  <a:schemeClr val="tx1"/>
                </a:solidFill>
                <a:effectLst/>
                <a:latin typeface="Arial MT"/>
                <a:ea typeface="Arial MT"/>
                <a:cs typeface="Arial MT"/>
              </a:rPr>
              <a:t>dalam sepakbola</a:t>
            </a:r>
            <a:r>
              <a:rPr lang="id-ID" sz="2500" spc="-5" dirty="0">
                <a:solidFill>
                  <a:schemeClr val="tx1"/>
                </a:solidFill>
                <a:effectLst/>
                <a:latin typeface="Arial MT"/>
                <a:ea typeface="Arial MT"/>
                <a:cs typeface="Arial MT"/>
              </a:rPr>
              <a:t> </a:t>
            </a:r>
            <a:r>
              <a:rPr lang="id-ID" sz="2500" dirty="0">
                <a:solidFill>
                  <a:schemeClr val="tx1"/>
                </a:solidFill>
                <a:effectLst/>
                <a:latin typeface="Arial MT"/>
                <a:ea typeface="Arial MT"/>
                <a:cs typeface="Arial MT"/>
              </a:rPr>
              <a:t>pada</a:t>
            </a:r>
            <a:r>
              <a:rPr lang="id-ID" sz="2500" spc="-5" dirty="0">
                <a:solidFill>
                  <a:schemeClr val="tx1"/>
                </a:solidFill>
                <a:effectLst/>
                <a:latin typeface="Arial MT"/>
                <a:ea typeface="Arial MT"/>
                <a:cs typeface="Arial MT"/>
              </a:rPr>
              <a:t> </a:t>
            </a:r>
            <a:r>
              <a:rPr lang="id-ID" sz="2500" dirty="0">
                <a:solidFill>
                  <a:schemeClr val="tx1"/>
                </a:solidFill>
                <a:effectLst/>
                <a:latin typeface="Arial MT"/>
                <a:ea typeface="Arial MT"/>
                <a:cs typeface="Arial MT"/>
              </a:rPr>
              <a:t>umumnya</a:t>
            </a:r>
            <a:r>
              <a:rPr lang="id-ID" sz="2500" spc="-5" dirty="0">
                <a:solidFill>
                  <a:schemeClr val="tx1"/>
                </a:solidFill>
                <a:effectLst/>
                <a:latin typeface="Arial MT"/>
                <a:ea typeface="Arial MT"/>
                <a:cs typeface="Arial MT"/>
              </a:rPr>
              <a:t> </a:t>
            </a:r>
            <a:r>
              <a:rPr lang="id-ID" sz="2500" dirty="0">
                <a:solidFill>
                  <a:schemeClr val="tx1"/>
                </a:solidFill>
                <a:effectLst/>
                <a:latin typeface="Arial MT"/>
                <a:ea typeface="Arial MT"/>
                <a:cs typeface="Arial MT"/>
              </a:rPr>
              <a:t>dilakukan</a:t>
            </a:r>
            <a:r>
              <a:rPr lang="id-ID" sz="2500" spc="-5" dirty="0">
                <a:solidFill>
                  <a:schemeClr val="tx1"/>
                </a:solidFill>
                <a:effectLst/>
                <a:latin typeface="Arial MT"/>
                <a:ea typeface="Arial MT"/>
                <a:cs typeface="Arial MT"/>
              </a:rPr>
              <a:t> </a:t>
            </a:r>
            <a:r>
              <a:rPr lang="id-ID" sz="2500" dirty="0">
                <a:solidFill>
                  <a:schemeClr val="tx1"/>
                </a:solidFill>
                <a:effectLst/>
                <a:latin typeface="Arial MT"/>
                <a:ea typeface="Arial MT"/>
                <a:cs typeface="Arial MT"/>
              </a:rPr>
              <a:t>dengan tujuan untuk menendang lurus dan datar. Biasanya dilakukan pada tendangan bebas atau tendangan dengan jarak yang sedikit lebih jauh. Tendangan ini sangat bermanfaat sekali sebab, meluncurnya bola cukup keras dan lurus serta mendatar. Analisa gerakannya didasarkan pada tiga tahap yaitu; (1) persiapan/ancang-ancang, (2) tendangan, dan (3) follow-through. Keberhasilan menendang tergantung pada</a:t>
            </a:r>
            <a:r>
              <a:rPr lang="id-ID" sz="2500" spc="-35" dirty="0">
                <a:solidFill>
                  <a:schemeClr val="tx1"/>
                </a:solidFill>
                <a:effectLst/>
                <a:latin typeface="Arial MT"/>
                <a:ea typeface="Arial MT"/>
                <a:cs typeface="Arial MT"/>
              </a:rPr>
              <a:t> </a:t>
            </a:r>
            <a:r>
              <a:rPr lang="id-ID" sz="2500" dirty="0">
                <a:solidFill>
                  <a:schemeClr val="tx1"/>
                </a:solidFill>
                <a:effectLst/>
                <a:latin typeface="Arial MT"/>
                <a:ea typeface="Arial MT"/>
                <a:cs typeface="Arial MT"/>
              </a:rPr>
              <a:t>beberapa</a:t>
            </a:r>
            <a:r>
              <a:rPr lang="id-ID" sz="2500" spc="-15" dirty="0">
                <a:solidFill>
                  <a:schemeClr val="tx1"/>
                </a:solidFill>
                <a:effectLst/>
                <a:latin typeface="Arial MT"/>
                <a:ea typeface="Arial MT"/>
                <a:cs typeface="Arial MT"/>
              </a:rPr>
              <a:t> </a:t>
            </a:r>
            <a:r>
              <a:rPr lang="id-ID" sz="2500" dirty="0">
                <a:solidFill>
                  <a:schemeClr val="tx1"/>
                </a:solidFill>
                <a:effectLst/>
                <a:latin typeface="Arial MT"/>
                <a:ea typeface="Arial MT"/>
                <a:cs typeface="Arial MT"/>
              </a:rPr>
              <a:t>bagian</a:t>
            </a:r>
            <a:r>
              <a:rPr lang="id-ID" sz="2500" spc="-15" dirty="0">
                <a:solidFill>
                  <a:schemeClr val="tx1"/>
                </a:solidFill>
                <a:effectLst/>
                <a:latin typeface="Arial MT"/>
                <a:ea typeface="Arial MT"/>
                <a:cs typeface="Arial MT"/>
              </a:rPr>
              <a:t> </a:t>
            </a:r>
            <a:r>
              <a:rPr lang="id-ID" sz="2500" dirty="0">
                <a:solidFill>
                  <a:schemeClr val="tx1"/>
                </a:solidFill>
                <a:effectLst/>
                <a:latin typeface="Arial MT"/>
                <a:ea typeface="Arial MT"/>
                <a:cs typeface="Arial MT"/>
              </a:rPr>
              <a:t>yaitu</a:t>
            </a:r>
            <a:r>
              <a:rPr lang="id-ID" sz="2500" spc="-35" dirty="0">
                <a:solidFill>
                  <a:schemeClr val="tx1"/>
                </a:solidFill>
                <a:effectLst/>
                <a:latin typeface="Arial MT"/>
                <a:ea typeface="Arial MT"/>
                <a:cs typeface="Arial MT"/>
              </a:rPr>
              <a:t> </a:t>
            </a:r>
            <a:r>
              <a:rPr lang="id-ID" sz="2500" dirty="0">
                <a:solidFill>
                  <a:schemeClr val="tx1"/>
                </a:solidFill>
                <a:effectLst/>
                <a:latin typeface="Arial MT"/>
                <a:ea typeface="Arial MT"/>
                <a:cs typeface="Arial MT"/>
              </a:rPr>
              <a:t>melihat</a:t>
            </a:r>
            <a:r>
              <a:rPr lang="id-ID" sz="2500" spc="-25" dirty="0">
                <a:solidFill>
                  <a:schemeClr val="tx1"/>
                </a:solidFill>
                <a:effectLst/>
                <a:latin typeface="Arial MT"/>
                <a:ea typeface="Arial MT"/>
                <a:cs typeface="Arial MT"/>
              </a:rPr>
              <a:t> </a:t>
            </a:r>
            <a:r>
              <a:rPr lang="id-ID" sz="2500" dirty="0">
                <a:solidFill>
                  <a:schemeClr val="tx1"/>
                </a:solidFill>
                <a:effectLst/>
                <a:latin typeface="Arial MT"/>
                <a:ea typeface="Arial MT"/>
                <a:cs typeface="Arial MT"/>
              </a:rPr>
              <a:t>perkenaan</a:t>
            </a:r>
            <a:r>
              <a:rPr lang="id-ID" sz="2500" spc="-35" dirty="0">
                <a:solidFill>
                  <a:schemeClr val="tx1"/>
                </a:solidFill>
                <a:effectLst/>
                <a:latin typeface="Arial MT"/>
                <a:ea typeface="Arial MT"/>
                <a:cs typeface="Arial MT"/>
              </a:rPr>
              <a:t> </a:t>
            </a:r>
            <a:r>
              <a:rPr lang="id-ID" sz="2500" dirty="0">
                <a:solidFill>
                  <a:schemeClr val="tx1"/>
                </a:solidFill>
                <a:effectLst/>
                <a:latin typeface="Arial MT"/>
                <a:ea typeface="Arial MT"/>
                <a:cs typeface="Arial MT"/>
              </a:rPr>
              <a:t>bola</a:t>
            </a:r>
            <a:r>
              <a:rPr lang="id-ID" sz="2500" spc="-15" dirty="0">
                <a:solidFill>
                  <a:schemeClr val="tx1"/>
                </a:solidFill>
                <a:effectLst/>
                <a:latin typeface="Arial MT"/>
                <a:ea typeface="Arial MT"/>
                <a:cs typeface="Arial MT"/>
              </a:rPr>
              <a:t> </a:t>
            </a:r>
            <a:r>
              <a:rPr lang="id-ID" sz="2500" dirty="0">
                <a:solidFill>
                  <a:schemeClr val="tx1"/>
                </a:solidFill>
                <a:effectLst/>
                <a:latin typeface="Arial MT"/>
                <a:ea typeface="Arial MT"/>
                <a:cs typeface="Arial MT"/>
              </a:rPr>
              <a:t>dengan</a:t>
            </a:r>
            <a:r>
              <a:rPr lang="id-ID" sz="2500" spc="-35" dirty="0">
                <a:solidFill>
                  <a:schemeClr val="tx1"/>
                </a:solidFill>
                <a:effectLst/>
                <a:latin typeface="Arial MT"/>
                <a:ea typeface="Arial MT"/>
                <a:cs typeface="Arial MT"/>
              </a:rPr>
              <a:t> </a:t>
            </a:r>
            <a:r>
              <a:rPr lang="id-ID" sz="2500" dirty="0">
                <a:solidFill>
                  <a:schemeClr val="tx1"/>
                </a:solidFill>
                <a:effectLst/>
                <a:latin typeface="Arial MT"/>
                <a:ea typeface="Arial MT"/>
                <a:cs typeface="Arial MT"/>
              </a:rPr>
              <a:t>kaki</a:t>
            </a:r>
            <a:r>
              <a:rPr lang="id-ID" sz="2500" spc="-35" dirty="0">
                <a:solidFill>
                  <a:schemeClr val="tx1"/>
                </a:solidFill>
                <a:effectLst/>
                <a:latin typeface="Arial MT"/>
                <a:ea typeface="Arial MT"/>
                <a:cs typeface="Arial MT"/>
              </a:rPr>
              <a:t> </a:t>
            </a:r>
            <a:r>
              <a:rPr lang="id-ID" sz="2500" dirty="0">
                <a:solidFill>
                  <a:schemeClr val="tx1"/>
                </a:solidFill>
                <a:effectLst/>
                <a:latin typeface="Arial MT"/>
                <a:ea typeface="Arial MT"/>
                <a:cs typeface="Arial MT"/>
              </a:rPr>
              <a:t>dan</a:t>
            </a:r>
            <a:r>
              <a:rPr lang="id-ID" sz="2500" spc="-35" dirty="0">
                <a:solidFill>
                  <a:schemeClr val="tx1"/>
                </a:solidFill>
                <a:effectLst/>
                <a:latin typeface="Arial MT"/>
                <a:ea typeface="Arial MT"/>
                <a:cs typeface="Arial MT"/>
              </a:rPr>
              <a:t> </a:t>
            </a:r>
            <a:r>
              <a:rPr lang="id-ID" sz="2500" dirty="0">
                <a:solidFill>
                  <a:schemeClr val="tx1"/>
                </a:solidFill>
                <a:effectLst/>
                <a:latin typeface="Arial MT"/>
                <a:ea typeface="Arial MT"/>
                <a:cs typeface="Arial MT"/>
              </a:rPr>
              <a:t>perkenaan</a:t>
            </a:r>
            <a:r>
              <a:rPr lang="id-ID" sz="2500" spc="-15" dirty="0">
                <a:solidFill>
                  <a:schemeClr val="tx1"/>
                </a:solidFill>
                <a:effectLst/>
                <a:latin typeface="Arial MT"/>
                <a:ea typeface="Arial MT"/>
                <a:cs typeface="Arial MT"/>
              </a:rPr>
              <a:t> </a:t>
            </a:r>
            <a:r>
              <a:rPr lang="id-ID" sz="2500" dirty="0">
                <a:solidFill>
                  <a:schemeClr val="tx1"/>
                </a:solidFill>
                <a:effectLst/>
                <a:latin typeface="Arial MT"/>
                <a:ea typeface="Arial MT"/>
                <a:cs typeface="Arial MT"/>
              </a:rPr>
              <a:t>kaki</a:t>
            </a:r>
            <a:r>
              <a:rPr lang="id-ID" sz="2500" spc="-35" dirty="0">
                <a:solidFill>
                  <a:schemeClr val="tx1"/>
                </a:solidFill>
                <a:effectLst/>
                <a:latin typeface="Arial MT"/>
                <a:ea typeface="Arial MT"/>
                <a:cs typeface="Arial MT"/>
              </a:rPr>
              <a:t> </a:t>
            </a:r>
            <a:r>
              <a:rPr lang="id-ID" sz="2500" dirty="0">
                <a:solidFill>
                  <a:schemeClr val="tx1"/>
                </a:solidFill>
                <a:effectLst/>
                <a:latin typeface="Arial MT"/>
                <a:ea typeface="Arial MT"/>
                <a:cs typeface="Arial MT"/>
              </a:rPr>
              <a:t>dengan</a:t>
            </a:r>
            <a:r>
              <a:rPr lang="id-ID" sz="2500" spc="-35" dirty="0">
                <a:solidFill>
                  <a:schemeClr val="tx1"/>
                </a:solidFill>
                <a:effectLst/>
                <a:latin typeface="Arial MT"/>
                <a:ea typeface="Arial MT"/>
                <a:cs typeface="Arial MT"/>
              </a:rPr>
              <a:t> </a:t>
            </a:r>
            <a:r>
              <a:rPr lang="id-ID" sz="2500" dirty="0">
                <a:solidFill>
                  <a:schemeClr val="tx1"/>
                </a:solidFill>
                <a:effectLst/>
                <a:latin typeface="Arial MT"/>
                <a:ea typeface="Arial MT"/>
                <a:cs typeface="Arial MT"/>
              </a:rPr>
              <a:t>bola. Berikut adalah pelaksanaan gerakan menendang dengan menggunakan punggung kaki;</a:t>
            </a:r>
            <a:endParaRPr lang="en-ID" sz="2500" dirty="0">
              <a:solidFill>
                <a:schemeClr val="tx1"/>
              </a:solidFill>
              <a:effectLst/>
              <a:latin typeface="Arial MT"/>
              <a:ea typeface="Arial MT"/>
              <a:cs typeface="Arial MT"/>
            </a:endParaRPr>
          </a:p>
          <a:p>
            <a:endParaRPr lang="en-ID" dirty="0"/>
          </a:p>
        </p:txBody>
      </p:sp>
    </p:spTree>
    <p:extLst>
      <p:ext uri="{BB962C8B-B14F-4D97-AF65-F5344CB8AC3E}">
        <p14:creationId xmlns:p14="http://schemas.microsoft.com/office/powerpoint/2010/main" val="3917944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76857-A64B-40D2-AF57-3E3B67339A66}"/>
              </a:ext>
            </a:extLst>
          </p:cNvPr>
          <p:cNvSpPr>
            <a:spLocks noGrp="1"/>
          </p:cNvSpPr>
          <p:nvPr>
            <p:ph type="title"/>
          </p:nvPr>
        </p:nvSpPr>
        <p:spPr/>
        <p:txBody>
          <a:bodyPr/>
          <a:lstStyle/>
          <a:p>
            <a:pPr marL="342900" lvl="0" indent="-342900">
              <a:spcBef>
                <a:spcPts val="5"/>
              </a:spcBef>
              <a:tabLst>
                <a:tab pos="622935" algn="l"/>
              </a:tabLst>
            </a:pPr>
            <a:r>
              <a:rPr lang="id-ID" sz="3600" b="1" spc="-15" dirty="0">
                <a:effectLst/>
                <a:latin typeface="Arial" panose="020B0604020202020204" pitchFamily="34" charset="0"/>
                <a:ea typeface="Arial" panose="020B0604020202020204" pitchFamily="34" charset="0"/>
              </a:rPr>
              <a:t>Gerakan</a:t>
            </a:r>
            <a:r>
              <a:rPr lang="id-ID" sz="3600" b="1" spc="-30" dirty="0">
                <a:effectLst/>
                <a:latin typeface="Arial" panose="020B0604020202020204" pitchFamily="34" charset="0"/>
                <a:ea typeface="Arial" panose="020B0604020202020204" pitchFamily="34" charset="0"/>
              </a:rPr>
              <a:t> </a:t>
            </a:r>
            <a:r>
              <a:rPr lang="id-ID" sz="3600" b="1" spc="-10" dirty="0">
                <a:effectLst/>
                <a:latin typeface="Arial" panose="020B0604020202020204" pitchFamily="34" charset="0"/>
                <a:ea typeface="Arial" panose="020B0604020202020204" pitchFamily="34" charset="0"/>
              </a:rPr>
              <a:t>Menendang</a:t>
            </a:r>
            <a:br>
              <a:rPr lang="en-ID" sz="3600" b="1" spc="-15" dirty="0">
                <a:effectLst/>
                <a:latin typeface="Arial" panose="020B0604020202020204" pitchFamily="34" charset="0"/>
                <a:ea typeface="Arial" panose="020B0604020202020204" pitchFamily="34" charset="0"/>
              </a:rPr>
            </a:br>
            <a:endParaRPr lang="en-ID" dirty="0"/>
          </a:p>
        </p:txBody>
      </p:sp>
      <p:sp>
        <p:nvSpPr>
          <p:cNvPr id="3" name="Content Placeholder 2">
            <a:extLst>
              <a:ext uri="{FF2B5EF4-FFF2-40B4-BE49-F238E27FC236}">
                <a16:creationId xmlns:a16="http://schemas.microsoft.com/office/drawing/2014/main" id="{961EF0C7-DB61-4F7C-9DCE-735D1A5965FD}"/>
              </a:ext>
            </a:extLst>
          </p:cNvPr>
          <p:cNvSpPr>
            <a:spLocks noGrp="1"/>
          </p:cNvSpPr>
          <p:nvPr>
            <p:ph sz="quarter" idx="13"/>
          </p:nvPr>
        </p:nvSpPr>
        <p:spPr/>
        <p:txBody>
          <a:bodyPr>
            <a:normAutofit fontScale="92500" lnSpcReduction="20000"/>
          </a:bodyPr>
          <a:lstStyle/>
          <a:p>
            <a:pPr marL="742950" marR="76835" lvl="1" indent="-285750" algn="just">
              <a:lnSpc>
                <a:spcPct val="155000"/>
              </a:lnSpc>
              <a:spcBef>
                <a:spcPts val="40"/>
              </a:spcBef>
              <a:spcAft>
                <a:spcPts val="0"/>
              </a:spcAft>
              <a:buSzPts val="1150"/>
              <a:buFont typeface="Arial MT"/>
              <a:buAutoNum type="arabicPeriod"/>
              <a:tabLst>
                <a:tab pos="621665" algn="l"/>
                <a:tab pos="622935" algn="l"/>
              </a:tabLst>
            </a:pPr>
            <a:r>
              <a:rPr lang="id-ID" sz="2000" spc="-5" dirty="0">
                <a:effectLst/>
                <a:latin typeface="Arial MT"/>
                <a:ea typeface="Arial MT"/>
                <a:cs typeface="Arial MT"/>
              </a:rPr>
              <a:t>Ancang-ancang. Ancang ancang dilakukan 3-4 meter yang dilakukan sambil berlari untuk memperoleh</a:t>
            </a:r>
            <a:r>
              <a:rPr lang="id-ID" sz="2000" spc="-65" dirty="0">
                <a:effectLst/>
                <a:latin typeface="Arial MT"/>
                <a:ea typeface="Arial MT"/>
                <a:cs typeface="Arial MT"/>
              </a:rPr>
              <a:t> </a:t>
            </a:r>
            <a:r>
              <a:rPr lang="id-ID" sz="2000" spc="-5" dirty="0">
                <a:effectLst/>
                <a:latin typeface="Arial MT"/>
                <a:ea typeface="Arial MT"/>
                <a:cs typeface="Arial MT"/>
              </a:rPr>
              <a:t>percepatan.</a:t>
            </a:r>
            <a:r>
              <a:rPr lang="id-ID" sz="2000" spc="-65" dirty="0">
                <a:effectLst/>
                <a:latin typeface="Arial MT"/>
                <a:ea typeface="Arial MT"/>
                <a:cs typeface="Arial MT"/>
              </a:rPr>
              <a:t> </a:t>
            </a:r>
            <a:r>
              <a:rPr lang="id-ID" sz="2000" spc="-5" dirty="0">
                <a:effectLst/>
                <a:latin typeface="Arial MT"/>
                <a:ea typeface="Arial MT"/>
                <a:cs typeface="Arial MT"/>
              </a:rPr>
              <a:t>Lari</a:t>
            </a:r>
            <a:r>
              <a:rPr lang="id-ID" sz="2000" spc="-65" dirty="0">
                <a:effectLst/>
                <a:latin typeface="Arial MT"/>
                <a:ea typeface="Arial MT"/>
                <a:cs typeface="Arial MT"/>
              </a:rPr>
              <a:t> </a:t>
            </a:r>
            <a:r>
              <a:rPr lang="id-ID" sz="2000" spc="-5" dirty="0">
                <a:effectLst/>
                <a:latin typeface="Arial MT"/>
                <a:ea typeface="Arial MT"/>
                <a:cs typeface="Arial MT"/>
              </a:rPr>
              <a:t>yang</a:t>
            </a:r>
            <a:r>
              <a:rPr lang="id-ID" sz="2000" spc="-65" dirty="0">
                <a:effectLst/>
                <a:latin typeface="Arial MT"/>
                <a:ea typeface="Arial MT"/>
                <a:cs typeface="Arial MT"/>
              </a:rPr>
              <a:t> </a:t>
            </a:r>
            <a:r>
              <a:rPr lang="id-ID" sz="2000" spc="-5" dirty="0">
                <a:effectLst/>
                <a:latin typeface="Arial MT"/>
                <a:ea typeface="Arial MT"/>
                <a:cs typeface="Arial MT"/>
              </a:rPr>
              <a:t>dilakukan</a:t>
            </a:r>
            <a:r>
              <a:rPr lang="id-ID" sz="2000" spc="-60" dirty="0">
                <a:effectLst/>
                <a:latin typeface="Arial MT"/>
                <a:ea typeface="Arial MT"/>
                <a:cs typeface="Arial MT"/>
              </a:rPr>
              <a:t> </a:t>
            </a:r>
            <a:r>
              <a:rPr lang="id-ID" sz="2000" spc="-5" dirty="0">
                <a:effectLst/>
                <a:latin typeface="Arial MT"/>
                <a:ea typeface="Arial MT"/>
                <a:cs typeface="Arial MT"/>
              </a:rPr>
              <a:t>seenaknya</a:t>
            </a:r>
            <a:r>
              <a:rPr lang="id-ID" sz="2000" spc="-65" dirty="0">
                <a:effectLst/>
                <a:latin typeface="Arial MT"/>
                <a:ea typeface="Arial MT"/>
                <a:cs typeface="Arial MT"/>
              </a:rPr>
              <a:t> </a:t>
            </a:r>
            <a:r>
              <a:rPr lang="id-ID" sz="2000" spc="-5" dirty="0">
                <a:effectLst/>
                <a:latin typeface="Arial MT"/>
                <a:ea typeface="Arial MT"/>
                <a:cs typeface="Arial MT"/>
              </a:rPr>
              <a:t>dengan</a:t>
            </a:r>
            <a:r>
              <a:rPr lang="id-ID" sz="2000" spc="-65" dirty="0">
                <a:effectLst/>
                <a:latin typeface="Arial MT"/>
                <a:ea typeface="Arial MT"/>
                <a:cs typeface="Arial MT"/>
              </a:rPr>
              <a:t> </a:t>
            </a:r>
            <a:r>
              <a:rPr lang="id-ID" sz="2000" spc="-5" dirty="0">
                <a:effectLst/>
                <a:latin typeface="Arial MT"/>
                <a:ea typeface="Arial MT"/>
                <a:cs typeface="Arial MT"/>
              </a:rPr>
              <a:t>percepatan</a:t>
            </a:r>
            <a:r>
              <a:rPr lang="id-ID" sz="2000" spc="-65" dirty="0">
                <a:effectLst/>
                <a:latin typeface="Arial MT"/>
                <a:ea typeface="Arial MT"/>
                <a:cs typeface="Arial MT"/>
              </a:rPr>
              <a:t> </a:t>
            </a:r>
            <a:r>
              <a:rPr lang="id-ID" sz="2000" spc="-5" dirty="0">
                <a:effectLst/>
                <a:latin typeface="Arial MT"/>
                <a:ea typeface="Arial MT"/>
                <a:cs typeface="Arial MT"/>
              </a:rPr>
              <a:t>yang</a:t>
            </a:r>
            <a:r>
              <a:rPr lang="id-ID" sz="2000" spc="-65" dirty="0">
                <a:effectLst/>
                <a:latin typeface="Arial MT"/>
                <a:ea typeface="Arial MT"/>
                <a:cs typeface="Arial MT"/>
              </a:rPr>
              <a:t> </a:t>
            </a:r>
            <a:r>
              <a:rPr lang="id-ID" sz="2000" spc="-5" dirty="0">
                <a:effectLst/>
                <a:latin typeface="Arial MT"/>
                <a:ea typeface="Arial MT"/>
                <a:cs typeface="Arial MT"/>
              </a:rPr>
              <a:t>diatur sedemikian rupa dengan tetap melihat letak bola. Sambil berlari ayunlan tangan seenaknya mengikuti irama langkah</a:t>
            </a:r>
            <a:r>
              <a:rPr lang="id-ID" sz="2000" spc="-25" dirty="0">
                <a:effectLst/>
                <a:latin typeface="Arial MT"/>
                <a:ea typeface="Arial MT"/>
                <a:cs typeface="Arial MT"/>
              </a:rPr>
              <a:t> </a:t>
            </a:r>
            <a:r>
              <a:rPr lang="id-ID" sz="2000" spc="-5" dirty="0">
                <a:effectLst/>
                <a:latin typeface="Arial MT"/>
                <a:ea typeface="Arial MT"/>
                <a:cs typeface="Arial MT"/>
              </a:rPr>
              <a:t>kaki.</a:t>
            </a:r>
            <a:r>
              <a:rPr lang="id-ID" sz="2000" spc="-15" dirty="0">
                <a:effectLst/>
                <a:latin typeface="Arial MT"/>
                <a:ea typeface="Arial MT"/>
                <a:cs typeface="Arial MT"/>
              </a:rPr>
              <a:t> </a:t>
            </a:r>
            <a:r>
              <a:rPr lang="id-ID" sz="2000" spc="-5" dirty="0">
                <a:effectLst/>
                <a:latin typeface="Arial MT"/>
                <a:ea typeface="Arial MT"/>
                <a:cs typeface="Arial MT"/>
              </a:rPr>
              <a:t>Jika</a:t>
            </a:r>
            <a:r>
              <a:rPr lang="id-ID" sz="2000" spc="-25" dirty="0">
                <a:effectLst/>
                <a:latin typeface="Arial MT"/>
                <a:ea typeface="Arial MT"/>
                <a:cs typeface="Arial MT"/>
              </a:rPr>
              <a:t> </a:t>
            </a:r>
            <a:r>
              <a:rPr lang="id-ID" sz="2000" spc="-5" dirty="0">
                <a:effectLst/>
                <a:latin typeface="Arial MT"/>
                <a:ea typeface="Arial MT"/>
                <a:cs typeface="Arial MT"/>
              </a:rPr>
              <a:t>melangkah kaki</a:t>
            </a:r>
            <a:r>
              <a:rPr lang="id-ID" sz="2000" spc="-20" dirty="0">
                <a:effectLst/>
                <a:latin typeface="Arial MT"/>
                <a:ea typeface="Arial MT"/>
                <a:cs typeface="Arial MT"/>
              </a:rPr>
              <a:t> </a:t>
            </a:r>
            <a:r>
              <a:rPr lang="id-ID" sz="2000" spc="-5" dirty="0">
                <a:effectLst/>
                <a:latin typeface="Arial MT"/>
                <a:ea typeface="Arial MT"/>
                <a:cs typeface="Arial MT"/>
              </a:rPr>
              <a:t>kanan, maka</a:t>
            </a:r>
            <a:r>
              <a:rPr lang="id-ID" sz="2000" spc="-25" dirty="0">
                <a:effectLst/>
                <a:latin typeface="Arial MT"/>
                <a:ea typeface="Arial MT"/>
                <a:cs typeface="Arial MT"/>
              </a:rPr>
              <a:t> </a:t>
            </a:r>
            <a:r>
              <a:rPr lang="id-ID" sz="2000" spc="-5" dirty="0">
                <a:effectLst/>
                <a:latin typeface="Arial MT"/>
                <a:ea typeface="Arial MT"/>
                <a:cs typeface="Arial MT"/>
              </a:rPr>
              <a:t>tangan kiri</a:t>
            </a:r>
            <a:r>
              <a:rPr lang="id-ID" sz="2000" spc="-20" dirty="0">
                <a:effectLst/>
                <a:latin typeface="Arial MT"/>
                <a:ea typeface="Arial MT"/>
                <a:cs typeface="Arial MT"/>
              </a:rPr>
              <a:t> </a:t>
            </a:r>
            <a:r>
              <a:rPr lang="id-ID" sz="2000" spc="-5" dirty="0">
                <a:effectLst/>
                <a:latin typeface="Arial MT"/>
                <a:ea typeface="Arial MT"/>
                <a:cs typeface="Arial MT"/>
              </a:rPr>
              <a:t>diayun ke depan demikian sebaliknya hingga posisi menepakkan kaki kira. Ancang-ancang sebaiknya dibelakang </a:t>
            </a:r>
            <a:r>
              <a:rPr lang="id-ID" sz="2000" spc="-10" dirty="0">
                <a:effectLst/>
                <a:latin typeface="Arial MT"/>
                <a:ea typeface="Arial MT"/>
                <a:cs typeface="Arial MT"/>
              </a:rPr>
              <a:t>bola</a:t>
            </a:r>
            <a:r>
              <a:rPr lang="id-ID" sz="2000" spc="-20" dirty="0">
                <a:effectLst/>
                <a:latin typeface="Arial MT"/>
                <a:ea typeface="Arial MT"/>
                <a:cs typeface="Arial MT"/>
              </a:rPr>
              <a:t> </a:t>
            </a:r>
            <a:r>
              <a:rPr lang="id-ID" sz="2000" spc="-10" dirty="0">
                <a:effectLst/>
                <a:latin typeface="Arial MT"/>
                <a:ea typeface="Arial MT"/>
                <a:cs typeface="Arial MT"/>
              </a:rPr>
              <a:t>dan</a:t>
            </a:r>
            <a:r>
              <a:rPr lang="id-ID" sz="2000" spc="-25" dirty="0">
                <a:effectLst/>
                <a:latin typeface="Arial MT"/>
                <a:ea typeface="Arial MT"/>
                <a:cs typeface="Arial MT"/>
              </a:rPr>
              <a:t> </a:t>
            </a:r>
            <a:r>
              <a:rPr lang="id-ID" sz="2000" spc="-10" dirty="0">
                <a:effectLst/>
                <a:latin typeface="Arial MT"/>
                <a:ea typeface="Arial MT"/>
                <a:cs typeface="Arial MT"/>
              </a:rPr>
              <a:t>jika</a:t>
            </a:r>
            <a:r>
              <a:rPr lang="id-ID" sz="2000" spc="-20" dirty="0">
                <a:effectLst/>
                <a:latin typeface="Arial MT"/>
                <a:ea typeface="Arial MT"/>
                <a:cs typeface="Arial MT"/>
              </a:rPr>
              <a:t> </a:t>
            </a:r>
            <a:r>
              <a:rPr lang="id-ID" sz="2000" spc="-10" dirty="0">
                <a:effectLst/>
                <a:latin typeface="Arial MT"/>
                <a:ea typeface="Arial MT"/>
                <a:cs typeface="Arial MT"/>
              </a:rPr>
              <a:t>ditarik garis lurus, sejajar</a:t>
            </a:r>
            <a:r>
              <a:rPr lang="id-ID" sz="2000" spc="-20" dirty="0">
                <a:effectLst/>
                <a:latin typeface="Arial MT"/>
                <a:ea typeface="Arial MT"/>
                <a:cs typeface="Arial MT"/>
              </a:rPr>
              <a:t> </a:t>
            </a:r>
            <a:r>
              <a:rPr lang="id-ID" sz="2000" spc="-10" dirty="0">
                <a:effectLst/>
                <a:latin typeface="Arial MT"/>
                <a:ea typeface="Arial MT"/>
                <a:cs typeface="Arial MT"/>
              </a:rPr>
              <a:t>dengan</a:t>
            </a:r>
            <a:r>
              <a:rPr lang="id-ID" sz="2000" spc="-25" dirty="0">
                <a:effectLst/>
                <a:latin typeface="Arial MT"/>
                <a:ea typeface="Arial MT"/>
                <a:cs typeface="Arial MT"/>
              </a:rPr>
              <a:t> </a:t>
            </a:r>
            <a:r>
              <a:rPr lang="id-ID" sz="2000" spc="-10" dirty="0">
                <a:effectLst/>
                <a:latin typeface="Arial MT"/>
                <a:ea typeface="Arial MT"/>
                <a:cs typeface="Arial MT"/>
              </a:rPr>
              <a:t>sasaran.</a:t>
            </a:r>
            <a:endParaRPr lang="en-ID" sz="1800" spc="-5" dirty="0">
              <a:effectLst/>
              <a:latin typeface="Arial MT"/>
              <a:ea typeface="Arial MT"/>
              <a:cs typeface="Arial MT"/>
            </a:endParaRPr>
          </a:p>
          <a:p>
            <a:endParaRPr lang="en-ID" dirty="0"/>
          </a:p>
        </p:txBody>
      </p:sp>
    </p:spTree>
    <p:extLst>
      <p:ext uri="{BB962C8B-B14F-4D97-AF65-F5344CB8AC3E}">
        <p14:creationId xmlns:p14="http://schemas.microsoft.com/office/powerpoint/2010/main" val="1052455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EF8F3E-B783-496A-804E-70EFF1DF37C7}"/>
              </a:ext>
            </a:extLst>
          </p:cNvPr>
          <p:cNvSpPr>
            <a:spLocks noGrp="1"/>
          </p:cNvSpPr>
          <p:nvPr>
            <p:ph sz="quarter" idx="13"/>
          </p:nvPr>
        </p:nvSpPr>
        <p:spPr/>
        <p:txBody>
          <a:bodyPr>
            <a:normAutofit fontScale="62500" lnSpcReduction="20000"/>
          </a:bodyPr>
          <a:lstStyle/>
          <a:p>
            <a:pPr marL="742950" marR="73660" lvl="1" indent="-285750" algn="just">
              <a:lnSpc>
                <a:spcPct val="155000"/>
              </a:lnSpc>
              <a:spcBef>
                <a:spcPts val="10"/>
              </a:spcBef>
              <a:spcAft>
                <a:spcPts val="0"/>
              </a:spcAft>
              <a:buSzPts val="1150"/>
              <a:buFont typeface="Arial MT"/>
              <a:buAutoNum type="arabicPeriod"/>
              <a:tabLst>
                <a:tab pos="621665" algn="l"/>
                <a:tab pos="622935" algn="l"/>
              </a:tabLst>
            </a:pPr>
            <a:r>
              <a:rPr lang="id-ID" sz="2000" spc="-5" dirty="0">
                <a:effectLst/>
                <a:latin typeface="Arial MT"/>
                <a:ea typeface="Arial MT"/>
                <a:cs typeface="Arial MT"/>
              </a:rPr>
              <a:t>Tendangan. Sebelum melakukan tendangan (menggunakan kaki kanan) maka letakkanlah kaki kiri persis disisi kiri dan agak ke belakang dari bola yang jika ditarik garis lurus membentuk sudut 450 . Posisi letak kaki kiri menentukan luncuran bola. Jika kaki kiri berada dibelakang bola, maka jalannya bola akan melambung karena dengan sendirinya perkenaan bola tepat dibagian bawah. Jika kaki kira persis disisi kiri bila, jalannya bola akan ground atau bergelinding di tanah. Karena perkenaannya berada pada bagian atas bola. Jika letak kaki kiri agar mundur sedikit sekitar 450 maka</a:t>
            </a:r>
            <a:r>
              <a:rPr lang="id-ID" sz="2000" spc="-20" dirty="0">
                <a:effectLst/>
                <a:latin typeface="Arial MT"/>
                <a:ea typeface="Arial MT"/>
                <a:cs typeface="Arial MT"/>
              </a:rPr>
              <a:t> </a:t>
            </a:r>
            <a:r>
              <a:rPr lang="id-ID" sz="2000" spc="-5" dirty="0">
                <a:effectLst/>
                <a:latin typeface="Arial MT"/>
                <a:ea typeface="Arial MT"/>
                <a:cs typeface="Arial MT"/>
              </a:rPr>
              <a:t>dapat</a:t>
            </a:r>
            <a:r>
              <a:rPr lang="id-ID" sz="2000" spc="-10" dirty="0">
                <a:effectLst/>
                <a:latin typeface="Arial MT"/>
                <a:ea typeface="Arial MT"/>
                <a:cs typeface="Arial MT"/>
              </a:rPr>
              <a:t> </a:t>
            </a:r>
            <a:r>
              <a:rPr lang="id-ID" sz="2000" spc="-5" dirty="0">
                <a:effectLst/>
                <a:latin typeface="Arial MT"/>
                <a:ea typeface="Arial MT"/>
                <a:cs typeface="Arial MT"/>
              </a:rPr>
              <a:t>diprediksi</a:t>
            </a:r>
            <a:r>
              <a:rPr lang="id-ID" sz="2000" spc="-15" dirty="0">
                <a:effectLst/>
                <a:latin typeface="Arial MT"/>
                <a:ea typeface="Arial MT"/>
                <a:cs typeface="Arial MT"/>
              </a:rPr>
              <a:t> </a:t>
            </a:r>
            <a:r>
              <a:rPr lang="id-ID" sz="2000" spc="-5" dirty="0">
                <a:effectLst/>
                <a:latin typeface="Arial MT"/>
                <a:ea typeface="Arial MT"/>
                <a:cs typeface="Arial MT"/>
              </a:rPr>
              <a:t>jalannya</a:t>
            </a:r>
            <a:r>
              <a:rPr lang="id-ID" sz="2000" spc="-20" dirty="0">
                <a:effectLst/>
                <a:latin typeface="Arial MT"/>
                <a:ea typeface="Arial MT"/>
                <a:cs typeface="Arial MT"/>
              </a:rPr>
              <a:t> </a:t>
            </a:r>
            <a:r>
              <a:rPr lang="id-ID" sz="2000" spc="-5" dirty="0">
                <a:effectLst/>
                <a:latin typeface="Arial MT"/>
                <a:ea typeface="Arial MT"/>
                <a:cs typeface="Arial MT"/>
              </a:rPr>
              <a:t>bola</a:t>
            </a:r>
            <a:r>
              <a:rPr lang="id-ID" sz="2000" spc="-20" dirty="0">
                <a:effectLst/>
                <a:latin typeface="Arial MT"/>
                <a:ea typeface="Arial MT"/>
                <a:cs typeface="Arial MT"/>
              </a:rPr>
              <a:t> </a:t>
            </a:r>
            <a:r>
              <a:rPr lang="id-ID" sz="2000" spc="-5" dirty="0">
                <a:effectLst/>
                <a:latin typeface="Arial MT"/>
                <a:ea typeface="Arial MT"/>
                <a:cs typeface="Arial MT"/>
              </a:rPr>
              <a:t>lurus</a:t>
            </a:r>
            <a:r>
              <a:rPr lang="id-ID" sz="2000" spc="-10" dirty="0">
                <a:effectLst/>
                <a:latin typeface="Arial MT"/>
                <a:ea typeface="Arial MT"/>
                <a:cs typeface="Arial MT"/>
              </a:rPr>
              <a:t> </a:t>
            </a:r>
            <a:r>
              <a:rPr lang="id-ID" sz="2000" spc="-5" dirty="0">
                <a:effectLst/>
                <a:latin typeface="Arial MT"/>
                <a:ea typeface="Arial MT"/>
                <a:cs typeface="Arial MT"/>
              </a:rPr>
              <a:t>dan</a:t>
            </a:r>
            <a:r>
              <a:rPr lang="id-ID" sz="2000" spc="-20" dirty="0">
                <a:effectLst/>
                <a:latin typeface="Arial MT"/>
                <a:ea typeface="Arial MT"/>
                <a:cs typeface="Arial MT"/>
              </a:rPr>
              <a:t> </a:t>
            </a:r>
            <a:r>
              <a:rPr lang="id-ID" sz="2000" spc="-5" dirty="0">
                <a:effectLst/>
                <a:latin typeface="Arial MT"/>
                <a:ea typeface="Arial MT"/>
                <a:cs typeface="Arial MT"/>
              </a:rPr>
              <a:t>mendatar,</a:t>
            </a:r>
            <a:r>
              <a:rPr lang="id-ID" sz="2000" spc="-10" dirty="0">
                <a:effectLst/>
                <a:latin typeface="Arial MT"/>
                <a:ea typeface="Arial MT"/>
                <a:cs typeface="Arial MT"/>
              </a:rPr>
              <a:t> </a:t>
            </a:r>
            <a:r>
              <a:rPr lang="id-ID" sz="2000" spc="-5" dirty="0">
                <a:effectLst/>
                <a:latin typeface="Arial MT"/>
                <a:ea typeface="Arial MT"/>
                <a:cs typeface="Arial MT"/>
              </a:rPr>
              <a:t>sebab</a:t>
            </a:r>
            <a:r>
              <a:rPr lang="id-ID" sz="2000" spc="-20" dirty="0">
                <a:effectLst/>
                <a:latin typeface="Arial MT"/>
                <a:ea typeface="Arial MT"/>
                <a:cs typeface="Arial MT"/>
              </a:rPr>
              <a:t> </a:t>
            </a:r>
            <a:r>
              <a:rPr lang="id-ID" sz="2000" spc="-5" dirty="0">
                <a:effectLst/>
                <a:latin typeface="Arial MT"/>
                <a:ea typeface="Arial MT"/>
                <a:cs typeface="Arial MT"/>
              </a:rPr>
              <a:t>perkenaan bola</a:t>
            </a:r>
            <a:r>
              <a:rPr lang="id-ID" sz="2000" spc="-20" dirty="0">
                <a:effectLst/>
                <a:latin typeface="Arial MT"/>
                <a:ea typeface="Arial MT"/>
                <a:cs typeface="Arial MT"/>
              </a:rPr>
              <a:t> </a:t>
            </a:r>
            <a:r>
              <a:rPr lang="id-ID" sz="2000" spc="-5" dirty="0">
                <a:effectLst/>
                <a:latin typeface="Arial MT"/>
                <a:ea typeface="Arial MT"/>
                <a:cs typeface="Arial MT"/>
              </a:rPr>
              <a:t>pada</a:t>
            </a:r>
            <a:r>
              <a:rPr lang="id-ID" sz="2000" spc="-20" dirty="0">
                <a:effectLst/>
                <a:latin typeface="Arial MT"/>
                <a:ea typeface="Arial MT"/>
                <a:cs typeface="Arial MT"/>
              </a:rPr>
              <a:t> </a:t>
            </a:r>
            <a:r>
              <a:rPr lang="id-ID" sz="2000" spc="-5" dirty="0">
                <a:effectLst/>
                <a:latin typeface="Arial MT"/>
                <a:ea typeface="Arial MT"/>
                <a:cs typeface="Arial MT"/>
              </a:rPr>
              <a:t>bagian tengah antara atas dan bawah. Menendang dengan punggung kaki maksudnya adalah perkenaan bola pada kaki tepat pada bagian punggung kaki. Setelat dirasa letak kaki kiri cukup enak maka ayunlah kaki kakan yang masih dibelakang sekuat-kuatnya dengan tetap memperhatikan perkenaan kaki dengan bola dan perkenaan bola dengan kaki. Perkenaan pada punggung kaki berarti keadaan angkel adalah ekstensi atau jika ditarik garis lurus sejajar dengan tulang kering.</a:t>
            </a:r>
            <a:endParaRPr lang="en-ID" sz="1800" spc="-5" dirty="0">
              <a:effectLst/>
              <a:latin typeface="Arial MT"/>
              <a:ea typeface="Arial MT"/>
              <a:cs typeface="Arial MT"/>
            </a:endParaRPr>
          </a:p>
          <a:p>
            <a:endParaRPr lang="en-ID" dirty="0"/>
          </a:p>
        </p:txBody>
      </p:sp>
      <p:pic>
        <p:nvPicPr>
          <p:cNvPr id="4" name="Picture 3">
            <a:extLst>
              <a:ext uri="{FF2B5EF4-FFF2-40B4-BE49-F238E27FC236}">
                <a16:creationId xmlns:a16="http://schemas.microsoft.com/office/drawing/2014/main" id="{22E8DBD0-033A-438C-A88C-C9B9E2BDCFAB}"/>
              </a:ext>
            </a:extLst>
          </p:cNvPr>
          <p:cNvPicPr>
            <a:picLocks noChangeAspect="1"/>
          </p:cNvPicPr>
          <p:nvPr/>
        </p:nvPicPr>
        <p:blipFill>
          <a:blip r:embed="rId2"/>
          <a:stretch>
            <a:fillRect/>
          </a:stretch>
        </p:blipFill>
        <p:spPr>
          <a:xfrm>
            <a:off x="4938712" y="0"/>
            <a:ext cx="1857375" cy="2457450"/>
          </a:xfrm>
          <a:prstGeom prst="rect">
            <a:avLst/>
          </a:prstGeom>
        </p:spPr>
      </p:pic>
    </p:spTree>
    <p:extLst>
      <p:ext uri="{BB962C8B-B14F-4D97-AF65-F5344CB8AC3E}">
        <p14:creationId xmlns:p14="http://schemas.microsoft.com/office/powerpoint/2010/main" val="2067521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46D2A2-4C5D-4F5C-8FAC-D1480F14FA54}"/>
              </a:ext>
            </a:extLst>
          </p:cNvPr>
          <p:cNvSpPr>
            <a:spLocks noGrp="1"/>
          </p:cNvSpPr>
          <p:nvPr>
            <p:ph sz="quarter" idx="13"/>
          </p:nvPr>
        </p:nvSpPr>
        <p:spPr/>
        <p:txBody>
          <a:bodyPr/>
          <a:lstStyle/>
          <a:p>
            <a:pPr marL="742950" marR="81915" lvl="1" indent="-285750" algn="just">
              <a:lnSpc>
                <a:spcPct val="155000"/>
              </a:lnSpc>
              <a:spcBef>
                <a:spcPts val="50"/>
              </a:spcBef>
              <a:spcAft>
                <a:spcPts val="0"/>
              </a:spcAft>
              <a:buSzPts val="1150"/>
              <a:buFont typeface="Arial MT"/>
              <a:buAutoNum type="arabicPeriod"/>
              <a:tabLst>
                <a:tab pos="621665" algn="l"/>
                <a:tab pos="622935" algn="l"/>
              </a:tabLst>
            </a:pPr>
            <a:r>
              <a:rPr lang="id-ID" sz="2000" spc="-5" dirty="0">
                <a:effectLst/>
                <a:latin typeface="Arial MT"/>
                <a:ea typeface="Arial MT"/>
                <a:cs typeface="Arial MT"/>
              </a:rPr>
              <a:t>Follow through. Setelah bola ditendang oleh kaki kanan, maka lanjutkanlah kaki kanan dengan melangkah</a:t>
            </a:r>
            <a:r>
              <a:rPr lang="id-ID" sz="2000" spc="-50" dirty="0">
                <a:effectLst/>
                <a:latin typeface="Arial MT"/>
                <a:ea typeface="Arial MT"/>
                <a:cs typeface="Arial MT"/>
              </a:rPr>
              <a:t> </a:t>
            </a:r>
            <a:r>
              <a:rPr lang="id-ID" sz="2000" spc="-5" dirty="0">
                <a:effectLst/>
                <a:latin typeface="Arial MT"/>
                <a:ea typeface="Arial MT"/>
                <a:cs typeface="Arial MT"/>
              </a:rPr>
              <a:t>ke</a:t>
            </a:r>
            <a:r>
              <a:rPr lang="id-ID" sz="2000" spc="-50" dirty="0">
                <a:effectLst/>
                <a:latin typeface="Arial MT"/>
                <a:ea typeface="Arial MT"/>
                <a:cs typeface="Arial MT"/>
              </a:rPr>
              <a:t> </a:t>
            </a:r>
            <a:r>
              <a:rPr lang="id-ID" sz="2000" spc="-5" dirty="0">
                <a:effectLst/>
                <a:latin typeface="Arial MT"/>
                <a:ea typeface="Arial MT"/>
                <a:cs typeface="Arial MT"/>
              </a:rPr>
              <a:t>depan</a:t>
            </a:r>
            <a:r>
              <a:rPr lang="id-ID" sz="2000" spc="-45" dirty="0">
                <a:effectLst/>
                <a:latin typeface="Arial MT"/>
                <a:ea typeface="Arial MT"/>
                <a:cs typeface="Arial MT"/>
              </a:rPr>
              <a:t> </a:t>
            </a:r>
            <a:r>
              <a:rPr lang="id-ID" sz="2000" spc="-5" dirty="0">
                <a:effectLst/>
                <a:latin typeface="Arial MT"/>
                <a:ea typeface="Arial MT"/>
                <a:cs typeface="Arial MT"/>
              </a:rPr>
              <a:t>satu</a:t>
            </a:r>
            <a:r>
              <a:rPr lang="id-ID" sz="2000" spc="-50" dirty="0">
                <a:effectLst/>
                <a:latin typeface="Arial MT"/>
                <a:ea typeface="Arial MT"/>
                <a:cs typeface="Arial MT"/>
              </a:rPr>
              <a:t> </a:t>
            </a:r>
            <a:r>
              <a:rPr lang="id-ID" sz="2000" spc="-5" dirty="0">
                <a:effectLst/>
                <a:latin typeface="Arial MT"/>
                <a:ea typeface="Arial MT"/>
                <a:cs typeface="Arial MT"/>
              </a:rPr>
              <a:t>atau</a:t>
            </a:r>
            <a:r>
              <a:rPr lang="id-ID" sz="2000" spc="-45" dirty="0">
                <a:effectLst/>
                <a:latin typeface="Arial MT"/>
                <a:ea typeface="Arial MT"/>
                <a:cs typeface="Arial MT"/>
              </a:rPr>
              <a:t> </a:t>
            </a:r>
            <a:r>
              <a:rPr lang="id-ID" sz="2000" spc="-5" dirty="0">
                <a:effectLst/>
                <a:latin typeface="Arial MT"/>
                <a:ea typeface="Arial MT"/>
                <a:cs typeface="Arial MT"/>
              </a:rPr>
              <a:t>dua</a:t>
            </a:r>
            <a:r>
              <a:rPr lang="id-ID" sz="2000" spc="-50" dirty="0">
                <a:effectLst/>
                <a:latin typeface="Arial MT"/>
                <a:ea typeface="Arial MT"/>
                <a:cs typeface="Arial MT"/>
              </a:rPr>
              <a:t> </a:t>
            </a:r>
            <a:r>
              <a:rPr lang="id-ID" sz="2000" spc="-5" dirty="0">
                <a:effectLst/>
                <a:latin typeface="Arial MT"/>
                <a:ea typeface="Arial MT"/>
                <a:cs typeface="Arial MT"/>
              </a:rPr>
              <a:t>langkah.</a:t>
            </a:r>
            <a:endParaRPr lang="en-ID" sz="1800" spc="-5" dirty="0">
              <a:effectLst/>
              <a:latin typeface="Arial MT"/>
              <a:ea typeface="Arial MT"/>
              <a:cs typeface="Arial MT"/>
            </a:endParaRPr>
          </a:p>
          <a:p>
            <a:endParaRPr lang="en-ID" dirty="0"/>
          </a:p>
        </p:txBody>
      </p:sp>
      <p:pic>
        <p:nvPicPr>
          <p:cNvPr id="2052" name="Picture 4" descr="Pin on kia">
            <a:extLst>
              <a:ext uri="{FF2B5EF4-FFF2-40B4-BE49-F238E27FC236}">
                <a16:creationId xmlns:a16="http://schemas.microsoft.com/office/drawing/2014/main" id="{EBB999A9-E155-4CF8-BCAA-F2FFA24CFE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37329" y="223967"/>
            <a:ext cx="4787153"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8487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5152E82-252C-4A89-A1F5-B6A51F7E0612}"/>
              </a:ext>
            </a:extLst>
          </p:cNvPr>
          <p:cNvSpPr>
            <a:spLocks noGrp="1"/>
          </p:cNvSpPr>
          <p:nvPr>
            <p:ph sz="quarter" idx="13"/>
          </p:nvPr>
        </p:nvSpPr>
        <p:spPr/>
        <p:txBody>
          <a:bodyPr>
            <a:normAutofit fontScale="85000" lnSpcReduction="20000"/>
          </a:bodyPr>
          <a:lstStyle/>
          <a:p>
            <a:pPr algn="just"/>
            <a:r>
              <a:rPr lang="id-ID" sz="2000" dirty="0">
                <a:effectLst/>
                <a:latin typeface="Arial MT"/>
                <a:ea typeface="Arial MT"/>
                <a:cs typeface="Arial MT"/>
              </a:rPr>
              <a:t>Dalam menendang anggota tubuh yang menjadi peran utama adalah anggota gerak bagian bawah yaitu tungkai. Sedangkan gerakan tangan hanya berayun untuk menjaga keseimbangan</a:t>
            </a:r>
            <a:r>
              <a:rPr lang="id-ID" sz="2000" spc="-20" dirty="0">
                <a:effectLst/>
                <a:latin typeface="Arial MT"/>
                <a:ea typeface="Arial MT"/>
                <a:cs typeface="Arial MT"/>
              </a:rPr>
              <a:t> </a:t>
            </a:r>
            <a:r>
              <a:rPr lang="id-ID" sz="2000" dirty="0">
                <a:effectLst/>
                <a:latin typeface="Arial MT"/>
                <a:ea typeface="Arial MT"/>
                <a:cs typeface="Arial MT"/>
              </a:rPr>
              <a:t>dan</a:t>
            </a:r>
            <a:r>
              <a:rPr lang="id-ID" sz="2000" spc="-20" dirty="0">
                <a:effectLst/>
                <a:latin typeface="Arial MT"/>
                <a:ea typeface="Arial MT"/>
                <a:cs typeface="Arial MT"/>
              </a:rPr>
              <a:t> </a:t>
            </a:r>
            <a:r>
              <a:rPr lang="id-ID" sz="2000" dirty="0">
                <a:effectLst/>
                <a:latin typeface="Arial MT"/>
                <a:ea typeface="Arial MT"/>
                <a:cs typeface="Arial MT"/>
              </a:rPr>
              <a:t>keserasian</a:t>
            </a:r>
            <a:r>
              <a:rPr lang="id-ID" sz="2000" spc="-20" dirty="0">
                <a:effectLst/>
                <a:latin typeface="Arial MT"/>
                <a:ea typeface="Arial MT"/>
                <a:cs typeface="Arial MT"/>
              </a:rPr>
              <a:t> </a:t>
            </a:r>
            <a:r>
              <a:rPr lang="id-ID" sz="2000" dirty="0">
                <a:effectLst/>
                <a:latin typeface="Arial MT"/>
                <a:ea typeface="Arial MT"/>
                <a:cs typeface="Arial MT"/>
              </a:rPr>
              <a:t>gerak.</a:t>
            </a:r>
            <a:r>
              <a:rPr lang="id-ID" sz="2000" spc="-10" dirty="0">
                <a:effectLst/>
                <a:latin typeface="Arial MT"/>
                <a:ea typeface="Arial MT"/>
                <a:cs typeface="Arial MT"/>
              </a:rPr>
              <a:t> </a:t>
            </a:r>
            <a:r>
              <a:rPr lang="id-ID" sz="2000" dirty="0">
                <a:effectLst/>
                <a:latin typeface="Arial MT"/>
                <a:ea typeface="Arial MT"/>
                <a:cs typeface="Arial MT"/>
              </a:rPr>
              <a:t>Akan</a:t>
            </a:r>
            <a:r>
              <a:rPr lang="id-ID" sz="2000" spc="-20" dirty="0">
                <a:effectLst/>
                <a:latin typeface="Arial MT"/>
                <a:ea typeface="Arial MT"/>
                <a:cs typeface="Arial MT"/>
              </a:rPr>
              <a:t> </a:t>
            </a:r>
            <a:r>
              <a:rPr lang="id-ID" sz="2000" dirty="0">
                <a:effectLst/>
                <a:latin typeface="Arial MT"/>
                <a:ea typeface="Arial MT"/>
                <a:cs typeface="Arial MT"/>
              </a:rPr>
              <a:t>tetapi</a:t>
            </a:r>
            <a:r>
              <a:rPr lang="id-ID" sz="2000" spc="-40" dirty="0">
                <a:effectLst/>
                <a:latin typeface="Arial MT"/>
                <a:ea typeface="Arial MT"/>
                <a:cs typeface="Arial MT"/>
              </a:rPr>
              <a:t> </a:t>
            </a:r>
            <a:r>
              <a:rPr lang="id-ID" sz="2000" dirty="0">
                <a:effectLst/>
                <a:latin typeface="Arial MT"/>
                <a:ea typeface="Arial MT"/>
                <a:cs typeface="Arial MT"/>
              </a:rPr>
              <a:t>tetap</a:t>
            </a:r>
            <a:r>
              <a:rPr lang="id-ID" sz="2000" spc="-20" dirty="0">
                <a:effectLst/>
                <a:latin typeface="Arial MT"/>
                <a:ea typeface="Arial MT"/>
                <a:cs typeface="Arial MT"/>
              </a:rPr>
              <a:t> </a:t>
            </a:r>
            <a:r>
              <a:rPr lang="id-ID" sz="2000" dirty="0">
                <a:effectLst/>
                <a:latin typeface="Arial MT"/>
                <a:ea typeface="Arial MT"/>
                <a:cs typeface="Arial MT"/>
              </a:rPr>
              <a:t>saja</a:t>
            </a:r>
            <a:r>
              <a:rPr lang="id-ID" sz="2000" spc="-20" dirty="0">
                <a:effectLst/>
                <a:latin typeface="Arial MT"/>
                <a:ea typeface="Arial MT"/>
                <a:cs typeface="Arial MT"/>
              </a:rPr>
              <a:t> </a:t>
            </a:r>
            <a:r>
              <a:rPr lang="id-ID" sz="2000" dirty="0">
                <a:effectLst/>
                <a:latin typeface="Arial MT"/>
                <a:ea typeface="Arial MT"/>
                <a:cs typeface="Arial MT"/>
              </a:rPr>
              <a:t>berkontraksi,</a:t>
            </a:r>
            <a:r>
              <a:rPr lang="id-ID" sz="2000" spc="-30" dirty="0">
                <a:effectLst/>
                <a:latin typeface="Arial MT"/>
                <a:ea typeface="Arial MT"/>
                <a:cs typeface="Arial MT"/>
              </a:rPr>
              <a:t> </a:t>
            </a:r>
            <a:r>
              <a:rPr lang="id-ID" sz="2000" dirty="0">
                <a:effectLst/>
                <a:latin typeface="Arial MT"/>
                <a:ea typeface="Arial MT"/>
                <a:cs typeface="Arial MT"/>
              </a:rPr>
              <a:t>terus</a:t>
            </a:r>
            <a:r>
              <a:rPr lang="id-ID" sz="2000" spc="-30" dirty="0">
                <a:effectLst/>
                <a:latin typeface="Arial MT"/>
                <a:ea typeface="Arial MT"/>
                <a:cs typeface="Arial MT"/>
              </a:rPr>
              <a:t> </a:t>
            </a:r>
            <a:r>
              <a:rPr lang="id-ID" sz="2000" dirty="0">
                <a:effectLst/>
                <a:latin typeface="Arial MT"/>
                <a:ea typeface="Arial MT"/>
                <a:cs typeface="Arial MT"/>
              </a:rPr>
              <a:t>hingga</a:t>
            </a:r>
            <a:r>
              <a:rPr lang="id-ID" sz="2000" spc="-20" dirty="0">
                <a:effectLst/>
                <a:latin typeface="Arial MT"/>
                <a:ea typeface="Arial MT"/>
                <a:cs typeface="Arial MT"/>
              </a:rPr>
              <a:t> </a:t>
            </a:r>
            <a:r>
              <a:rPr lang="id-ID" sz="2000" dirty="0">
                <a:effectLst/>
                <a:latin typeface="Arial MT"/>
                <a:ea typeface="Arial MT"/>
                <a:cs typeface="Arial MT"/>
              </a:rPr>
              <a:t>pada</a:t>
            </a:r>
            <a:r>
              <a:rPr lang="id-ID" sz="2000" spc="-20" dirty="0">
                <a:effectLst/>
                <a:latin typeface="Arial MT"/>
                <a:ea typeface="Arial MT"/>
                <a:cs typeface="Arial MT"/>
              </a:rPr>
              <a:t> </a:t>
            </a:r>
            <a:r>
              <a:rPr lang="id-ID" sz="2000" dirty="0">
                <a:effectLst/>
                <a:latin typeface="Arial MT"/>
                <a:ea typeface="Arial MT"/>
                <a:cs typeface="Arial MT"/>
              </a:rPr>
              <a:t>saat menapakkan</a:t>
            </a:r>
            <a:r>
              <a:rPr lang="id-ID" sz="2000" spc="-15" dirty="0">
                <a:effectLst/>
                <a:latin typeface="Arial MT"/>
                <a:ea typeface="Arial MT"/>
                <a:cs typeface="Arial MT"/>
              </a:rPr>
              <a:t> </a:t>
            </a:r>
            <a:r>
              <a:rPr lang="id-ID" sz="2000" dirty="0">
                <a:effectLst/>
                <a:latin typeface="Arial MT"/>
                <a:ea typeface="Arial MT"/>
                <a:cs typeface="Arial MT"/>
              </a:rPr>
              <a:t>kaki</a:t>
            </a:r>
            <a:r>
              <a:rPr lang="id-ID" sz="2000" spc="-30" dirty="0">
                <a:effectLst/>
                <a:latin typeface="Arial MT"/>
                <a:ea typeface="Arial MT"/>
                <a:cs typeface="Arial MT"/>
              </a:rPr>
              <a:t> </a:t>
            </a:r>
            <a:r>
              <a:rPr lang="id-ID" sz="2000" dirty="0">
                <a:effectLst/>
                <a:latin typeface="Arial MT"/>
                <a:ea typeface="Arial MT"/>
                <a:cs typeface="Arial MT"/>
              </a:rPr>
              <a:t>kiri</a:t>
            </a:r>
            <a:r>
              <a:rPr lang="id-ID" sz="2000" spc="-30" dirty="0">
                <a:effectLst/>
                <a:latin typeface="Arial MT"/>
                <a:ea typeface="Arial MT"/>
                <a:cs typeface="Arial MT"/>
              </a:rPr>
              <a:t> </a:t>
            </a:r>
            <a:r>
              <a:rPr lang="id-ID" sz="2000" dirty="0">
                <a:effectLst/>
                <a:latin typeface="Arial MT"/>
                <a:ea typeface="Arial MT"/>
                <a:cs typeface="Arial MT"/>
              </a:rPr>
              <a:t>tangan</a:t>
            </a:r>
            <a:r>
              <a:rPr lang="id-ID" sz="2000" spc="-15" dirty="0">
                <a:effectLst/>
                <a:latin typeface="Arial MT"/>
                <a:ea typeface="Arial MT"/>
                <a:cs typeface="Arial MT"/>
              </a:rPr>
              <a:t> </a:t>
            </a:r>
            <a:r>
              <a:rPr lang="id-ID" sz="2000" dirty="0">
                <a:effectLst/>
                <a:latin typeface="Arial MT"/>
                <a:ea typeface="Arial MT"/>
                <a:cs typeface="Arial MT"/>
              </a:rPr>
              <a:t>kiri</a:t>
            </a:r>
            <a:r>
              <a:rPr lang="id-ID" sz="2000" spc="-30" dirty="0">
                <a:effectLst/>
                <a:latin typeface="Arial MT"/>
                <a:ea typeface="Arial MT"/>
                <a:cs typeface="Arial MT"/>
              </a:rPr>
              <a:t> </a:t>
            </a:r>
            <a:r>
              <a:rPr lang="id-ID" sz="2000" dirty="0">
                <a:effectLst/>
                <a:latin typeface="Arial MT"/>
                <a:ea typeface="Arial MT"/>
                <a:cs typeface="Arial MT"/>
              </a:rPr>
              <a:t>diangkat</a:t>
            </a:r>
            <a:r>
              <a:rPr lang="id-ID" sz="2000" spc="-25" dirty="0">
                <a:effectLst/>
                <a:latin typeface="Arial MT"/>
                <a:ea typeface="Arial MT"/>
                <a:cs typeface="Arial MT"/>
              </a:rPr>
              <a:t> </a:t>
            </a:r>
            <a:r>
              <a:rPr lang="id-ID" sz="2000" dirty="0">
                <a:effectLst/>
                <a:latin typeface="Arial MT"/>
                <a:ea typeface="Arial MT"/>
                <a:cs typeface="Arial MT"/>
              </a:rPr>
              <a:t>seenaknya</a:t>
            </a:r>
            <a:r>
              <a:rPr lang="id-ID" sz="2000" spc="-15" dirty="0">
                <a:effectLst/>
                <a:latin typeface="Arial MT"/>
                <a:ea typeface="Arial MT"/>
                <a:cs typeface="Arial MT"/>
              </a:rPr>
              <a:t> </a:t>
            </a:r>
            <a:r>
              <a:rPr lang="id-ID" sz="2000" dirty="0">
                <a:effectLst/>
                <a:latin typeface="Arial MT"/>
                <a:ea typeface="Arial MT"/>
                <a:cs typeface="Arial MT"/>
              </a:rPr>
              <a:t>ke</a:t>
            </a:r>
            <a:r>
              <a:rPr lang="id-ID" sz="2000" spc="-35" dirty="0">
                <a:effectLst/>
                <a:latin typeface="Arial MT"/>
                <a:ea typeface="Arial MT"/>
                <a:cs typeface="Arial MT"/>
              </a:rPr>
              <a:t> </a:t>
            </a:r>
            <a:r>
              <a:rPr lang="id-ID" sz="2000" dirty="0">
                <a:effectLst/>
                <a:latin typeface="Arial MT"/>
                <a:ea typeface="Arial MT"/>
                <a:cs typeface="Arial MT"/>
              </a:rPr>
              <a:t>depan</a:t>
            </a:r>
            <a:r>
              <a:rPr lang="id-ID" sz="2000" spc="-15" dirty="0">
                <a:effectLst/>
                <a:latin typeface="Arial MT"/>
                <a:ea typeface="Arial MT"/>
                <a:cs typeface="Arial MT"/>
              </a:rPr>
              <a:t> </a:t>
            </a:r>
            <a:r>
              <a:rPr lang="id-ID" sz="2000" dirty="0">
                <a:effectLst/>
                <a:latin typeface="Arial MT"/>
                <a:ea typeface="Arial MT"/>
                <a:cs typeface="Arial MT"/>
              </a:rPr>
              <a:t>sedikit</a:t>
            </a:r>
            <a:r>
              <a:rPr lang="id-ID" sz="2000" spc="-5" dirty="0">
                <a:effectLst/>
                <a:latin typeface="Arial MT"/>
                <a:ea typeface="Arial MT"/>
                <a:cs typeface="Arial MT"/>
              </a:rPr>
              <a:t> </a:t>
            </a:r>
            <a:r>
              <a:rPr lang="id-ID" sz="2000" dirty="0">
                <a:effectLst/>
                <a:latin typeface="Arial MT"/>
                <a:ea typeface="Arial MT"/>
                <a:cs typeface="Arial MT"/>
              </a:rPr>
              <a:t>dengan</a:t>
            </a:r>
            <a:r>
              <a:rPr lang="id-ID" sz="2000" spc="-15" dirty="0">
                <a:effectLst/>
                <a:latin typeface="Arial MT"/>
                <a:ea typeface="Arial MT"/>
                <a:cs typeface="Arial MT"/>
              </a:rPr>
              <a:t> </a:t>
            </a:r>
            <a:r>
              <a:rPr lang="id-ID" sz="2000" dirty="0">
                <a:effectLst/>
                <a:latin typeface="Arial MT"/>
                <a:ea typeface="Arial MT"/>
                <a:cs typeface="Arial MT"/>
              </a:rPr>
              <a:t>ketiak</a:t>
            </a:r>
            <a:r>
              <a:rPr lang="id-ID" sz="2000" spc="-25" dirty="0">
                <a:effectLst/>
                <a:latin typeface="Arial MT"/>
                <a:ea typeface="Arial MT"/>
                <a:cs typeface="Arial MT"/>
              </a:rPr>
              <a:t> </a:t>
            </a:r>
            <a:r>
              <a:rPr lang="id-ID" sz="2000" dirty="0">
                <a:effectLst/>
                <a:latin typeface="Arial MT"/>
                <a:ea typeface="Arial MT"/>
                <a:cs typeface="Arial MT"/>
              </a:rPr>
              <a:t>terbuka</a:t>
            </a:r>
            <a:r>
              <a:rPr lang="id-ID" sz="2000" spc="-15" dirty="0">
                <a:effectLst/>
                <a:latin typeface="Arial MT"/>
                <a:ea typeface="Arial MT"/>
                <a:cs typeface="Arial MT"/>
              </a:rPr>
              <a:t> </a:t>
            </a:r>
            <a:r>
              <a:rPr lang="id-ID" sz="2000" dirty="0">
                <a:effectLst/>
                <a:latin typeface="Arial MT"/>
                <a:ea typeface="Arial MT"/>
                <a:cs typeface="Arial MT"/>
              </a:rPr>
              <a:t>dan tangan kanan berada di belakang. Pada saat ancang-ancang, persendian bergerak dimulai dari fleksi dari persendian lutut dan panggul serta angkel kaki kanan yang terangkat ke atas. Sedangkan pada saat</a:t>
            </a:r>
            <a:r>
              <a:rPr lang="id-ID" sz="2000" spc="-25" dirty="0">
                <a:effectLst/>
                <a:latin typeface="Arial MT"/>
                <a:ea typeface="Arial MT"/>
                <a:cs typeface="Arial MT"/>
              </a:rPr>
              <a:t> </a:t>
            </a:r>
            <a:r>
              <a:rPr lang="id-ID" sz="2000" dirty="0">
                <a:effectLst/>
                <a:latin typeface="Arial MT"/>
                <a:ea typeface="Arial MT"/>
                <a:cs typeface="Arial MT"/>
              </a:rPr>
              <a:t>melurus</a:t>
            </a:r>
            <a:r>
              <a:rPr lang="id-ID" sz="2000" spc="-25" dirty="0">
                <a:effectLst/>
                <a:latin typeface="Arial MT"/>
                <a:ea typeface="Arial MT"/>
                <a:cs typeface="Arial MT"/>
              </a:rPr>
              <a:t> </a:t>
            </a:r>
            <a:r>
              <a:rPr lang="id-ID" sz="2000" dirty="0">
                <a:effectLst/>
                <a:latin typeface="Arial MT"/>
                <a:ea typeface="Arial MT"/>
                <a:cs typeface="Arial MT"/>
              </a:rPr>
              <a:t>di</a:t>
            </a:r>
            <a:r>
              <a:rPr lang="id-ID" sz="2000" spc="-30" dirty="0">
                <a:effectLst/>
                <a:latin typeface="Arial MT"/>
                <a:ea typeface="Arial MT"/>
                <a:cs typeface="Arial MT"/>
              </a:rPr>
              <a:t> </a:t>
            </a:r>
            <a:r>
              <a:rPr lang="id-ID" sz="2000" dirty="0">
                <a:effectLst/>
                <a:latin typeface="Arial MT"/>
                <a:ea typeface="Arial MT"/>
                <a:cs typeface="Arial MT"/>
              </a:rPr>
              <a:t>kaki</a:t>
            </a:r>
            <a:r>
              <a:rPr lang="id-ID" sz="2000" spc="-30" dirty="0">
                <a:effectLst/>
                <a:latin typeface="Arial MT"/>
                <a:ea typeface="Arial MT"/>
                <a:cs typeface="Arial MT"/>
              </a:rPr>
              <a:t> </a:t>
            </a:r>
            <a:r>
              <a:rPr lang="id-ID" sz="2000" dirty="0">
                <a:effectLst/>
                <a:latin typeface="Arial MT"/>
                <a:ea typeface="Arial MT"/>
                <a:cs typeface="Arial MT"/>
              </a:rPr>
              <a:t>kiri</a:t>
            </a:r>
            <a:r>
              <a:rPr lang="id-ID" sz="2000" spc="-50" dirty="0">
                <a:effectLst/>
                <a:latin typeface="Arial MT"/>
                <a:ea typeface="Arial MT"/>
                <a:cs typeface="Arial MT"/>
              </a:rPr>
              <a:t> </a:t>
            </a:r>
            <a:r>
              <a:rPr lang="id-ID" sz="2000" dirty="0">
                <a:effectLst/>
                <a:latin typeface="Arial MT"/>
                <a:ea typeface="Arial MT"/>
                <a:cs typeface="Arial MT"/>
              </a:rPr>
              <a:t>terjadi</a:t>
            </a:r>
            <a:r>
              <a:rPr lang="id-ID" sz="2000" spc="-30" dirty="0">
                <a:effectLst/>
                <a:latin typeface="Arial MT"/>
                <a:ea typeface="Arial MT"/>
                <a:cs typeface="Arial MT"/>
              </a:rPr>
              <a:t> </a:t>
            </a:r>
            <a:r>
              <a:rPr lang="id-ID" sz="2000" dirty="0">
                <a:effectLst/>
                <a:latin typeface="Arial MT"/>
                <a:ea typeface="Arial MT"/>
                <a:cs typeface="Arial MT"/>
              </a:rPr>
              <a:t>eketensi</a:t>
            </a:r>
            <a:r>
              <a:rPr lang="id-ID" sz="2000" spc="-30" dirty="0">
                <a:effectLst/>
                <a:latin typeface="Arial MT"/>
                <a:ea typeface="Arial MT"/>
                <a:cs typeface="Arial MT"/>
              </a:rPr>
              <a:t> </a:t>
            </a:r>
            <a:r>
              <a:rPr lang="id-ID" sz="2000" dirty="0">
                <a:effectLst/>
                <a:latin typeface="Arial MT"/>
                <a:ea typeface="Arial MT"/>
                <a:cs typeface="Arial MT"/>
              </a:rPr>
              <a:t>panggul,</a:t>
            </a:r>
            <a:r>
              <a:rPr lang="id-ID" sz="2000" spc="-25" dirty="0">
                <a:effectLst/>
                <a:latin typeface="Arial MT"/>
                <a:ea typeface="Arial MT"/>
                <a:cs typeface="Arial MT"/>
              </a:rPr>
              <a:t> </a:t>
            </a:r>
            <a:r>
              <a:rPr lang="id-ID" sz="2000" dirty="0">
                <a:effectLst/>
                <a:latin typeface="Arial MT"/>
                <a:ea typeface="Arial MT"/>
                <a:cs typeface="Arial MT"/>
              </a:rPr>
              <a:t>lutut</a:t>
            </a:r>
            <a:r>
              <a:rPr lang="id-ID" sz="2000" spc="-25" dirty="0">
                <a:effectLst/>
                <a:latin typeface="Arial MT"/>
                <a:ea typeface="Arial MT"/>
                <a:cs typeface="Arial MT"/>
              </a:rPr>
              <a:t> </a:t>
            </a:r>
            <a:r>
              <a:rPr lang="id-ID" sz="2000" dirty="0">
                <a:effectLst/>
                <a:latin typeface="Arial MT"/>
                <a:ea typeface="Arial MT"/>
                <a:cs typeface="Arial MT"/>
              </a:rPr>
              <a:t>dan</a:t>
            </a:r>
            <a:r>
              <a:rPr lang="id-ID" sz="2000" spc="-35" dirty="0">
                <a:effectLst/>
                <a:latin typeface="Arial MT"/>
                <a:ea typeface="Arial MT"/>
                <a:cs typeface="Arial MT"/>
              </a:rPr>
              <a:t> </a:t>
            </a:r>
            <a:r>
              <a:rPr lang="id-ID" sz="2000" dirty="0">
                <a:effectLst/>
                <a:latin typeface="Arial MT"/>
                <a:ea typeface="Arial MT"/>
                <a:cs typeface="Arial MT"/>
              </a:rPr>
              <a:t>engkel</a:t>
            </a:r>
            <a:r>
              <a:rPr lang="id-ID" sz="2000" spc="-50" dirty="0">
                <a:effectLst/>
                <a:latin typeface="Arial MT"/>
                <a:ea typeface="Arial MT"/>
                <a:cs typeface="Arial MT"/>
              </a:rPr>
              <a:t> </a:t>
            </a:r>
            <a:r>
              <a:rPr lang="id-ID" sz="2000" dirty="0">
                <a:effectLst/>
                <a:latin typeface="Arial MT"/>
                <a:ea typeface="Arial MT"/>
                <a:cs typeface="Arial MT"/>
              </a:rPr>
              <a:t>yang</a:t>
            </a:r>
            <a:r>
              <a:rPr lang="id-ID" sz="2000" spc="-35" dirty="0">
                <a:effectLst/>
                <a:latin typeface="Arial MT"/>
                <a:ea typeface="Arial MT"/>
                <a:cs typeface="Arial MT"/>
              </a:rPr>
              <a:t> </a:t>
            </a:r>
            <a:r>
              <a:rPr lang="id-ID" sz="2000" dirty="0">
                <a:effectLst/>
                <a:latin typeface="Arial MT"/>
                <a:ea typeface="Arial MT"/>
                <a:cs typeface="Arial MT"/>
              </a:rPr>
              <a:t>memberikan</a:t>
            </a:r>
            <a:r>
              <a:rPr lang="id-ID" sz="2000" spc="-35" dirty="0">
                <a:effectLst/>
                <a:latin typeface="Arial MT"/>
                <a:ea typeface="Arial MT"/>
                <a:cs typeface="Arial MT"/>
              </a:rPr>
              <a:t> </a:t>
            </a:r>
            <a:r>
              <a:rPr lang="id-ID" sz="2000" dirty="0">
                <a:effectLst/>
                <a:latin typeface="Arial MT"/>
                <a:ea typeface="Arial MT"/>
                <a:cs typeface="Arial MT"/>
              </a:rPr>
              <a:t>tolakan. Demikian</a:t>
            </a:r>
            <a:r>
              <a:rPr lang="id-ID" sz="2000" spc="-5" dirty="0">
                <a:effectLst/>
                <a:latin typeface="Arial MT"/>
                <a:ea typeface="Arial MT"/>
                <a:cs typeface="Arial MT"/>
              </a:rPr>
              <a:t> </a:t>
            </a:r>
            <a:r>
              <a:rPr lang="id-ID" sz="2000" dirty="0">
                <a:effectLst/>
                <a:latin typeface="Arial MT"/>
                <a:ea typeface="Arial MT"/>
                <a:cs typeface="Arial MT"/>
              </a:rPr>
              <a:t>seterusnya hingga</a:t>
            </a:r>
            <a:r>
              <a:rPr lang="id-ID" sz="2000" spc="-5" dirty="0">
                <a:effectLst/>
                <a:latin typeface="Arial MT"/>
                <a:ea typeface="Arial MT"/>
                <a:cs typeface="Arial MT"/>
              </a:rPr>
              <a:t> </a:t>
            </a:r>
            <a:r>
              <a:rPr lang="id-ID" sz="2000" dirty="0">
                <a:effectLst/>
                <a:latin typeface="Arial MT"/>
                <a:ea typeface="Arial MT"/>
                <a:cs typeface="Arial MT"/>
              </a:rPr>
              <a:t>pergantian</a:t>
            </a:r>
            <a:r>
              <a:rPr lang="id-ID" sz="2000" spc="-5" dirty="0">
                <a:effectLst/>
                <a:latin typeface="Arial MT"/>
                <a:ea typeface="Arial MT"/>
                <a:cs typeface="Arial MT"/>
              </a:rPr>
              <a:t> </a:t>
            </a:r>
            <a:r>
              <a:rPr lang="id-ID" sz="2000" dirty="0">
                <a:effectLst/>
                <a:latin typeface="Arial MT"/>
                <a:ea typeface="Arial MT"/>
                <a:cs typeface="Arial MT"/>
              </a:rPr>
              <a:t>langkah</a:t>
            </a:r>
            <a:r>
              <a:rPr lang="id-ID" sz="2000" spc="-5" dirty="0">
                <a:effectLst/>
                <a:latin typeface="Arial MT"/>
                <a:ea typeface="Arial MT"/>
                <a:cs typeface="Arial MT"/>
              </a:rPr>
              <a:t> </a:t>
            </a:r>
            <a:r>
              <a:rPr lang="id-ID" sz="2000" dirty="0">
                <a:effectLst/>
                <a:latin typeface="Arial MT"/>
                <a:ea typeface="Arial MT"/>
                <a:cs typeface="Arial MT"/>
              </a:rPr>
              <a:t>kaki. Ketika</a:t>
            </a:r>
            <a:r>
              <a:rPr lang="id-ID" sz="2000" spc="-5" dirty="0">
                <a:effectLst/>
                <a:latin typeface="Arial MT"/>
                <a:ea typeface="Arial MT"/>
                <a:cs typeface="Arial MT"/>
              </a:rPr>
              <a:t> </a:t>
            </a:r>
            <a:r>
              <a:rPr lang="id-ID" sz="2000" dirty="0">
                <a:effectLst/>
                <a:latin typeface="Arial MT"/>
                <a:ea typeface="Arial MT"/>
                <a:cs typeface="Arial MT"/>
              </a:rPr>
              <a:t>kaki kiri berhenti, maka</a:t>
            </a:r>
            <a:r>
              <a:rPr lang="id-ID" sz="2000" spc="-5" dirty="0">
                <a:effectLst/>
                <a:latin typeface="Arial MT"/>
                <a:ea typeface="Arial MT"/>
                <a:cs typeface="Arial MT"/>
              </a:rPr>
              <a:t> </a:t>
            </a:r>
            <a:r>
              <a:rPr lang="id-ID" sz="2000" dirty="0">
                <a:effectLst/>
                <a:latin typeface="Arial MT"/>
                <a:ea typeface="Arial MT"/>
                <a:cs typeface="Arial MT"/>
              </a:rPr>
              <a:t>akan</a:t>
            </a:r>
            <a:r>
              <a:rPr lang="id-ID" sz="2000" spc="-5" dirty="0">
                <a:effectLst/>
                <a:latin typeface="Arial MT"/>
                <a:ea typeface="Arial MT"/>
                <a:cs typeface="Arial MT"/>
              </a:rPr>
              <a:t> </a:t>
            </a:r>
            <a:r>
              <a:rPr lang="id-ID" sz="2000" dirty="0">
                <a:effectLst/>
                <a:latin typeface="Arial MT"/>
                <a:ea typeface="Arial MT"/>
                <a:cs typeface="Arial MT"/>
              </a:rPr>
              <a:t>terjadi penahanan berat badan pada kaki kiri, yang didukung oleh otot-otot hamstrings, quadriceps, gluteus dan gastronocmeus</a:t>
            </a:r>
            <a:endParaRPr lang="en-ID" dirty="0"/>
          </a:p>
        </p:txBody>
      </p:sp>
      <p:pic>
        <p:nvPicPr>
          <p:cNvPr id="3074" name="Picture 2" descr="Gambar Pemain Sepak Bola Piala Dunia Kartun | Elemen Grafis PSD Unduhan  Gratis - Pikbest">
            <a:extLst>
              <a:ext uri="{FF2B5EF4-FFF2-40B4-BE49-F238E27FC236}">
                <a16:creationId xmlns:a16="http://schemas.microsoft.com/office/drawing/2014/main" id="{0DDC75F5-FECE-418D-8C2D-B2DC6D3D8B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57755" y="223967"/>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377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C49714B4-B589-4060-8C99-954C7FCC1DD3}"/>
              </a:ext>
            </a:extLst>
          </p:cNvPr>
          <p:cNvPicPr>
            <a:picLocks noGrp="1" noChangeAspect="1"/>
          </p:cNvPicPr>
          <p:nvPr>
            <p:ph sz="quarter" idx="13"/>
          </p:nvPr>
        </p:nvPicPr>
        <p:blipFill>
          <a:blip r:embed="rId2"/>
          <a:stretch>
            <a:fillRect/>
          </a:stretch>
        </p:blipFill>
        <p:spPr>
          <a:xfrm>
            <a:off x="1982600" y="1596768"/>
            <a:ext cx="7564811" cy="3664463"/>
          </a:xfrm>
          <a:prstGeom prst="rect">
            <a:avLst/>
          </a:prstGeom>
        </p:spPr>
      </p:pic>
    </p:spTree>
    <p:extLst>
      <p:ext uri="{BB962C8B-B14F-4D97-AF65-F5344CB8AC3E}">
        <p14:creationId xmlns:p14="http://schemas.microsoft.com/office/powerpoint/2010/main" val="3247178484"/>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TM04033925[[fn=Droplet]]</Template>
  <TotalTime>17</TotalTime>
  <Words>520</Words>
  <Application>Microsoft Office PowerPoint</Application>
  <PresentationFormat>Widescreen</PresentationFormat>
  <Paragraphs>9</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Arial MT</vt:lpstr>
      <vt:lpstr>Tw Cen MT</vt:lpstr>
      <vt:lpstr>Droplet</vt:lpstr>
      <vt:lpstr>PERTEMUAN VII </vt:lpstr>
      <vt:lpstr>Gerakan Menendang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PERTEMUAN VII</dc:title>
  <dc:creator>Dedi Saputra</dc:creator>
  <cp:lastModifiedBy>Dedi Saputra</cp:lastModifiedBy>
  <cp:revision>2</cp:revision>
  <dcterms:created xsi:type="dcterms:W3CDTF">2023-11-15T03:34:22Z</dcterms:created>
  <dcterms:modified xsi:type="dcterms:W3CDTF">2023-11-15T03:52:07Z</dcterms:modified>
</cp:coreProperties>
</file>