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A440-E3C5-404F-A862-555455C06FFF}"/>
              </a:ext>
            </a:extLst>
          </p:cNvPr>
          <p:cNvSpPr>
            <a:spLocks noGrp="1"/>
          </p:cNvSpPr>
          <p:nvPr>
            <p:ph type="ctrTitle"/>
          </p:nvPr>
        </p:nvSpPr>
        <p:spPr>
          <a:xfrm>
            <a:off x="1654984" y="1369111"/>
            <a:ext cx="7766936" cy="400110"/>
          </a:xfrm>
        </p:spPr>
        <p:txBody>
          <a:bodyPr/>
          <a:lstStyle/>
          <a:p>
            <a:pPr algn="l"/>
            <a:r>
              <a:rPr lang="id-ID" sz="1800" dirty="0">
                <a:solidFill>
                  <a:schemeClr val="tx1"/>
                </a:solidFill>
                <a:effectLst/>
                <a:latin typeface="Arial MT"/>
                <a:ea typeface="Arial MT"/>
                <a:cs typeface="Arial MT"/>
              </a:rPr>
              <a:t>GAYA</a:t>
            </a:r>
            <a:r>
              <a:rPr lang="id-ID" sz="1800" spc="-3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DAN</a:t>
            </a:r>
            <a:r>
              <a:rPr lang="id-ID" sz="1800" spc="-3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GERAKAN</a:t>
            </a:r>
            <a:endParaRPr lang="en-ID" sz="1800" dirty="0">
              <a:solidFill>
                <a:schemeClr val="tx1"/>
              </a:solidFill>
            </a:endParaRPr>
          </a:p>
        </p:txBody>
      </p:sp>
      <p:sp>
        <p:nvSpPr>
          <p:cNvPr id="3" name="Subtitle 2">
            <a:extLst>
              <a:ext uri="{FF2B5EF4-FFF2-40B4-BE49-F238E27FC236}">
                <a16:creationId xmlns:a16="http://schemas.microsoft.com/office/drawing/2014/main" id="{5266C631-6D7A-420B-A2FE-85D0E827B437}"/>
              </a:ext>
            </a:extLst>
          </p:cNvPr>
          <p:cNvSpPr>
            <a:spLocks noGrp="1"/>
          </p:cNvSpPr>
          <p:nvPr>
            <p:ph type="subTitle" idx="1"/>
          </p:nvPr>
        </p:nvSpPr>
        <p:spPr>
          <a:xfrm>
            <a:off x="1750107" y="2082237"/>
            <a:ext cx="7619019" cy="2310403"/>
          </a:xfrm>
        </p:spPr>
        <p:txBody>
          <a:bodyPr/>
          <a:lstStyle/>
          <a:p>
            <a:pPr algn="just"/>
            <a:r>
              <a:rPr lang="id-ID" sz="1800" dirty="0">
                <a:solidFill>
                  <a:schemeClr val="tx1"/>
                </a:solidFill>
                <a:effectLst/>
                <a:latin typeface="Arial MT"/>
                <a:ea typeface="Arial MT"/>
                <a:cs typeface="Arial MT"/>
              </a:rPr>
              <a:t>Gaya memproduksi gerakan adalah gerakan dari bagian-bagian tubuh yang menghasilkan gaya ke</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atas</a:t>
            </a:r>
            <a:r>
              <a:rPr lang="id-ID" sz="1800" spc="-3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dan</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ke</a:t>
            </a:r>
            <a:r>
              <a:rPr lang="id-ID" sz="1800" spc="-4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depan</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untuk</a:t>
            </a:r>
            <a:r>
              <a:rPr lang="id-ID" sz="1800" spc="-3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proyek</a:t>
            </a:r>
            <a:r>
              <a:rPr lang="id-ID" sz="1800" spc="-4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bola</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ke</a:t>
            </a:r>
            <a:r>
              <a:rPr lang="id-ID" sz="1800" spc="-4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keranjang,</a:t>
            </a:r>
            <a:r>
              <a:rPr lang="id-ID" sz="1800" spc="-4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yang</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mencakup</a:t>
            </a:r>
            <a:r>
              <a:rPr lang="id-ID" sz="1800" spc="-4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kaki</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dan</a:t>
            </a:r>
            <a:r>
              <a:rPr lang="id-ID" sz="1800" spc="-25"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penyuluhan</a:t>
            </a:r>
            <a:r>
              <a:rPr lang="id-ID" sz="1800" spc="-50" dirty="0">
                <a:solidFill>
                  <a:schemeClr val="tx1"/>
                </a:solidFill>
                <a:effectLst/>
                <a:latin typeface="Arial MT"/>
                <a:ea typeface="Arial MT"/>
                <a:cs typeface="Arial MT"/>
              </a:rPr>
              <a:t> </a:t>
            </a:r>
            <a:r>
              <a:rPr lang="id-ID" sz="1800" dirty="0">
                <a:solidFill>
                  <a:schemeClr val="tx1"/>
                </a:solidFill>
                <a:effectLst/>
                <a:latin typeface="Arial MT"/>
                <a:ea typeface="Arial MT"/>
                <a:cs typeface="Arial MT"/>
              </a:rPr>
              <a:t>batang </a:t>
            </a:r>
            <a:r>
              <a:rPr lang="id-ID" sz="1800" spc="-10" dirty="0">
                <a:solidFill>
                  <a:schemeClr val="tx1"/>
                </a:solidFill>
                <a:effectLst/>
                <a:latin typeface="Arial MT"/>
                <a:ea typeface="Arial MT"/>
                <a:cs typeface="Arial MT"/>
              </a:rPr>
              <a:t>serta penegakan lengan penembakan. Selama gerakan ini bola ditempatkan di</a:t>
            </a:r>
            <a:r>
              <a:rPr lang="id-ID" sz="1800" spc="-25" dirty="0">
                <a:solidFill>
                  <a:schemeClr val="tx1"/>
                </a:solidFill>
                <a:effectLst/>
                <a:latin typeface="Arial MT"/>
                <a:ea typeface="Arial MT"/>
                <a:cs typeface="Arial MT"/>
              </a:rPr>
              <a:t> </a:t>
            </a:r>
            <a:r>
              <a:rPr lang="id-ID" sz="1800" spc="-10" dirty="0">
                <a:solidFill>
                  <a:schemeClr val="tx1"/>
                </a:solidFill>
                <a:effectLst/>
                <a:latin typeface="Arial MT"/>
                <a:ea typeface="Arial MT"/>
                <a:cs typeface="Arial MT"/>
              </a:rPr>
              <a:t>depan tubuh dengan </a:t>
            </a:r>
            <a:r>
              <a:rPr lang="id-ID" sz="1800" dirty="0">
                <a:solidFill>
                  <a:schemeClr val="tx1"/>
                </a:solidFill>
                <a:effectLst/>
                <a:latin typeface="Arial MT"/>
                <a:ea typeface="Arial MT"/>
                <a:cs typeface="Arial MT"/>
              </a:rPr>
              <a:t>tangan kanan menembak tepat di belakang bola, dan tangan kiri ke samping dan bawah bola. Jari-jari menyebar dengan baik dan bola duduk di dasar bantalan jari dan jarijari, tidak secara langsung di telapak</a:t>
            </a:r>
            <a:r>
              <a:rPr lang="id-ID" sz="1800" dirty="0">
                <a:effectLst/>
                <a:latin typeface="Arial MT"/>
                <a:ea typeface="Arial MT"/>
                <a:cs typeface="Arial MT"/>
              </a:rPr>
              <a:t>. </a:t>
            </a:r>
            <a:endParaRPr lang="en-ID"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E542DC2-34C7-42EA-B3EE-CC0A124701FE}"/>
              </a:ext>
            </a:extLst>
          </p:cNvPr>
          <p:cNvSpPr txBox="1"/>
          <p:nvPr/>
        </p:nvSpPr>
        <p:spPr>
          <a:xfrm>
            <a:off x="4679576" y="454141"/>
            <a:ext cx="6104964" cy="400110"/>
          </a:xfrm>
          <a:prstGeom prst="rect">
            <a:avLst/>
          </a:prstGeom>
          <a:noFill/>
        </p:spPr>
        <p:txBody>
          <a:bodyPr wrap="square">
            <a:spAutoFit/>
          </a:bodyPr>
          <a:lstStyle/>
          <a:p>
            <a:r>
              <a:rPr lang="id-ID" sz="2000" dirty="0">
                <a:effectLst/>
                <a:latin typeface="Arial MT"/>
                <a:ea typeface="Arial MT"/>
                <a:cs typeface="Arial MT"/>
              </a:rPr>
              <a:t>PERTEMUAN VIII </a:t>
            </a:r>
            <a:endParaRPr lang="en-ID" sz="2000" dirty="0"/>
          </a:p>
        </p:txBody>
      </p:sp>
    </p:spTree>
    <p:extLst>
      <p:ext uri="{BB962C8B-B14F-4D97-AF65-F5344CB8AC3E}">
        <p14:creationId xmlns:p14="http://schemas.microsoft.com/office/powerpoint/2010/main" val="498502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A3E145-87B0-4319-AB37-062598EC0A1A}"/>
              </a:ext>
            </a:extLst>
          </p:cNvPr>
          <p:cNvSpPr>
            <a:spLocks noGrp="1"/>
          </p:cNvSpPr>
          <p:nvPr>
            <p:ph idx="1"/>
          </p:nvPr>
        </p:nvSpPr>
        <p:spPr/>
        <p:txBody>
          <a:bodyPr/>
          <a:lstStyle/>
          <a:p>
            <a:pPr algn="just"/>
            <a:r>
              <a:rPr lang="id-ID" sz="1800" dirty="0">
                <a:effectLst/>
                <a:latin typeface="Arial MT"/>
                <a:ea typeface="Arial MT"/>
                <a:cs typeface="Arial MT"/>
              </a:rPr>
              <a:t>Posisi ini menghasilkan gerakan untuk menembak dimulai ketika tubuh mencapai posisi vertikal dan bola tersebut dilakukan tepat di atas setinggi bahu. Lutut dalam fleksi maksimal dan kecepatan vertikal bola adalah nol. Dari posisi gaya yang pertama menghasilkan gerakan adalah perpanjangan</a:t>
            </a:r>
            <a:r>
              <a:rPr lang="id-ID" sz="1800" spc="-10" dirty="0">
                <a:effectLst/>
                <a:latin typeface="Arial MT"/>
                <a:ea typeface="Arial MT"/>
                <a:cs typeface="Arial MT"/>
              </a:rPr>
              <a:t> </a:t>
            </a:r>
            <a:r>
              <a:rPr lang="id-ID" sz="1800" dirty="0">
                <a:effectLst/>
                <a:latin typeface="Arial MT"/>
                <a:ea typeface="Arial MT"/>
                <a:cs typeface="Arial MT"/>
              </a:rPr>
              <a:t>dari</a:t>
            </a:r>
            <a:r>
              <a:rPr lang="id-ID" sz="1800" spc="-5" dirty="0">
                <a:effectLst/>
                <a:latin typeface="Arial MT"/>
                <a:ea typeface="Arial MT"/>
                <a:cs typeface="Arial MT"/>
              </a:rPr>
              <a:t> </a:t>
            </a:r>
            <a:r>
              <a:rPr lang="id-ID" sz="1800" dirty="0">
                <a:effectLst/>
                <a:latin typeface="Arial MT"/>
                <a:ea typeface="Arial MT"/>
                <a:cs typeface="Arial MT"/>
              </a:rPr>
              <a:t>lutut dan</a:t>
            </a:r>
            <a:r>
              <a:rPr lang="id-ID" sz="1800" spc="-10" dirty="0">
                <a:effectLst/>
                <a:latin typeface="Arial MT"/>
                <a:ea typeface="Arial MT"/>
                <a:cs typeface="Arial MT"/>
              </a:rPr>
              <a:t> </a:t>
            </a:r>
            <a:r>
              <a:rPr lang="id-ID" sz="1800" dirty="0">
                <a:effectLst/>
                <a:latin typeface="Arial MT"/>
                <a:ea typeface="Arial MT"/>
                <a:cs typeface="Arial MT"/>
              </a:rPr>
              <a:t>pinggul</a:t>
            </a:r>
            <a:r>
              <a:rPr lang="id-ID" sz="1800" spc="-5" dirty="0">
                <a:effectLst/>
                <a:latin typeface="Arial MT"/>
                <a:ea typeface="Arial MT"/>
                <a:cs typeface="Arial MT"/>
              </a:rPr>
              <a:t> </a:t>
            </a:r>
            <a:r>
              <a:rPr lang="id-ID" sz="1800" dirty="0">
                <a:effectLst/>
                <a:latin typeface="Arial MT"/>
                <a:ea typeface="Arial MT"/>
                <a:cs typeface="Arial MT"/>
              </a:rPr>
              <a:t>dan</a:t>
            </a:r>
            <a:r>
              <a:rPr lang="id-ID" sz="1800" spc="-10" dirty="0">
                <a:effectLst/>
                <a:latin typeface="Arial MT"/>
                <a:ea typeface="Arial MT"/>
                <a:cs typeface="Arial MT"/>
              </a:rPr>
              <a:t> </a:t>
            </a:r>
            <a:r>
              <a:rPr lang="id-ID" sz="1800" dirty="0">
                <a:effectLst/>
                <a:latin typeface="Arial MT"/>
                <a:ea typeface="Arial MT"/>
                <a:cs typeface="Arial MT"/>
              </a:rPr>
              <a:t>elevasi</a:t>
            </a:r>
            <a:r>
              <a:rPr lang="id-ID" sz="1800" spc="-5" dirty="0">
                <a:effectLst/>
                <a:latin typeface="Arial MT"/>
                <a:ea typeface="Arial MT"/>
                <a:cs typeface="Arial MT"/>
              </a:rPr>
              <a:t> </a:t>
            </a:r>
            <a:r>
              <a:rPr lang="id-ID" sz="1800" dirty="0">
                <a:effectLst/>
                <a:latin typeface="Arial MT"/>
                <a:ea typeface="Arial MT"/>
                <a:cs typeface="Arial MT"/>
              </a:rPr>
              <a:t>bola</a:t>
            </a:r>
            <a:r>
              <a:rPr lang="id-ID" sz="1800" spc="-10" dirty="0">
                <a:effectLst/>
                <a:latin typeface="Arial MT"/>
                <a:ea typeface="Arial MT"/>
                <a:cs typeface="Arial MT"/>
              </a:rPr>
              <a:t> </a:t>
            </a:r>
            <a:r>
              <a:rPr lang="id-ID" sz="1800" dirty="0">
                <a:effectLst/>
                <a:latin typeface="Arial MT"/>
                <a:ea typeface="Arial MT"/>
                <a:cs typeface="Arial MT"/>
              </a:rPr>
              <a:t>oleh</a:t>
            </a:r>
            <a:r>
              <a:rPr lang="id-ID" sz="1800" spc="-10" dirty="0">
                <a:effectLst/>
                <a:latin typeface="Arial MT"/>
                <a:ea typeface="Arial MT"/>
                <a:cs typeface="Arial MT"/>
              </a:rPr>
              <a:t> </a:t>
            </a:r>
            <a:r>
              <a:rPr lang="id-ID" sz="1800" dirty="0">
                <a:effectLst/>
                <a:latin typeface="Arial MT"/>
                <a:ea typeface="Arial MT"/>
                <a:cs typeface="Arial MT"/>
              </a:rPr>
              <a:t>fleksi</a:t>
            </a:r>
            <a:r>
              <a:rPr lang="id-ID" sz="1800" spc="-5" dirty="0">
                <a:effectLst/>
                <a:latin typeface="Arial MT"/>
                <a:ea typeface="Arial MT"/>
                <a:cs typeface="Arial MT"/>
              </a:rPr>
              <a:t> </a:t>
            </a:r>
            <a:r>
              <a:rPr lang="id-ID" sz="1800" dirty="0">
                <a:effectLst/>
                <a:latin typeface="Arial MT"/>
                <a:ea typeface="Arial MT"/>
                <a:cs typeface="Arial MT"/>
              </a:rPr>
              <a:t>bahu. Waktu</a:t>
            </a:r>
            <a:r>
              <a:rPr lang="id-ID" sz="1800" spc="-10" dirty="0">
                <a:effectLst/>
                <a:latin typeface="Arial MT"/>
                <a:ea typeface="Arial MT"/>
                <a:cs typeface="Arial MT"/>
              </a:rPr>
              <a:t> </a:t>
            </a:r>
            <a:r>
              <a:rPr lang="id-ID" sz="1800" dirty="0">
                <a:effectLst/>
                <a:latin typeface="Arial MT"/>
                <a:ea typeface="Arial MT"/>
                <a:cs typeface="Arial MT"/>
              </a:rPr>
              <a:t>perpindahan</a:t>
            </a:r>
            <a:r>
              <a:rPr lang="id-ID" sz="1800" spc="-10" dirty="0">
                <a:effectLst/>
                <a:latin typeface="Arial MT"/>
                <a:ea typeface="Arial MT"/>
                <a:cs typeface="Arial MT"/>
              </a:rPr>
              <a:t> </a:t>
            </a:r>
            <a:r>
              <a:rPr lang="id-ID" sz="1800" dirty="0">
                <a:effectLst/>
                <a:latin typeface="Arial MT"/>
                <a:ea typeface="Arial MT"/>
                <a:cs typeface="Arial MT"/>
              </a:rPr>
              <a:t>pertama adalah</a:t>
            </a:r>
            <a:r>
              <a:rPr lang="id-ID" sz="1800" spc="-65" dirty="0">
                <a:effectLst/>
                <a:latin typeface="Arial MT"/>
                <a:ea typeface="Arial MT"/>
                <a:cs typeface="Arial MT"/>
              </a:rPr>
              <a:t> </a:t>
            </a:r>
            <a:r>
              <a:rPr lang="id-ID" sz="1800" dirty="0">
                <a:effectLst/>
                <a:latin typeface="Arial MT"/>
                <a:ea typeface="Arial MT"/>
                <a:cs typeface="Arial MT"/>
              </a:rPr>
              <a:t>lutut</a:t>
            </a:r>
            <a:r>
              <a:rPr lang="id-ID" sz="1800" spc="-65" dirty="0">
                <a:effectLst/>
                <a:latin typeface="Arial MT"/>
                <a:ea typeface="Arial MT"/>
                <a:cs typeface="Arial MT"/>
              </a:rPr>
              <a:t> </a:t>
            </a:r>
            <a:r>
              <a:rPr lang="id-ID" sz="1800" dirty="0">
                <a:effectLst/>
                <a:latin typeface="Arial MT"/>
                <a:ea typeface="Arial MT"/>
                <a:cs typeface="Arial MT"/>
              </a:rPr>
              <a:t>dan</a:t>
            </a:r>
            <a:r>
              <a:rPr lang="id-ID" sz="1800" spc="-65" dirty="0">
                <a:effectLst/>
                <a:latin typeface="Arial MT"/>
                <a:ea typeface="Arial MT"/>
                <a:cs typeface="Arial MT"/>
              </a:rPr>
              <a:t> </a:t>
            </a:r>
            <a:r>
              <a:rPr lang="id-ID" sz="1800" dirty="0">
                <a:effectLst/>
                <a:latin typeface="Arial MT"/>
                <a:ea typeface="Arial MT"/>
                <a:cs typeface="Arial MT"/>
              </a:rPr>
              <a:t>pinggul</a:t>
            </a:r>
            <a:r>
              <a:rPr lang="id-ID" sz="1800" spc="-65" dirty="0">
                <a:effectLst/>
                <a:latin typeface="Arial MT"/>
                <a:ea typeface="Arial MT"/>
                <a:cs typeface="Arial MT"/>
              </a:rPr>
              <a:t> </a:t>
            </a:r>
            <a:r>
              <a:rPr lang="id-ID" sz="1800" dirty="0">
                <a:effectLst/>
                <a:latin typeface="Arial MT"/>
                <a:ea typeface="Arial MT"/>
                <a:cs typeface="Arial MT"/>
              </a:rPr>
              <a:t>diperluas,</a:t>
            </a:r>
            <a:r>
              <a:rPr lang="id-ID" sz="1800" spc="-60" dirty="0">
                <a:effectLst/>
                <a:latin typeface="Arial MT"/>
                <a:ea typeface="Arial MT"/>
                <a:cs typeface="Arial MT"/>
              </a:rPr>
              <a:t> </a:t>
            </a:r>
            <a:r>
              <a:rPr lang="id-ID" sz="1800" dirty="0">
                <a:effectLst/>
                <a:latin typeface="Arial MT"/>
                <a:ea typeface="Arial MT"/>
                <a:cs typeface="Arial MT"/>
              </a:rPr>
              <a:t>diikuti</a:t>
            </a:r>
            <a:r>
              <a:rPr lang="id-ID" sz="1800" spc="-65" dirty="0">
                <a:effectLst/>
                <a:latin typeface="Arial MT"/>
                <a:ea typeface="Arial MT"/>
                <a:cs typeface="Arial MT"/>
              </a:rPr>
              <a:t> </a:t>
            </a:r>
            <a:r>
              <a:rPr lang="id-ID" sz="1800" dirty="0">
                <a:effectLst/>
                <a:latin typeface="Arial MT"/>
                <a:ea typeface="Arial MT"/>
                <a:cs typeface="Arial MT"/>
              </a:rPr>
              <a:t>oleh</a:t>
            </a:r>
            <a:r>
              <a:rPr lang="id-ID" sz="1800" spc="-65" dirty="0">
                <a:effectLst/>
                <a:latin typeface="Arial MT"/>
                <a:ea typeface="Arial MT"/>
                <a:cs typeface="Arial MT"/>
              </a:rPr>
              <a:t> </a:t>
            </a:r>
            <a:r>
              <a:rPr lang="id-ID" sz="1800" dirty="0">
                <a:effectLst/>
                <a:latin typeface="Arial MT"/>
                <a:ea typeface="Arial MT"/>
                <a:cs typeface="Arial MT"/>
              </a:rPr>
              <a:t>fleksi</a:t>
            </a:r>
            <a:r>
              <a:rPr lang="id-ID" sz="1800" spc="-65" dirty="0">
                <a:effectLst/>
                <a:latin typeface="Arial MT"/>
                <a:ea typeface="Arial MT"/>
                <a:cs typeface="Arial MT"/>
              </a:rPr>
              <a:t> </a:t>
            </a:r>
            <a:r>
              <a:rPr lang="id-ID" sz="1800" dirty="0">
                <a:effectLst/>
                <a:latin typeface="Arial MT"/>
                <a:ea typeface="Arial MT"/>
                <a:cs typeface="Arial MT"/>
              </a:rPr>
              <a:t>bahu,</a:t>
            </a:r>
            <a:r>
              <a:rPr lang="id-ID" sz="1800" spc="-65" dirty="0">
                <a:effectLst/>
                <a:latin typeface="Arial MT"/>
                <a:ea typeface="Arial MT"/>
                <a:cs typeface="Arial MT"/>
              </a:rPr>
              <a:t> </a:t>
            </a:r>
            <a:r>
              <a:rPr lang="id-ID" sz="1800" dirty="0">
                <a:effectLst/>
                <a:latin typeface="Arial MT"/>
                <a:ea typeface="Arial MT"/>
                <a:cs typeface="Arial MT"/>
              </a:rPr>
              <a:t>maka</a:t>
            </a:r>
            <a:r>
              <a:rPr lang="id-ID" sz="1800" spc="-60" dirty="0">
                <a:effectLst/>
                <a:latin typeface="Arial MT"/>
                <a:ea typeface="Arial MT"/>
                <a:cs typeface="Arial MT"/>
              </a:rPr>
              <a:t> </a:t>
            </a:r>
            <a:r>
              <a:rPr lang="id-ID" sz="1800" dirty="0">
                <a:effectLst/>
                <a:latin typeface="Arial MT"/>
                <a:ea typeface="Arial MT"/>
                <a:cs typeface="Arial MT"/>
              </a:rPr>
              <a:t>ekstensi</a:t>
            </a:r>
            <a:r>
              <a:rPr lang="id-ID" sz="1800" spc="-65" dirty="0">
                <a:effectLst/>
                <a:latin typeface="Arial MT"/>
                <a:ea typeface="Arial MT"/>
                <a:cs typeface="Arial MT"/>
              </a:rPr>
              <a:t> </a:t>
            </a:r>
            <a:r>
              <a:rPr lang="id-ID" sz="1800" dirty="0">
                <a:effectLst/>
                <a:latin typeface="Arial MT"/>
                <a:ea typeface="Arial MT"/>
                <a:cs typeface="Arial MT"/>
              </a:rPr>
              <a:t>siku</a:t>
            </a:r>
            <a:r>
              <a:rPr lang="id-ID" sz="1800" spc="-65" dirty="0">
                <a:effectLst/>
                <a:latin typeface="Arial MT"/>
                <a:ea typeface="Arial MT"/>
                <a:cs typeface="Arial MT"/>
              </a:rPr>
              <a:t> </a:t>
            </a:r>
            <a:r>
              <a:rPr lang="id-ID" sz="1800" dirty="0">
                <a:effectLst/>
                <a:latin typeface="Arial MT"/>
                <a:ea typeface="Arial MT"/>
                <a:cs typeface="Arial MT"/>
              </a:rPr>
              <a:t>dan</a:t>
            </a:r>
            <a:r>
              <a:rPr lang="id-ID" sz="1800" spc="-65" dirty="0">
                <a:effectLst/>
                <a:latin typeface="Arial MT"/>
                <a:ea typeface="Arial MT"/>
                <a:cs typeface="Arial MT"/>
              </a:rPr>
              <a:t> </a:t>
            </a:r>
            <a:r>
              <a:rPr lang="id-ID" sz="1800" dirty="0">
                <a:effectLst/>
                <a:latin typeface="Arial MT"/>
                <a:ea typeface="Arial MT"/>
                <a:cs typeface="Arial MT"/>
              </a:rPr>
              <a:t>pergelangan lengkungan</a:t>
            </a:r>
            <a:r>
              <a:rPr lang="id-ID" sz="1800" spc="-60" dirty="0">
                <a:effectLst/>
                <a:latin typeface="Arial MT"/>
                <a:ea typeface="Arial MT"/>
                <a:cs typeface="Arial MT"/>
              </a:rPr>
              <a:t> </a:t>
            </a:r>
            <a:r>
              <a:rPr lang="id-ID" sz="1800" dirty="0">
                <a:effectLst/>
                <a:latin typeface="Arial MT"/>
                <a:ea typeface="Arial MT"/>
                <a:cs typeface="Arial MT"/>
              </a:rPr>
              <a:t>tangan.</a:t>
            </a:r>
            <a:r>
              <a:rPr lang="id-ID" sz="1800" spc="-55" dirty="0">
                <a:effectLst/>
                <a:latin typeface="Arial MT"/>
                <a:ea typeface="Arial MT"/>
                <a:cs typeface="Arial MT"/>
              </a:rPr>
              <a:t> </a:t>
            </a:r>
            <a:r>
              <a:rPr lang="id-ID" sz="1800" dirty="0">
                <a:effectLst/>
                <a:latin typeface="Arial MT"/>
                <a:ea typeface="Arial MT"/>
                <a:cs typeface="Arial MT"/>
              </a:rPr>
              <a:t>Satu</a:t>
            </a:r>
            <a:r>
              <a:rPr lang="id-ID" sz="1800" spc="-60" dirty="0">
                <a:effectLst/>
                <a:latin typeface="Arial MT"/>
                <a:ea typeface="Arial MT"/>
                <a:cs typeface="Arial MT"/>
              </a:rPr>
              <a:t> </a:t>
            </a:r>
            <a:r>
              <a:rPr lang="id-ID" sz="1800" dirty="0">
                <a:effectLst/>
                <a:latin typeface="Arial MT"/>
                <a:ea typeface="Arial MT"/>
                <a:cs typeface="Arial MT"/>
              </a:rPr>
              <a:t>kesalahan</a:t>
            </a:r>
            <a:r>
              <a:rPr lang="id-ID" sz="1800" spc="-60" dirty="0">
                <a:effectLst/>
                <a:latin typeface="Arial MT"/>
                <a:ea typeface="Arial MT"/>
                <a:cs typeface="Arial MT"/>
              </a:rPr>
              <a:t> </a:t>
            </a:r>
            <a:r>
              <a:rPr lang="id-ID" sz="1800" dirty="0">
                <a:effectLst/>
                <a:latin typeface="Arial MT"/>
                <a:ea typeface="Arial MT"/>
                <a:cs typeface="Arial MT"/>
              </a:rPr>
              <a:t>kadang-kadang</a:t>
            </a:r>
            <a:r>
              <a:rPr lang="id-ID" sz="1800" spc="-60" dirty="0">
                <a:effectLst/>
                <a:latin typeface="Arial MT"/>
                <a:ea typeface="Arial MT"/>
                <a:cs typeface="Arial MT"/>
              </a:rPr>
              <a:t> </a:t>
            </a:r>
            <a:r>
              <a:rPr lang="id-ID" sz="1800" dirty="0">
                <a:effectLst/>
                <a:latin typeface="Arial MT"/>
                <a:ea typeface="Arial MT"/>
                <a:cs typeface="Arial MT"/>
              </a:rPr>
              <a:t>terlihat</a:t>
            </a:r>
            <a:r>
              <a:rPr lang="id-ID" sz="1800" spc="-55" dirty="0">
                <a:effectLst/>
                <a:latin typeface="Arial MT"/>
                <a:ea typeface="Arial MT"/>
                <a:cs typeface="Arial MT"/>
              </a:rPr>
              <a:t> </a:t>
            </a:r>
            <a:r>
              <a:rPr lang="id-ID" sz="1800" dirty="0">
                <a:effectLst/>
                <a:latin typeface="Arial MT"/>
                <a:ea typeface="Arial MT"/>
                <a:cs typeface="Arial MT"/>
              </a:rPr>
              <a:t>pada</a:t>
            </a:r>
            <a:r>
              <a:rPr lang="id-ID" sz="1800" spc="-60" dirty="0">
                <a:effectLst/>
                <a:latin typeface="Arial MT"/>
                <a:ea typeface="Arial MT"/>
                <a:cs typeface="Arial MT"/>
              </a:rPr>
              <a:t> </a:t>
            </a:r>
            <a:r>
              <a:rPr lang="id-ID" sz="1800" dirty="0">
                <a:effectLst/>
                <a:latin typeface="Arial MT"/>
                <a:ea typeface="Arial MT"/>
                <a:cs typeface="Arial MT"/>
              </a:rPr>
              <a:t>gerakan</a:t>
            </a:r>
            <a:r>
              <a:rPr lang="id-ID" sz="1800" spc="-60" dirty="0">
                <a:effectLst/>
                <a:latin typeface="Arial MT"/>
                <a:ea typeface="Arial MT"/>
                <a:cs typeface="Arial MT"/>
              </a:rPr>
              <a:t> </a:t>
            </a:r>
            <a:r>
              <a:rPr lang="id-ID" sz="1800" dirty="0">
                <a:effectLst/>
                <a:latin typeface="Arial MT"/>
                <a:ea typeface="Arial MT"/>
                <a:cs typeface="Arial MT"/>
              </a:rPr>
              <a:t>yang</a:t>
            </a:r>
            <a:r>
              <a:rPr lang="id-ID" sz="1800" spc="-60" dirty="0">
                <a:effectLst/>
                <a:latin typeface="Arial MT"/>
                <a:ea typeface="Arial MT"/>
                <a:cs typeface="Arial MT"/>
              </a:rPr>
              <a:t> </a:t>
            </a:r>
            <a:r>
              <a:rPr lang="id-ID" sz="1800" dirty="0">
                <a:effectLst/>
                <a:latin typeface="Arial MT"/>
                <a:ea typeface="Arial MT"/>
                <a:cs typeface="Arial MT"/>
              </a:rPr>
              <a:t>menghasilkan kekuatan tembakan itu adalah elevasi bahu korset berlebihan di mana bahu ke atas dibawa lebih dekat ke</a:t>
            </a:r>
            <a:r>
              <a:rPr lang="id-ID" sz="1800" spc="-50" dirty="0">
                <a:effectLst/>
                <a:latin typeface="Arial MT"/>
                <a:ea typeface="Arial MT"/>
                <a:cs typeface="Arial MT"/>
              </a:rPr>
              <a:t> </a:t>
            </a:r>
            <a:r>
              <a:rPr lang="id-ID" sz="1800" dirty="0">
                <a:effectLst/>
                <a:latin typeface="Arial MT"/>
                <a:ea typeface="Arial MT"/>
                <a:cs typeface="Arial MT"/>
              </a:rPr>
              <a:t>telinga.</a:t>
            </a:r>
            <a:r>
              <a:rPr lang="id-ID" sz="1800" spc="-50" dirty="0">
                <a:effectLst/>
                <a:latin typeface="Arial MT"/>
                <a:ea typeface="Arial MT"/>
                <a:cs typeface="Arial MT"/>
              </a:rPr>
              <a:t> </a:t>
            </a:r>
            <a:r>
              <a:rPr lang="id-ID" sz="1800" dirty="0">
                <a:effectLst/>
                <a:latin typeface="Arial MT"/>
                <a:ea typeface="Arial MT"/>
                <a:cs typeface="Arial MT"/>
              </a:rPr>
              <a:t>Pada</a:t>
            </a:r>
            <a:r>
              <a:rPr lang="id-ID" sz="1800" spc="-40" dirty="0">
                <a:effectLst/>
                <a:latin typeface="Arial MT"/>
                <a:ea typeface="Arial MT"/>
                <a:cs typeface="Arial MT"/>
              </a:rPr>
              <a:t> </a:t>
            </a:r>
            <a:r>
              <a:rPr lang="id-ID" sz="1800" dirty="0">
                <a:effectLst/>
                <a:latin typeface="Arial MT"/>
                <a:ea typeface="Arial MT"/>
                <a:cs typeface="Arial MT"/>
              </a:rPr>
              <a:t>posisi</a:t>
            </a:r>
            <a:r>
              <a:rPr lang="id-ID" sz="1800" spc="-50" dirty="0">
                <a:effectLst/>
                <a:latin typeface="Arial MT"/>
                <a:ea typeface="Arial MT"/>
                <a:cs typeface="Arial MT"/>
              </a:rPr>
              <a:t> </a:t>
            </a:r>
            <a:r>
              <a:rPr lang="id-ID" sz="1800" dirty="0">
                <a:effectLst/>
                <a:latin typeface="Arial MT"/>
                <a:ea typeface="Arial MT"/>
                <a:cs typeface="Arial MT"/>
              </a:rPr>
              <a:t>ini</a:t>
            </a:r>
            <a:r>
              <a:rPr lang="id-ID" sz="1800" spc="-40" dirty="0">
                <a:effectLst/>
                <a:latin typeface="Arial MT"/>
                <a:ea typeface="Arial MT"/>
                <a:cs typeface="Arial MT"/>
              </a:rPr>
              <a:t> </a:t>
            </a:r>
            <a:r>
              <a:rPr lang="id-ID" sz="1800" dirty="0">
                <a:effectLst/>
                <a:latin typeface="Arial MT"/>
                <a:ea typeface="Arial MT"/>
                <a:cs typeface="Arial MT"/>
              </a:rPr>
              <a:t>ketegangan</a:t>
            </a:r>
            <a:r>
              <a:rPr lang="id-ID" sz="1800" spc="-40" dirty="0">
                <a:effectLst/>
                <a:latin typeface="Arial MT"/>
                <a:ea typeface="Arial MT"/>
                <a:cs typeface="Arial MT"/>
              </a:rPr>
              <a:t> </a:t>
            </a:r>
            <a:r>
              <a:rPr lang="id-ID" sz="1800" dirty="0">
                <a:effectLst/>
                <a:latin typeface="Arial MT"/>
                <a:ea typeface="Arial MT"/>
                <a:cs typeface="Arial MT"/>
              </a:rPr>
              <a:t>berlebihan</a:t>
            </a:r>
            <a:r>
              <a:rPr lang="id-ID" sz="1800" spc="-40" dirty="0">
                <a:effectLst/>
                <a:latin typeface="Arial MT"/>
                <a:ea typeface="Arial MT"/>
                <a:cs typeface="Arial MT"/>
              </a:rPr>
              <a:t> </a:t>
            </a:r>
            <a:r>
              <a:rPr lang="id-ID" sz="1800" dirty="0">
                <a:effectLst/>
                <a:latin typeface="Arial MT"/>
                <a:ea typeface="Arial MT"/>
                <a:cs typeface="Arial MT"/>
              </a:rPr>
              <a:t>di</a:t>
            </a:r>
            <a:r>
              <a:rPr lang="id-ID" sz="1800" spc="-40" dirty="0">
                <a:effectLst/>
                <a:latin typeface="Arial MT"/>
                <a:ea typeface="Arial MT"/>
                <a:cs typeface="Arial MT"/>
              </a:rPr>
              <a:t> </a:t>
            </a:r>
            <a:r>
              <a:rPr lang="id-ID" sz="1800" dirty="0">
                <a:effectLst/>
                <a:latin typeface="Arial MT"/>
                <a:ea typeface="Arial MT"/>
                <a:cs typeface="Arial MT"/>
              </a:rPr>
              <a:t>otot</a:t>
            </a:r>
            <a:r>
              <a:rPr lang="id-ID" sz="1800" spc="-50" dirty="0">
                <a:effectLst/>
                <a:latin typeface="Arial MT"/>
                <a:ea typeface="Arial MT"/>
                <a:cs typeface="Arial MT"/>
              </a:rPr>
              <a:t> </a:t>
            </a:r>
            <a:r>
              <a:rPr lang="id-ID" sz="1800" dirty="0">
                <a:effectLst/>
                <a:latin typeface="Arial MT"/>
                <a:ea typeface="Arial MT"/>
                <a:cs typeface="Arial MT"/>
              </a:rPr>
              <a:t>dapat</a:t>
            </a:r>
            <a:r>
              <a:rPr lang="id-ID" sz="1800" spc="-30" dirty="0">
                <a:effectLst/>
                <a:latin typeface="Arial MT"/>
                <a:ea typeface="Arial MT"/>
                <a:cs typeface="Arial MT"/>
              </a:rPr>
              <a:t> </a:t>
            </a:r>
            <a:r>
              <a:rPr lang="id-ID" sz="1800" dirty="0">
                <a:effectLst/>
                <a:latin typeface="Arial MT"/>
                <a:ea typeface="Arial MT"/>
                <a:cs typeface="Arial MT"/>
              </a:rPr>
              <a:t>menyebabkan</a:t>
            </a:r>
            <a:r>
              <a:rPr lang="id-ID" sz="1800" spc="-40" dirty="0">
                <a:effectLst/>
                <a:latin typeface="Arial MT"/>
                <a:ea typeface="Arial MT"/>
                <a:cs typeface="Arial MT"/>
              </a:rPr>
              <a:t> </a:t>
            </a:r>
            <a:r>
              <a:rPr lang="id-ID" sz="1800" dirty="0">
                <a:effectLst/>
                <a:latin typeface="Arial MT"/>
                <a:ea typeface="Arial MT"/>
                <a:cs typeface="Arial MT"/>
              </a:rPr>
              <a:t>bahu</a:t>
            </a:r>
            <a:r>
              <a:rPr lang="id-ID" sz="1800" spc="-40" dirty="0">
                <a:effectLst/>
                <a:latin typeface="Arial MT"/>
                <a:ea typeface="Arial MT"/>
                <a:cs typeface="Arial MT"/>
              </a:rPr>
              <a:t> </a:t>
            </a:r>
            <a:r>
              <a:rPr lang="id-ID" sz="1800" dirty="0">
                <a:effectLst/>
                <a:latin typeface="Arial MT"/>
                <a:ea typeface="Arial MT"/>
                <a:cs typeface="Arial MT"/>
              </a:rPr>
              <a:t>dan</a:t>
            </a:r>
            <a:r>
              <a:rPr lang="id-ID" sz="1800" spc="-40" dirty="0">
                <a:effectLst/>
                <a:latin typeface="Arial MT"/>
                <a:ea typeface="Arial MT"/>
                <a:cs typeface="Arial MT"/>
              </a:rPr>
              <a:t> </a:t>
            </a:r>
            <a:r>
              <a:rPr lang="id-ID" sz="1800" dirty="0">
                <a:effectLst/>
                <a:latin typeface="Arial MT"/>
                <a:ea typeface="Arial MT"/>
                <a:cs typeface="Arial MT"/>
              </a:rPr>
              <a:t>leher</a:t>
            </a:r>
            <a:r>
              <a:rPr lang="id-ID" sz="1800" spc="-40" dirty="0">
                <a:effectLst/>
                <a:latin typeface="Arial MT"/>
                <a:ea typeface="Arial MT"/>
                <a:cs typeface="Arial MT"/>
              </a:rPr>
              <a:t> </a:t>
            </a:r>
            <a:r>
              <a:rPr lang="id-ID" sz="1800" dirty="0">
                <a:effectLst/>
                <a:latin typeface="Arial MT"/>
                <a:ea typeface="Arial MT"/>
                <a:cs typeface="Arial MT"/>
              </a:rPr>
              <a:t>terasa tegang,</a:t>
            </a:r>
            <a:r>
              <a:rPr lang="id-ID" sz="1800" spc="-50" dirty="0">
                <a:effectLst/>
                <a:latin typeface="Arial MT"/>
                <a:ea typeface="Arial MT"/>
                <a:cs typeface="Arial MT"/>
              </a:rPr>
              <a:t> </a:t>
            </a:r>
            <a:r>
              <a:rPr lang="id-ID" sz="1800" dirty="0">
                <a:effectLst/>
                <a:latin typeface="Arial MT"/>
                <a:ea typeface="Arial MT"/>
                <a:cs typeface="Arial MT"/>
              </a:rPr>
              <a:t>dan</a:t>
            </a:r>
            <a:r>
              <a:rPr lang="id-ID" sz="1800" spc="-50" dirty="0">
                <a:effectLst/>
                <a:latin typeface="Arial MT"/>
                <a:ea typeface="Arial MT"/>
                <a:cs typeface="Arial MT"/>
              </a:rPr>
              <a:t> </a:t>
            </a:r>
            <a:r>
              <a:rPr lang="id-ID" sz="1800" dirty="0">
                <a:effectLst/>
                <a:latin typeface="Arial MT"/>
                <a:ea typeface="Arial MT"/>
                <a:cs typeface="Arial MT"/>
              </a:rPr>
              <a:t>mungkin</a:t>
            </a:r>
            <a:r>
              <a:rPr lang="id-ID" sz="1800" spc="-45" dirty="0">
                <a:effectLst/>
                <a:latin typeface="Arial MT"/>
                <a:ea typeface="Arial MT"/>
                <a:cs typeface="Arial MT"/>
              </a:rPr>
              <a:t> </a:t>
            </a:r>
            <a:r>
              <a:rPr lang="id-ID" sz="1800" dirty="0">
                <a:effectLst/>
                <a:latin typeface="Arial MT"/>
                <a:ea typeface="Arial MT"/>
                <a:cs typeface="Arial MT"/>
              </a:rPr>
              <a:t>mengganggu</a:t>
            </a:r>
            <a:r>
              <a:rPr lang="id-ID" sz="1800" spc="-50" dirty="0">
                <a:effectLst/>
                <a:latin typeface="Arial MT"/>
                <a:ea typeface="Arial MT"/>
                <a:cs typeface="Arial MT"/>
              </a:rPr>
              <a:t> </a:t>
            </a:r>
            <a:r>
              <a:rPr lang="id-ID" sz="1800" dirty="0">
                <a:effectLst/>
                <a:latin typeface="Arial MT"/>
                <a:ea typeface="Arial MT"/>
                <a:cs typeface="Arial MT"/>
              </a:rPr>
              <a:t>lengkungan</a:t>
            </a:r>
            <a:r>
              <a:rPr lang="id-ID" sz="1800" spc="-45" dirty="0">
                <a:effectLst/>
                <a:latin typeface="Arial MT"/>
                <a:ea typeface="Arial MT"/>
                <a:cs typeface="Arial MT"/>
              </a:rPr>
              <a:t> </a:t>
            </a:r>
            <a:r>
              <a:rPr lang="id-ID" sz="1800" dirty="0">
                <a:effectLst/>
                <a:latin typeface="Arial MT"/>
                <a:ea typeface="Arial MT"/>
                <a:cs typeface="Arial MT"/>
              </a:rPr>
              <a:t>bahu</a:t>
            </a:r>
            <a:r>
              <a:rPr lang="id-ID" sz="1800" spc="-50" dirty="0">
                <a:effectLst/>
                <a:latin typeface="Arial MT"/>
                <a:ea typeface="Arial MT"/>
                <a:cs typeface="Arial MT"/>
              </a:rPr>
              <a:t> </a:t>
            </a:r>
            <a:r>
              <a:rPr lang="id-ID" sz="1800" dirty="0">
                <a:effectLst/>
                <a:latin typeface="Arial MT"/>
                <a:ea typeface="Arial MT"/>
                <a:cs typeface="Arial MT"/>
              </a:rPr>
              <a:t>mulus</a:t>
            </a:r>
            <a:r>
              <a:rPr lang="id-ID" sz="1800" spc="-50" dirty="0">
                <a:effectLst/>
                <a:latin typeface="Arial MT"/>
                <a:ea typeface="Arial MT"/>
                <a:cs typeface="Arial MT"/>
              </a:rPr>
              <a:t> </a:t>
            </a:r>
            <a:r>
              <a:rPr lang="id-ID" sz="1800" dirty="0">
                <a:effectLst/>
                <a:latin typeface="Arial MT"/>
                <a:ea typeface="Arial MT"/>
                <a:cs typeface="Arial MT"/>
              </a:rPr>
              <a:t>selama</a:t>
            </a:r>
            <a:r>
              <a:rPr lang="id-ID" sz="1800" spc="-45" dirty="0">
                <a:effectLst/>
                <a:latin typeface="Arial MT"/>
                <a:ea typeface="Arial MT"/>
                <a:cs typeface="Arial MT"/>
              </a:rPr>
              <a:t> </a:t>
            </a:r>
            <a:r>
              <a:rPr lang="id-ID" sz="1800" dirty="0">
                <a:effectLst/>
                <a:latin typeface="Arial MT"/>
                <a:ea typeface="Arial MT"/>
                <a:cs typeface="Arial MT"/>
              </a:rPr>
              <a:t>tembakan.</a:t>
            </a:r>
            <a:r>
              <a:rPr lang="id-ID" sz="1800" spc="-50" dirty="0">
                <a:effectLst/>
                <a:latin typeface="Arial MT"/>
                <a:ea typeface="Arial MT"/>
                <a:cs typeface="Arial MT"/>
              </a:rPr>
              <a:t> </a:t>
            </a:r>
            <a:endParaRPr lang="en-ID" dirty="0"/>
          </a:p>
        </p:txBody>
      </p:sp>
    </p:spTree>
    <p:extLst>
      <p:ext uri="{BB962C8B-B14F-4D97-AF65-F5344CB8AC3E}">
        <p14:creationId xmlns:p14="http://schemas.microsoft.com/office/powerpoint/2010/main" val="2337803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EF2DD4-7808-4B95-99D1-537F9A38E440}"/>
              </a:ext>
            </a:extLst>
          </p:cNvPr>
          <p:cNvSpPr>
            <a:spLocks noGrp="1"/>
          </p:cNvSpPr>
          <p:nvPr>
            <p:ph idx="1"/>
          </p:nvPr>
        </p:nvSpPr>
        <p:spPr/>
        <p:txBody>
          <a:bodyPr/>
          <a:lstStyle/>
          <a:p>
            <a:pPr algn="just"/>
            <a:r>
              <a:rPr lang="id-ID" sz="1800" dirty="0">
                <a:effectLst/>
                <a:latin typeface="Arial MT"/>
                <a:ea typeface="Arial MT"/>
                <a:cs typeface="Arial MT"/>
              </a:rPr>
              <a:t>Kesalahan</a:t>
            </a:r>
            <a:r>
              <a:rPr lang="id-ID" sz="1800" spc="-45" dirty="0">
                <a:effectLst/>
                <a:latin typeface="Arial MT"/>
                <a:ea typeface="Arial MT"/>
                <a:cs typeface="Arial MT"/>
              </a:rPr>
              <a:t> </a:t>
            </a:r>
            <a:r>
              <a:rPr lang="id-ID" sz="1800" dirty="0">
                <a:effectLst/>
                <a:latin typeface="Arial MT"/>
                <a:ea typeface="Arial MT"/>
                <a:cs typeface="Arial MT"/>
              </a:rPr>
              <a:t>lain</a:t>
            </a:r>
            <a:r>
              <a:rPr lang="id-ID" sz="1800" spc="-50" dirty="0">
                <a:effectLst/>
                <a:latin typeface="Arial MT"/>
                <a:ea typeface="Arial MT"/>
                <a:cs typeface="Arial MT"/>
              </a:rPr>
              <a:t> </a:t>
            </a:r>
            <a:r>
              <a:rPr lang="id-ID" sz="1800" dirty="0">
                <a:effectLst/>
                <a:latin typeface="Arial MT"/>
                <a:ea typeface="Arial MT"/>
                <a:cs typeface="Arial MT"/>
              </a:rPr>
              <a:t>yang kadang-kadang terlihat selama fase ekstensi batang adalah batang hyperextension terjadi di punggung bawah ini muncul sebagai lordosis lumbal berlebihan, atau kelengkungan berlebihan tulang belakang lumbal</a:t>
            </a:r>
            <a:r>
              <a:rPr lang="id-ID" sz="1800" spc="-25" dirty="0">
                <a:effectLst/>
                <a:latin typeface="Arial MT"/>
                <a:ea typeface="Arial MT"/>
                <a:cs typeface="Arial MT"/>
              </a:rPr>
              <a:t> </a:t>
            </a:r>
            <a:r>
              <a:rPr lang="id-ID" sz="1800" dirty="0">
                <a:effectLst/>
                <a:latin typeface="Arial MT"/>
                <a:ea typeface="Arial MT"/>
                <a:cs typeface="Arial MT"/>
              </a:rPr>
              <a:t>Posisi</a:t>
            </a:r>
            <a:r>
              <a:rPr lang="id-ID" sz="1800" spc="-20" dirty="0">
                <a:effectLst/>
                <a:latin typeface="Arial MT"/>
                <a:ea typeface="Arial MT"/>
                <a:cs typeface="Arial MT"/>
              </a:rPr>
              <a:t> </a:t>
            </a:r>
            <a:r>
              <a:rPr lang="id-ID" sz="1800" dirty="0">
                <a:effectLst/>
                <a:latin typeface="Arial MT"/>
                <a:ea typeface="Arial MT"/>
                <a:cs typeface="Arial MT"/>
              </a:rPr>
              <a:t>ini</a:t>
            </a:r>
            <a:r>
              <a:rPr lang="id-ID" sz="1800" spc="-25" dirty="0">
                <a:effectLst/>
                <a:latin typeface="Arial MT"/>
                <a:ea typeface="Arial MT"/>
                <a:cs typeface="Arial MT"/>
              </a:rPr>
              <a:t> </a:t>
            </a:r>
            <a:r>
              <a:rPr lang="id-ID" sz="1800" dirty="0">
                <a:effectLst/>
                <a:latin typeface="Arial MT"/>
                <a:ea typeface="Arial MT"/>
                <a:cs typeface="Arial MT"/>
              </a:rPr>
              <a:t>dapat</a:t>
            </a:r>
            <a:r>
              <a:rPr lang="id-ID" sz="1800" spc="-15" dirty="0">
                <a:effectLst/>
                <a:latin typeface="Arial MT"/>
                <a:ea typeface="Arial MT"/>
                <a:cs typeface="Arial MT"/>
              </a:rPr>
              <a:t> </a:t>
            </a:r>
            <a:r>
              <a:rPr lang="id-ID" sz="1800" dirty="0">
                <a:effectLst/>
                <a:latin typeface="Arial MT"/>
                <a:ea typeface="Arial MT"/>
                <a:cs typeface="Arial MT"/>
              </a:rPr>
              <a:t>menyebabkan</a:t>
            </a:r>
            <a:r>
              <a:rPr lang="id-ID" sz="1800" spc="-25" dirty="0">
                <a:effectLst/>
                <a:latin typeface="Arial MT"/>
                <a:ea typeface="Arial MT"/>
                <a:cs typeface="Arial MT"/>
              </a:rPr>
              <a:t> </a:t>
            </a:r>
            <a:r>
              <a:rPr lang="id-ID" sz="1800" dirty="0">
                <a:effectLst/>
                <a:latin typeface="Arial MT"/>
                <a:ea typeface="Arial MT"/>
                <a:cs typeface="Arial MT"/>
              </a:rPr>
              <a:t>untuk</a:t>
            </a:r>
            <a:r>
              <a:rPr lang="id-ID" sz="1800" spc="-15" dirty="0">
                <a:effectLst/>
                <a:latin typeface="Arial MT"/>
                <a:ea typeface="Arial MT"/>
                <a:cs typeface="Arial MT"/>
              </a:rPr>
              <a:t> </a:t>
            </a:r>
            <a:r>
              <a:rPr lang="id-ID" sz="1800" dirty="0">
                <a:effectLst/>
                <a:latin typeface="Arial MT"/>
                <a:ea typeface="Arial MT"/>
                <a:cs typeface="Arial MT"/>
              </a:rPr>
              <a:t>menurunkan</a:t>
            </a:r>
            <a:r>
              <a:rPr lang="id-ID" sz="1800" spc="-25" dirty="0">
                <a:effectLst/>
                <a:latin typeface="Arial MT"/>
                <a:ea typeface="Arial MT"/>
                <a:cs typeface="Arial MT"/>
              </a:rPr>
              <a:t> </a:t>
            </a:r>
            <a:r>
              <a:rPr lang="id-ID" sz="1800" dirty="0">
                <a:effectLst/>
                <a:latin typeface="Arial MT"/>
                <a:ea typeface="Arial MT"/>
                <a:cs typeface="Arial MT"/>
              </a:rPr>
              <a:t>kembali</a:t>
            </a:r>
            <a:r>
              <a:rPr lang="id-ID" sz="1800" spc="-20" dirty="0">
                <a:effectLst/>
                <a:latin typeface="Arial MT"/>
                <a:ea typeface="Arial MT"/>
                <a:cs typeface="Arial MT"/>
              </a:rPr>
              <a:t> </a:t>
            </a:r>
            <a:r>
              <a:rPr lang="id-ID" sz="1800" dirty="0">
                <a:effectLst/>
                <a:latin typeface="Arial MT"/>
                <a:ea typeface="Arial MT"/>
                <a:cs typeface="Arial MT"/>
              </a:rPr>
              <a:t>strain</a:t>
            </a:r>
            <a:r>
              <a:rPr lang="id-ID" sz="1800" spc="-25" dirty="0">
                <a:effectLst/>
                <a:latin typeface="Arial MT"/>
                <a:ea typeface="Arial MT"/>
                <a:cs typeface="Arial MT"/>
              </a:rPr>
              <a:t> </a:t>
            </a:r>
            <a:r>
              <a:rPr lang="id-ID" sz="1800" dirty="0">
                <a:effectLst/>
                <a:latin typeface="Arial MT"/>
                <a:ea typeface="Arial MT"/>
                <a:cs typeface="Arial MT"/>
              </a:rPr>
              <a:t>dari</a:t>
            </a:r>
            <a:r>
              <a:rPr lang="id-ID" sz="1800" spc="-20" dirty="0">
                <a:effectLst/>
                <a:latin typeface="Arial MT"/>
                <a:ea typeface="Arial MT"/>
                <a:cs typeface="Arial MT"/>
              </a:rPr>
              <a:t> </a:t>
            </a:r>
            <a:r>
              <a:rPr lang="id-ID" sz="1800" dirty="0">
                <a:effectLst/>
                <a:latin typeface="Arial MT"/>
                <a:ea typeface="Arial MT"/>
                <a:cs typeface="Arial MT"/>
              </a:rPr>
              <a:t>sesak</a:t>
            </a:r>
            <a:r>
              <a:rPr lang="id-ID" sz="1800" spc="-15" dirty="0">
                <a:effectLst/>
                <a:latin typeface="Arial MT"/>
                <a:ea typeface="Arial MT"/>
                <a:cs typeface="Arial MT"/>
              </a:rPr>
              <a:t> </a:t>
            </a:r>
            <a:r>
              <a:rPr lang="id-ID" sz="1800" dirty="0">
                <a:effectLst/>
                <a:latin typeface="Arial MT"/>
                <a:ea typeface="Arial MT"/>
                <a:cs typeface="Arial MT"/>
              </a:rPr>
              <a:t>yang</a:t>
            </a:r>
            <a:r>
              <a:rPr lang="id-ID" sz="1800" spc="-25" dirty="0">
                <a:effectLst/>
                <a:latin typeface="Arial MT"/>
                <a:ea typeface="Arial MT"/>
                <a:cs typeface="Arial MT"/>
              </a:rPr>
              <a:t> </a:t>
            </a:r>
            <a:r>
              <a:rPr lang="id-ID" sz="1800" dirty="0">
                <a:effectLst/>
                <a:latin typeface="Arial MT"/>
                <a:ea typeface="Arial MT"/>
                <a:cs typeface="Arial MT"/>
              </a:rPr>
              <a:t>berlebihan dalam tulang belakang ekstensor. Gaya dorong vertikal tungkai dan badan dari posisi flexi secara sinergis akan membantu gerakan lengan untuk mendorong. Posisi bola yang sudah ditempatkan di atas kepala dan lurus kearah basket dengan tetap memperhatikan sudut siku harus lebih kecil dibandingkan sudut yang terbentuk oleh badan dan lengan atas akan membantu transfer gaya dorong karena jarak </a:t>
            </a:r>
            <a:r>
              <a:rPr lang="id-ID" sz="1800" spc="-10" dirty="0">
                <a:effectLst/>
                <a:latin typeface="Arial MT"/>
                <a:ea typeface="Arial MT"/>
                <a:cs typeface="Arial MT"/>
              </a:rPr>
              <a:t>lemparan sebelum bola dilepas lebih panjang.</a:t>
            </a:r>
            <a:endParaRPr lang="en-ID" dirty="0"/>
          </a:p>
        </p:txBody>
      </p:sp>
    </p:spTree>
    <p:extLst>
      <p:ext uri="{BB962C8B-B14F-4D97-AF65-F5344CB8AC3E}">
        <p14:creationId xmlns:p14="http://schemas.microsoft.com/office/powerpoint/2010/main" val="355894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E6E3F-413F-42FD-A60A-79AFF47DCEAC}"/>
              </a:ext>
            </a:extLst>
          </p:cNvPr>
          <p:cNvSpPr>
            <a:spLocks noGrp="1"/>
          </p:cNvSpPr>
          <p:nvPr>
            <p:ph idx="1"/>
          </p:nvPr>
        </p:nvSpPr>
        <p:spPr/>
        <p:txBody>
          <a:bodyPr/>
          <a:lstStyle/>
          <a:p>
            <a:pPr marL="280035" marR="169545" indent="0" algn="just">
              <a:spcAft>
                <a:spcPts val="0"/>
              </a:spcAft>
              <a:buNone/>
            </a:pPr>
            <a:r>
              <a:rPr lang="id-ID" dirty="0">
                <a:effectLst/>
                <a:latin typeface="Arial MT"/>
                <a:ea typeface="Arial MT"/>
                <a:cs typeface="Arial MT"/>
              </a:rPr>
              <a:t>Saat kritis dalam gerakan menembak adalah peristiwa pelepasan bola, sejak mengikuti aba- aba rilis penembak akan bisa mempengaruhi penerbangan bola. Pada rilis tubuh dan kaki harus sepenuhnya</a:t>
            </a:r>
            <a:r>
              <a:rPr lang="id-ID" spc="200" dirty="0">
                <a:effectLst/>
                <a:latin typeface="Arial MT"/>
                <a:ea typeface="Arial MT"/>
                <a:cs typeface="Arial MT"/>
              </a:rPr>
              <a:t> </a:t>
            </a:r>
            <a:r>
              <a:rPr lang="id-ID" dirty="0">
                <a:effectLst/>
                <a:latin typeface="Arial MT"/>
                <a:ea typeface="Arial MT"/>
                <a:cs typeface="Arial MT"/>
              </a:rPr>
              <a:t>di</a:t>
            </a:r>
            <a:r>
              <a:rPr lang="id-ID" spc="200" dirty="0">
                <a:effectLst/>
                <a:latin typeface="Arial MT"/>
                <a:ea typeface="Arial MT"/>
                <a:cs typeface="Arial MT"/>
              </a:rPr>
              <a:t> </a:t>
            </a:r>
            <a:r>
              <a:rPr lang="id-ID" dirty="0">
                <a:effectLst/>
                <a:latin typeface="Arial MT"/>
                <a:ea typeface="Arial MT"/>
                <a:cs typeface="Arial MT"/>
              </a:rPr>
              <a:t>ekstensi,</a:t>
            </a:r>
            <a:r>
              <a:rPr lang="id-ID" spc="195" dirty="0">
                <a:effectLst/>
                <a:latin typeface="Arial MT"/>
                <a:ea typeface="Arial MT"/>
                <a:cs typeface="Arial MT"/>
              </a:rPr>
              <a:t> </a:t>
            </a:r>
            <a:r>
              <a:rPr lang="id-ID" dirty="0">
                <a:effectLst/>
                <a:latin typeface="Arial MT"/>
                <a:ea typeface="Arial MT"/>
                <a:cs typeface="Arial MT"/>
              </a:rPr>
              <a:t>yang</a:t>
            </a:r>
            <a:r>
              <a:rPr lang="id-ID" spc="170" dirty="0">
                <a:effectLst/>
                <a:latin typeface="Arial MT"/>
                <a:ea typeface="Arial MT"/>
                <a:cs typeface="Arial MT"/>
              </a:rPr>
              <a:t> </a:t>
            </a:r>
            <a:r>
              <a:rPr lang="id-ID" dirty="0">
                <a:effectLst/>
                <a:latin typeface="Arial MT"/>
                <a:ea typeface="Arial MT"/>
                <a:cs typeface="Arial MT"/>
              </a:rPr>
              <a:t>menunjukkan</a:t>
            </a:r>
            <a:r>
              <a:rPr lang="id-ID" spc="200" dirty="0">
                <a:effectLst/>
                <a:latin typeface="Arial MT"/>
                <a:ea typeface="Arial MT"/>
                <a:cs typeface="Arial MT"/>
              </a:rPr>
              <a:t> </a:t>
            </a:r>
            <a:r>
              <a:rPr lang="id-ID" dirty="0">
                <a:effectLst/>
                <a:latin typeface="Arial MT"/>
                <a:ea typeface="Arial MT"/>
                <a:cs typeface="Arial MT"/>
              </a:rPr>
              <a:t>bahwa</a:t>
            </a:r>
            <a:r>
              <a:rPr lang="id-ID" spc="200" dirty="0">
                <a:effectLst/>
                <a:latin typeface="Arial MT"/>
                <a:ea typeface="Arial MT"/>
                <a:cs typeface="Arial MT"/>
              </a:rPr>
              <a:t> </a:t>
            </a:r>
            <a:r>
              <a:rPr lang="id-ID" dirty="0">
                <a:effectLst/>
                <a:latin typeface="Arial MT"/>
                <a:ea typeface="Arial MT"/>
                <a:cs typeface="Arial MT"/>
              </a:rPr>
              <a:t>sendi</a:t>
            </a:r>
            <a:r>
              <a:rPr lang="id-ID" spc="200" dirty="0">
                <a:effectLst/>
                <a:latin typeface="Arial MT"/>
                <a:ea typeface="Arial MT"/>
                <a:cs typeface="Arial MT"/>
              </a:rPr>
              <a:t> </a:t>
            </a:r>
            <a:r>
              <a:rPr lang="id-ID" dirty="0">
                <a:effectLst/>
                <a:latin typeface="Arial MT"/>
                <a:ea typeface="Arial MT"/>
                <a:cs typeface="Arial MT"/>
              </a:rPr>
              <a:t>ini</a:t>
            </a:r>
            <a:r>
              <a:rPr lang="id-ID" spc="175" dirty="0">
                <a:effectLst/>
                <a:latin typeface="Arial MT"/>
                <a:ea typeface="Arial MT"/>
                <a:cs typeface="Arial MT"/>
              </a:rPr>
              <a:t> </a:t>
            </a:r>
            <a:r>
              <a:rPr lang="id-ID" dirty="0">
                <a:effectLst/>
                <a:latin typeface="Arial MT"/>
                <a:ea typeface="Arial MT"/>
                <a:cs typeface="Arial MT"/>
              </a:rPr>
              <a:t>telah</a:t>
            </a:r>
            <a:r>
              <a:rPr lang="id-ID" spc="200" dirty="0">
                <a:effectLst/>
                <a:latin typeface="Arial MT"/>
                <a:ea typeface="Arial MT"/>
                <a:cs typeface="Arial MT"/>
              </a:rPr>
              <a:t> </a:t>
            </a:r>
            <a:r>
              <a:rPr lang="id-ID" dirty="0">
                <a:effectLst/>
                <a:latin typeface="Arial MT"/>
                <a:ea typeface="Arial MT"/>
                <a:cs typeface="Arial MT"/>
              </a:rPr>
              <a:t>memberikan</a:t>
            </a:r>
            <a:r>
              <a:rPr lang="id-ID" spc="200" dirty="0">
                <a:effectLst/>
                <a:latin typeface="Arial MT"/>
                <a:ea typeface="Arial MT"/>
                <a:cs typeface="Arial MT"/>
              </a:rPr>
              <a:t> </a:t>
            </a:r>
            <a:r>
              <a:rPr lang="id-ID" dirty="0">
                <a:effectLst/>
                <a:latin typeface="Arial MT"/>
                <a:ea typeface="Arial MT"/>
                <a:cs typeface="Arial MT"/>
              </a:rPr>
              <a:t>kontribusi</a:t>
            </a:r>
            <a:r>
              <a:rPr lang="id-ID" spc="200" dirty="0">
                <a:effectLst/>
                <a:latin typeface="Arial MT"/>
                <a:ea typeface="Arial MT"/>
                <a:cs typeface="Arial MT"/>
              </a:rPr>
              <a:t> </a:t>
            </a:r>
            <a:r>
              <a:rPr lang="id-ID" dirty="0">
                <a:effectLst/>
                <a:latin typeface="Arial MT"/>
                <a:ea typeface="Arial MT"/>
                <a:cs typeface="Arial MT"/>
              </a:rPr>
              <a:t>penuh</a:t>
            </a:r>
            <a:endParaRPr lang="en-ID" dirty="0">
              <a:effectLst/>
              <a:latin typeface="Arial MT"/>
              <a:ea typeface="Arial MT"/>
              <a:cs typeface="Arial MT"/>
            </a:endParaRPr>
          </a:p>
          <a:p>
            <a:pPr marL="0" indent="0" algn="just">
              <a:buNone/>
            </a:pPr>
            <a:br>
              <a:rPr lang="id-ID" sz="1600" dirty="0">
                <a:effectLst/>
                <a:latin typeface="Arial MT"/>
                <a:ea typeface="Arial MT"/>
                <a:cs typeface="Arial MT"/>
              </a:rPr>
            </a:br>
            <a:r>
              <a:rPr lang="id-ID" sz="1600" dirty="0">
                <a:effectLst/>
                <a:latin typeface="Arial MT"/>
                <a:ea typeface="Arial MT"/>
                <a:cs typeface="Arial MT"/>
              </a:rPr>
              <a:t>kepada</a:t>
            </a:r>
            <a:r>
              <a:rPr lang="id-ID" sz="1600" spc="-50" dirty="0">
                <a:effectLst/>
                <a:latin typeface="Arial MT"/>
                <a:ea typeface="Arial MT"/>
                <a:cs typeface="Arial MT"/>
              </a:rPr>
              <a:t> </a:t>
            </a:r>
            <a:r>
              <a:rPr lang="id-ID" sz="1600" dirty="0">
                <a:effectLst/>
                <a:latin typeface="Arial MT"/>
                <a:ea typeface="Arial MT"/>
                <a:cs typeface="Arial MT"/>
              </a:rPr>
              <a:t>penerbangan</a:t>
            </a:r>
            <a:r>
              <a:rPr lang="id-ID" sz="1600" spc="-50" dirty="0">
                <a:effectLst/>
                <a:latin typeface="Arial MT"/>
                <a:ea typeface="Arial MT"/>
                <a:cs typeface="Arial MT"/>
              </a:rPr>
              <a:t> </a:t>
            </a:r>
            <a:r>
              <a:rPr lang="id-ID" sz="1600" dirty="0">
                <a:effectLst/>
                <a:latin typeface="Arial MT"/>
                <a:ea typeface="Arial MT"/>
                <a:cs typeface="Arial MT"/>
              </a:rPr>
              <a:t>dari</a:t>
            </a:r>
            <a:r>
              <a:rPr lang="id-ID" sz="1600" spc="-45" dirty="0">
                <a:effectLst/>
                <a:latin typeface="Arial MT"/>
                <a:ea typeface="Arial MT"/>
                <a:cs typeface="Arial MT"/>
              </a:rPr>
              <a:t> </a:t>
            </a:r>
            <a:r>
              <a:rPr lang="id-ID" sz="1600" dirty="0">
                <a:effectLst/>
                <a:latin typeface="Arial MT"/>
                <a:ea typeface="Arial MT"/>
                <a:cs typeface="Arial MT"/>
              </a:rPr>
              <a:t>bola.</a:t>
            </a:r>
            <a:r>
              <a:rPr lang="id-ID" sz="1600" spc="-50" dirty="0">
                <a:effectLst/>
                <a:latin typeface="Arial MT"/>
                <a:ea typeface="Arial MT"/>
                <a:cs typeface="Arial MT"/>
              </a:rPr>
              <a:t> </a:t>
            </a:r>
            <a:r>
              <a:rPr lang="id-ID" sz="1600" dirty="0">
                <a:effectLst/>
                <a:latin typeface="Arial MT"/>
                <a:ea typeface="Arial MT"/>
                <a:cs typeface="Arial MT"/>
              </a:rPr>
              <a:t>Kesalahan</a:t>
            </a:r>
            <a:r>
              <a:rPr lang="id-ID" sz="1600" spc="-45" dirty="0">
                <a:effectLst/>
                <a:latin typeface="Arial MT"/>
                <a:ea typeface="Arial MT"/>
                <a:cs typeface="Arial MT"/>
              </a:rPr>
              <a:t> </a:t>
            </a:r>
            <a:r>
              <a:rPr lang="id-ID" sz="1600" dirty="0">
                <a:effectLst/>
                <a:latin typeface="Arial MT"/>
                <a:ea typeface="Arial MT"/>
                <a:cs typeface="Arial MT"/>
              </a:rPr>
              <a:t>umum</a:t>
            </a:r>
            <a:r>
              <a:rPr lang="id-ID" sz="1600" spc="-50" dirty="0">
                <a:effectLst/>
                <a:latin typeface="Arial MT"/>
                <a:ea typeface="Arial MT"/>
                <a:cs typeface="Arial MT"/>
              </a:rPr>
              <a:t> </a:t>
            </a:r>
            <a:r>
              <a:rPr lang="id-ID" sz="1600" dirty="0">
                <a:effectLst/>
                <a:latin typeface="Arial MT"/>
                <a:ea typeface="Arial MT"/>
                <a:cs typeface="Arial MT"/>
              </a:rPr>
              <a:t>dalam</a:t>
            </a:r>
            <a:r>
              <a:rPr lang="id-ID" sz="1600" spc="-50" dirty="0">
                <a:effectLst/>
                <a:latin typeface="Arial MT"/>
                <a:ea typeface="Arial MT"/>
                <a:cs typeface="Arial MT"/>
              </a:rPr>
              <a:t> </a:t>
            </a:r>
            <a:r>
              <a:rPr lang="id-ID" sz="1600" dirty="0">
                <a:effectLst/>
                <a:latin typeface="Arial MT"/>
                <a:ea typeface="Arial MT"/>
                <a:cs typeface="Arial MT"/>
              </a:rPr>
              <a:t>penembakan</a:t>
            </a:r>
            <a:r>
              <a:rPr lang="id-ID" sz="1600" spc="-45" dirty="0">
                <a:effectLst/>
                <a:latin typeface="Arial MT"/>
                <a:ea typeface="Arial MT"/>
                <a:cs typeface="Arial MT"/>
              </a:rPr>
              <a:t> </a:t>
            </a:r>
            <a:r>
              <a:rPr lang="id-ID" sz="1600" dirty="0">
                <a:effectLst/>
                <a:latin typeface="Arial MT"/>
                <a:ea typeface="Arial MT"/>
                <a:cs typeface="Arial MT"/>
              </a:rPr>
              <a:t>adalah</a:t>
            </a:r>
            <a:r>
              <a:rPr lang="id-ID" sz="1600" spc="-50" dirty="0">
                <a:effectLst/>
                <a:latin typeface="Arial MT"/>
                <a:ea typeface="Arial MT"/>
                <a:cs typeface="Arial MT"/>
              </a:rPr>
              <a:t> </a:t>
            </a:r>
            <a:r>
              <a:rPr lang="id-ID" sz="1600" dirty="0">
                <a:effectLst/>
                <a:latin typeface="Arial MT"/>
                <a:ea typeface="Arial MT"/>
                <a:cs typeface="Arial MT"/>
              </a:rPr>
              <a:t>sedikit</a:t>
            </a:r>
            <a:r>
              <a:rPr lang="id-ID" sz="1600" spc="-45" dirty="0">
                <a:effectLst/>
                <a:latin typeface="Arial MT"/>
                <a:ea typeface="Arial MT"/>
                <a:cs typeface="Arial MT"/>
              </a:rPr>
              <a:t> </a:t>
            </a:r>
            <a:r>
              <a:rPr lang="id-ID" sz="1600" dirty="0">
                <a:effectLst/>
                <a:latin typeface="Arial MT"/>
                <a:ea typeface="Arial MT"/>
                <a:cs typeface="Arial MT"/>
              </a:rPr>
              <a:t>melayang</a:t>
            </a:r>
            <a:r>
              <a:rPr lang="id-ID" sz="1600" spc="-50" dirty="0">
                <a:effectLst/>
                <a:latin typeface="Arial MT"/>
                <a:ea typeface="Arial MT"/>
                <a:cs typeface="Arial MT"/>
              </a:rPr>
              <a:t> </a:t>
            </a:r>
            <a:r>
              <a:rPr lang="id-ID" sz="1600" dirty="0">
                <a:effectLst/>
                <a:latin typeface="Arial MT"/>
                <a:ea typeface="Arial MT"/>
                <a:cs typeface="Arial MT"/>
              </a:rPr>
              <a:t>ke belakang atau ke depan di rilis, yang mengarah ke pendaratan di belakang titik lepas landas. batang harus vertikal dan tidak condong ke depan atau ke belakang selama pelepasan dan tindak lanjut dari shoot.</a:t>
            </a:r>
            <a:endParaRPr lang="en-ID" dirty="0"/>
          </a:p>
        </p:txBody>
      </p:sp>
    </p:spTree>
    <p:extLst>
      <p:ext uri="{BB962C8B-B14F-4D97-AF65-F5344CB8AC3E}">
        <p14:creationId xmlns:p14="http://schemas.microsoft.com/office/powerpoint/2010/main" val="239914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1B5BDD-BDB4-48F2-BE49-801605D158AD}"/>
              </a:ext>
            </a:extLst>
          </p:cNvPr>
          <p:cNvSpPr>
            <a:spLocks noGrp="1"/>
          </p:cNvSpPr>
          <p:nvPr>
            <p:ph idx="1"/>
          </p:nvPr>
        </p:nvSpPr>
        <p:spPr/>
        <p:txBody>
          <a:bodyPr/>
          <a:lstStyle/>
          <a:p>
            <a:pPr marL="0" indent="0" algn="just">
              <a:buNone/>
            </a:pPr>
            <a:r>
              <a:rPr lang="id-ID" sz="1800" dirty="0">
                <a:effectLst/>
                <a:latin typeface="Arial MT"/>
                <a:ea typeface="Arial MT"/>
                <a:cs typeface="Arial MT"/>
              </a:rPr>
              <a:t>Optimal Bahu penembakan harus dalam 140-150 derajat fleksi, posisi di mana bahu pemotretan vertikal hampir menunjuk ke langit-langit. Sebuah isyarat pembinaan yang baik adalah untuk mencari adalah lengan penembakan dekat vertikal sebagai bola dilepaskan, untuk memastikan optimal. Kecepatan vertikal diberikan kepada bola. siku harus mendekati ekstensi penuh di rilis, untuk memastikan bahwa kerjasama ini memberikan kontribusi penuh untuk penerbangan bola</a:t>
            </a:r>
            <a:endParaRPr lang="en-ID" dirty="0"/>
          </a:p>
        </p:txBody>
      </p:sp>
    </p:spTree>
    <p:extLst>
      <p:ext uri="{BB962C8B-B14F-4D97-AF65-F5344CB8AC3E}">
        <p14:creationId xmlns:p14="http://schemas.microsoft.com/office/powerpoint/2010/main" val="5510315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TotalTime>
  <Words>474</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MT</vt:lpstr>
      <vt:lpstr>Times New Roman</vt:lpstr>
      <vt:lpstr>Trebuchet MS</vt:lpstr>
      <vt:lpstr>Wingdings 3</vt:lpstr>
      <vt:lpstr>Facet</vt:lpstr>
      <vt:lpstr>GAYA DAN GERAKAN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GAYA DAN GERAKAN</dc:title>
  <dc:creator>Dedi Saputra</dc:creator>
  <cp:lastModifiedBy>Dedi Saputra</cp:lastModifiedBy>
  <cp:revision>2</cp:revision>
  <dcterms:created xsi:type="dcterms:W3CDTF">2023-11-15T04:16:28Z</dcterms:created>
  <dcterms:modified xsi:type="dcterms:W3CDTF">2023-11-15T04:28:33Z</dcterms:modified>
</cp:coreProperties>
</file>