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2192000" cy="6858000"/>
  <p:notesSz cx="12192000" cy="6858000"/>
  <p:embeddedFontLst>
    <p:embeddedFont>
      <p:font typeface="GHADHI+BerlinSansFBDemi-Bold"/>
      <p:regular r:id="rId19"/>
    </p:embeddedFont>
    <p:embeddedFont>
      <p:font typeface="IMOQGL+BaskOldFace"/>
      <p:regular r:id="rId20"/>
    </p:embeddedFont>
    <p:embeddedFont>
      <p:font typeface="RNBRUE+CenturyGothic"/>
      <p:regular r:id="rId21"/>
    </p:embeddedFont>
    <p:embeddedFont>
      <p:font typeface="RQMHWK+BaskOldFace,Bold"/>
      <p:regular r:id="rId22"/>
    </p:embeddedFont>
    <p:embeddedFont>
      <p:font typeface="RCENEC+CenturyGothic-Italic"/>
      <p:regular r:id="rId23"/>
    </p:embeddedFont>
    <p:embeddedFont>
      <p:font typeface="OTJCUU+CenturyGothic-Bold"/>
      <p:regular r:id="rId24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font" Target="fonts/font1.fntdata" /><Relationship Id="rId2" Type="http://schemas.openxmlformats.org/officeDocument/2006/relationships/tableStyles" Target="tableStyles.xml" /><Relationship Id="rId20" Type="http://schemas.openxmlformats.org/officeDocument/2006/relationships/font" Target="fonts/font2.fntdata" /><Relationship Id="rId21" Type="http://schemas.openxmlformats.org/officeDocument/2006/relationships/font" Target="fonts/font3.fntdata" /><Relationship Id="rId22" Type="http://schemas.openxmlformats.org/officeDocument/2006/relationships/font" Target="fonts/font4.fntdata" /><Relationship Id="rId23" Type="http://schemas.openxmlformats.org/officeDocument/2006/relationships/font" Target="fonts/font5.fntdata" /><Relationship Id="rId24" Type="http://schemas.openxmlformats.org/officeDocument/2006/relationships/font" Target="fonts/font6.fntdata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64072" y="3067518"/>
            <a:ext cx="10357367" cy="145780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418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 b="1">
                <a:solidFill>
                  <a:srgbClr val="0d0d0d"/>
                </a:solidFill>
                <a:latin typeface="GHADHI+BerlinSansFBDemi-Bold"/>
                <a:cs typeface="GHADHI+BerlinSansFBDemi-Bold"/>
              </a:rPr>
              <a:t>KOMPETENSI</a:t>
            </a:r>
            <a:r>
              <a:rPr dirty="0" sz="4800" spc="15" b="1">
                <a:solidFill>
                  <a:srgbClr val="0d0d0d"/>
                </a:solidFill>
                <a:latin typeface="GHADHI+BerlinSansFBDemi-Bold"/>
                <a:cs typeface="GHADHI+BerlinSansFBDemi-Bold"/>
              </a:rPr>
              <a:t> </a:t>
            </a:r>
            <a:r>
              <a:rPr dirty="0" sz="4800" b="1">
                <a:solidFill>
                  <a:srgbClr val="0d0d0d"/>
                </a:solidFill>
                <a:latin typeface="GHADHI+BerlinSansFBDemi-Bold"/>
                <a:cs typeface="GHADHI+BerlinSansFBDemi-Bold"/>
              </a:rPr>
              <a:t>INTI</a:t>
            </a:r>
            <a:r>
              <a:rPr dirty="0" sz="4800" b="1">
                <a:solidFill>
                  <a:srgbClr val="0d0d0d"/>
                </a:solidFill>
                <a:latin typeface="GHADHI+BerlinSansFBDemi-Bold"/>
                <a:cs typeface="GHADHI+BerlinSansFBDemi-Bold"/>
              </a:rPr>
              <a:t> </a:t>
            </a:r>
            <a:r>
              <a:rPr dirty="0" sz="4800" b="1">
                <a:solidFill>
                  <a:srgbClr val="0d0d0d"/>
                </a:solidFill>
                <a:latin typeface="GHADHI+BerlinSansFBDemi-Bold"/>
                <a:cs typeface="GHADHI+BerlinSansFBDemi-Bold"/>
              </a:rPr>
              <a:t>DAN</a:t>
            </a:r>
            <a:r>
              <a:rPr dirty="0" sz="4800" b="1">
                <a:solidFill>
                  <a:srgbClr val="0d0d0d"/>
                </a:solidFill>
                <a:latin typeface="GHADHI+BerlinSansFBDemi-Bold"/>
                <a:cs typeface="GHADHI+BerlinSansFBDemi-Bold"/>
              </a:rPr>
              <a:t> </a:t>
            </a:r>
            <a:r>
              <a:rPr dirty="0" sz="4800" b="1">
                <a:solidFill>
                  <a:srgbClr val="0d0d0d"/>
                </a:solidFill>
                <a:latin typeface="GHADHI+BerlinSansFBDemi-Bold"/>
                <a:cs typeface="GHADHI+BerlinSansFBDemi-Bold"/>
              </a:rPr>
              <a:t>KOMPETENSI</a:t>
            </a:r>
          </a:p>
          <a:p>
            <a:pPr marL="2031205" marR="0">
              <a:lnSpc>
                <a:spcPts val="5418"/>
              </a:lnSpc>
              <a:spcBef>
                <a:spcPts val="391"/>
              </a:spcBef>
              <a:spcAft>
                <a:spcPts val="0"/>
              </a:spcAft>
            </a:pPr>
            <a:r>
              <a:rPr dirty="0" sz="4800" b="1">
                <a:solidFill>
                  <a:srgbClr val="0d0d0d"/>
                </a:solidFill>
                <a:latin typeface="GHADHI+BerlinSansFBDemi-Bold"/>
                <a:cs typeface="GHADHI+BerlinSansFBDemi-Bold"/>
              </a:rPr>
              <a:t>DASAR</a:t>
            </a:r>
            <a:r>
              <a:rPr dirty="0" sz="4800" b="1">
                <a:solidFill>
                  <a:srgbClr val="0d0d0d"/>
                </a:solidFill>
                <a:latin typeface="GHADHI+BerlinSansFBDemi-Bold"/>
                <a:cs typeface="GHADHI+BerlinSansFBDemi-Bold"/>
              </a:rPr>
              <a:t> </a:t>
            </a:r>
            <a:r>
              <a:rPr dirty="0" sz="4800" b="1">
                <a:solidFill>
                  <a:srgbClr val="0d0d0d"/>
                </a:solidFill>
                <a:latin typeface="GHADHI+BerlinSansFBDemi-Bold"/>
                <a:cs typeface="GHADHI+BerlinSansFBDemi-Bold"/>
              </a:rPr>
              <a:t>PADA</a:t>
            </a:r>
            <a:r>
              <a:rPr dirty="0" sz="4800" b="1">
                <a:solidFill>
                  <a:srgbClr val="0d0d0d"/>
                </a:solidFill>
                <a:latin typeface="GHADHI+BerlinSansFBDemi-Bold"/>
                <a:cs typeface="GHADHI+BerlinSansFBDemi-Bold"/>
              </a:rPr>
              <a:t> </a:t>
            </a:r>
            <a:r>
              <a:rPr dirty="0" sz="4800" b="1">
                <a:solidFill>
                  <a:srgbClr val="0d0d0d"/>
                </a:solidFill>
                <a:latin typeface="GHADHI+BerlinSansFBDemi-Bold"/>
                <a:cs typeface="GHADHI+BerlinSansFBDemi-Bold"/>
              </a:rPr>
              <a:t>SILABUS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310162" y="1620709"/>
            <a:ext cx="7528791" cy="571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200">
                <a:solidFill>
                  <a:srgbClr val="000000"/>
                </a:solidFill>
                <a:latin typeface="IMOQGL+BaskOldFace"/>
                <a:cs typeface="IMOQGL+BaskOldFace"/>
              </a:rPr>
              <a:t>HUBUNGAN</a:t>
            </a:r>
            <a:r>
              <a:rPr dirty="0" sz="4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4200">
                <a:solidFill>
                  <a:srgbClr val="000000"/>
                </a:solidFill>
                <a:latin typeface="IMOQGL+BaskOldFace"/>
                <a:cs typeface="IMOQGL+BaskOldFace"/>
              </a:rPr>
              <a:t>KI,</a:t>
            </a:r>
            <a:r>
              <a:rPr dirty="0" sz="4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4200">
                <a:solidFill>
                  <a:srgbClr val="000000"/>
                </a:solidFill>
                <a:latin typeface="IMOQGL+BaskOldFace"/>
                <a:cs typeface="IMOQGL+BaskOldFace"/>
              </a:rPr>
              <a:t>KD,</a:t>
            </a:r>
            <a:r>
              <a:rPr dirty="0" sz="4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4200">
                <a:solidFill>
                  <a:srgbClr val="000000"/>
                </a:solidFill>
                <a:latin typeface="IMOQGL+BaskOldFace"/>
                <a:cs typeface="IMOQGL+BaskOldFace"/>
              </a:rPr>
              <a:t>DAN</a:t>
            </a:r>
            <a:r>
              <a:rPr dirty="0" sz="4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4200">
                <a:solidFill>
                  <a:srgbClr val="000000"/>
                </a:solidFill>
                <a:latin typeface="IMOQGL+BaskOldFace"/>
                <a:cs typeface="IMOQGL+BaskOldFace"/>
              </a:rPr>
              <a:t>IPK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23237" y="3994523"/>
            <a:ext cx="1505582" cy="592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OTJCUU+CenturyGothic-Bold"/>
                <a:cs typeface="OTJCUU+CenturyGothic-Bold"/>
              </a:rPr>
              <a:t>KOMPETENSI</a:t>
            </a:r>
          </a:p>
          <a:p>
            <a:pPr marL="300831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OTJCUU+CenturyGothic-Bold"/>
                <a:cs typeface="OTJCUU+CenturyGothic-Bold"/>
              </a:rPr>
              <a:t>DASAR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220032" y="3994523"/>
            <a:ext cx="2477302" cy="592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OTJCUU+CenturyGothic-Bold"/>
                <a:cs typeface="OTJCUU+CenturyGothic-Bold"/>
              </a:rPr>
              <a:t>INDIKATOR</a:t>
            </a:r>
            <a:r>
              <a:rPr dirty="0" sz="1800" b="1">
                <a:solidFill>
                  <a:srgbClr val="000000"/>
                </a:solidFill>
                <a:latin typeface="OTJCUU+CenturyGothic-Bold"/>
                <a:cs typeface="OTJCUU+CenturyGothic-Bold"/>
              </a:rPr>
              <a:t> </a:t>
            </a:r>
            <a:r>
              <a:rPr dirty="0" sz="1800" b="1">
                <a:solidFill>
                  <a:srgbClr val="000000"/>
                </a:solidFill>
                <a:latin typeface="OTJCUU+CenturyGothic-Bold"/>
                <a:cs typeface="OTJCUU+CenturyGothic-Bold"/>
              </a:rPr>
              <a:t>PEMECAH</a:t>
            </a:r>
          </a:p>
          <a:p>
            <a:pPr marL="487362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OTJCUU+CenturyGothic-Bold"/>
                <a:cs typeface="OTJCUU+CenturyGothic-Bold"/>
              </a:rPr>
              <a:t>KOMPETENSI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47154" y="4015788"/>
            <a:ext cx="1505582" cy="592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06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OTJCUU+CenturyGothic-Bold"/>
                <a:cs typeface="OTJCUU+CenturyGothic-Bold"/>
              </a:rPr>
              <a:t>KOMPETENSI</a:t>
            </a:r>
          </a:p>
          <a:p>
            <a:pPr marL="481012" marR="0">
              <a:lnSpc>
                <a:spcPts val="21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000000"/>
                </a:solidFill>
                <a:latin typeface="OTJCUU+CenturyGothic-Bold"/>
                <a:cs typeface="OTJCUU+CenturyGothic-Bold"/>
              </a:rPr>
              <a:t>INTI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429907" y="1337021"/>
            <a:ext cx="5294609" cy="546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000000"/>
                </a:solidFill>
                <a:latin typeface="IMOQGL+BaskOldFace"/>
                <a:cs typeface="IMOQGL+BaskOldFace"/>
              </a:rPr>
              <a:t>KOMPETENSI</a:t>
            </a:r>
            <a:r>
              <a:rPr dirty="0" sz="40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4000">
                <a:solidFill>
                  <a:srgbClr val="000000"/>
                </a:solidFill>
                <a:latin typeface="IMOQGL+BaskOldFace"/>
                <a:cs typeface="IMOQGL+BaskOldFace"/>
              </a:rPr>
              <a:t>DASAR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78516" y="2670554"/>
            <a:ext cx="7848196" cy="2395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74675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Kompetensi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dasar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pada</a:t>
            </a:r>
            <a:r>
              <a:rPr dirty="0" sz="3200" spc="-15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kurikulum</a:t>
            </a:r>
            <a:r>
              <a:rPr dirty="0" sz="3200" spc="2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berisi</a:t>
            </a:r>
          </a:p>
          <a:p>
            <a:pPr marL="273843" marR="0">
              <a:lnSpc>
                <a:spcPts val="3200"/>
              </a:lnSpc>
              <a:spcBef>
                <a:spcPts val="639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kemampuan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dan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materi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pembelajaran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untuk</a:t>
            </a:r>
          </a:p>
          <a:p>
            <a:pPr marL="0" marR="0">
              <a:lnSpc>
                <a:spcPts val="3200"/>
              </a:lnSpc>
              <a:spcBef>
                <a:spcPts val="689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suatu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mata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pelajaran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pada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masing-masing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satuan</a:t>
            </a:r>
          </a:p>
          <a:p>
            <a:pPr marL="651668" marR="0">
              <a:lnSpc>
                <a:spcPts val="3200"/>
              </a:lnSpc>
              <a:spcBef>
                <a:spcPts val="64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pendidikan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tertentu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yang</a:t>
            </a:r>
            <a:r>
              <a:rPr dirty="0" sz="3200" spc="-15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mengacu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pada</a:t>
            </a:r>
          </a:p>
          <a:p>
            <a:pPr marL="2602706" marR="0">
              <a:lnSpc>
                <a:spcPts val="3200"/>
              </a:lnSpc>
              <a:spcBef>
                <a:spcPts val="689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kompetensi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inti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429907" y="1337021"/>
            <a:ext cx="5294609" cy="546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000000"/>
                </a:solidFill>
                <a:latin typeface="IMOQGL+BaskOldFace"/>
                <a:cs typeface="IMOQGL+BaskOldFace"/>
              </a:rPr>
              <a:t>KOMPETENSI</a:t>
            </a:r>
            <a:r>
              <a:rPr dirty="0" sz="40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4000">
                <a:solidFill>
                  <a:srgbClr val="000000"/>
                </a:solidFill>
                <a:latin typeface="IMOQGL+BaskOldFace"/>
                <a:cs typeface="IMOQGL+BaskOldFace"/>
              </a:rPr>
              <a:t>DASAR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13682" y="2438325"/>
            <a:ext cx="9518805" cy="1907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35793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Dengan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kata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lain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kompetensi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dasar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atau</a:t>
            </a:r>
            <a:r>
              <a:rPr dirty="0" sz="3200" spc="-18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yang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biasa</a:t>
            </a:r>
          </a:p>
          <a:p>
            <a:pPr marL="0" marR="0">
              <a:lnSpc>
                <a:spcPts val="3200"/>
              </a:lnSpc>
              <a:spcBef>
                <a:spcPts val="639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disingkat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dengan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KD</a:t>
            </a:r>
            <a:r>
              <a:rPr dirty="0" sz="3200" spc="-12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dapat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dikatakan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sebagai</a:t>
            </a:r>
            <a:r>
              <a:rPr dirty="0" sz="3200" spc="-11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kemampuan</a:t>
            </a:r>
          </a:p>
          <a:p>
            <a:pPr marL="371375" marR="0">
              <a:lnSpc>
                <a:spcPts val="3200"/>
              </a:lnSpc>
              <a:spcBef>
                <a:spcPts val="689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untuk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mencapai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kompetensi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inti</a:t>
            </a:r>
            <a:r>
              <a:rPr dirty="0" sz="3200" spc="755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yang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harus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diperoleh</a:t>
            </a:r>
          </a:p>
          <a:p>
            <a:pPr marL="1936750" marR="0">
              <a:lnSpc>
                <a:spcPts val="3200"/>
              </a:lnSpc>
              <a:spcBef>
                <a:spcPts val="64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siswa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melalui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proses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pembelajaran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157991" y="3056361"/>
            <a:ext cx="6220529" cy="876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6600">
                <a:solidFill>
                  <a:srgbClr val="000000"/>
                </a:solidFill>
                <a:latin typeface="IMOQGL+BaskOldFace"/>
                <a:cs typeface="IMOQGL+BaskOldFace"/>
              </a:rPr>
              <a:t>TERIMA</a:t>
            </a:r>
            <a:r>
              <a:rPr dirty="0" sz="66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6600">
                <a:solidFill>
                  <a:srgbClr val="000000"/>
                </a:solidFill>
                <a:latin typeface="IMOQGL+BaskOldFace"/>
                <a:cs typeface="IMOQGL+BaskOldFace"/>
              </a:rPr>
              <a:t>KASIH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850856" y="1337021"/>
            <a:ext cx="4704517" cy="546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000000"/>
                </a:solidFill>
                <a:latin typeface="IMOQGL+BaskOldFace"/>
                <a:cs typeface="IMOQGL+BaskOldFace"/>
              </a:rPr>
              <a:t>KOMPETENSI</a:t>
            </a:r>
            <a:r>
              <a:rPr dirty="0" sz="40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4000">
                <a:solidFill>
                  <a:srgbClr val="000000"/>
                </a:solidFill>
                <a:latin typeface="IMOQGL+BaskOldFace"/>
                <a:cs typeface="IMOQGL+BaskOldFace"/>
              </a:rPr>
              <a:t>INTI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43114" y="2698402"/>
            <a:ext cx="9852882" cy="17542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1337" marR="0">
              <a:lnSpc>
                <a:spcPts val="343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Kompetensi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inti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dalam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kurikulum</a:t>
            </a:r>
            <a:r>
              <a:rPr dirty="0" sz="2800" spc="57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adalah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tingkatan</a:t>
            </a:r>
          </a:p>
          <a:p>
            <a:pPr marL="95250" marR="0">
              <a:lnSpc>
                <a:spcPts val="3359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kesanggupan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peserta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didik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dalam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menggapai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standar</a:t>
            </a:r>
          </a:p>
          <a:p>
            <a:pPr marL="0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kompetensi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lulusan,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yang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dimana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standar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tersebut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mesti</a:t>
            </a:r>
          </a:p>
          <a:p>
            <a:pPr marL="1257300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mereka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miliki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pada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jenjang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kelas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tertentu.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683154" y="2278761"/>
            <a:ext cx="4932124" cy="12115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6225" marR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200">
                <a:solidFill>
                  <a:srgbClr val="000000"/>
                </a:solidFill>
                <a:latin typeface="RQMHWK+BaskOldFace,Bold"/>
                <a:cs typeface="RQMHWK+BaskOldFace,Bold"/>
              </a:rPr>
              <a:t>MACAM-MACAM</a:t>
            </a:r>
          </a:p>
          <a:p>
            <a:pPr marL="0" marR="0">
              <a:lnSpc>
                <a:spcPts val="4200"/>
              </a:lnSpc>
              <a:spcBef>
                <a:spcPts val="839"/>
              </a:spcBef>
              <a:spcAft>
                <a:spcPts val="0"/>
              </a:spcAft>
            </a:pPr>
            <a:r>
              <a:rPr dirty="0" sz="4200">
                <a:solidFill>
                  <a:srgbClr val="000000"/>
                </a:solidFill>
                <a:latin typeface="RQMHWK+BaskOldFace,Bold"/>
                <a:cs typeface="RQMHWK+BaskOldFace,Bold"/>
              </a:rPr>
              <a:t>KOMPETENSI</a:t>
            </a:r>
            <a:r>
              <a:rPr dirty="0" sz="4200">
                <a:solidFill>
                  <a:srgbClr val="000000"/>
                </a:solidFill>
                <a:latin typeface="RQMHWK+BaskOldFace,Bold"/>
                <a:cs typeface="RQMHWK+BaskOldFace,Bold"/>
              </a:rPr>
              <a:t> </a:t>
            </a:r>
            <a:r>
              <a:rPr dirty="0" sz="4200">
                <a:solidFill>
                  <a:srgbClr val="000000"/>
                </a:solidFill>
                <a:latin typeface="RQMHWK+BaskOldFace,Bold"/>
                <a:cs typeface="RQMHWK+BaskOldFace,Bold"/>
              </a:rPr>
              <a:t>INTI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290206" y="705455"/>
            <a:ext cx="5302976" cy="571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200">
                <a:solidFill>
                  <a:srgbClr val="000000"/>
                </a:solidFill>
                <a:latin typeface="RQMHWK+BaskOldFace,Bold"/>
                <a:cs typeface="RQMHWK+BaskOldFace,Bold"/>
              </a:rPr>
              <a:t>KOMPETENSI</a:t>
            </a:r>
            <a:r>
              <a:rPr dirty="0" sz="4200">
                <a:solidFill>
                  <a:srgbClr val="000000"/>
                </a:solidFill>
                <a:latin typeface="RQMHWK+BaskOldFace,Bold"/>
                <a:cs typeface="RQMHWK+BaskOldFace,Bold"/>
              </a:rPr>
              <a:t> </a:t>
            </a:r>
            <a:r>
              <a:rPr dirty="0" sz="4200">
                <a:solidFill>
                  <a:srgbClr val="000000"/>
                </a:solidFill>
                <a:latin typeface="RQMHWK+BaskOldFace,Bold"/>
                <a:cs typeface="RQMHWK+BaskOldFace,Bold"/>
              </a:rPr>
              <a:t>SIKAP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205837" y="3692521"/>
            <a:ext cx="1099225" cy="369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10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IMOQGL+BaskOldFace"/>
                <a:cs typeface="IMOQGL+BaskOldFace"/>
              </a:rPr>
              <a:t>SIKAP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378249" y="3692521"/>
            <a:ext cx="1099225" cy="369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10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IMOQGL+BaskOldFace"/>
                <a:cs typeface="IMOQGL+BaskOldFace"/>
              </a:rPr>
              <a:t>SIKAP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17693" y="4050508"/>
            <a:ext cx="3768219" cy="369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10"/>
              </a:lnSpc>
              <a:spcBef>
                <a:spcPts val="0"/>
              </a:spcBef>
              <a:spcAft>
                <a:spcPts val="0"/>
              </a:spcAft>
            </a:pPr>
            <a:r>
              <a:rPr dirty="0" sz="2600">
                <a:solidFill>
                  <a:srgbClr val="000000"/>
                </a:solidFill>
                <a:latin typeface="IMOQGL+BaskOldFace"/>
                <a:cs typeface="IMOQGL+BaskOldFace"/>
              </a:rPr>
              <a:t>SPIRITUAL</a:t>
            </a:r>
            <a:r>
              <a:rPr dirty="0" sz="2600" spc="5095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600">
                <a:solidFill>
                  <a:srgbClr val="000000"/>
                </a:solidFill>
                <a:latin typeface="IMOQGL+BaskOldFace"/>
                <a:cs typeface="IMOQGL+BaskOldFace"/>
              </a:rPr>
              <a:t>SOSIAL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07643" y="1209469"/>
            <a:ext cx="4160809" cy="1099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23862" marR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800">
                <a:solidFill>
                  <a:srgbClr val="000000"/>
                </a:solidFill>
                <a:latin typeface="RQMHWK+BaskOldFace,Bold"/>
                <a:cs typeface="RQMHWK+BaskOldFace,Bold"/>
              </a:rPr>
              <a:t>KOMPETENSI</a:t>
            </a:r>
          </a:p>
          <a:p>
            <a:pPr marL="0" marR="0">
              <a:lnSpc>
                <a:spcPts val="3800"/>
              </a:lnSpc>
              <a:spcBef>
                <a:spcPts val="760"/>
              </a:spcBef>
              <a:spcAft>
                <a:spcPts val="0"/>
              </a:spcAft>
            </a:pPr>
            <a:r>
              <a:rPr dirty="0" sz="3800">
                <a:solidFill>
                  <a:srgbClr val="000000"/>
                </a:solidFill>
                <a:latin typeface="RQMHWK+BaskOldFace,Bold"/>
                <a:cs typeface="RQMHWK+BaskOldFace,Bold"/>
              </a:rPr>
              <a:t>SIKAP</a:t>
            </a:r>
            <a:r>
              <a:rPr dirty="0" sz="3800">
                <a:solidFill>
                  <a:srgbClr val="000000"/>
                </a:solidFill>
                <a:latin typeface="RQMHWK+BaskOldFace,Bold"/>
                <a:cs typeface="RQMHWK+BaskOldFace,Bold"/>
              </a:rPr>
              <a:t> </a:t>
            </a:r>
            <a:r>
              <a:rPr dirty="0" sz="3800">
                <a:solidFill>
                  <a:srgbClr val="000000"/>
                </a:solidFill>
                <a:latin typeface="RQMHWK+BaskOldFace,Bold"/>
                <a:cs typeface="RQMHWK+BaskOldFace,Bold"/>
              </a:rPr>
              <a:t>SPIRITUAL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00072" y="2875461"/>
            <a:ext cx="8125132" cy="1907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Kompetensi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Sikap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Spiritual</a:t>
            </a:r>
            <a:r>
              <a:rPr dirty="0" sz="3200" spc="-15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yaitu,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menghayati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dan</a:t>
            </a:r>
          </a:p>
          <a:p>
            <a:pPr marL="152400" marR="0">
              <a:lnSpc>
                <a:spcPts val="3200"/>
              </a:lnSpc>
              <a:spcBef>
                <a:spcPts val="639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mengamalkan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ajaran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agama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yang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dianut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masing-</a:t>
            </a:r>
          </a:p>
          <a:p>
            <a:pPr marL="1189037" marR="0">
              <a:lnSpc>
                <a:spcPts val="3200"/>
              </a:lnSpc>
              <a:spcBef>
                <a:spcPts val="689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masing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peserta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didik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sesuai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dengan</a:t>
            </a:r>
          </a:p>
          <a:p>
            <a:pPr marL="2664618" marR="0">
              <a:lnSpc>
                <a:spcPts val="3200"/>
              </a:lnSpc>
              <a:spcBef>
                <a:spcPts val="64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kepercayaannya.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717686" y="1106481"/>
            <a:ext cx="6625446" cy="520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800">
                <a:solidFill>
                  <a:srgbClr val="000000"/>
                </a:solidFill>
                <a:latin typeface="RQMHWK+BaskOldFace,Bold"/>
                <a:cs typeface="RQMHWK+BaskOldFace,Bold"/>
              </a:rPr>
              <a:t>KOMPETENSI</a:t>
            </a:r>
            <a:r>
              <a:rPr dirty="0" sz="3800">
                <a:solidFill>
                  <a:srgbClr val="000000"/>
                </a:solidFill>
                <a:latin typeface="RQMHWK+BaskOldFace,Bold"/>
                <a:cs typeface="RQMHWK+BaskOldFace,Bold"/>
              </a:rPr>
              <a:t> </a:t>
            </a:r>
            <a:r>
              <a:rPr dirty="0" sz="3800">
                <a:solidFill>
                  <a:srgbClr val="000000"/>
                </a:solidFill>
                <a:latin typeface="RQMHWK+BaskOldFace,Bold"/>
                <a:cs typeface="RQMHWK+BaskOldFace,Bold"/>
              </a:rPr>
              <a:t>SIKAP</a:t>
            </a:r>
            <a:r>
              <a:rPr dirty="0" sz="3800">
                <a:solidFill>
                  <a:srgbClr val="000000"/>
                </a:solidFill>
                <a:latin typeface="RQMHWK+BaskOldFace,Bold"/>
                <a:cs typeface="RQMHWK+BaskOldFace,Bold"/>
              </a:rPr>
              <a:t> </a:t>
            </a:r>
            <a:r>
              <a:rPr dirty="0" sz="3800">
                <a:solidFill>
                  <a:srgbClr val="000000"/>
                </a:solidFill>
                <a:latin typeface="RQMHWK+BaskOldFace,Bold"/>
                <a:cs typeface="RQMHWK+BaskOldFace,Bold"/>
              </a:rPr>
              <a:t>SOSIAL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02329" y="2437430"/>
            <a:ext cx="9679102" cy="25272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72281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Kompetensi</a:t>
            </a:r>
            <a:r>
              <a:rPr dirty="0" sz="2800" spc="15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Sikap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Sosial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yaitu,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“Menunjukkan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perilaku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jujur,</a:t>
            </a:r>
          </a:p>
          <a:p>
            <a:pPr marL="42068" marR="0">
              <a:lnSpc>
                <a:spcPts val="2800"/>
              </a:lnSpc>
              <a:spcBef>
                <a:spcPts val="56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disiplin,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tanggung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jawab,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peduli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(gotong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royong,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kerja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sama,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toleran,</a:t>
            </a:r>
          </a:p>
          <a:p>
            <a:pPr marL="228600" marR="0">
              <a:lnSpc>
                <a:spcPts val="2800"/>
              </a:lnSpc>
              <a:spcBef>
                <a:spcPts val="509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damai),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santun,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responsif,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dan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pro-aktif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sebagai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bagian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dari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solusi</a:t>
            </a:r>
          </a:p>
          <a:p>
            <a:pPr marL="0" marR="0">
              <a:lnSpc>
                <a:spcPts val="2800"/>
              </a:lnSpc>
              <a:spcBef>
                <a:spcPts val="56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atas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berbagai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permasalahan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dalam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berinteraksi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secara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efektif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dengan</a:t>
            </a:r>
          </a:p>
          <a:p>
            <a:pPr marL="636587" marR="0">
              <a:lnSpc>
                <a:spcPts val="2800"/>
              </a:lnSpc>
              <a:spcBef>
                <a:spcPts val="509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lingkungan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sosial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dan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alam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serta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menempatkan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diri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sebagai</a:t>
            </a:r>
          </a:p>
          <a:p>
            <a:pPr marL="1874837" marR="0">
              <a:lnSpc>
                <a:spcPts val="2800"/>
              </a:lnSpc>
              <a:spcBef>
                <a:spcPts val="559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cerminan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bangsa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dalam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pergaulan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dunia”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304721" y="1333200"/>
            <a:ext cx="5302976" cy="571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200">
                <a:solidFill>
                  <a:srgbClr val="000000"/>
                </a:solidFill>
                <a:latin typeface="RQMHWK+BaskOldFace,Bold"/>
                <a:cs typeface="RQMHWK+BaskOldFace,Bold"/>
              </a:rPr>
              <a:t>KOMPETENSI</a:t>
            </a:r>
            <a:r>
              <a:rPr dirty="0" sz="4200">
                <a:solidFill>
                  <a:srgbClr val="000000"/>
                </a:solidFill>
                <a:latin typeface="RQMHWK+BaskOldFace,Bold"/>
                <a:cs typeface="RQMHWK+BaskOldFace,Bold"/>
              </a:rPr>
              <a:t> </a:t>
            </a:r>
            <a:r>
              <a:rPr dirty="0" sz="4200">
                <a:solidFill>
                  <a:srgbClr val="000000"/>
                </a:solidFill>
                <a:latin typeface="RQMHWK+BaskOldFace,Bold"/>
                <a:cs typeface="RQMHWK+BaskOldFace,Bold"/>
              </a:rPr>
              <a:t>SIKAP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64860" y="2545149"/>
            <a:ext cx="10248901" cy="13275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43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Kedua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kompetensi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tersebut</a:t>
            </a:r>
            <a:r>
              <a:rPr dirty="0" sz="2800" spc="63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CENEC+CenturyGothic-Italic"/>
                <a:cs typeface="RCENEC+CenturyGothic-Italic"/>
              </a:rPr>
              <a:t>dicapai</a:t>
            </a:r>
            <a:r>
              <a:rPr dirty="0" sz="2800" spc="73">
                <a:solidFill>
                  <a:srgbClr val="000000"/>
                </a:solidFill>
                <a:latin typeface="RCENEC+CenturyGothic-Italic"/>
                <a:cs typeface="RCENEC+CenturyGothic-Italic"/>
              </a:rPr>
              <a:t> </a:t>
            </a:r>
            <a:r>
              <a:rPr dirty="0" sz="2800">
                <a:solidFill>
                  <a:srgbClr val="000000"/>
                </a:solidFill>
                <a:latin typeface="RCENEC+CenturyGothic-Italic"/>
                <a:cs typeface="RCENEC+CenturyGothic-Italic"/>
              </a:rPr>
              <a:t>melalui</a:t>
            </a:r>
            <a:r>
              <a:rPr dirty="0" sz="2800" spc="74">
                <a:solidFill>
                  <a:srgbClr val="000000"/>
                </a:solidFill>
                <a:latin typeface="RCENEC+CenturyGothic-Italic"/>
                <a:cs typeface="RCENEC+CenturyGothic-Italic"/>
              </a:rPr>
              <a:t> </a:t>
            </a:r>
            <a:r>
              <a:rPr dirty="0" sz="2800">
                <a:solidFill>
                  <a:srgbClr val="000000"/>
                </a:solidFill>
                <a:latin typeface="RCENEC+CenturyGothic-Italic"/>
                <a:cs typeface="RCENEC+CenturyGothic-Italic"/>
              </a:rPr>
              <a:t>pembelajaran</a:t>
            </a:r>
          </a:p>
          <a:p>
            <a:pPr marL="383381" marR="0">
              <a:lnSpc>
                <a:spcPts val="3359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RCENEC+CenturyGothic-Italic"/>
                <a:cs typeface="RCENEC+CenturyGothic-Italic"/>
              </a:rPr>
              <a:t>tidak</a:t>
            </a:r>
            <a:r>
              <a:rPr dirty="0" sz="2800" spc="71">
                <a:solidFill>
                  <a:srgbClr val="000000"/>
                </a:solidFill>
                <a:latin typeface="RCENEC+CenturyGothic-Italic"/>
                <a:cs typeface="RCENEC+CenturyGothic-Italic"/>
              </a:rPr>
              <a:t> </a:t>
            </a:r>
            <a:r>
              <a:rPr dirty="0" sz="2800">
                <a:solidFill>
                  <a:srgbClr val="000000"/>
                </a:solidFill>
                <a:latin typeface="RCENEC+CenturyGothic-Italic"/>
                <a:cs typeface="RCENEC+CenturyGothic-Italic"/>
              </a:rPr>
              <a:t>langsung</a:t>
            </a:r>
            <a:r>
              <a:rPr dirty="0" sz="2800" spc="105">
                <a:solidFill>
                  <a:srgbClr val="000000"/>
                </a:solidFill>
                <a:latin typeface="RCENEC+CenturyGothic-Italic"/>
                <a:cs typeface="RCENEC+CenturyGothic-Ital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(indirect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teaching),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yaitu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keteladanan,</a:t>
            </a:r>
          </a:p>
          <a:p>
            <a:pPr marL="1358106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pembiasaan,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dan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budaya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sekolahdengan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16541" y="3825309"/>
            <a:ext cx="8741601" cy="9008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433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memperhatikan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karakteristik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mata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pelajaran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serta</a:t>
            </a:r>
          </a:p>
          <a:p>
            <a:pPr marL="1173162" marR="0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kebutuhan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dan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kondisi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peserta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 </a:t>
            </a:r>
            <a:r>
              <a:rPr dirty="0" sz="2800">
                <a:solidFill>
                  <a:srgbClr val="000000"/>
                </a:solidFill>
                <a:latin typeface="RNBRUE+CenturyGothic"/>
                <a:cs typeface="RNBRUE+CenturyGothic"/>
              </a:rPr>
              <a:t>didik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48680" y="1411639"/>
            <a:ext cx="7975441" cy="571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200">
                <a:solidFill>
                  <a:srgbClr val="000000"/>
                </a:solidFill>
                <a:latin typeface="IMOQGL+BaskOldFace"/>
                <a:cs typeface="IMOQGL+BaskOldFace"/>
              </a:rPr>
              <a:t>KOMPETENSI</a:t>
            </a:r>
            <a:r>
              <a:rPr dirty="0" sz="4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4200">
                <a:solidFill>
                  <a:srgbClr val="000000"/>
                </a:solidFill>
                <a:latin typeface="IMOQGL+BaskOldFace"/>
                <a:cs typeface="IMOQGL+BaskOldFace"/>
              </a:rPr>
              <a:t>KETERAMPILAN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96873" y="2574814"/>
            <a:ext cx="9938573" cy="22001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0343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Ada[un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yang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termasuk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ke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dalam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kompetensi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keterampilan</a:t>
            </a:r>
          </a:p>
          <a:p>
            <a:pPr marL="0" marR="0">
              <a:lnSpc>
                <a:spcPts val="3200"/>
              </a:lnSpc>
              <a:spcBef>
                <a:spcPts val="255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seperti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Mengolah,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menalar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dan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menyaji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dalam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ranah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konkret</a:t>
            </a:r>
          </a:p>
          <a:p>
            <a:pPr marL="242887" marR="0">
              <a:lnSpc>
                <a:spcPts val="3200"/>
              </a:lnSpc>
              <a:spcBef>
                <a:spcPts val="205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dan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ranah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abstrak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terkait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dengan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pengembangan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dari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yang</a:t>
            </a:r>
          </a:p>
          <a:p>
            <a:pPr marL="765175" marR="0">
              <a:lnSpc>
                <a:spcPts val="3200"/>
              </a:lnSpc>
              <a:spcBef>
                <a:spcPts val="255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dipelajarinya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di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sekolah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secara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mandiri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dan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mampu</a:t>
            </a:r>
          </a:p>
          <a:p>
            <a:pPr marL="1204912" marR="0">
              <a:lnSpc>
                <a:spcPts val="3200"/>
              </a:lnSpc>
              <a:spcBef>
                <a:spcPts val="205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menggunakan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metode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sesuai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kaidah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3200">
                <a:solidFill>
                  <a:srgbClr val="000000"/>
                </a:solidFill>
                <a:latin typeface="IMOQGL+BaskOldFace"/>
                <a:cs typeface="IMOQGL+BaskOldFace"/>
              </a:rPr>
              <a:t>keilmuan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311472" y="1746837"/>
            <a:ext cx="7530272" cy="546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>
                <a:solidFill>
                  <a:srgbClr val="000000"/>
                </a:solidFill>
                <a:latin typeface="IMOQGL+BaskOldFace"/>
                <a:cs typeface="IMOQGL+BaskOldFace"/>
              </a:rPr>
              <a:t>KOMPETENSI</a:t>
            </a:r>
            <a:r>
              <a:rPr dirty="0" sz="40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4000">
                <a:solidFill>
                  <a:srgbClr val="000000"/>
                </a:solidFill>
                <a:latin typeface="IMOQGL+BaskOldFace"/>
                <a:cs typeface="IMOQGL+BaskOldFace"/>
              </a:rPr>
              <a:t>PENGETAHUAN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34030" y="2753331"/>
            <a:ext cx="10657447" cy="21005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0012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Kompetensi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inti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pada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aspek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pengetahuan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yaitu,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 spc="10">
                <a:solidFill>
                  <a:srgbClr val="000000"/>
                </a:solidFill>
                <a:latin typeface="IMOQGL+BaskOldFace"/>
                <a:cs typeface="IMOQGL+BaskOldFace"/>
              </a:rPr>
              <a:t>memahami,</a:t>
            </a:r>
            <a:r>
              <a:rPr dirty="0" sz="2800" spc="-1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menerapkan,</a:t>
            </a:r>
          </a:p>
          <a:p>
            <a:pPr marL="0" marR="0">
              <a:lnSpc>
                <a:spcPts val="2800"/>
              </a:lnSpc>
              <a:spcBef>
                <a:spcPts val="559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menganalisis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pengetahuan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faktual,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konseptual,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prosedural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berdasarkan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rasa</a:t>
            </a:r>
          </a:p>
          <a:p>
            <a:pPr marL="430212" marR="0">
              <a:lnSpc>
                <a:spcPts val="2800"/>
              </a:lnSpc>
              <a:spcBef>
                <a:spcPts val="51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ingin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tahunya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tentang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ilmu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pengetahuan,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teknologi,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seni,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budaya,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dan</a:t>
            </a:r>
          </a:p>
          <a:p>
            <a:pPr marL="199231" marR="0">
              <a:lnSpc>
                <a:spcPts val="2800"/>
              </a:lnSpc>
              <a:spcBef>
                <a:spcPts val="559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humaniora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dengan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wawasan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kemanusiaan,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kebangsaan,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kenegaraan,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dan</a:t>
            </a:r>
          </a:p>
          <a:p>
            <a:pPr marL="1579562" marR="0">
              <a:lnSpc>
                <a:spcPts val="2800"/>
              </a:lnSpc>
              <a:spcBef>
                <a:spcPts val="51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peradaban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terkait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penyebab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fenomena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dan</a:t>
            </a:r>
            <a:r>
              <a:rPr dirty="0" sz="2800" spc="125">
                <a:solidFill>
                  <a:srgbClr val="000000"/>
                </a:solidFill>
                <a:latin typeface="IMOQGL+BaskOldFace"/>
                <a:cs typeface="IMOQGL+BaskOldFace"/>
              </a:rPr>
              <a:t> </a:t>
            </a:r>
            <a:r>
              <a:rPr dirty="0" sz="2800">
                <a:solidFill>
                  <a:srgbClr val="000000"/>
                </a:solidFill>
                <a:latin typeface="IMOQGL+BaskOldFace"/>
                <a:cs typeface="IMOQGL+BaskOldFace"/>
              </a:rPr>
              <a:t>kejadian.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2023-11-11T09:52:36-06:00</dcterms:modified>
</cp:coreProperties>
</file>