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74BF-F4C9-4EF2-8A0C-758D474F37A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8AD0-597B-4DF8-8101-1D0FFB08D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4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74BF-F4C9-4EF2-8A0C-758D474F37A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8AD0-597B-4DF8-8101-1D0FFB08D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0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74BF-F4C9-4EF2-8A0C-758D474F37A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8AD0-597B-4DF8-8101-1D0FFB08D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60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74BF-F4C9-4EF2-8A0C-758D474F37A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8AD0-597B-4DF8-8101-1D0FFB08D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47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74BF-F4C9-4EF2-8A0C-758D474F37A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8AD0-597B-4DF8-8101-1D0FFB08D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1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74BF-F4C9-4EF2-8A0C-758D474F37A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8AD0-597B-4DF8-8101-1D0FFB08D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88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74BF-F4C9-4EF2-8A0C-758D474F37A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8AD0-597B-4DF8-8101-1D0FFB08D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1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74BF-F4C9-4EF2-8A0C-758D474F37A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8AD0-597B-4DF8-8101-1D0FFB08D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2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74BF-F4C9-4EF2-8A0C-758D474F37A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8AD0-597B-4DF8-8101-1D0FFB08D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67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74BF-F4C9-4EF2-8A0C-758D474F37A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8AD0-597B-4DF8-8101-1D0FFB08D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66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74BF-F4C9-4EF2-8A0C-758D474F37A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8AD0-597B-4DF8-8101-1D0FFB08D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94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4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974BF-F4C9-4EF2-8A0C-758D474F37A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B8AD0-597B-4DF8-8101-1D0FFB08D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3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id-ID" dirty="0" smtClean="0">
                <a:ln>
                  <a:solidFill>
                    <a:schemeClr val="tx1"/>
                  </a:solidFill>
                </a:ln>
                <a:latin typeface="Bahnschrift SemiBold" pitchFamily="34" charset="0"/>
              </a:rPr>
              <a:t>PENGANTAR AKUNTANSI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lgerian" pitchFamily="82" charset="0"/>
              </a:rPr>
              <a:t>BUKU BESAR</a:t>
            </a:r>
            <a:r>
              <a:rPr lang="id-ID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lgerian" pitchFamily="82" charset="0"/>
              </a:rPr>
              <a:t/>
            </a:r>
            <a:br>
              <a:rPr lang="id-ID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lgerian" pitchFamily="82" charset="0"/>
              </a:rPr>
            </a:br>
            <a:endParaRPr lang="en-US" dirty="0">
              <a:ln w="12700">
                <a:solidFill>
                  <a:schemeClr val="tx1"/>
                </a:solidFill>
                <a:prstDash val="solid"/>
              </a:ln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 smtClean="0"/>
          </a:p>
          <a:p>
            <a:endParaRPr lang="id-ID" dirty="0"/>
          </a:p>
          <a:p>
            <a:r>
              <a:rPr lang="id-ID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27000">
                    <a:schemeClr val="accent1">
                      <a:alpha val="52000"/>
                    </a:schemeClr>
                  </a:glow>
                  <a:reflection blurRad="495300" stA="78000" endPos="65000" dist="203200" dir="5400000" sy="-100000" algn="bl" rotWithShape="0"/>
                </a:effectLst>
              </a:rPr>
              <a:t>Oleh : Mira Chairani, M.Pd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27000">
                  <a:schemeClr val="accent1">
                    <a:alpha val="52000"/>
                  </a:schemeClr>
                </a:glow>
                <a:reflection blurRad="495300" stA="78000" endPos="65000" dist="2032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548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0850" indent="-450850">
              <a:spcAft>
                <a:spcPts val="0"/>
              </a:spcAft>
            </a:pPr>
            <a:r>
              <a:rPr lang="en-US" b="1" dirty="0" smtClean="0">
                <a:effectLst/>
                <a:latin typeface="Times New Roman"/>
                <a:ea typeface="Times New Roman"/>
              </a:rPr>
              <a:t>NERACA SALDO</a:t>
            </a:r>
            <a:r>
              <a:rPr lang="en-US" sz="4800" dirty="0" smtClean="0">
                <a:effectLst/>
                <a:latin typeface="Tahoma"/>
                <a:ea typeface="Times New Roman"/>
              </a:rPr>
              <a:t/>
            </a:r>
            <a:br>
              <a:rPr lang="en-US" sz="4800" dirty="0" smtClean="0">
                <a:effectLst/>
                <a:latin typeface="Tahoma"/>
                <a:ea typeface="Times New Roman"/>
              </a:rPr>
            </a:b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6984776" cy="4968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6962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effectLst/>
                <a:latin typeface="Times New Roman"/>
                <a:ea typeface="Times New Roman"/>
              </a:rPr>
              <a:t>BUKU BESAR</a:t>
            </a:r>
            <a:endParaRPr lang="en-US" sz="6000" b="1" dirty="0">
              <a:effectLst/>
              <a:latin typeface="Tahoma"/>
              <a:ea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spcAft>
                <a:spcPts val="0"/>
              </a:spcAft>
            </a:pPr>
            <a:r>
              <a:rPr lang="fi-FI" b="1" dirty="0" smtClean="0">
                <a:effectLst/>
                <a:latin typeface="Times New Roman"/>
                <a:ea typeface="Times New Roman"/>
              </a:rPr>
              <a:t>Buku Besar adalah :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id-ID" dirty="0">
                <a:latin typeface="Times New Roman"/>
                <a:ea typeface="Times New Roman"/>
              </a:rPr>
              <a:t>	</a:t>
            </a:r>
            <a:r>
              <a:rPr lang="fi-FI" dirty="0" smtClean="0">
                <a:effectLst/>
                <a:latin typeface="Times New Roman"/>
                <a:ea typeface="Times New Roman"/>
              </a:rPr>
              <a:t>Kumpulan dari perkiraan</a:t>
            </a:r>
            <a:r>
              <a:rPr lang="id-ID" dirty="0" smtClean="0">
                <a:effectLst/>
                <a:latin typeface="Times New Roman"/>
                <a:ea typeface="Times New Roman"/>
              </a:rPr>
              <a:t>/Akun</a:t>
            </a:r>
            <a:r>
              <a:rPr lang="fi-FI" dirty="0" smtClean="0">
                <a:effectLst/>
                <a:latin typeface="Times New Roman"/>
                <a:ea typeface="Times New Roman"/>
              </a:rPr>
              <a:t> yang saling berhubungan dan merupakan satu kesatuan dalam perusahaan.</a:t>
            </a:r>
            <a:endParaRPr lang="en-US" dirty="0" smtClean="0">
              <a:effectLst/>
              <a:latin typeface="Tahoma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fi-FI" b="1" dirty="0" smtClean="0">
                <a:effectLst/>
                <a:latin typeface="Times New Roman"/>
                <a:ea typeface="Times New Roman"/>
              </a:rPr>
              <a:t>PERKIRAAN</a:t>
            </a:r>
            <a:r>
              <a:rPr lang="id-ID" b="1" dirty="0" smtClean="0">
                <a:effectLst/>
                <a:latin typeface="Times New Roman"/>
                <a:ea typeface="Times New Roman"/>
              </a:rPr>
              <a:t>/Akun</a:t>
            </a:r>
            <a:r>
              <a:rPr lang="fi-FI" b="1" dirty="0" smtClean="0">
                <a:effectLst/>
                <a:latin typeface="Times New Roman"/>
                <a:ea typeface="Times New Roman"/>
              </a:rPr>
              <a:t> :</a:t>
            </a:r>
            <a:endParaRPr lang="en-US" dirty="0" smtClean="0">
              <a:effectLst/>
              <a:latin typeface="Tahoma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id-ID" dirty="0">
                <a:latin typeface="Times New Roman"/>
                <a:ea typeface="Times New Roman"/>
              </a:rPr>
              <a:t>	</a:t>
            </a:r>
            <a:r>
              <a:rPr lang="fi-FI" dirty="0" smtClean="0">
                <a:effectLst/>
                <a:latin typeface="Times New Roman"/>
                <a:ea typeface="Times New Roman"/>
              </a:rPr>
              <a:t>Suatu formulir atau media yang digunakan untuk mencatat dan menggolongkan transaksi yang sejenis dan tempat untuk mencatat apabila terjadi penambahan atau pengurangan dari transaksi</a:t>
            </a:r>
            <a:r>
              <a:rPr lang="id-ID" dirty="0" smtClean="0">
                <a:effectLst/>
                <a:latin typeface="Times New Roman"/>
                <a:ea typeface="Times New Roman"/>
              </a:rPr>
              <a:t>.</a:t>
            </a:r>
            <a:endParaRPr lang="en-US" dirty="0" smtClean="0">
              <a:effectLst/>
              <a:latin typeface="Tahoma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55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id-ID" sz="4000" b="1" dirty="0" smtClean="0">
                <a:effectLst/>
                <a:latin typeface="Times New Roman"/>
                <a:ea typeface="Times New Roman"/>
              </a:rPr>
              <a:t/>
            </a:r>
            <a:br>
              <a:rPr lang="id-ID" sz="4000" b="1" dirty="0" smtClean="0">
                <a:effectLst/>
                <a:latin typeface="Times New Roman"/>
                <a:ea typeface="Times New Roman"/>
              </a:rPr>
            </a:br>
            <a:r>
              <a:rPr lang="fi-FI" sz="4000" b="1" dirty="0" smtClean="0">
                <a:effectLst/>
                <a:latin typeface="Times New Roman"/>
                <a:ea typeface="Times New Roman"/>
              </a:rPr>
              <a:t>Syarat untuk membuat </a:t>
            </a:r>
            <a:r>
              <a:rPr lang="id-ID" sz="4000" b="1" dirty="0" smtClean="0">
                <a:effectLst/>
                <a:latin typeface="Times New Roman"/>
                <a:ea typeface="Times New Roman"/>
              </a:rPr>
              <a:t>Buku Besar</a:t>
            </a:r>
            <a:r>
              <a:rPr lang="fi-FI" sz="40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smtClean="0">
                <a:effectLst/>
                <a:latin typeface="Times New Roman"/>
                <a:ea typeface="Times New Roman"/>
              </a:rPr>
              <a:t/>
            </a:r>
            <a:br>
              <a:rPr lang="en-US" dirty="0" smtClean="0">
                <a:effectLst/>
                <a:latin typeface="Times New Roman"/>
                <a:ea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Font typeface="+mj-lt"/>
              <a:buAutoNum type="arabicPeriod"/>
              <a:tabLst>
                <a:tab pos="768985" algn="l"/>
              </a:tabLst>
            </a:pPr>
            <a:r>
              <a:rPr lang="en-US" sz="4000" dirty="0" err="1" smtClean="0">
                <a:effectLst/>
                <a:latin typeface="Times New Roman"/>
                <a:ea typeface="Times New Roman"/>
              </a:rPr>
              <a:t>Harus</a:t>
            </a:r>
            <a:r>
              <a:rPr lang="en-US" sz="40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4000" dirty="0" err="1" smtClean="0">
                <a:effectLst/>
                <a:latin typeface="Times New Roman"/>
                <a:ea typeface="Times New Roman"/>
              </a:rPr>
              <a:t>ada</a:t>
            </a:r>
            <a:r>
              <a:rPr lang="en-US" sz="40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4000" dirty="0" err="1" smtClean="0">
                <a:effectLst/>
                <a:latin typeface="Times New Roman"/>
                <a:ea typeface="Times New Roman"/>
              </a:rPr>
              <a:t>nama</a:t>
            </a:r>
            <a:r>
              <a:rPr lang="en-US" sz="40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4000" dirty="0" err="1" smtClean="0">
                <a:effectLst/>
                <a:latin typeface="Times New Roman"/>
                <a:ea typeface="Times New Roman"/>
              </a:rPr>
              <a:t>perkiraan</a:t>
            </a:r>
            <a:endParaRPr lang="en-US" sz="4000" dirty="0" smtClean="0">
              <a:effectLst/>
              <a:latin typeface="Times New Roman"/>
              <a:ea typeface="Times New Roman"/>
            </a:endParaRPr>
          </a:p>
          <a:p>
            <a:pPr lvl="0" algn="just">
              <a:buFont typeface="+mj-lt"/>
              <a:buAutoNum type="arabicPeriod"/>
              <a:tabLst>
                <a:tab pos="768985" algn="l"/>
              </a:tabLst>
            </a:pPr>
            <a:r>
              <a:rPr lang="id-ID" sz="4000" dirty="0" smtClean="0">
                <a:effectLst/>
                <a:latin typeface="Times New Roman"/>
                <a:ea typeface="Times New Roman"/>
              </a:rPr>
              <a:t>Harus ada nomor perkiraan</a:t>
            </a:r>
            <a:endParaRPr lang="en-US" sz="4000" dirty="0" smtClean="0">
              <a:effectLst/>
              <a:latin typeface="Times New Roman"/>
              <a:ea typeface="Times New Roman"/>
            </a:endParaRPr>
          </a:p>
          <a:p>
            <a:pPr lvl="0" algn="just">
              <a:buFont typeface="+mj-lt"/>
              <a:buAutoNum type="arabicPeriod"/>
              <a:tabLst>
                <a:tab pos="768985" algn="l"/>
              </a:tabLst>
            </a:pPr>
            <a:r>
              <a:rPr lang="it-IT" sz="4000" dirty="0" smtClean="0">
                <a:effectLst/>
                <a:latin typeface="Times New Roman"/>
                <a:ea typeface="Times New Roman"/>
              </a:rPr>
              <a:t>Ada sisi sebelah kiri ( debit )</a:t>
            </a:r>
            <a:endParaRPr lang="en-US" sz="4000" dirty="0" smtClean="0">
              <a:effectLst/>
              <a:latin typeface="Times New Roman"/>
              <a:ea typeface="Times New Roman"/>
            </a:endParaRPr>
          </a:p>
          <a:p>
            <a:pPr lvl="0" algn="just">
              <a:buFont typeface="+mj-lt"/>
              <a:buAutoNum type="arabicPeriod"/>
              <a:tabLst>
                <a:tab pos="768985" algn="l"/>
              </a:tabLst>
            </a:pPr>
            <a:r>
              <a:rPr lang="en-US" sz="4000" dirty="0" smtClean="0">
                <a:effectLst/>
                <a:latin typeface="Times New Roman"/>
                <a:ea typeface="Times New Roman"/>
              </a:rPr>
              <a:t>Ada </a:t>
            </a:r>
            <a:r>
              <a:rPr lang="en-US" sz="4000" dirty="0" err="1" smtClean="0">
                <a:effectLst/>
                <a:latin typeface="Times New Roman"/>
                <a:ea typeface="Times New Roman"/>
              </a:rPr>
              <a:t>sisi</a:t>
            </a:r>
            <a:r>
              <a:rPr lang="en-US" sz="40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4000" dirty="0" err="1" smtClean="0">
                <a:effectLst/>
                <a:latin typeface="Times New Roman"/>
                <a:ea typeface="Times New Roman"/>
              </a:rPr>
              <a:t>sebelah</a:t>
            </a:r>
            <a:r>
              <a:rPr lang="en-US" sz="40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4000" dirty="0" err="1" smtClean="0">
                <a:effectLst/>
                <a:latin typeface="Times New Roman"/>
                <a:ea typeface="Times New Roman"/>
              </a:rPr>
              <a:t>kanan</a:t>
            </a:r>
            <a:r>
              <a:rPr lang="en-US" sz="4000" dirty="0" smtClean="0">
                <a:effectLst/>
                <a:latin typeface="Times New Roman"/>
                <a:ea typeface="Times New Roman"/>
              </a:rPr>
              <a:t> ( </a:t>
            </a:r>
            <a:r>
              <a:rPr lang="en-US" sz="4000" dirty="0" err="1" smtClean="0">
                <a:effectLst/>
                <a:latin typeface="Times New Roman"/>
                <a:ea typeface="Times New Roman"/>
              </a:rPr>
              <a:t>kredit</a:t>
            </a:r>
            <a:r>
              <a:rPr lang="en-US" sz="4000" dirty="0" smtClean="0">
                <a:effectLst/>
                <a:latin typeface="Times New Roman"/>
                <a:ea typeface="Times New Roman"/>
              </a:rPr>
              <a:t> )</a:t>
            </a:r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2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effectLst/>
                <a:latin typeface="Times New Roman"/>
                <a:ea typeface="Times New Roman"/>
              </a:rPr>
              <a:t>Bentuk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id-ID" b="1" dirty="0" err="1">
                <a:latin typeface="Times New Roman"/>
                <a:ea typeface="Times New Roman"/>
              </a:rPr>
              <a:t>B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entuk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id-ID" b="1" dirty="0" smtClean="0">
                <a:latin typeface="Times New Roman"/>
                <a:ea typeface="Times New Roman"/>
              </a:rPr>
              <a:t>Buku Besar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8136904" cy="424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963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835292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399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835292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481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PEDOMAN MEMBUAT BUKU BESAR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7272808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306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PENOMORAN AKUN</a:t>
            </a:r>
            <a:br>
              <a:rPr lang="id-ID" dirty="0" smtClean="0"/>
            </a:br>
            <a:r>
              <a:rPr lang="id-ID" dirty="0" smtClean="0">
                <a:solidFill>
                  <a:schemeClr val="accent3"/>
                </a:solidFill>
              </a:rPr>
              <a:t>KELAS</a:t>
            </a:r>
            <a:r>
              <a:rPr lang="id-ID" dirty="0" smtClean="0"/>
              <a:t>, </a:t>
            </a:r>
            <a:r>
              <a:rPr lang="id-ID" dirty="0" smtClean="0">
                <a:solidFill>
                  <a:schemeClr val="accent4"/>
                </a:solidFill>
              </a:rPr>
              <a:t>KELOMPOK</a:t>
            </a:r>
            <a:r>
              <a:rPr lang="id-ID" dirty="0" smtClean="0"/>
              <a:t>, </a:t>
            </a:r>
            <a:r>
              <a:rPr lang="id-ID" dirty="0" smtClean="0">
                <a:solidFill>
                  <a:schemeClr val="accent1"/>
                </a:solidFill>
              </a:rPr>
              <a:t>JENIS AKUN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492712"/>
              </p:ext>
            </p:extLst>
          </p:nvPr>
        </p:nvGraphicFramePr>
        <p:xfrm>
          <a:off x="611560" y="1628800"/>
          <a:ext cx="3384376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28192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NOMOR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AKTIVA/HARTA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KEWAJIBAN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MODAL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PENDAPATAN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MODAL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9222032"/>
              </p:ext>
            </p:extLst>
          </p:nvPr>
        </p:nvGraphicFramePr>
        <p:xfrm>
          <a:off x="4427984" y="1988840"/>
          <a:ext cx="3816424" cy="1737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42140"/>
                <a:gridCol w="1174284"/>
              </a:tblGrid>
              <a:tr h="279421">
                <a:tc>
                  <a:txBody>
                    <a:bodyPr/>
                    <a:lstStyle/>
                    <a:p>
                      <a:r>
                        <a:rPr lang="id-ID" dirty="0" smtClean="0"/>
                        <a:t>KELOMPOK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NOMOR</a:t>
                      </a:r>
                      <a:endParaRPr lang="en-US" dirty="0"/>
                    </a:p>
                  </a:txBody>
                  <a:tcPr/>
                </a:tc>
              </a:tr>
              <a:tr h="279421">
                <a:tc>
                  <a:txBody>
                    <a:bodyPr/>
                    <a:lstStyle/>
                    <a:p>
                      <a:r>
                        <a:rPr lang="id-ID" dirty="0" smtClean="0"/>
                        <a:t>AKTIVA</a:t>
                      </a:r>
                      <a:r>
                        <a:rPr lang="id-ID" baseline="0" dirty="0" smtClean="0"/>
                        <a:t> </a:t>
                      </a:r>
                      <a:r>
                        <a:rPr lang="id-ID" dirty="0" smtClean="0"/>
                        <a:t> LANCAR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279421">
                <a:tc>
                  <a:txBody>
                    <a:bodyPr/>
                    <a:lstStyle/>
                    <a:p>
                      <a:r>
                        <a:rPr lang="id-ID" dirty="0" smtClean="0"/>
                        <a:t>AKTIVA  TETAP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82289">
                <a:tc>
                  <a:txBody>
                    <a:bodyPr/>
                    <a:lstStyle/>
                    <a:p>
                      <a:r>
                        <a:rPr lang="id-ID" dirty="0" smtClean="0"/>
                        <a:t>AKTI</a:t>
                      </a:r>
                      <a:r>
                        <a:rPr lang="id-ID" baseline="0" dirty="0" smtClean="0"/>
                        <a:t>VA TETAP TIDAK BERWUJUD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359231"/>
              </p:ext>
            </p:extLst>
          </p:nvPr>
        </p:nvGraphicFramePr>
        <p:xfrm>
          <a:off x="4427984" y="1556792"/>
          <a:ext cx="3816424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164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AKTIVA/HARTA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484109"/>
              </p:ext>
            </p:extLst>
          </p:nvPr>
        </p:nvGraphicFramePr>
        <p:xfrm>
          <a:off x="323528" y="4581128"/>
          <a:ext cx="403244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2232248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JENIS AKUN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KAS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PIUTANG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PERLENGKAPAN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758759"/>
              </p:ext>
            </p:extLst>
          </p:nvPr>
        </p:nvGraphicFramePr>
        <p:xfrm>
          <a:off x="323528" y="4149080"/>
          <a:ext cx="4032448" cy="37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324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AKTIVA LANCAR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300" y="4077072"/>
            <a:ext cx="4965700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297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id-ID" dirty="0" smtClean="0"/>
              <a:t>Contoh 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43" y="1268760"/>
            <a:ext cx="7920880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05064"/>
            <a:ext cx="7776864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4432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88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PENGANTAR AKUNTANSI BUKU BESAR </vt:lpstr>
      <vt:lpstr>BUKU BESAR</vt:lpstr>
      <vt:lpstr> Syarat untuk membuat Buku Besar  </vt:lpstr>
      <vt:lpstr>Bentuk – Bentuk Buku Besar</vt:lpstr>
      <vt:lpstr>PowerPoint Presentation</vt:lpstr>
      <vt:lpstr>PowerPoint Presentation</vt:lpstr>
      <vt:lpstr>PEDOMAN MEMBUAT BUKU BESAR</vt:lpstr>
      <vt:lpstr>PENOMORAN AKUN KELAS, KELOMPOK, JENIS AKUN</vt:lpstr>
      <vt:lpstr>Contoh </vt:lpstr>
      <vt:lpstr>NERACA SALDO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11</cp:revision>
  <dcterms:created xsi:type="dcterms:W3CDTF">2023-10-17T07:06:48Z</dcterms:created>
  <dcterms:modified xsi:type="dcterms:W3CDTF">2023-10-17T13:18:01Z</dcterms:modified>
</cp:coreProperties>
</file>