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HK Grotesk" panose="020B0604020202020204" charset="0"/>
      <p:regular r:id="rId36"/>
    </p:embeddedFont>
    <p:embeddedFont>
      <p:font typeface="HK Grotesk Bold" panose="020B0604020202020204" charset="0"/>
      <p:regular r:id="rId37"/>
    </p:embeddedFont>
    <p:embeddedFont>
      <p:font typeface="HK Grotesk Light" panose="020B0604020202020204" charset="0"/>
      <p:regular r:id="rId38"/>
    </p:embeddedFont>
    <p:embeddedFont>
      <p:font typeface="Poppins" panose="00000500000000000000" pitchFamily="2" charset="0"/>
      <p:regular r:id="rId39"/>
      <p:bold r:id="rId40"/>
      <p:italic r:id="rId41"/>
      <p:boldItalic r:id="rId42"/>
    </p:embeddedFont>
    <p:embeddedFont>
      <p:font typeface="Poppins Bold" panose="00000800000000000000"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BF2367-FD2B-7930-0AE9-DD08C02E52B0}" v="52" dt="2023-11-02T02:04:22.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HAM MUHAMMAD SAKTI" userId="S::5027201042@student.its.ac.id::d60e09a8-a34a-4a2b-8037-ad2f42cb1125" providerId="AD" clId="Web-{F0BF2367-FD2B-7930-0AE9-DD08C02E52B0}"/>
    <pc:docChg chg="addSld delSld modSld">
      <pc:chgData name="ILHAM MUHAMMAD SAKTI" userId="S::5027201042@student.its.ac.id::d60e09a8-a34a-4a2b-8037-ad2f42cb1125" providerId="AD" clId="Web-{F0BF2367-FD2B-7930-0AE9-DD08C02E52B0}" dt="2023-11-02T02:04:22.521" v="36" actId="20577"/>
      <pc:docMkLst>
        <pc:docMk/>
      </pc:docMkLst>
      <pc:sldChg chg="del">
        <pc:chgData name="ILHAM MUHAMMAD SAKTI" userId="S::5027201042@student.its.ac.id::d60e09a8-a34a-4a2b-8037-ad2f42cb1125" providerId="AD" clId="Web-{F0BF2367-FD2B-7930-0AE9-DD08C02E52B0}" dt="2023-11-02T02:03:03.331" v="0"/>
        <pc:sldMkLst>
          <pc:docMk/>
          <pc:sldMk cId="0" sldId="257"/>
        </pc:sldMkLst>
      </pc:sldChg>
      <pc:sldChg chg="delSp modSp">
        <pc:chgData name="ILHAM MUHAMMAD SAKTI" userId="S::5027201042@student.its.ac.id::d60e09a8-a34a-4a2b-8037-ad2f42cb1125" providerId="AD" clId="Web-{F0BF2367-FD2B-7930-0AE9-DD08C02E52B0}" dt="2023-11-02T02:03:21.097" v="4" actId="20577"/>
        <pc:sldMkLst>
          <pc:docMk/>
          <pc:sldMk cId="0" sldId="285"/>
        </pc:sldMkLst>
        <pc:spChg chg="del">
          <ac:chgData name="ILHAM MUHAMMAD SAKTI" userId="S::5027201042@student.its.ac.id::d60e09a8-a34a-4a2b-8037-ad2f42cb1125" providerId="AD" clId="Web-{F0BF2367-FD2B-7930-0AE9-DD08C02E52B0}" dt="2023-11-02T02:03:15.832" v="2"/>
          <ac:spMkLst>
            <pc:docMk/>
            <pc:sldMk cId="0" sldId="285"/>
            <ac:spMk id="17" creationId="{00000000-0000-0000-0000-000000000000}"/>
          </ac:spMkLst>
        </pc:spChg>
        <pc:spChg chg="mod">
          <ac:chgData name="ILHAM MUHAMMAD SAKTI" userId="S::5027201042@student.its.ac.id::d60e09a8-a34a-4a2b-8037-ad2f42cb1125" providerId="AD" clId="Web-{F0BF2367-FD2B-7930-0AE9-DD08C02E52B0}" dt="2023-11-02T02:03:21.097" v="4" actId="20577"/>
          <ac:spMkLst>
            <pc:docMk/>
            <pc:sldMk cId="0" sldId="285"/>
            <ac:spMk id="18" creationId="{00000000-0000-0000-0000-000000000000}"/>
          </ac:spMkLst>
        </pc:spChg>
      </pc:sldChg>
      <pc:sldChg chg="delSp modSp add">
        <pc:chgData name="ILHAM MUHAMMAD SAKTI" userId="S::5027201042@student.its.ac.id::d60e09a8-a34a-4a2b-8037-ad2f42cb1125" providerId="AD" clId="Web-{F0BF2367-FD2B-7930-0AE9-DD08C02E52B0}" dt="2023-11-02T02:04:22.521" v="36" actId="20577"/>
        <pc:sldMkLst>
          <pc:docMk/>
          <pc:sldMk cId="2802966506" sldId="286"/>
        </pc:sldMkLst>
        <pc:spChg chg="del">
          <ac:chgData name="ILHAM MUHAMMAD SAKTI" userId="S::5027201042@student.its.ac.id::d60e09a8-a34a-4a2b-8037-ad2f42cb1125" providerId="AD" clId="Web-{F0BF2367-FD2B-7930-0AE9-DD08C02E52B0}" dt="2023-11-02T02:03:42.333" v="21"/>
          <ac:spMkLst>
            <pc:docMk/>
            <pc:sldMk cId="2802966506" sldId="286"/>
            <ac:spMk id="10" creationId="{00000000-0000-0000-0000-000000000000}"/>
          </ac:spMkLst>
        </pc:spChg>
        <pc:spChg chg="mod">
          <ac:chgData name="ILHAM MUHAMMAD SAKTI" userId="S::5027201042@student.its.ac.id::d60e09a8-a34a-4a2b-8037-ad2f42cb1125" providerId="AD" clId="Web-{F0BF2367-FD2B-7930-0AE9-DD08C02E52B0}" dt="2023-11-02T02:03:31.160" v="15" actId="20577"/>
          <ac:spMkLst>
            <pc:docMk/>
            <pc:sldMk cId="2802966506" sldId="286"/>
            <ac:spMk id="15" creationId="{00000000-0000-0000-0000-000000000000}"/>
          </ac:spMkLst>
        </pc:spChg>
        <pc:spChg chg="del">
          <ac:chgData name="ILHAM MUHAMMAD SAKTI" userId="S::5027201042@student.its.ac.id::d60e09a8-a34a-4a2b-8037-ad2f42cb1125" providerId="AD" clId="Web-{F0BF2367-FD2B-7930-0AE9-DD08C02E52B0}" dt="2023-11-02T02:03:33.660" v="16"/>
          <ac:spMkLst>
            <pc:docMk/>
            <pc:sldMk cId="2802966506" sldId="286"/>
            <ac:spMk id="16" creationId="{00000000-0000-0000-0000-000000000000}"/>
          </ac:spMkLst>
        </pc:spChg>
        <pc:spChg chg="mod">
          <ac:chgData name="ILHAM MUHAMMAD SAKTI" userId="S::5027201042@student.its.ac.id::d60e09a8-a34a-4a2b-8037-ad2f42cb1125" providerId="AD" clId="Web-{F0BF2367-FD2B-7930-0AE9-DD08C02E52B0}" dt="2023-11-02T02:04:22.521" v="36" actId="20577"/>
          <ac:spMkLst>
            <pc:docMk/>
            <pc:sldMk cId="2802966506" sldId="286"/>
            <ac:spMk id="17" creationId="{00000000-0000-0000-0000-000000000000}"/>
          </ac:spMkLst>
        </pc:spChg>
        <pc:grpChg chg="del">
          <ac:chgData name="ILHAM MUHAMMAD SAKTI" userId="S::5027201042@student.its.ac.id::d60e09a8-a34a-4a2b-8037-ad2f42cb1125" providerId="AD" clId="Web-{F0BF2367-FD2B-7930-0AE9-DD08C02E52B0}" dt="2023-11-02T02:03:39.926" v="20"/>
          <ac:grpSpMkLst>
            <pc:docMk/>
            <pc:sldMk cId="2802966506" sldId="286"/>
            <ac:grpSpMk id="3" creationId="{00000000-0000-0000-0000-000000000000}"/>
          </ac:grpSpMkLst>
        </pc:grpChg>
        <pc:grpChg chg="del">
          <ac:chgData name="ILHAM MUHAMMAD SAKTI" userId="S::5027201042@student.its.ac.id::d60e09a8-a34a-4a2b-8037-ad2f42cb1125" providerId="AD" clId="Web-{F0BF2367-FD2B-7930-0AE9-DD08C02E52B0}" dt="2023-11-02T02:03:39.926" v="19"/>
          <ac:grpSpMkLst>
            <pc:docMk/>
            <pc:sldMk cId="2802966506" sldId="286"/>
            <ac:grpSpMk id="5" creationId="{00000000-0000-0000-0000-000000000000}"/>
          </ac:grpSpMkLst>
        </pc:grpChg>
        <pc:grpChg chg="del mod">
          <ac:chgData name="ILHAM MUHAMMAD SAKTI" userId="S::5027201042@student.its.ac.id::d60e09a8-a34a-4a2b-8037-ad2f42cb1125" providerId="AD" clId="Web-{F0BF2367-FD2B-7930-0AE9-DD08C02E52B0}" dt="2023-11-02T02:03:48.114" v="23"/>
          <ac:grpSpMkLst>
            <pc:docMk/>
            <pc:sldMk cId="2802966506" sldId="286"/>
            <ac:grpSpMk id="7" creationId="{00000000-0000-0000-0000-000000000000}"/>
          </ac:grpSpMkLst>
        </pc:grpChg>
        <pc:grpChg chg="del">
          <ac:chgData name="ILHAM MUHAMMAD SAKTI" userId="S::5027201042@student.its.ac.id::d60e09a8-a34a-4a2b-8037-ad2f42cb1125" providerId="AD" clId="Web-{F0BF2367-FD2B-7930-0AE9-DD08C02E52B0}" dt="2023-11-02T02:03:39.926" v="18"/>
          <ac:grpSpMkLst>
            <pc:docMk/>
            <pc:sldMk cId="2802966506" sldId="286"/>
            <ac:grpSpMk id="11" creationId="{00000000-0000-0000-0000-000000000000}"/>
          </ac:grpSpMkLst>
        </pc:grpChg>
        <pc:grpChg chg="del">
          <ac:chgData name="ILHAM MUHAMMAD SAKTI" userId="S::5027201042@student.its.ac.id::d60e09a8-a34a-4a2b-8037-ad2f42cb1125" providerId="AD" clId="Web-{F0BF2367-FD2B-7930-0AE9-DD08C02E52B0}" dt="2023-11-02T02:03:39.926" v="17"/>
          <ac:grpSpMkLst>
            <pc:docMk/>
            <pc:sldMk cId="2802966506" sldId="286"/>
            <ac:grpSpMk id="13"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2" t="-121705" r="-22260" b="-1038"/>
            </a:stretch>
          </a:blipFill>
        </p:spPr>
      </p:sp>
      <p:sp>
        <p:nvSpPr>
          <p:cNvPr id="3" name="Freeform 3"/>
          <p:cNvSpPr/>
          <p:nvPr/>
        </p:nvSpPr>
        <p:spPr>
          <a:xfrm>
            <a:off x="15676986" y="4045005"/>
            <a:ext cx="458305" cy="122024"/>
          </a:xfrm>
          <a:custGeom>
            <a:avLst/>
            <a:gdLst/>
            <a:ahLst/>
            <a:cxnLst/>
            <a:rect l="l" t="t" r="r" b="b"/>
            <a:pathLst>
              <a:path w="458305" h="122024">
                <a:moveTo>
                  <a:pt x="0" y="0"/>
                </a:moveTo>
                <a:lnTo>
                  <a:pt x="458306" y="0"/>
                </a:lnTo>
                <a:lnTo>
                  <a:pt x="458306" y="122023"/>
                </a:lnTo>
                <a:lnTo>
                  <a:pt x="0" y="1220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576490" y="-362014"/>
            <a:ext cx="4256613" cy="4278003"/>
          </a:xfrm>
          <a:custGeom>
            <a:avLst/>
            <a:gdLst/>
            <a:ahLst/>
            <a:cxnLst/>
            <a:rect l="l" t="t" r="r" b="b"/>
            <a:pathLst>
              <a:path w="4256613" h="4278003">
                <a:moveTo>
                  <a:pt x="0" y="0"/>
                </a:moveTo>
                <a:lnTo>
                  <a:pt x="4256612" y="0"/>
                </a:lnTo>
                <a:lnTo>
                  <a:pt x="4256612" y="4278003"/>
                </a:lnTo>
                <a:lnTo>
                  <a:pt x="0" y="42780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48914" y="7617944"/>
            <a:ext cx="724748" cy="724748"/>
          </a:xfrm>
          <a:custGeom>
            <a:avLst/>
            <a:gdLst/>
            <a:ahLst/>
            <a:cxnLst/>
            <a:rect l="l" t="t" r="r" b="b"/>
            <a:pathLst>
              <a:path w="724748" h="724748">
                <a:moveTo>
                  <a:pt x="0" y="0"/>
                </a:moveTo>
                <a:lnTo>
                  <a:pt x="724748" y="0"/>
                </a:lnTo>
                <a:lnTo>
                  <a:pt x="724748" y="724749"/>
                </a:lnTo>
                <a:lnTo>
                  <a:pt x="0" y="724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248914" y="3414001"/>
            <a:ext cx="8784127" cy="2305431"/>
          </a:xfrm>
          <a:prstGeom prst="rect">
            <a:avLst/>
          </a:prstGeom>
        </p:spPr>
        <p:txBody>
          <a:bodyPr lIns="0" tIns="0" rIns="0" bIns="0" rtlCol="0" anchor="t">
            <a:spAutoFit/>
          </a:bodyPr>
          <a:lstStyle/>
          <a:p>
            <a:pPr>
              <a:lnSpc>
                <a:spcPts val="9101"/>
              </a:lnSpc>
            </a:pPr>
            <a:r>
              <a:rPr lang="en-US" sz="7399">
                <a:solidFill>
                  <a:srgbClr val="FFFFFF"/>
                </a:solidFill>
                <a:latin typeface="HK Grotesk Bold"/>
              </a:rPr>
              <a:t>Fundamental Of Cloud Security </a:t>
            </a:r>
          </a:p>
        </p:txBody>
      </p:sp>
      <p:sp>
        <p:nvSpPr>
          <p:cNvPr id="7" name="Freeform 7"/>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9"/>
            <a:stretch>
              <a:fillRect/>
            </a:stretch>
          </a:blipFill>
        </p:spPr>
      </p:sp>
      <p:grpSp>
        <p:nvGrpSpPr>
          <p:cNvPr id="8" name="Group 8"/>
          <p:cNvGrpSpPr/>
          <p:nvPr/>
        </p:nvGrpSpPr>
        <p:grpSpPr>
          <a:xfrm>
            <a:off x="11260464" y="2425052"/>
            <a:ext cx="5628640" cy="5815724"/>
            <a:chOff x="0" y="0"/>
            <a:chExt cx="2160783" cy="2232603"/>
          </a:xfrm>
        </p:grpSpPr>
        <p:sp>
          <p:nvSpPr>
            <p:cNvPr id="9" name="Freeform 9"/>
            <p:cNvSpPr/>
            <p:nvPr/>
          </p:nvSpPr>
          <p:spPr>
            <a:xfrm>
              <a:off x="0" y="0"/>
              <a:ext cx="2160783" cy="2232603"/>
            </a:xfrm>
            <a:custGeom>
              <a:avLst/>
              <a:gdLst/>
              <a:ahLst/>
              <a:cxnLst/>
              <a:rect l="l" t="t" r="r" b="b"/>
              <a:pathLst>
                <a:path w="2160783" h="2232603">
                  <a:moveTo>
                    <a:pt x="2036323" y="2232603"/>
                  </a:moveTo>
                  <a:lnTo>
                    <a:pt x="124460" y="2232603"/>
                  </a:lnTo>
                  <a:cubicBezTo>
                    <a:pt x="55880" y="2232603"/>
                    <a:pt x="0" y="2176723"/>
                    <a:pt x="0" y="2108143"/>
                  </a:cubicBezTo>
                  <a:lnTo>
                    <a:pt x="0" y="124460"/>
                  </a:lnTo>
                  <a:cubicBezTo>
                    <a:pt x="0" y="55880"/>
                    <a:pt x="55880" y="0"/>
                    <a:pt x="124460" y="0"/>
                  </a:cubicBezTo>
                  <a:lnTo>
                    <a:pt x="2036323" y="0"/>
                  </a:lnTo>
                  <a:cubicBezTo>
                    <a:pt x="2104903" y="0"/>
                    <a:pt x="2160783" y="55880"/>
                    <a:pt x="2160783" y="124460"/>
                  </a:cubicBezTo>
                  <a:lnTo>
                    <a:pt x="2160783" y="2108143"/>
                  </a:lnTo>
                  <a:cubicBezTo>
                    <a:pt x="2160783" y="2176723"/>
                    <a:pt x="2104903" y="2232603"/>
                    <a:pt x="2036323" y="2232603"/>
                  </a:cubicBezTo>
                  <a:close/>
                </a:path>
              </a:pathLst>
            </a:custGeom>
            <a:solidFill>
              <a:srgbClr val="484995">
                <a:alpha val="43922"/>
              </a:srgbClr>
            </a:solidFill>
          </p:spPr>
        </p:sp>
      </p:grpSp>
      <p:grpSp>
        <p:nvGrpSpPr>
          <p:cNvPr id="10" name="Group 10"/>
          <p:cNvGrpSpPr/>
          <p:nvPr/>
        </p:nvGrpSpPr>
        <p:grpSpPr>
          <a:xfrm>
            <a:off x="11260464" y="2891584"/>
            <a:ext cx="5628640" cy="5815724"/>
            <a:chOff x="0" y="0"/>
            <a:chExt cx="2160783" cy="2232603"/>
          </a:xfrm>
        </p:grpSpPr>
        <p:sp>
          <p:nvSpPr>
            <p:cNvPr id="11" name="Freeform 11"/>
            <p:cNvSpPr/>
            <p:nvPr/>
          </p:nvSpPr>
          <p:spPr>
            <a:xfrm>
              <a:off x="0" y="0"/>
              <a:ext cx="2160783" cy="2232603"/>
            </a:xfrm>
            <a:custGeom>
              <a:avLst/>
              <a:gdLst/>
              <a:ahLst/>
              <a:cxnLst/>
              <a:rect l="l" t="t" r="r" b="b"/>
              <a:pathLst>
                <a:path w="2160783" h="2232603">
                  <a:moveTo>
                    <a:pt x="2036323" y="2232603"/>
                  </a:moveTo>
                  <a:lnTo>
                    <a:pt x="124460" y="2232603"/>
                  </a:lnTo>
                  <a:cubicBezTo>
                    <a:pt x="55880" y="2232603"/>
                    <a:pt x="0" y="2176723"/>
                    <a:pt x="0" y="2108143"/>
                  </a:cubicBezTo>
                  <a:lnTo>
                    <a:pt x="0" y="124460"/>
                  </a:lnTo>
                  <a:cubicBezTo>
                    <a:pt x="0" y="55880"/>
                    <a:pt x="55880" y="0"/>
                    <a:pt x="124460" y="0"/>
                  </a:cubicBezTo>
                  <a:lnTo>
                    <a:pt x="2036323" y="0"/>
                  </a:lnTo>
                  <a:cubicBezTo>
                    <a:pt x="2104903" y="0"/>
                    <a:pt x="2160783" y="55880"/>
                    <a:pt x="2160783" y="124460"/>
                  </a:cubicBezTo>
                  <a:lnTo>
                    <a:pt x="2160783" y="2108143"/>
                  </a:lnTo>
                  <a:cubicBezTo>
                    <a:pt x="2160783" y="2176723"/>
                    <a:pt x="2104903" y="2232603"/>
                    <a:pt x="2036323" y="2232603"/>
                  </a:cubicBezTo>
                  <a:close/>
                </a:path>
              </a:pathLst>
            </a:custGeom>
            <a:solidFill>
              <a:srgbClr val="484995">
                <a:alpha val="65882"/>
              </a:srgbClr>
            </a:solidFill>
          </p:spPr>
        </p:sp>
      </p:grpSp>
      <p:grpSp>
        <p:nvGrpSpPr>
          <p:cNvPr id="12" name="Group 12"/>
          <p:cNvGrpSpPr/>
          <p:nvPr/>
        </p:nvGrpSpPr>
        <p:grpSpPr>
          <a:xfrm>
            <a:off x="11260464" y="3442576"/>
            <a:ext cx="5628640" cy="5815724"/>
            <a:chOff x="0" y="0"/>
            <a:chExt cx="2160783" cy="2232603"/>
          </a:xfrm>
        </p:grpSpPr>
        <p:sp>
          <p:nvSpPr>
            <p:cNvPr id="13" name="Freeform 13"/>
            <p:cNvSpPr/>
            <p:nvPr/>
          </p:nvSpPr>
          <p:spPr>
            <a:xfrm>
              <a:off x="0" y="0"/>
              <a:ext cx="2160783" cy="2232603"/>
            </a:xfrm>
            <a:custGeom>
              <a:avLst/>
              <a:gdLst/>
              <a:ahLst/>
              <a:cxnLst/>
              <a:rect l="l" t="t" r="r" b="b"/>
              <a:pathLst>
                <a:path w="2160783" h="2232603">
                  <a:moveTo>
                    <a:pt x="2036323" y="2232603"/>
                  </a:moveTo>
                  <a:lnTo>
                    <a:pt x="124460" y="2232603"/>
                  </a:lnTo>
                  <a:cubicBezTo>
                    <a:pt x="55880" y="2232603"/>
                    <a:pt x="0" y="2176723"/>
                    <a:pt x="0" y="2108143"/>
                  </a:cubicBezTo>
                  <a:lnTo>
                    <a:pt x="0" y="124460"/>
                  </a:lnTo>
                  <a:cubicBezTo>
                    <a:pt x="0" y="55880"/>
                    <a:pt x="55880" y="0"/>
                    <a:pt x="124460" y="0"/>
                  </a:cubicBezTo>
                  <a:lnTo>
                    <a:pt x="2036323" y="0"/>
                  </a:lnTo>
                  <a:cubicBezTo>
                    <a:pt x="2104903" y="0"/>
                    <a:pt x="2160783" y="55880"/>
                    <a:pt x="2160783" y="124460"/>
                  </a:cubicBezTo>
                  <a:lnTo>
                    <a:pt x="2160783" y="2108143"/>
                  </a:lnTo>
                  <a:cubicBezTo>
                    <a:pt x="2160783" y="2176723"/>
                    <a:pt x="2104903" y="2232603"/>
                    <a:pt x="2036323" y="2232603"/>
                  </a:cubicBezTo>
                  <a:close/>
                </a:path>
              </a:pathLst>
            </a:custGeom>
            <a:solidFill>
              <a:srgbClr val="484995"/>
            </a:solidFill>
          </p:spPr>
        </p:sp>
      </p:grpSp>
      <p:grpSp>
        <p:nvGrpSpPr>
          <p:cNvPr id="14" name="Group 14"/>
          <p:cNvGrpSpPr/>
          <p:nvPr/>
        </p:nvGrpSpPr>
        <p:grpSpPr>
          <a:xfrm>
            <a:off x="9737448" y="4783666"/>
            <a:ext cx="6397843" cy="1440248"/>
            <a:chOff x="0" y="0"/>
            <a:chExt cx="2933616" cy="660400"/>
          </a:xfrm>
        </p:grpSpPr>
        <p:sp>
          <p:nvSpPr>
            <p:cNvPr id="15" name="Freeform 15"/>
            <p:cNvSpPr/>
            <p:nvPr/>
          </p:nvSpPr>
          <p:spPr>
            <a:xfrm>
              <a:off x="0" y="0"/>
              <a:ext cx="2933616" cy="660400"/>
            </a:xfrm>
            <a:custGeom>
              <a:avLst/>
              <a:gdLst/>
              <a:ahLst/>
              <a:cxnLst/>
              <a:rect l="l" t="t" r="r" b="b"/>
              <a:pathLst>
                <a:path w="2933616" h="660400">
                  <a:moveTo>
                    <a:pt x="2809156" y="660400"/>
                  </a:moveTo>
                  <a:lnTo>
                    <a:pt x="124460" y="660400"/>
                  </a:lnTo>
                  <a:cubicBezTo>
                    <a:pt x="55880" y="660400"/>
                    <a:pt x="0" y="604520"/>
                    <a:pt x="0" y="535940"/>
                  </a:cubicBezTo>
                  <a:lnTo>
                    <a:pt x="0" y="124460"/>
                  </a:lnTo>
                  <a:cubicBezTo>
                    <a:pt x="0" y="55880"/>
                    <a:pt x="55880" y="0"/>
                    <a:pt x="124460" y="0"/>
                  </a:cubicBezTo>
                  <a:lnTo>
                    <a:pt x="2809156" y="0"/>
                  </a:lnTo>
                  <a:cubicBezTo>
                    <a:pt x="2877736" y="0"/>
                    <a:pt x="2933616" y="55880"/>
                    <a:pt x="2933616" y="124460"/>
                  </a:cubicBezTo>
                  <a:lnTo>
                    <a:pt x="2933616" y="535940"/>
                  </a:lnTo>
                  <a:cubicBezTo>
                    <a:pt x="2933616" y="604520"/>
                    <a:pt x="2877736" y="660400"/>
                    <a:pt x="2809156" y="660400"/>
                  </a:cubicBezTo>
                  <a:close/>
                </a:path>
              </a:pathLst>
            </a:custGeom>
            <a:solidFill>
              <a:srgbClr val="6968D4"/>
            </a:solidFill>
          </p:spPr>
        </p:sp>
      </p:grpSp>
      <p:sp>
        <p:nvSpPr>
          <p:cNvPr id="16" name="Freeform 16"/>
          <p:cNvSpPr/>
          <p:nvPr/>
        </p:nvSpPr>
        <p:spPr>
          <a:xfrm rot="-5400000">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7" name="Group 17"/>
          <p:cNvGrpSpPr/>
          <p:nvPr/>
        </p:nvGrpSpPr>
        <p:grpSpPr>
          <a:xfrm>
            <a:off x="1028700" y="8947716"/>
            <a:ext cx="8357353" cy="1144533"/>
            <a:chOff x="0" y="0"/>
            <a:chExt cx="11143137" cy="1526044"/>
          </a:xfrm>
        </p:grpSpPr>
        <p:grpSp>
          <p:nvGrpSpPr>
            <p:cNvPr id="18" name="Group 18"/>
            <p:cNvGrpSpPr/>
            <p:nvPr/>
          </p:nvGrpSpPr>
          <p:grpSpPr>
            <a:xfrm>
              <a:off x="0" y="0"/>
              <a:ext cx="11143137" cy="1526044"/>
              <a:chOff x="0" y="0"/>
              <a:chExt cx="2201113" cy="301441"/>
            </a:xfrm>
          </p:grpSpPr>
          <p:sp>
            <p:nvSpPr>
              <p:cNvPr id="19" name="Freeform 19"/>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0" name="TextBox 20"/>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1" name="Freeform 21"/>
            <p:cNvSpPr/>
            <p:nvPr/>
          </p:nvSpPr>
          <p:spPr>
            <a:xfrm>
              <a:off x="0" y="107703"/>
              <a:ext cx="9450387" cy="1310638"/>
            </a:xfrm>
            <a:custGeom>
              <a:avLst/>
              <a:gdLst/>
              <a:ahLst/>
              <a:cxnLst/>
              <a:rect l="l" t="t" r="r" b="b"/>
              <a:pathLst>
                <a:path w="9450387" h="1310638">
                  <a:moveTo>
                    <a:pt x="0" y="0"/>
                  </a:moveTo>
                  <a:lnTo>
                    <a:pt x="9450387" y="0"/>
                  </a:lnTo>
                  <a:lnTo>
                    <a:pt x="9450387" y="1310638"/>
                  </a:lnTo>
                  <a:lnTo>
                    <a:pt x="0" y="1310638"/>
                  </a:lnTo>
                  <a:lnTo>
                    <a:pt x="0" y="0"/>
                  </a:lnTo>
                  <a:close/>
                </a:path>
              </a:pathLst>
            </a:custGeom>
            <a:blipFill>
              <a:blip r:embed="rId12"/>
              <a:stretch>
                <a:fillRect/>
              </a:stretch>
            </a:blipFill>
          </p:spPr>
        </p:sp>
        <p:sp>
          <p:nvSpPr>
            <p:cNvPr id="22" name="Freeform 22"/>
            <p:cNvSpPr/>
            <p:nvPr/>
          </p:nvSpPr>
          <p:spPr>
            <a:xfrm>
              <a:off x="9707214" y="403409"/>
              <a:ext cx="719225" cy="719225"/>
            </a:xfrm>
            <a:custGeom>
              <a:avLst/>
              <a:gdLst/>
              <a:ahLst/>
              <a:cxnLst/>
              <a:rect l="l" t="t" r="r" b="b"/>
              <a:pathLst>
                <a:path w="719225" h="719225">
                  <a:moveTo>
                    <a:pt x="0" y="0"/>
                  </a:moveTo>
                  <a:lnTo>
                    <a:pt x="719225" y="0"/>
                  </a:lnTo>
                  <a:lnTo>
                    <a:pt x="719225" y="719225"/>
                  </a:lnTo>
                  <a:lnTo>
                    <a:pt x="0" y="719225"/>
                  </a:lnTo>
                  <a:lnTo>
                    <a:pt x="0" y="0"/>
                  </a:lnTo>
                  <a:close/>
                </a:path>
              </a:pathLst>
            </a:custGeom>
            <a:blipFill>
              <a:blip r:embed="rId13"/>
              <a:stretch>
                <a:fillRect/>
              </a:stretch>
            </a:blipFill>
          </p:spPr>
        </p:sp>
      </p:grpSp>
      <p:sp>
        <p:nvSpPr>
          <p:cNvPr id="23" name="TextBox 23"/>
          <p:cNvSpPr txBox="1"/>
          <p:nvPr/>
        </p:nvSpPr>
        <p:spPr>
          <a:xfrm>
            <a:off x="10048615" y="5179559"/>
            <a:ext cx="5775509" cy="619887"/>
          </a:xfrm>
          <a:prstGeom prst="rect">
            <a:avLst/>
          </a:prstGeom>
        </p:spPr>
        <p:txBody>
          <a:bodyPr lIns="0" tIns="0" rIns="0" bIns="0" rtlCol="0" anchor="t">
            <a:spAutoFit/>
          </a:bodyPr>
          <a:lstStyle/>
          <a:p>
            <a:pPr algn="ctr">
              <a:lnSpc>
                <a:spcPts val="4524"/>
              </a:lnSpc>
            </a:pPr>
            <a:r>
              <a:rPr lang="en-US" sz="3900">
                <a:solidFill>
                  <a:srgbClr val="FFFFFF"/>
                </a:solidFill>
                <a:latin typeface="Poppins Bold"/>
              </a:rPr>
              <a:t>Cloud Computing</a:t>
            </a:r>
          </a:p>
        </p:txBody>
      </p:sp>
      <p:sp>
        <p:nvSpPr>
          <p:cNvPr id="24" name="TextBox 24"/>
          <p:cNvSpPr txBox="1"/>
          <p:nvPr/>
        </p:nvSpPr>
        <p:spPr>
          <a:xfrm>
            <a:off x="11801227" y="6917857"/>
            <a:ext cx="4334065" cy="1476374"/>
          </a:xfrm>
          <a:prstGeom prst="rect">
            <a:avLst/>
          </a:prstGeom>
        </p:spPr>
        <p:txBody>
          <a:bodyPr lIns="0" tIns="0" rIns="0" bIns="0" rtlCol="0" anchor="t">
            <a:spAutoFit/>
          </a:bodyPr>
          <a:lstStyle/>
          <a:p>
            <a:pPr algn="r">
              <a:lnSpc>
                <a:spcPts val="5774"/>
              </a:lnSpc>
            </a:pPr>
            <a:r>
              <a:rPr lang="en-US" sz="5499">
                <a:solidFill>
                  <a:srgbClr val="FFFFFF"/>
                </a:solidFill>
                <a:latin typeface="HK Grotesk Bold"/>
              </a:rPr>
              <a:t>with tips</a:t>
            </a:r>
          </a:p>
          <a:p>
            <a:pPr algn="r">
              <a:lnSpc>
                <a:spcPts val="5774"/>
              </a:lnSpc>
            </a:pPr>
            <a:r>
              <a:rPr lang="en-US" sz="5499">
                <a:solidFill>
                  <a:srgbClr val="FFFFFF"/>
                </a:solidFill>
                <a:latin typeface="HK Grotesk Bold"/>
              </a:rPr>
              <a:t>and tricks</a:t>
            </a:r>
          </a:p>
        </p:txBody>
      </p:sp>
      <p:sp>
        <p:nvSpPr>
          <p:cNvPr id="25" name="TextBox 25"/>
          <p:cNvSpPr txBox="1"/>
          <p:nvPr/>
        </p:nvSpPr>
        <p:spPr>
          <a:xfrm>
            <a:off x="1234036" y="952500"/>
            <a:ext cx="4681917" cy="541020"/>
          </a:xfrm>
          <a:prstGeom prst="rect">
            <a:avLst/>
          </a:prstGeom>
        </p:spPr>
        <p:txBody>
          <a:bodyPr lIns="0" tIns="0" rIns="0" bIns="0" rtlCol="0" anchor="t">
            <a:spAutoFit/>
          </a:bodyPr>
          <a:lstStyle/>
          <a:p>
            <a:pPr>
              <a:lnSpc>
                <a:spcPts val="4184"/>
              </a:lnSpc>
            </a:pPr>
            <a:r>
              <a:rPr lang="en-US" sz="3099">
                <a:solidFill>
                  <a:srgbClr val="FFFFFF"/>
                </a:solidFill>
                <a:latin typeface="Poppins"/>
              </a:rPr>
              <a:t>Kelompok V</a:t>
            </a:r>
          </a:p>
        </p:txBody>
      </p:sp>
      <p:sp>
        <p:nvSpPr>
          <p:cNvPr id="26" name="TextBox 26"/>
          <p:cNvSpPr txBox="1"/>
          <p:nvPr/>
        </p:nvSpPr>
        <p:spPr>
          <a:xfrm>
            <a:off x="1248914" y="6335562"/>
            <a:ext cx="7895086" cy="1180465"/>
          </a:xfrm>
          <a:prstGeom prst="rect">
            <a:avLst/>
          </a:prstGeom>
        </p:spPr>
        <p:txBody>
          <a:bodyPr lIns="0" tIns="0" rIns="0" bIns="0" rtlCol="0" anchor="t">
            <a:spAutoFit/>
          </a:bodyPr>
          <a:lstStyle/>
          <a:p>
            <a:pPr>
              <a:lnSpc>
                <a:spcPts val="4759"/>
              </a:lnSpc>
            </a:pPr>
            <a:r>
              <a:rPr lang="en-US" sz="3399">
                <a:solidFill>
                  <a:srgbClr val="FFFFFF"/>
                </a:solidFill>
                <a:latin typeface="HK Grotesk"/>
              </a:rPr>
              <a:t>Presentasi Teknologi Komputasi Awan Kelompok 5 (lima).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2440132" y="1954965"/>
            <a:ext cx="5778062" cy="5778062"/>
          </a:xfrm>
          <a:custGeom>
            <a:avLst/>
            <a:gdLst/>
            <a:ahLst/>
            <a:cxnLst/>
            <a:rect l="l" t="t" r="r" b="b"/>
            <a:pathLst>
              <a:path w="5778062" h="5778062">
                <a:moveTo>
                  <a:pt x="0" y="0"/>
                </a:moveTo>
                <a:lnTo>
                  <a:pt x="5778063" y="0"/>
                </a:lnTo>
                <a:lnTo>
                  <a:pt x="5778063" y="5778063"/>
                </a:lnTo>
                <a:lnTo>
                  <a:pt x="0" y="5778063"/>
                </a:lnTo>
                <a:lnTo>
                  <a:pt x="0" y="0"/>
                </a:lnTo>
                <a:close/>
              </a:path>
            </a:pathLst>
          </a:custGeom>
          <a:blipFill>
            <a:blip r:embed="rId3"/>
            <a:stretch>
              <a:fillRect/>
            </a:stretch>
          </a:blipFill>
        </p:spPr>
      </p:sp>
      <p:sp>
        <p:nvSpPr>
          <p:cNvPr id="7" name="TextBox 7"/>
          <p:cNvSpPr txBox="1"/>
          <p:nvPr/>
        </p:nvSpPr>
        <p:spPr>
          <a:xfrm>
            <a:off x="10209864" y="1057275"/>
            <a:ext cx="6625017" cy="98552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Risk / Resiko</a:t>
            </a:r>
          </a:p>
        </p:txBody>
      </p:sp>
      <p:sp>
        <p:nvSpPr>
          <p:cNvPr id="8" name="TextBox 8"/>
          <p:cNvSpPr txBox="1"/>
          <p:nvPr/>
        </p:nvSpPr>
        <p:spPr>
          <a:xfrm>
            <a:off x="10209864" y="4805897"/>
            <a:ext cx="7049436" cy="17640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kemungkinan kerugian atau kerugian yang timbul akibat melakukan suatu aktivitas. </a:t>
            </a:r>
          </a:p>
        </p:txBody>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44331" t="-22481" r="-73412"/>
            </a:stretch>
          </a:blipFill>
        </p:spPr>
      </p:sp>
      <p:grpSp>
        <p:nvGrpSpPr>
          <p:cNvPr id="3" name="Group 3"/>
          <p:cNvGrpSpPr/>
          <p:nvPr/>
        </p:nvGrpSpPr>
        <p:grpSpPr>
          <a:xfrm>
            <a:off x="1261403" y="4626977"/>
            <a:ext cx="7359304" cy="3914475"/>
            <a:chOff x="0" y="0"/>
            <a:chExt cx="2286452" cy="1216183"/>
          </a:xfrm>
        </p:grpSpPr>
        <p:sp>
          <p:nvSpPr>
            <p:cNvPr id="4" name="Freeform 4"/>
            <p:cNvSpPr/>
            <p:nvPr/>
          </p:nvSpPr>
          <p:spPr>
            <a:xfrm>
              <a:off x="0" y="0"/>
              <a:ext cx="2286452" cy="1216183"/>
            </a:xfrm>
            <a:custGeom>
              <a:avLst/>
              <a:gdLst/>
              <a:ahLst/>
              <a:cxnLst/>
              <a:rect l="l" t="t" r="r" b="b"/>
              <a:pathLst>
                <a:path w="2286452" h="1216183">
                  <a:moveTo>
                    <a:pt x="2161992" y="1216183"/>
                  </a:moveTo>
                  <a:lnTo>
                    <a:pt x="124460" y="1216183"/>
                  </a:lnTo>
                  <a:cubicBezTo>
                    <a:pt x="55880" y="1216183"/>
                    <a:pt x="0" y="1160303"/>
                    <a:pt x="0" y="1091723"/>
                  </a:cubicBezTo>
                  <a:lnTo>
                    <a:pt x="0" y="124460"/>
                  </a:lnTo>
                  <a:cubicBezTo>
                    <a:pt x="0" y="55880"/>
                    <a:pt x="55880" y="0"/>
                    <a:pt x="124460" y="0"/>
                  </a:cubicBezTo>
                  <a:lnTo>
                    <a:pt x="2161992" y="0"/>
                  </a:lnTo>
                  <a:cubicBezTo>
                    <a:pt x="2230572" y="0"/>
                    <a:pt x="2286452" y="55880"/>
                    <a:pt x="2286452" y="124460"/>
                  </a:cubicBezTo>
                  <a:lnTo>
                    <a:pt x="2286452" y="1091723"/>
                  </a:lnTo>
                  <a:cubicBezTo>
                    <a:pt x="2286452" y="1160303"/>
                    <a:pt x="2230572" y="1216183"/>
                    <a:pt x="2161992" y="1216183"/>
                  </a:cubicBezTo>
                  <a:close/>
                </a:path>
              </a:pathLst>
            </a:custGeom>
            <a:solidFill>
              <a:srgbClr val="1F2044"/>
            </a:solidFill>
          </p:spPr>
        </p:sp>
      </p:grpSp>
      <p:sp>
        <p:nvSpPr>
          <p:cNvPr id="5" name="Freeform 5"/>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6" name="Group 6"/>
          <p:cNvGrpSpPr/>
          <p:nvPr/>
        </p:nvGrpSpPr>
        <p:grpSpPr>
          <a:xfrm>
            <a:off x="9667293" y="4626977"/>
            <a:ext cx="7359304" cy="3914475"/>
            <a:chOff x="0" y="0"/>
            <a:chExt cx="2286452" cy="1216183"/>
          </a:xfrm>
        </p:grpSpPr>
        <p:sp>
          <p:nvSpPr>
            <p:cNvPr id="7" name="Freeform 7"/>
            <p:cNvSpPr/>
            <p:nvPr/>
          </p:nvSpPr>
          <p:spPr>
            <a:xfrm>
              <a:off x="0" y="0"/>
              <a:ext cx="2286452" cy="1216183"/>
            </a:xfrm>
            <a:custGeom>
              <a:avLst/>
              <a:gdLst/>
              <a:ahLst/>
              <a:cxnLst/>
              <a:rect l="l" t="t" r="r" b="b"/>
              <a:pathLst>
                <a:path w="2286452" h="1216183">
                  <a:moveTo>
                    <a:pt x="2161992" y="1216183"/>
                  </a:moveTo>
                  <a:lnTo>
                    <a:pt x="124460" y="1216183"/>
                  </a:lnTo>
                  <a:cubicBezTo>
                    <a:pt x="55880" y="1216183"/>
                    <a:pt x="0" y="1160303"/>
                    <a:pt x="0" y="1091723"/>
                  </a:cubicBezTo>
                  <a:lnTo>
                    <a:pt x="0" y="124460"/>
                  </a:lnTo>
                  <a:cubicBezTo>
                    <a:pt x="0" y="55880"/>
                    <a:pt x="55880" y="0"/>
                    <a:pt x="124460" y="0"/>
                  </a:cubicBezTo>
                  <a:lnTo>
                    <a:pt x="2161992" y="0"/>
                  </a:lnTo>
                  <a:cubicBezTo>
                    <a:pt x="2230572" y="0"/>
                    <a:pt x="2286452" y="55880"/>
                    <a:pt x="2286452" y="124460"/>
                  </a:cubicBezTo>
                  <a:lnTo>
                    <a:pt x="2286452" y="1091723"/>
                  </a:lnTo>
                  <a:cubicBezTo>
                    <a:pt x="2286452" y="1160303"/>
                    <a:pt x="2230572" y="1216183"/>
                    <a:pt x="2161992" y="1216183"/>
                  </a:cubicBezTo>
                  <a:close/>
                </a:path>
              </a:pathLst>
            </a:custGeom>
            <a:solidFill>
              <a:srgbClr val="1F2044"/>
            </a:solidFill>
          </p:spPr>
        </p:sp>
      </p:grpSp>
      <p:sp>
        <p:nvSpPr>
          <p:cNvPr id="8" name="TextBox 8"/>
          <p:cNvSpPr txBox="1"/>
          <p:nvPr/>
        </p:nvSpPr>
        <p:spPr>
          <a:xfrm>
            <a:off x="1979053" y="5413706"/>
            <a:ext cx="5943071" cy="2214246"/>
          </a:xfrm>
          <a:prstGeom prst="rect">
            <a:avLst/>
          </a:prstGeom>
        </p:spPr>
        <p:txBody>
          <a:bodyPr lIns="0" tIns="0" rIns="0" bIns="0" rtlCol="0" anchor="t">
            <a:spAutoFit/>
          </a:bodyPr>
          <a:lstStyle/>
          <a:p>
            <a:pPr>
              <a:lnSpc>
                <a:spcPts val="4300"/>
              </a:lnSpc>
            </a:pPr>
            <a:r>
              <a:rPr lang="en-US" sz="4300">
                <a:solidFill>
                  <a:srgbClr val="FFFFFF"/>
                </a:solidFill>
                <a:latin typeface="HK Grotesk Bold"/>
              </a:rPr>
              <a:t>Kemungkinan dari ancaman akan mengeksplotiasi kelemahan</a:t>
            </a:r>
          </a:p>
        </p:txBody>
      </p:sp>
      <p:sp>
        <p:nvSpPr>
          <p:cNvPr id="9" name="TextBox 9"/>
          <p:cNvSpPr txBox="1"/>
          <p:nvPr/>
        </p:nvSpPr>
        <p:spPr>
          <a:xfrm>
            <a:off x="10384944" y="5413706"/>
            <a:ext cx="5943071" cy="1671321"/>
          </a:xfrm>
          <a:prstGeom prst="rect">
            <a:avLst/>
          </a:prstGeom>
        </p:spPr>
        <p:txBody>
          <a:bodyPr lIns="0" tIns="0" rIns="0" bIns="0" rtlCol="0" anchor="t">
            <a:spAutoFit/>
          </a:bodyPr>
          <a:lstStyle/>
          <a:p>
            <a:pPr>
              <a:lnSpc>
                <a:spcPts val="4300"/>
              </a:lnSpc>
            </a:pPr>
            <a:r>
              <a:rPr lang="en-US" sz="4300">
                <a:solidFill>
                  <a:srgbClr val="FFFFFF"/>
                </a:solidFill>
                <a:latin typeface="HK Grotesk Bold"/>
              </a:rPr>
              <a:t>Kerugian atas sumber daya yang dikompromikan</a:t>
            </a:r>
          </a:p>
        </p:txBody>
      </p:sp>
      <p:sp>
        <p:nvSpPr>
          <p:cNvPr id="10" name="TextBox 10"/>
          <p:cNvSpPr txBox="1"/>
          <p:nvPr/>
        </p:nvSpPr>
        <p:spPr>
          <a:xfrm>
            <a:off x="5831492" y="1344014"/>
            <a:ext cx="6625017"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Resiko Dapat Diukur Dengan</a:t>
            </a:r>
          </a:p>
        </p:txBody>
      </p:sp>
      <p:grpSp>
        <p:nvGrpSpPr>
          <p:cNvPr id="11" name="Group 11"/>
          <p:cNvGrpSpPr/>
          <p:nvPr/>
        </p:nvGrpSpPr>
        <p:grpSpPr>
          <a:xfrm>
            <a:off x="1228826" y="9006120"/>
            <a:ext cx="6686347" cy="915690"/>
            <a:chOff x="0" y="0"/>
            <a:chExt cx="8915130" cy="1220920"/>
          </a:xfrm>
        </p:grpSpPr>
        <p:grpSp>
          <p:nvGrpSpPr>
            <p:cNvPr id="12" name="Group 12"/>
            <p:cNvGrpSpPr/>
            <p:nvPr/>
          </p:nvGrpSpPr>
          <p:grpSpPr>
            <a:xfrm>
              <a:off x="0" y="0"/>
              <a:ext cx="8915130" cy="1220920"/>
              <a:chOff x="0" y="0"/>
              <a:chExt cx="2201113" cy="301441"/>
            </a:xfrm>
          </p:grpSpPr>
          <p:sp>
            <p:nvSpPr>
              <p:cNvPr id="13" name="Freeform 13"/>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4" name="TextBox 14"/>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5" name="Freeform 15"/>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16" name="Freeform 16"/>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2503919" y="2321019"/>
            <a:ext cx="5309986" cy="5644962"/>
          </a:xfrm>
          <a:custGeom>
            <a:avLst/>
            <a:gdLst/>
            <a:ahLst/>
            <a:cxnLst/>
            <a:rect l="l" t="t" r="r" b="b"/>
            <a:pathLst>
              <a:path w="5309986" h="5644962">
                <a:moveTo>
                  <a:pt x="0" y="0"/>
                </a:moveTo>
                <a:lnTo>
                  <a:pt x="5309986" y="0"/>
                </a:lnTo>
                <a:lnTo>
                  <a:pt x="5309986" y="5644962"/>
                </a:lnTo>
                <a:lnTo>
                  <a:pt x="0" y="5644962"/>
                </a:lnTo>
                <a:lnTo>
                  <a:pt x="0" y="0"/>
                </a:lnTo>
                <a:close/>
              </a:path>
            </a:pathLst>
          </a:custGeom>
          <a:blipFill>
            <a:blip r:embed="rId3"/>
            <a:stretch>
              <a:fillRect/>
            </a:stretch>
          </a:blipFill>
        </p:spPr>
      </p:sp>
      <p:sp>
        <p:nvSpPr>
          <p:cNvPr id="7" name="TextBox 7"/>
          <p:cNvSpPr txBox="1"/>
          <p:nvPr/>
        </p:nvSpPr>
        <p:spPr>
          <a:xfrm>
            <a:off x="9869361" y="990718"/>
            <a:ext cx="7306023"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Security Control/ Kontrol keamanan</a:t>
            </a:r>
          </a:p>
        </p:txBody>
      </p:sp>
      <p:sp>
        <p:nvSpPr>
          <p:cNvPr id="8" name="Freeform 8"/>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sp>
        <p:nvSpPr>
          <p:cNvPr id="9" name="TextBox 9"/>
          <p:cNvSpPr txBox="1"/>
          <p:nvPr/>
        </p:nvSpPr>
        <p:spPr>
          <a:xfrm>
            <a:off x="10209864" y="4805897"/>
            <a:ext cx="7049436" cy="41262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tindakan untuk mencegah atau menangani ancaman atau menghindari resiko. Cara menggunakan keamanan ini biasanya diuraikan dalam kebijakan keamanan.</a:t>
            </a:r>
          </a:p>
          <a:p>
            <a:pPr algn="just">
              <a:lnSpc>
                <a:spcPts val="4680"/>
              </a:lnSpc>
            </a:pPr>
            <a:endParaRPr lang="en-US" sz="3600">
              <a:solidFill>
                <a:srgbClr val="FFFFFF"/>
              </a:solidFill>
              <a:latin typeface="HK Grotesk Light"/>
            </a:endParaRPr>
          </a:p>
        </p:txBody>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TextBox 6"/>
          <p:cNvSpPr txBox="1"/>
          <p:nvPr/>
        </p:nvSpPr>
        <p:spPr>
          <a:xfrm>
            <a:off x="9869361" y="990718"/>
            <a:ext cx="7306023"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Security Control/ Kontrol keamanan</a:t>
            </a:r>
          </a:p>
        </p:txBody>
      </p:sp>
      <p:sp>
        <p:nvSpPr>
          <p:cNvPr id="7" name="Freeform 7"/>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sp>
        <p:nvSpPr>
          <p:cNvPr id="8" name="TextBox 8"/>
          <p:cNvSpPr txBox="1"/>
          <p:nvPr/>
        </p:nvSpPr>
        <p:spPr>
          <a:xfrm>
            <a:off x="10209864" y="4805897"/>
            <a:ext cx="7049436" cy="41262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tindakan untuk mencegah atau menangani ancaman atau menghindari resiko. Cara menggunakan keamanan ini biasanya diuraikan dalam kebijakan keamanan.</a:t>
            </a:r>
          </a:p>
          <a:p>
            <a:pPr algn="just">
              <a:lnSpc>
                <a:spcPts val="4680"/>
              </a:lnSpc>
            </a:pPr>
            <a:endParaRPr lang="en-US" sz="3600">
              <a:solidFill>
                <a:srgbClr val="FFFFFF"/>
              </a:solidFill>
              <a:latin typeface="HK Grotesk Light"/>
            </a:endParaRPr>
          </a:p>
        </p:txBody>
      </p:sp>
      <p:sp>
        <p:nvSpPr>
          <p:cNvPr id="9" name="Freeform 9"/>
          <p:cNvSpPr/>
          <p:nvPr/>
        </p:nvSpPr>
        <p:spPr>
          <a:xfrm>
            <a:off x="2503919" y="2321019"/>
            <a:ext cx="5309986" cy="5644962"/>
          </a:xfrm>
          <a:custGeom>
            <a:avLst/>
            <a:gdLst/>
            <a:ahLst/>
            <a:cxnLst/>
            <a:rect l="l" t="t" r="r" b="b"/>
            <a:pathLst>
              <a:path w="5309986" h="5644962">
                <a:moveTo>
                  <a:pt x="0" y="0"/>
                </a:moveTo>
                <a:lnTo>
                  <a:pt x="5309986" y="0"/>
                </a:lnTo>
                <a:lnTo>
                  <a:pt x="5309986" y="5644962"/>
                </a:lnTo>
                <a:lnTo>
                  <a:pt x="0" y="5644962"/>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TextBox 6"/>
          <p:cNvSpPr txBox="1"/>
          <p:nvPr/>
        </p:nvSpPr>
        <p:spPr>
          <a:xfrm>
            <a:off x="9869361" y="1599565"/>
            <a:ext cx="7306023" cy="2445385"/>
          </a:xfrm>
          <a:prstGeom prst="rect">
            <a:avLst/>
          </a:prstGeom>
        </p:spPr>
        <p:txBody>
          <a:bodyPr lIns="0" tIns="0" rIns="0" bIns="0" rtlCol="0" anchor="t">
            <a:spAutoFit/>
          </a:bodyPr>
          <a:lstStyle/>
          <a:p>
            <a:pPr algn="ctr">
              <a:lnSpc>
                <a:spcPts val="6440"/>
              </a:lnSpc>
            </a:pPr>
            <a:r>
              <a:rPr lang="en-US" sz="5600">
                <a:solidFill>
                  <a:srgbClr val="FFFFFF"/>
                </a:solidFill>
                <a:latin typeface="HK Grotesk Bold"/>
              </a:rPr>
              <a:t>Security Policies/Kebijakan Keamanan</a:t>
            </a:r>
          </a:p>
        </p:txBody>
      </p:sp>
      <p:sp>
        <p:nvSpPr>
          <p:cNvPr id="7" name="Freeform 7"/>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sp>
        <p:nvSpPr>
          <p:cNvPr id="8" name="TextBox 8"/>
          <p:cNvSpPr txBox="1"/>
          <p:nvPr/>
        </p:nvSpPr>
        <p:spPr>
          <a:xfrm>
            <a:off x="10209864" y="4805897"/>
            <a:ext cx="7049436" cy="41262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Kebijakan keamanan yang terdiri dari seperangkat aturan dan regulasi. Kebijakan keamanan biasanya menjelaskan bagaimana regulasi dan aturan diemplementasi.</a:t>
            </a:r>
          </a:p>
          <a:p>
            <a:pPr algn="just">
              <a:lnSpc>
                <a:spcPts val="4680"/>
              </a:lnSpc>
            </a:pPr>
            <a:endParaRPr lang="en-US" sz="3600">
              <a:solidFill>
                <a:srgbClr val="FFFFFF"/>
              </a:solidFill>
              <a:latin typeface="HK Grotesk Light"/>
            </a:endParaRPr>
          </a:p>
        </p:txBody>
      </p:sp>
      <p:sp>
        <p:nvSpPr>
          <p:cNvPr id="9" name="Freeform 9"/>
          <p:cNvSpPr/>
          <p:nvPr/>
        </p:nvSpPr>
        <p:spPr>
          <a:xfrm>
            <a:off x="2503919" y="2321019"/>
            <a:ext cx="5309986" cy="5644962"/>
          </a:xfrm>
          <a:custGeom>
            <a:avLst/>
            <a:gdLst/>
            <a:ahLst/>
            <a:cxnLst/>
            <a:rect l="l" t="t" r="r" b="b"/>
            <a:pathLst>
              <a:path w="5309986" h="5644962">
                <a:moveTo>
                  <a:pt x="0" y="0"/>
                </a:moveTo>
                <a:lnTo>
                  <a:pt x="5309986" y="0"/>
                </a:lnTo>
                <a:lnTo>
                  <a:pt x="5309986" y="5644962"/>
                </a:lnTo>
                <a:lnTo>
                  <a:pt x="0" y="5644962"/>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9953" r="-25293" b="-2789"/>
            </a:stretch>
          </a:blipFill>
        </p:spPr>
      </p:sp>
      <p:grpSp>
        <p:nvGrpSpPr>
          <p:cNvPr id="3" name="Group 3"/>
          <p:cNvGrpSpPr/>
          <p:nvPr/>
        </p:nvGrpSpPr>
        <p:grpSpPr>
          <a:xfrm>
            <a:off x="1234036" y="2256784"/>
            <a:ext cx="7189669" cy="8030216"/>
            <a:chOff x="0" y="0"/>
            <a:chExt cx="2760047" cy="3082726"/>
          </a:xfrm>
        </p:grpSpPr>
        <p:sp>
          <p:nvSpPr>
            <p:cNvPr id="4" name="Freeform 4"/>
            <p:cNvSpPr/>
            <p:nvPr/>
          </p:nvSpPr>
          <p:spPr>
            <a:xfrm>
              <a:off x="0" y="0"/>
              <a:ext cx="2760048" cy="3082726"/>
            </a:xfrm>
            <a:custGeom>
              <a:avLst/>
              <a:gdLst/>
              <a:ahLst/>
              <a:cxnLst/>
              <a:rect l="l" t="t" r="r" b="b"/>
              <a:pathLst>
                <a:path w="2760048" h="3082726">
                  <a:moveTo>
                    <a:pt x="2635587" y="3082726"/>
                  </a:moveTo>
                  <a:lnTo>
                    <a:pt x="124460" y="3082726"/>
                  </a:lnTo>
                  <a:cubicBezTo>
                    <a:pt x="55880" y="3082726"/>
                    <a:pt x="0" y="3026846"/>
                    <a:pt x="0" y="2958266"/>
                  </a:cubicBezTo>
                  <a:lnTo>
                    <a:pt x="0" y="124460"/>
                  </a:lnTo>
                  <a:cubicBezTo>
                    <a:pt x="0" y="55880"/>
                    <a:pt x="55880" y="0"/>
                    <a:pt x="124460" y="0"/>
                  </a:cubicBezTo>
                  <a:lnTo>
                    <a:pt x="2635588" y="0"/>
                  </a:lnTo>
                  <a:cubicBezTo>
                    <a:pt x="2704167" y="0"/>
                    <a:pt x="2760048" y="55880"/>
                    <a:pt x="2760048" y="124460"/>
                  </a:cubicBezTo>
                  <a:lnTo>
                    <a:pt x="2760048" y="2958266"/>
                  </a:lnTo>
                  <a:cubicBezTo>
                    <a:pt x="2760048" y="3026846"/>
                    <a:pt x="2704167" y="3082726"/>
                    <a:pt x="2635588" y="3082726"/>
                  </a:cubicBezTo>
                  <a:close/>
                </a:path>
              </a:pathLst>
            </a:custGeom>
            <a:solidFill>
              <a:srgbClr val="484995">
                <a:alpha val="43922"/>
              </a:srgbClr>
            </a:solidFill>
          </p:spPr>
        </p:sp>
      </p:grpSp>
      <p:grpSp>
        <p:nvGrpSpPr>
          <p:cNvPr id="5" name="Group 5"/>
          <p:cNvGrpSpPr/>
          <p:nvPr/>
        </p:nvGrpSpPr>
        <p:grpSpPr>
          <a:xfrm>
            <a:off x="1216222" y="2878143"/>
            <a:ext cx="7207482" cy="7408857"/>
            <a:chOff x="0" y="0"/>
            <a:chExt cx="2766886" cy="2844192"/>
          </a:xfrm>
        </p:grpSpPr>
        <p:sp>
          <p:nvSpPr>
            <p:cNvPr id="6" name="Freeform 6"/>
            <p:cNvSpPr/>
            <p:nvPr/>
          </p:nvSpPr>
          <p:spPr>
            <a:xfrm>
              <a:off x="0" y="0"/>
              <a:ext cx="2766886" cy="2844192"/>
            </a:xfrm>
            <a:custGeom>
              <a:avLst/>
              <a:gdLst/>
              <a:ahLst/>
              <a:cxnLst/>
              <a:rect l="l" t="t" r="r" b="b"/>
              <a:pathLst>
                <a:path w="2766886" h="2844192">
                  <a:moveTo>
                    <a:pt x="2642426" y="2844192"/>
                  </a:moveTo>
                  <a:lnTo>
                    <a:pt x="124460" y="2844192"/>
                  </a:lnTo>
                  <a:cubicBezTo>
                    <a:pt x="55880" y="2844192"/>
                    <a:pt x="0" y="2788312"/>
                    <a:pt x="0" y="2719731"/>
                  </a:cubicBezTo>
                  <a:lnTo>
                    <a:pt x="0" y="124460"/>
                  </a:lnTo>
                  <a:cubicBezTo>
                    <a:pt x="0" y="55880"/>
                    <a:pt x="55880" y="0"/>
                    <a:pt x="124460" y="0"/>
                  </a:cubicBezTo>
                  <a:lnTo>
                    <a:pt x="2642426" y="0"/>
                  </a:lnTo>
                  <a:cubicBezTo>
                    <a:pt x="2711006" y="0"/>
                    <a:pt x="2766886" y="55880"/>
                    <a:pt x="2766886" y="124460"/>
                  </a:cubicBezTo>
                  <a:lnTo>
                    <a:pt x="2766886" y="2719732"/>
                  </a:lnTo>
                  <a:cubicBezTo>
                    <a:pt x="2766886" y="2788312"/>
                    <a:pt x="2711006" y="2844192"/>
                    <a:pt x="2642426" y="2844192"/>
                  </a:cubicBezTo>
                  <a:close/>
                </a:path>
              </a:pathLst>
            </a:custGeom>
            <a:solidFill>
              <a:srgbClr val="484995">
                <a:alpha val="65882"/>
              </a:srgbClr>
            </a:solidFill>
          </p:spPr>
        </p:sp>
      </p:grpSp>
      <p:grpSp>
        <p:nvGrpSpPr>
          <p:cNvPr id="7" name="Group 7"/>
          <p:cNvGrpSpPr/>
          <p:nvPr/>
        </p:nvGrpSpPr>
        <p:grpSpPr>
          <a:xfrm>
            <a:off x="1234036" y="3493382"/>
            <a:ext cx="7189669" cy="7526240"/>
            <a:chOff x="0" y="0"/>
            <a:chExt cx="2760047" cy="2889254"/>
          </a:xfrm>
        </p:grpSpPr>
        <p:sp>
          <p:nvSpPr>
            <p:cNvPr id="8" name="Freeform 8"/>
            <p:cNvSpPr/>
            <p:nvPr/>
          </p:nvSpPr>
          <p:spPr>
            <a:xfrm>
              <a:off x="0" y="0"/>
              <a:ext cx="2760048" cy="2889254"/>
            </a:xfrm>
            <a:custGeom>
              <a:avLst/>
              <a:gdLst/>
              <a:ahLst/>
              <a:cxnLst/>
              <a:rect l="l" t="t" r="r" b="b"/>
              <a:pathLst>
                <a:path w="2760048" h="2889254">
                  <a:moveTo>
                    <a:pt x="2635587" y="2889254"/>
                  </a:moveTo>
                  <a:lnTo>
                    <a:pt x="124460" y="2889254"/>
                  </a:lnTo>
                  <a:cubicBezTo>
                    <a:pt x="55880" y="2889254"/>
                    <a:pt x="0" y="2833374"/>
                    <a:pt x="0" y="2764794"/>
                  </a:cubicBezTo>
                  <a:lnTo>
                    <a:pt x="0" y="124460"/>
                  </a:lnTo>
                  <a:cubicBezTo>
                    <a:pt x="0" y="55880"/>
                    <a:pt x="55880" y="0"/>
                    <a:pt x="124460" y="0"/>
                  </a:cubicBezTo>
                  <a:lnTo>
                    <a:pt x="2635588" y="0"/>
                  </a:lnTo>
                  <a:cubicBezTo>
                    <a:pt x="2704167" y="0"/>
                    <a:pt x="2760048" y="55880"/>
                    <a:pt x="2760048" y="124460"/>
                  </a:cubicBezTo>
                  <a:lnTo>
                    <a:pt x="2760048" y="2764794"/>
                  </a:lnTo>
                  <a:cubicBezTo>
                    <a:pt x="2760048" y="2833374"/>
                    <a:pt x="2704167" y="2889254"/>
                    <a:pt x="2635588" y="2889254"/>
                  </a:cubicBezTo>
                  <a:close/>
                </a:path>
              </a:pathLst>
            </a:custGeom>
            <a:solidFill>
              <a:srgbClr val="484995"/>
            </a:solidFill>
          </p:spPr>
        </p:sp>
      </p:grpSp>
      <p:sp>
        <p:nvSpPr>
          <p:cNvPr id="9" name="TextBox 9"/>
          <p:cNvSpPr txBox="1"/>
          <p:nvPr/>
        </p:nvSpPr>
        <p:spPr>
          <a:xfrm>
            <a:off x="2038131" y="6224267"/>
            <a:ext cx="5581479" cy="4265295"/>
          </a:xfrm>
          <a:prstGeom prst="rect">
            <a:avLst/>
          </a:prstGeom>
        </p:spPr>
        <p:txBody>
          <a:bodyPr lIns="0" tIns="0" rIns="0" bIns="0" rtlCol="0" anchor="t">
            <a:spAutoFit/>
          </a:bodyPr>
          <a:lstStyle/>
          <a:p>
            <a:pPr>
              <a:lnSpc>
                <a:spcPts val="3779"/>
              </a:lnSpc>
            </a:pPr>
            <a:r>
              <a:rPr lang="en-US" sz="2700">
                <a:solidFill>
                  <a:srgbClr val="171831"/>
                </a:solidFill>
                <a:latin typeface="HK Grotesk Bold"/>
              </a:rPr>
              <a:t>Threat Agent atau agen ancaman </a:t>
            </a:r>
            <a:r>
              <a:rPr lang="en-US" sz="2700">
                <a:solidFill>
                  <a:srgbClr val="FFFFFF"/>
                </a:solidFill>
                <a:latin typeface="HK Grotesk Bold"/>
              </a:rPr>
              <a:t>merupakan sebuah entitas yang memiliki kemampuan untuk melaksanakan sebuah serangan. Ancaman Cloud dapat berasal dari internal ataupun eksternal, dari manusia ataupun program perangkat lunak.</a:t>
            </a:r>
          </a:p>
          <a:p>
            <a:pPr>
              <a:lnSpc>
                <a:spcPts val="3779"/>
              </a:lnSpc>
            </a:pPr>
            <a:endParaRPr lang="en-US" sz="2700">
              <a:solidFill>
                <a:srgbClr val="FFFFFF"/>
              </a:solidFill>
              <a:latin typeface="HK Grotesk Bold"/>
            </a:endParaRPr>
          </a:p>
        </p:txBody>
      </p:sp>
      <p:sp>
        <p:nvSpPr>
          <p:cNvPr id="10" name="TextBox 10"/>
          <p:cNvSpPr txBox="1"/>
          <p:nvPr/>
        </p:nvSpPr>
        <p:spPr>
          <a:xfrm>
            <a:off x="2161518" y="5223808"/>
            <a:ext cx="5316891" cy="9353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Threat Agent</a:t>
            </a:r>
          </a:p>
        </p:txBody>
      </p:sp>
      <p:grpSp>
        <p:nvGrpSpPr>
          <p:cNvPr id="11" name="Group 11"/>
          <p:cNvGrpSpPr/>
          <p:nvPr/>
        </p:nvGrpSpPr>
        <p:grpSpPr>
          <a:xfrm>
            <a:off x="2029224" y="4323740"/>
            <a:ext cx="2790739" cy="529858"/>
            <a:chOff x="0" y="0"/>
            <a:chExt cx="3720986" cy="706478"/>
          </a:xfrm>
        </p:grpSpPr>
        <p:grpSp>
          <p:nvGrpSpPr>
            <p:cNvPr id="12" name="Group 12"/>
            <p:cNvGrpSpPr/>
            <p:nvPr/>
          </p:nvGrpSpPr>
          <p:grpSpPr>
            <a:xfrm>
              <a:off x="0" y="0"/>
              <a:ext cx="3720986" cy="706478"/>
              <a:chOff x="0" y="0"/>
              <a:chExt cx="5405518" cy="1026309"/>
            </a:xfrm>
          </p:grpSpPr>
          <p:sp>
            <p:nvSpPr>
              <p:cNvPr id="13" name="Freeform 13"/>
              <p:cNvSpPr/>
              <p:nvPr/>
            </p:nvSpPr>
            <p:spPr>
              <a:xfrm>
                <a:off x="0" y="0"/>
                <a:ext cx="5405519" cy="1026309"/>
              </a:xfrm>
              <a:custGeom>
                <a:avLst/>
                <a:gdLst/>
                <a:ahLst/>
                <a:cxnLst/>
                <a:rect l="l" t="t" r="r" b="b"/>
                <a:pathLst>
                  <a:path w="5405519" h="1026309">
                    <a:moveTo>
                      <a:pt x="5281058" y="1026308"/>
                    </a:moveTo>
                    <a:lnTo>
                      <a:pt x="124460" y="1026308"/>
                    </a:lnTo>
                    <a:cubicBezTo>
                      <a:pt x="55880" y="1026308"/>
                      <a:pt x="0" y="970429"/>
                      <a:pt x="0" y="901848"/>
                    </a:cubicBezTo>
                    <a:lnTo>
                      <a:pt x="0" y="124460"/>
                    </a:lnTo>
                    <a:cubicBezTo>
                      <a:pt x="0" y="55880"/>
                      <a:pt x="55880" y="0"/>
                      <a:pt x="124460" y="0"/>
                    </a:cubicBezTo>
                    <a:lnTo>
                      <a:pt x="5281059" y="0"/>
                    </a:lnTo>
                    <a:cubicBezTo>
                      <a:pt x="5349639" y="0"/>
                      <a:pt x="5405519" y="55880"/>
                      <a:pt x="5405519" y="124460"/>
                    </a:cubicBezTo>
                    <a:lnTo>
                      <a:pt x="5405519" y="901849"/>
                    </a:lnTo>
                    <a:cubicBezTo>
                      <a:pt x="5405519" y="970429"/>
                      <a:pt x="5349639" y="1026309"/>
                      <a:pt x="5281059" y="1026309"/>
                    </a:cubicBezTo>
                    <a:close/>
                  </a:path>
                </a:pathLst>
              </a:custGeom>
              <a:solidFill>
                <a:srgbClr val="9695FF"/>
              </a:solidFill>
            </p:spPr>
          </p:sp>
        </p:grpSp>
        <p:sp>
          <p:nvSpPr>
            <p:cNvPr id="14" name="TextBox 14"/>
            <p:cNvSpPr txBox="1"/>
            <p:nvPr/>
          </p:nvSpPr>
          <p:spPr>
            <a:xfrm>
              <a:off x="222588" y="119686"/>
              <a:ext cx="3275810" cy="476631"/>
            </a:xfrm>
            <a:prstGeom prst="rect">
              <a:avLst/>
            </a:prstGeom>
          </p:spPr>
          <p:txBody>
            <a:bodyPr lIns="0" tIns="0" rIns="0" bIns="0" rtlCol="0" anchor="t">
              <a:spAutoFit/>
            </a:bodyPr>
            <a:lstStyle/>
            <a:p>
              <a:pPr algn="ctr">
                <a:lnSpc>
                  <a:spcPts val="2784"/>
                </a:lnSpc>
              </a:pPr>
              <a:r>
                <a:rPr lang="en-US" sz="2400">
                  <a:solidFill>
                    <a:srgbClr val="FFFFFF"/>
                  </a:solidFill>
                  <a:latin typeface="HK Grotesk Bold"/>
                </a:rPr>
                <a:t>Threat Agent</a:t>
              </a:r>
            </a:p>
          </p:txBody>
        </p:sp>
      </p:grpSp>
      <p:sp>
        <p:nvSpPr>
          <p:cNvPr id="15" name="AutoShape 15"/>
          <p:cNvSpPr/>
          <p:nvPr/>
        </p:nvSpPr>
        <p:spPr>
          <a:xfrm flipH="1">
            <a:off x="11876378" y="3594636"/>
            <a:ext cx="6411622" cy="0"/>
          </a:xfrm>
          <a:prstGeom prst="line">
            <a:avLst/>
          </a:prstGeom>
          <a:ln w="19050" cap="flat">
            <a:solidFill>
              <a:srgbClr val="9695FF"/>
            </a:solidFill>
            <a:prstDash val="solid"/>
            <a:headEnd type="none" w="sm" len="sm"/>
            <a:tailEnd type="oval" w="lg" len="lg"/>
          </a:ln>
        </p:spPr>
      </p:sp>
      <p:sp>
        <p:nvSpPr>
          <p:cNvPr id="16" name="TextBox 16"/>
          <p:cNvSpPr txBox="1"/>
          <p:nvPr/>
        </p:nvSpPr>
        <p:spPr>
          <a:xfrm>
            <a:off x="11876378" y="3832761"/>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PENYERANG ANONIM</a:t>
            </a:r>
          </a:p>
        </p:txBody>
      </p:sp>
      <p:sp>
        <p:nvSpPr>
          <p:cNvPr id="17" name="AutoShape 17"/>
          <p:cNvSpPr/>
          <p:nvPr/>
        </p:nvSpPr>
        <p:spPr>
          <a:xfrm flipH="1">
            <a:off x="11876378" y="4359543"/>
            <a:ext cx="6411622" cy="0"/>
          </a:xfrm>
          <a:prstGeom prst="line">
            <a:avLst/>
          </a:prstGeom>
          <a:ln w="19050" cap="flat">
            <a:solidFill>
              <a:srgbClr val="FFFFFF"/>
            </a:solidFill>
            <a:prstDash val="solid"/>
            <a:headEnd type="none" w="sm" len="sm"/>
            <a:tailEnd type="oval" w="lg" len="lg"/>
          </a:ln>
        </p:spPr>
      </p:sp>
      <p:sp>
        <p:nvSpPr>
          <p:cNvPr id="18" name="TextBox 18"/>
          <p:cNvSpPr txBox="1"/>
          <p:nvPr/>
        </p:nvSpPr>
        <p:spPr>
          <a:xfrm>
            <a:off x="11882632" y="4374193"/>
            <a:ext cx="5533424" cy="778832"/>
          </a:xfrm>
          <a:prstGeom prst="rect">
            <a:avLst/>
          </a:prstGeom>
        </p:spPr>
        <p:txBody>
          <a:bodyPr lIns="0" tIns="0" rIns="0" bIns="0" rtlCol="0" anchor="t">
            <a:spAutoFit/>
          </a:bodyPr>
          <a:lstStyle/>
          <a:p>
            <a:pPr>
              <a:lnSpc>
                <a:spcPts val="2053"/>
              </a:lnSpc>
            </a:pPr>
            <a:endParaRPr/>
          </a:p>
          <a:p>
            <a:pPr>
              <a:lnSpc>
                <a:spcPts val="2053"/>
              </a:lnSpc>
            </a:pPr>
            <a:r>
              <a:rPr lang="en-US" sz="1770">
                <a:solidFill>
                  <a:srgbClr val="9695FF"/>
                </a:solidFill>
                <a:latin typeface="HK Grotesk Bold"/>
              </a:rPr>
              <a:t>MALICIOUS SERVICE AGENT</a:t>
            </a:r>
          </a:p>
          <a:p>
            <a:pPr>
              <a:lnSpc>
                <a:spcPts val="2053"/>
              </a:lnSpc>
            </a:pPr>
            <a:endParaRPr lang="en-US" sz="1770">
              <a:solidFill>
                <a:srgbClr val="9695FF"/>
              </a:solidFill>
              <a:latin typeface="HK Grotesk Bold"/>
            </a:endParaRPr>
          </a:p>
        </p:txBody>
      </p:sp>
      <p:sp>
        <p:nvSpPr>
          <p:cNvPr id="19" name="AutoShape 19"/>
          <p:cNvSpPr/>
          <p:nvPr/>
        </p:nvSpPr>
        <p:spPr>
          <a:xfrm flipH="1">
            <a:off x="11876378" y="5143500"/>
            <a:ext cx="6411622" cy="0"/>
          </a:xfrm>
          <a:prstGeom prst="line">
            <a:avLst/>
          </a:prstGeom>
          <a:ln w="19050" cap="flat">
            <a:solidFill>
              <a:srgbClr val="9695FF"/>
            </a:solidFill>
            <a:prstDash val="solid"/>
            <a:headEnd type="none" w="sm" len="sm"/>
            <a:tailEnd type="oval" w="lg" len="lg"/>
          </a:ln>
        </p:spPr>
      </p:sp>
      <p:sp>
        <p:nvSpPr>
          <p:cNvPr id="20" name="TextBox 20"/>
          <p:cNvSpPr txBox="1"/>
          <p:nvPr/>
        </p:nvSpPr>
        <p:spPr>
          <a:xfrm>
            <a:off x="11876378" y="5381625"/>
            <a:ext cx="5389177"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PENYERANG TERPERCAYA</a:t>
            </a:r>
          </a:p>
        </p:txBody>
      </p:sp>
      <p:sp>
        <p:nvSpPr>
          <p:cNvPr id="21" name="AutoShape 21"/>
          <p:cNvSpPr/>
          <p:nvPr/>
        </p:nvSpPr>
        <p:spPr>
          <a:xfrm flipH="1">
            <a:off x="11876378" y="5908407"/>
            <a:ext cx="6411622" cy="0"/>
          </a:xfrm>
          <a:prstGeom prst="line">
            <a:avLst/>
          </a:prstGeom>
          <a:ln w="19050" cap="flat">
            <a:solidFill>
              <a:srgbClr val="FFFFFF"/>
            </a:solidFill>
            <a:prstDash val="solid"/>
            <a:headEnd type="none" w="sm" len="sm"/>
            <a:tailEnd type="oval" w="lg" len="lg"/>
          </a:ln>
        </p:spPr>
      </p:sp>
      <p:sp>
        <p:nvSpPr>
          <p:cNvPr id="22" name="TextBox 22"/>
          <p:cNvSpPr txBox="1"/>
          <p:nvPr/>
        </p:nvSpPr>
        <p:spPr>
          <a:xfrm>
            <a:off x="11876378" y="6165582"/>
            <a:ext cx="4851411"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MALICIOUS INSIDER</a:t>
            </a:r>
          </a:p>
        </p:txBody>
      </p:sp>
      <p:sp>
        <p:nvSpPr>
          <p:cNvPr id="23" name="AutoShape 23"/>
          <p:cNvSpPr/>
          <p:nvPr/>
        </p:nvSpPr>
        <p:spPr>
          <a:xfrm flipH="1">
            <a:off x="11876378" y="6692364"/>
            <a:ext cx="6411622" cy="0"/>
          </a:xfrm>
          <a:prstGeom prst="line">
            <a:avLst/>
          </a:prstGeom>
          <a:ln w="19050" cap="flat">
            <a:solidFill>
              <a:srgbClr val="9695FF"/>
            </a:solidFill>
            <a:prstDash val="solid"/>
            <a:headEnd type="none" w="sm" len="sm"/>
            <a:tailEnd type="oval" w="lg" len="lg"/>
          </a:ln>
        </p:spPr>
      </p:sp>
      <p:sp>
        <p:nvSpPr>
          <p:cNvPr id="24" name="Freeform 24"/>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25" name="Group 25"/>
          <p:cNvGrpSpPr/>
          <p:nvPr/>
        </p:nvGrpSpPr>
        <p:grpSpPr>
          <a:xfrm>
            <a:off x="12010705" y="173871"/>
            <a:ext cx="6686347" cy="915690"/>
            <a:chOff x="0" y="0"/>
            <a:chExt cx="8915130" cy="1220920"/>
          </a:xfrm>
        </p:grpSpPr>
        <p:grpSp>
          <p:nvGrpSpPr>
            <p:cNvPr id="26" name="Group 26"/>
            <p:cNvGrpSpPr/>
            <p:nvPr/>
          </p:nvGrpSpPr>
          <p:grpSpPr>
            <a:xfrm>
              <a:off x="0" y="0"/>
              <a:ext cx="8915130" cy="1220920"/>
              <a:chOff x="0" y="0"/>
              <a:chExt cx="2201113" cy="301441"/>
            </a:xfrm>
          </p:grpSpPr>
          <p:sp>
            <p:nvSpPr>
              <p:cNvPr id="27" name="Freeform 27"/>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8" name="TextBox 28"/>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9" name="Freeform 29"/>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30" name="Freeform 30"/>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6626" r="-25293" b="-6116"/>
            </a:stretch>
          </a:blipFill>
        </p:spPr>
      </p:sp>
      <p:sp>
        <p:nvSpPr>
          <p:cNvPr id="3" name="TextBox 3"/>
          <p:cNvSpPr txBox="1"/>
          <p:nvPr/>
        </p:nvSpPr>
        <p:spPr>
          <a:xfrm>
            <a:off x="1234036" y="1047750"/>
            <a:ext cx="7909964" cy="9353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Gambaran</a:t>
            </a:r>
          </a:p>
        </p:txBody>
      </p:sp>
      <p:sp>
        <p:nvSpPr>
          <p:cNvPr id="4" name="Freeform 4"/>
          <p:cNvSpPr/>
          <p:nvPr/>
        </p:nvSpPr>
        <p:spPr>
          <a:xfrm>
            <a:off x="4143518" y="2294436"/>
            <a:ext cx="10000965" cy="7577654"/>
          </a:xfrm>
          <a:custGeom>
            <a:avLst/>
            <a:gdLst/>
            <a:ahLst/>
            <a:cxnLst/>
            <a:rect l="l" t="t" r="r" b="b"/>
            <a:pathLst>
              <a:path w="10000965" h="7577654">
                <a:moveTo>
                  <a:pt x="0" y="0"/>
                </a:moveTo>
                <a:lnTo>
                  <a:pt x="10000964" y="0"/>
                </a:lnTo>
                <a:lnTo>
                  <a:pt x="10000964" y="7577654"/>
                </a:lnTo>
                <a:lnTo>
                  <a:pt x="0" y="7577654"/>
                </a:lnTo>
                <a:lnTo>
                  <a:pt x="0" y="0"/>
                </a:lnTo>
                <a:close/>
              </a:path>
            </a:pathLst>
          </a:custGeom>
          <a:blipFill>
            <a:blip r:embed="rId3"/>
            <a:stretch>
              <a:fillRect/>
            </a:stretch>
          </a:blipFill>
        </p:spPr>
      </p:sp>
      <p:sp>
        <p:nvSpPr>
          <p:cNvPr id="5" name="Freeform 5"/>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6" name="Group 6"/>
          <p:cNvGrpSpPr/>
          <p:nvPr/>
        </p:nvGrpSpPr>
        <p:grpSpPr>
          <a:xfrm>
            <a:off x="11901588" y="297147"/>
            <a:ext cx="6686347" cy="915690"/>
            <a:chOff x="0" y="0"/>
            <a:chExt cx="8915130" cy="1220920"/>
          </a:xfrm>
        </p:grpSpPr>
        <p:grpSp>
          <p:nvGrpSpPr>
            <p:cNvPr id="7" name="Group 7"/>
            <p:cNvGrpSpPr/>
            <p:nvPr/>
          </p:nvGrpSpPr>
          <p:grpSpPr>
            <a:xfrm>
              <a:off x="0" y="0"/>
              <a:ext cx="8915130" cy="1220920"/>
              <a:chOff x="0" y="0"/>
              <a:chExt cx="2201113" cy="301441"/>
            </a:xfrm>
          </p:grpSpPr>
          <p:sp>
            <p:nvSpPr>
              <p:cNvPr id="8" name="Freeform 8"/>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0" name="Freeform 10"/>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1" name="Freeform 11"/>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2503919" y="2321019"/>
            <a:ext cx="5309986" cy="5644962"/>
          </a:xfrm>
          <a:custGeom>
            <a:avLst/>
            <a:gdLst/>
            <a:ahLst/>
            <a:cxnLst/>
            <a:rect l="l" t="t" r="r" b="b"/>
            <a:pathLst>
              <a:path w="5309986" h="5644962">
                <a:moveTo>
                  <a:pt x="0" y="0"/>
                </a:moveTo>
                <a:lnTo>
                  <a:pt x="5309986" y="0"/>
                </a:lnTo>
                <a:lnTo>
                  <a:pt x="5309986" y="5644962"/>
                </a:lnTo>
                <a:lnTo>
                  <a:pt x="0" y="5644962"/>
                </a:lnTo>
                <a:lnTo>
                  <a:pt x="0" y="0"/>
                </a:lnTo>
                <a:close/>
              </a:path>
            </a:pathLst>
          </a:custGeom>
          <a:blipFill>
            <a:blip r:embed="rId3"/>
            <a:stretch>
              <a:fillRect/>
            </a:stretch>
          </a:blipFill>
        </p:spPr>
      </p:sp>
      <p:sp>
        <p:nvSpPr>
          <p:cNvPr id="7" name="Freeform 7"/>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sp>
        <p:nvSpPr>
          <p:cNvPr id="8" name="TextBox 8"/>
          <p:cNvSpPr txBox="1"/>
          <p:nvPr/>
        </p:nvSpPr>
        <p:spPr>
          <a:xfrm>
            <a:off x="9869361" y="1599565"/>
            <a:ext cx="7306023" cy="1635760"/>
          </a:xfrm>
          <a:prstGeom prst="rect">
            <a:avLst/>
          </a:prstGeom>
        </p:spPr>
        <p:txBody>
          <a:bodyPr lIns="0" tIns="0" rIns="0" bIns="0" rtlCol="0" anchor="t">
            <a:spAutoFit/>
          </a:bodyPr>
          <a:lstStyle/>
          <a:p>
            <a:pPr algn="ctr">
              <a:lnSpc>
                <a:spcPts val="6440"/>
              </a:lnSpc>
            </a:pPr>
            <a:r>
              <a:rPr lang="en-US" sz="5600">
                <a:solidFill>
                  <a:srgbClr val="FFFFFF"/>
                </a:solidFill>
                <a:latin typeface="HK Grotesk Bold"/>
              </a:rPr>
              <a:t>Malicious Service Agent</a:t>
            </a:r>
          </a:p>
        </p:txBody>
      </p:sp>
      <p:sp>
        <p:nvSpPr>
          <p:cNvPr id="9" name="TextBox 9"/>
          <p:cNvSpPr txBox="1"/>
          <p:nvPr/>
        </p:nvSpPr>
        <p:spPr>
          <a:xfrm>
            <a:off x="10209864" y="4805897"/>
            <a:ext cx="7049436" cy="235458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Malicious Service Agent memiliki kemampuan untuk mengganggu dan mencegat lalu lintas jaringan di dalam Cloud.</a:t>
            </a:r>
          </a:p>
        </p:txBody>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3602037"/>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TextBox 6"/>
          <p:cNvSpPr txBox="1"/>
          <p:nvPr/>
        </p:nvSpPr>
        <p:spPr>
          <a:xfrm>
            <a:off x="9869361" y="1151890"/>
            <a:ext cx="7306023" cy="2445385"/>
          </a:xfrm>
          <a:prstGeom prst="rect">
            <a:avLst/>
          </a:prstGeom>
        </p:spPr>
        <p:txBody>
          <a:bodyPr lIns="0" tIns="0" rIns="0" bIns="0" rtlCol="0" anchor="t">
            <a:spAutoFit/>
          </a:bodyPr>
          <a:lstStyle/>
          <a:p>
            <a:pPr algn="ctr">
              <a:lnSpc>
                <a:spcPts val="6440"/>
              </a:lnSpc>
            </a:pPr>
            <a:r>
              <a:rPr lang="en-US" sz="5600">
                <a:solidFill>
                  <a:srgbClr val="FFFFFF"/>
                </a:solidFill>
                <a:latin typeface="HK Grotesk Bold"/>
              </a:rPr>
              <a:t>Anonymous Attackers (Penyerang Anonim)</a:t>
            </a:r>
          </a:p>
          <a:p>
            <a:pPr algn="ctr">
              <a:lnSpc>
                <a:spcPts val="6440"/>
              </a:lnSpc>
            </a:pPr>
            <a:endParaRPr lang="en-US" sz="5600">
              <a:solidFill>
                <a:srgbClr val="FFFFFF"/>
              </a:solidFill>
              <a:latin typeface="HK Grotesk Bold"/>
            </a:endParaRPr>
          </a:p>
        </p:txBody>
      </p:sp>
      <p:sp>
        <p:nvSpPr>
          <p:cNvPr id="7" name="TextBox 7"/>
          <p:cNvSpPr txBox="1"/>
          <p:nvPr/>
        </p:nvSpPr>
        <p:spPr>
          <a:xfrm>
            <a:off x="10209864" y="4447472"/>
            <a:ext cx="7049436" cy="41262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Merupakan konsumen atau pengguna layanan cloud yang tidak terpercaya tanpa izin di Cloud. Biasanya ada sebagai program perangkat lunak eksternal yang meluncurkan serangan pada tingkat jaringan melalui jaringan publik. </a:t>
            </a:r>
          </a:p>
        </p:txBody>
      </p:sp>
      <p:sp>
        <p:nvSpPr>
          <p:cNvPr id="8" name="Freeform 8"/>
          <p:cNvSpPr/>
          <p:nvPr/>
        </p:nvSpPr>
        <p:spPr>
          <a:xfrm>
            <a:off x="2503919" y="2321019"/>
            <a:ext cx="5309986" cy="5644962"/>
          </a:xfrm>
          <a:custGeom>
            <a:avLst/>
            <a:gdLst/>
            <a:ahLst/>
            <a:cxnLst/>
            <a:rect l="l" t="t" r="r" b="b"/>
            <a:pathLst>
              <a:path w="5309986" h="5644962">
                <a:moveTo>
                  <a:pt x="0" y="0"/>
                </a:moveTo>
                <a:lnTo>
                  <a:pt x="5309986" y="0"/>
                </a:lnTo>
                <a:lnTo>
                  <a:pt x="5309986" y="5644962"/>
                </a:lnTo>
                <a:lnTo>
                  <a:pt x="0" y="5644962"/>
                </a:lnTo>
                <a:lnTo>
                  <a:pt x="0" y="0"/>
                </a:lnTo>
                <a:close/>
              </a:path>
            </a:pathLst>
          </a:custGeom>
          <a:blipFill>
            <a:blip r:embed="rId3"/>
            <a:stretch>
              <a:fillRect/>
            </a:stretch>
          </a:blipFill>
        </p:spPr>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3896818"/>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TextBox 6"/>
          <p:cNvSpPr txBox="1"/>
          <p:nvPr/>
        </p:nvSpPr>
        <p:spPr>
          <a:xfrm>
            <a:off x="9708070" y="1599565"/>
            <a:ext cx="7628605" cy="1635760"/>
          </a:xfrm>
          <a:prstGeom prst="rect">
            <a:avLst/>
          </a:prstGeom>
        </p:spPr>
        <p:txBody>
          <a:bodyPr lIns="0" tIns="0" rIns="0" bIns="0" rtlCol="0" anchor="t">
            <a:spAutoFit/>
          </a:bodyPr>
          <a:lstStyle/>
          <a:p>
            <a:pPr algn="ctr">
              <a:lnSpc>
                <a:spcPts val="6440"/>
              </a:lnSpc>
            </a:pPr>
            <a:r>
              <a:rPr lang="en-US" sz="5600">
                <a:solidFill>
                  <a:srgbClr val="FFFFFF"/>
                </a:solidFill>
                <a:latin typeface="HK Grotesk Bold"/>
              </a:rPr>
              <a:t>Trusted Attacker (Penyerang Terpercaya)</a:t>
            </a:r>
          </a:p>
        </p:txBody>
      </p:sp>
      <p:sp>
        <p:nvSpPr>
          <p:cNvPr id="7" name="TextBox 7"/>
          <p:cNvSpPr txBox="1"/>
          <p:nvPr/>
        </p:nvSpPr>
        <p:spPr>
          <a:xfrm>
            <a:off x="10209864" y="4520705"/>
            <a:ext cx="7049436" cy="53073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Penyerang terpercaya saling berbagi sumber daya IT di lingkungan cloud yang sama dengan konsumen cloud dan berupaya mengeksploitasi kredensial yang sah dengan menargetkan penyedia cloud dan penyewa cloud yang berbagi sumber daya IT dengan mereka.</a:t>
            </a:r>
          </a:p>
        </p:txBody>
      </p:sp>
      <p:sp>
        <p:nvSpPr>
          <p:cNvPr id="8" name="Freeform 8"/>
          <p:cNvSpPr/>
          <p:nvPr/>
        </p:nvSpPr>
        <p:spPr>
          <a:xfrm>
            <a:off x="2503919" y="2321019"/>
            <a:ext cx="5309986" cy="5644962"/>
          </a:xfrm>
          <a:custGeom>
            <a:avLst/>
            <a:gdLst/>
            <a:ahLst/>
            <a:cxnLst/>
            <a:rect l="l" t="t" r="r" b="b"/>
            <a:pathLst>
              <a:path w="5309986" h="5644962">
                <a:moveTo>
                  <a:pt x="0" y="0"/>
                </a:moveTo>
                <a:lnTo>
                  <a:pt x="5309986" y="0"/>
                </a:lnTo>
                <a:lnTo>
                  <a:pt x="5309986" y="5644962"/>
                </a:lnTo>
                <a:lnTo>
                  <a:pt x="0" y="5644962"/>
                </a:lnTo>
                <a:lnTo>
                  <a:pt x="0" y="0"/>
                </a:lnTo>
                <a:close/>
              </a:path>
            </a:pathLst>
          </a:custGeom>
          <a:blipFill>
            <a:blip r:embed="rId3"/>
            <a:stretch>
              <a:fillRect/>
            </a:stretch>
          </a:blipFill>
        </p:spPr>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20900" r="-25293" b="-1843"/>
            </a:stretch>
          </a:blipFill>
        </p:spPr>
      </p:sp>
      <p:grpSp>
        <p:nvGrpSpPr>
          <p:cNvPr id="3" name="Group 3"/>
          <p:cNvGrpSpPr/>
          <p:nvPr/>
        </p:nvGrpSpPr>
        <p:grpSpPr>
          <a:xfrm>
            <a:off x="8036279" y="789719"/>
            <a:ext cx="10251721" cy="2993083"/>
            <a:chOff x="0" y="0"/>
            <a:chExt cx="3989948" cy="1164902"/>
          </a:xfrm>
        </p:grpSpPr>
        <p:sp>
          <p:nvSpPr>
            <p:cNvPr id="4" name="Freeform 4"/>
            <p:cNvSpPr/>
            <p:nvPr/>
          </p:nvSpPr>
          <p:spPr>
            <a:xfrm>
              <a:off x="0" y="0"/>
              <a:ext cx="3989948" cy="1164902"/>
            </a:xfrm>
            <a:custGeom>
              <a:avLst/>
              <a:gdLst/>
              <a:ahLst/>
              <a:cxnLst/>
              <a:rect l="l" t="t" r="r" b="b"/>
              <a:pathLst>
                <a:path w="3989948" h="1164902">
                  <a:moveTo>
                    <a:pt x="3865488" y="1164902"/>
                  </a:moveTo>
                  <a:lnTo>
                    <a:pt x="124460" y="1164902"/>
                  </a:lnTo>
                  <a:cubicBezTo>
                    <a:pt x="55880" y="1164902"/>
                    <a:pt x="0" y="1109022"/>
                    <a:pt x="0" y="1040442"/>
                  </a:cubicBezTo>
                  <a:lnTo>
                    <a:pt x="0" y="124460"/>
                  </a:lnTo>
                  <a:cubicBezTo>
                    <a:pt x="0" y="55880"/>
                    <a:pt x="55880" y="0"/>
                    <a:pt x="124460" y="0"/>
                  </a:cubicBezTo>
                  <a:lnTo>
                    <a:pt x="3865488" y="0"/>
                  </a:lnTo>
                  <a:cubicBezTo>
                    <a:pt x="3934068" y="0"/>
                    <a:pt x="3989948" y="55880"/>
                    <a:pt x="3989948" y="124460"/>
                  </a:cubicBezTo>
                  <a:lnTo>
                    <a:pt x="3989948" y="1040442"/>
                  </a:lnTo>
                  <a:cubicBezTo>
                    <a:pt x="3989948" y="1109022"/>
                    <a:pt x="3934068" y="1164902"/>
                    <a:pt x="3865488" y="1164902"/>
                  </a:cubicBezTo>
                  <a:close/>
                </a:path>
              </a:pathLst>
            </a:custGeom>
            <a:solidFill>
              <a:srgbClr val="6968D4"/>
            </a:solidFill>
          </p:spPr>
        </p:sp>
      </p:grpSp>
      <p:grpSp>
        <p:nvGrpSpPr>
          <p:cNvPr id="5" name="Group 5"/>
          <p:cNvGrpSpPr/>
          <p:nvPr/>
        </p:nvGrpSpPr>
        <p:grpSpPr>
          <a:xfrm>
            <a:off x="8036279" y="3111101"/>
            <a:ext cx="10251721" cy="2774781"/>
            <a:chOff x="0" y="0"/>
            <a:chExt cx="3989948" cy="1079939"/>
          </a:xfrm>
        </p:grpSpPr>
        <p:sp>
          <p:nvSpPr>
            <p:cNvPr id="6" name="Freeform 6"/>
            <p:cNvSpPr/>
            <p:nvPr/>
          </p:nvSpPr>
          <p:spPr>
            <a:xfrm>
              <a:off x="0" y="0"/>
              <a:ext cx="3989948" cy="1079939"/>
            </a:xfrm>
            <a:custGeom>
              <a:avLst/>
              <a:gdLst/>
              <a:ahLst/>
              <a:cxnLst/>
              <a:rect l="l" t="t" r="r" b="b"/>
              <a:pathLst>
                <a:path w="3989948" h="1079939">
                  <a:moveTo>
                    <a:pt x="3865488" y="1079939"/>
                  </a:moveTo>
                  <a:lnTo>
                    <a:pt x="124460" y="1079939"/>
                  </a:lnTo>
                  <a:cubicBezTo>
                    <a:pt x="55880" y="1079939"/>
                    <a:pt x="0" y="1024059"/>
                    <a:pt x="0" y="955479"/>
                  </a:cubicBezTo>
                  <a:lnTo>
                    <a:pt x="0" y="124460"/>
                  </a:lnTo>
                  <a:cubicBezTo>
                    <a:pt x="0" y="55880"/>
                    <a:pt x="55880" y="0"/>
                    <a:pt x="124460" y="0"/>
                  </a:cubicBezTo>
                  <a:lnTo>
                    <a:pt x="3865488" y="0"/>
                  </a:lnTo>
                  <a:cubicBezTo>
                    <a:pt x="3934068" y="0"/>
                    <a:pt x="3989948" y="55880"/>
                    <a:pt x="3989948" y="124460"/>
                  </a:cubicBezTo>
                  <a:lnTo>
                    <a:pt x="3989948" y="955479"/>
                  </a:lnTo>
                  <a:cubicBezTo>
                    <a:pt x="3989948" y="1024059"/>
                    <a:pt x="3934068" y="1079939"/>
                    <a:pt x="3865488" y="1079939"/>
                  </a:cubicBezTo>
                  <a:close/>
                </a:path>
              </a:pathLst>
            </a:custGeom>
            <a:solidFill>
              <a:srgbClr val="484995"/>
            </a:solidFill>
          </p:spPr>
        </p:sp>
      </p:grpSp>
      <p:grpSp>
        <p:nvGrpSpPr>
          <p:cNvPr id="7" name="Group 7"/>
          <p:cNvGrpSpPr/>
          <p:nvPr/>
        </p:nvGrpSpPr>
        <p:grpSpPr>
          <a:xfrm>
            <a:off x="8036279" y="5442123"/>
            <a:ext cx="10251721" cy="3084142"/>
            <a:chOff x="0" y="0"/>
            <a:chExt cx="3989948" cy="1200342"/>
          </a:xfrm>
        </p:grpSpPr>
        <p:sp>
          <p:nvSpPr>
            <p:cNvPr id="8" name="Freeform 8"/>
            <p:cNvSpPr/>
            <p:nvPr/>
          </p:nvSpPr>
          <p:spPr>
            <a:xfrm>
              <a:off x="0" y="0"/>
              <a:ext cx="3989948" cy="1200342"/>
            </a:xfrm>
            <a:custGeom>
              <a:avLst/>
              <a:gdLst/>
              <a:ahLst/>
              <a:cxnLst/>
              <a:rect l="l" t="t" r="r" b="b"/>
              <a:pathLst>
                <a:path w="3989948" h="1200342">
                  <a:moveTo>
                    <a:pt x="3865488" y="1200342"/>
                  </a:moveTo>
                  <a:lnTo>
                    <a:pt x="124460" y="1200342"/>
                  </a:lnTo>
                  <a:cubicBezTo>
                    <a:pt x="55880" y="1200342"/>
                    <a:pt x="0" y="1144462"/>
                    <a:pt x="0" y="1075882"/>
                  </a:cubicBezTo>
                  <a:lnTo>
                    <a:pt x="0" y="124460"/>
                  </a:lnTo>
                  <a:cubicBezTo>
                    <a:pt x="0" y="55880"/>
                    <a:pt x="55880" y="0"/>
                    <a:pt x="124460" y="0"/>
                  </a:cubicBezTo>
                  <a:lnTo>
                    <a:pt x="3865488" y="0"/>
                  </a:lnTo>
                  <a:cubicBezTo>
                    <a:pt x="3934068" y="0"/>
                    <a:pt x="3989948" y="55880"/>
                    <a:pt x="3989948" y="124460"/>
                  </a:cubicBezTo>
                  <a:lnTo>
                    <a:pt x="3989948" y="1075882"/>
                  </a:lnTo>
                  <a:cubicBezTo>
                    <a:pt x="3989948" y="1144462"/>
                    <a:pt x="3934068" y="1200342"/>
                    <a:pt x="3865488" y="1200342"/>
                  </a:cubicBezTo>
                  <a:close/>
                </a:path>
              </a:pathLst>
            </a:custGeom>
            <a:solidFill>
              <a:srgbClr val="2D2E5F"/>
            </a:solidFill>
          </p:spPr>
        </p:sp>
      </p:grpSp>
      <p:grpSp>
        <p:nvGrpSpPr>
          <p:cNvPr id="9" name="Group 9"/>
          <p:cNvGrpSpPr/>
          <p:nvPr/>
        </p:nvGrpSpPr>
        <p:grpSpPr>
          <a:xfrm>
            <a:off x="6700855" y="1186289"/>
            <a:ext cx="2670848" cy="386715"/>
            <a:chOff x="0" y="0"/>
            <a:chExt cx="4561055" cy="660400"/>
          </a:xfrm>
        </p:grpSpPr>
        <p:sp>
          <p:nvSpPr>
            <p:cNvPr id="10" name="Freeform 10"/>
            <p:cNvSpPr/>
            <p:nvPr/>
          </p:nvSpPr>
          <p:spPr>
            <a:xfrm>
              <a:off x="0" y="0"/>
              <a:ext cx="4561055" cy="660400"/>
            </a:xfrm>
            <a:custGeom>
              <a:avLst/>
              <a:gdLst/>
              <a:ahLst/>
              <a:cxnLst/>
              <a:rect l="l" t="t" r="r" b="b"/>
              <a:pathLst>
                <a:path w="4561055" h="660400">
                  <a:moveTo>
                    <a:pt x="4436595" y="660400"/>
                  </a:moveTo>
                  <a:lnTo>
                    <a:pt x="124460" y="660400"/>
                  </a:lnTo>
                  <a:cubicBezTo>
                    <a:pt x="55880" y="660400"/>
                    <a:pt x="0" y="604520"/>
                    <a:pt x="0" y="535940"/>
                  </a:cubicBezTo>
                  <a:lnTo>
                    <a:pt x="0" y="124460"/>
                  </a:lnTo>
                  <a:cubicBezTo>
                    <a:pt x="0" y="55880"/>
                    <a:pt x="55880" y="0"/>
                    <a:pt x="124460" y="0"/>
                  </a:cubicBezTo>
                  <a:lnTo>
                    <a:pt x="4436595" y="0"/>
                  </a:lnTo>
                  <a:cubicBezTo>
                    <a:pt x="4505175" y="0"/>
                    <a:pt x="4561055" y="55880"/>
                    <a:pt x="4561055" y="124460"/>
                  </a:cubicBezTo>
                  <a:lnTo>
                    <a:pt x="4561055" y="535940"/>
                  </a:lnTo>
                  <a:cubicBezTo>
                    <a:pt x="4561055" y="604520"/>
                    <a:pt x="4505175" y="660400"/>
                    <a:pt x="4436595" y="660400"/>
                  </a:cubicBezTo>
                  <a:close/>
                </a:path>
              </a:pathLst>
            </a:custGeom>
            <a:solidFill>
              <a:srgbClr val="9695FF"/>
            </a:solidFill>
          </p:spPr>
        </p:sp>
      </p:grpSp>
      <p:grpSp>
        <p:nvGrpSpPr>
          <p:cNvPr id="11" name="Group 11"/>
          <p:cNvGrpSpPr/>
          <p:nvPr/>
        </p:nvGrpSpPr>
        <p:grpSpPr>
          <a:xfrm>
            <a:off x="6700855" y="3528931"/>
            <a:ext cx="2670848" cy="386715"/>
            <a:chOff x="0" y="0"/>
            <a:chExt cx="4561055" cy="660400"/>
          </a:xfrm>
        </p:grpSpPr>
        <p:sp>
          <p:nvSpPr>
            <p:cNvPr id="12" name="Freeform 12"/>
            <p:cNvSpPr/>
            <p:nvPr/>
          </p:nvSpPr>
          <p:spPr>
            <a:xfrm>
              <a:off x="0" y="0"/>
              <a:ext cx="4561055" cy="660400"/>
            </a:xfrm>
            <a:custGeom>
              <a:avLst/>
              <a:gdLst/>
              <a:ahLst/>
              <a:cxnLst/>
              <a:rect l="l" t="t" r="r" b="b"/>
              <a:pathLst>
                <a:path w="4561055" h="660400">
                  <a:moveTo>
                    <a:pt x="4436595" y="660400"/>
                  </a:moveTo>
                  <a:lnTo>
                    <a:pt x="124460" y="660400"/>
                  </a:lnTo>
                  <a:cubicBezTo>
                    <a:pt x="55880" y="660400"/>
                    <a:pt x="0" y="604520"/>
                    <a:pt x="0" y="535940"/>
                  </a:cubicBezTo>
                  <a:lnTo>
                    <a:pt x="0" y="124460"/>
                  </a:lnTo>
                  <a:cubicBezTo>
                    <a:pt x="0" y="55880"/>
                    <a:pt x="55880" y="0"/>
                    <a:pt x="124460" y="0"/>
                  </a:cubicBezTo>
                  <a:lnTo>
                    <a:pt x="4436595" y="0"/>
                  </a:lnTo>
                  <a:cubicBezTo>
                    <a:pt x="4505175" y="0"/>
                    <a:pt x="4561055" y="55880"/>
                    <a:pt x="4561055" y="124460"/>
                  </a:cubicBezTo>
                  <a:lnTo>
                    <a:pt x="4561055" y="535940"/>
                  </a:lnTo>
                  <a:cubicBezTo>
                    <a:pt x="4561055" y="604520"/>
                    <a:pt x="4505175" y="660400"/>
                    <a:pt x="4436595" y="660400"/>
                  </a:cubicBezTo>
                  <a:close/>
                </a:path>
              </a:pathLst>
            </a:custGeom>
            <a:solidFill>
              <a:srgbClr val="9695FF"/>
            </a:solidFill>
          </p:spPr>
        </p:sp>
      </p:grpSp>
      <p:grpSp>
        <p:nvGrpSpPr>
          <p:cNvPr id="13" name="Group 13"/>
          <p:cNvGrpSpPr/>
          <p:nvPr/>
        </p:nvGrpSpPr>
        <p:grpSpPr>
          <a:xfrm>
            <a:off x="6700855" y="5845580"/>
            <a:ext cx="2670848" cy="609164"/>
            <a:chOff x="0" y="0"/>
            <a:chExt cx="4561055" cy="1040281"/>
          </a:xfrm>
        </p:grpSpPr>
        <p:sp>
          <p:nvSpPr>
            <p:cNvPr id="14" name="Freeform 14"/>
            <p:cNvSpPr/>
            <p:nvPr/>
          </p:nvSpPr>
          <p:spPr>
            <a:xfrm>
              <a:off x="0" y="0"/>
              <a:ext cx="4561055" cy="1040281"/>
            </a:xfrm>
            <a:custGeom>
              <a:avLst/>
              <a:gdLst/>
              <a:ahLst/>
              <a:cxnLst/>
              <a:rect l="l" t="t" r="r" b="b"/>
              <a:pathLst>
                <a:path w="4561055" h="1040281">
                  <a:moveTo>
                    <a:pt x="4436595" y="1040281"/>
                  </a:moveTo>
                  <a:lnTo>
                    <a:pt x="124460" y="1040281"/>
                  </a:lnTo>
                  <a:cubicBezTo>
                    <a:pt x="55880" y="1040281"/>
                    <a:pt x="0" y="984401"/>
                    <a:pt x="0" y="915821"/>
                  </a:cubicBezTo>
                  <a:lnTo>
                    <a:pt x="0" y="124460"/>
                  </a:lnTo>
                  <a:cubicBezTo>
                    <a:pt x="0" y="55880"/>
                    <a:pt x="55880" y="0"/>
                    <a:pt x="124460" y="0"/>
                  </a:cubicBezTo>
                  <a:lnTo>
                    <a:pt x="4436595" y="0"/>
                  </a:lnTo>
                  <a:cubicBezTo>
                    <a:pt x="4505175" y="0"/>
                    <a:pt x="4561055" y="55880"/>
                    <a:pt x="4561055" y="124460"/>
                  </a:cubicBezTo>
                  <a:lnTo>
                    <a:pt x="4561055" y="915821"/>
                  </a:lnTo>
                  <a:cubicBezTo>
                    <a:pt x="4561055" y="984401"/>
                    <a:pt x="4505175" y="1040281"/>
                    <a:pt x="4436595" y="1040281"/>
                  </a:cubicBezTo>
                  <a:close/>
                </a:path>
              </a:pathLst>
            </a:custGeom>
            <a:solidFill>
              <a:srgbClr val="9695FF"/>
            </a:solidFill>
          </p:spPr>
        </p:sp>
      </p:grpSp>
      <p:sp>
        <p:nvSpPr>
          <p:cNvPr id="15" name="TextBox 15"/>
          <p:cNvSpPr txBox="1"/>
          <p:nvPr/>
        </p:nvSpPr>
        <p:spPr>
          <a:xfrm>
            <a:off x="1234036" y="3638470"/>
            <a:ext cx="6139046" cy="3683508"/>
          </a:xfrm>
          <a:prstGeom prst="rect">
            <a:avLst/>
          </a:prstGeom>
        </p:spPr>
        <p:txBody>
          <a:bodyPr lIns="0" tIns="0" rIns="0" bIns="0" rtlCol="0" anchor="t">
            <a:spAutoFit/>
          </a:bodyPr>
          <a:lstStyle/>
          <a:p>
            <a:pPr>
              <a:lnSpc>
                <a:spcPts val="7235"/>
              </a:lnSpc>
            </a:pPr>
            <a:r>
              <a:rPr lang="en-US" sz="6699">
                <a:solidFill>
                  <a:srgbClr val="FFFFFF"/>
                </a:solidFill>
                <a:latin typeface="HK Grotesk Bold"/>
              </a:rPr>
              <a:t>Topik</a:t>
            </a:r>
          </a:p>
          <a:p>
            <a:pPr>
              <a:lnSpc>
                <a:spcPts val="7235"/>
              </a:lnSpc>
            </a:pPr>
            <a:r>
              <a:rPr lang="en-US" sz="6699">
                <a:solidFill>
                  <a:srgbClr val="FFFFFF"/>
                </a:solidFill>
                <a:latin typeface="HK Grotesk Bold"/>
              </a:rPr>
              <a:t>Presentasi</a:t>
            </a:r>
          </a:p>
          <a:p>
            <a:pPr>
              <a:lnSpc>
                <a:spcPts val="7235"/>
              </a:lnSpc>
            </a:pPr>
            <a:r>
              <a:rPr lang="en-US" sz="6699">
                <a:solidFill>
                  <a:srgbClr val="FFFFFF"/>
                </a:solidFill>
                <a:latin typeface="HK Grotesk Bold"/>
              </a:rPr>
              <a:t>Kali</a:t>
            </a:r>
          </a:p>
          <a:p>
            <a:pPr>
              <a:lnSpc>
                <a:spcPts val="7235"/>
              </a:lnSpc>
            </a:pPr>
            <a:r>
              <a:rPr lang="en-US" sz="6699">
                <a:solidFill>
                  <a:srgbClr val="FFFFFF"/>
                </a:solidFill>
                <a:latin typeface="HK Grotesk Bold"/>
              </a:rPr>
              <a:t>Ini</a:t>
            </a:r>
          </a:p>
        </p:txBody>
      </p:sp>
      <p:sp>
        <p:nvSpPr>
          <p:cNvPr id="16" name="TextBox 16"/>
          <p:cNvSpPr txBox="1"/>
          <p:nvPr/>
        </p:nvSpPr>
        <p:spPr>
          <a:xfrm>
            <a:off x="6851134" y="1242801"/>
            <a:ext cx="2370291" cy="283510"/>
          </a:xfrm>
          <a:prstGeom prst="rect">
            <a:avLst/>
          </a:prstGeom>
        </p:spPr>
        <p:txBody>
          <a:bodyPr lIns="0" tIns="0" rIns="0" bIns="0" rtlCol="0" anchor="t">
            <a:spAutoFit/>
          </a:bodyPr>
          <a:lstStyle/>
          <a:p>
            <a:pPr algn="ctr">
              <a:lnSpc>
                <a:spcPts val="2159"/>
              </a:lnSpc>
            </a:pPr>
            <a:r>
              <a:rPr lang="en-US" sz="1861">
                <a:solidFill>
                  <a:srgbClr val="FFFFFF"/>
                </a:solidFill>
                <a:latin typeface="HK Grotesk Bold"/>
              </a:rPr>
              <a:t>Konsep Dasar</a:t>
            </a:r>
          </a:p>
        </p:txBody>
      </p:sp>
      <p:sp>
        <p:nvSpPr>
          <p:cNvPr id="17" name="TextBox 17"/>
          <p:cNvSpPr txBox="1"/>
          <p:nvPr/>
        </p:nvSpPr>
        <p:spPr>
          <a:xfrm>
            <a:off x="6851134" y="3580533"/>
            <a:ext cx="2370291" cy="283510"/>
          </a:xfrm>
          <a:prstGeom prst="rect">
            <a:avLst/>
          </a:prstGeom>
        </p:spPr>
        <p:txBody>
          <a:bodyPr lIns="0" tIns="0" rIns="0" bIns="0" rtlCol="0" anchor="t">
            <a:spAutoFit/>
          </a:bodyPr>
          <a:lstStyle/>
          <a:p>
            <a:pPr algn="ctr">
              <a:lnSpc>
                <a:spcPts val="2159"/>
              </a:lnSpc>
            </a:pPr>
            <a:r>
              <a:rPr lang="en-US" sz="1861">
                <a:solidFill>
                  <a:srgbClr val="FFFFFF"/>
                </a:solidFill>
                <a:latin typeface="HK Grotesk Bold"/>
              </a:rPr>
              <a:t>Agen Ancaman</a:t>
            </a:r>
          </a:p>
        </p:txBody>
      </p:sp>
      <p:sp>
        <p:nvSpPr>
          <p:cNvPr id="18" name="TextBox 18"/>
          <p:cNvSpPr txBox="1"/>
          <p:nvPr/>
        </p:nvSpPr>
        <p:spPr>
          <a:xfrm>
            <a:off x="6851134" y="5897183"/>
            <a:ext cx="2370291" cy="557562"/>
          </a:xfrm>
          <a:prstGeom prst="rect">
            <a:avLst/>
          </a:prstGeom>
        </p:spPr>
        <p:txBody>
          <a:bodyPr lIns="0" tIns="0" rIns="0" bIns="0" rtlCol="0" anchor="t">
            <a:spAutoFit/>
          </a:bodyPr>
          <a:lstStyle/>
          <a:p>
            <a:pPr algn="ctr">
              <a:lnSpc>
                <a:spcPts val="2159"/>
              </a:lnSpc>
            </a:pPr>
            <a:r>
              <a:rPr lang="en-US" sz="1861">
                <a:solidFill>
                  <a:srgbClr val="FFFFFF"/>
                </a:solidFill>
                <a:latin typeface="HK Grotesk Bold"/>
              </a:rPr>
              <a:t>Ancaman keamanan cloud</a:t>
            </a:r>
          </a:p>
        </p:txBody>
      </p:sp>
      <p:sp>
        <p:nvSpPr>
          <p:cNvPr id="19" name="TextBox 19"/>
          <p:cNvSpPr txBox="1"/>
          <p:nvPr/>
        </p:nvSpPr>
        <p:spPr>
          <a:xfrm>
            <a:off x="9221425" y="1019175"/>
            <a:ext cx="2723056" cy="1640205"/>
          </a:xfrm>
          <a:prstGeom prst="rect">
            <a:avLst/>
          </a:prstGeom>
        </p:spPr>
        <p:txBody>
          <a:bodyPr lIns="0" tIns="0" rIns="0" bIns="0" rtlCol="0" anchor="t">
            <a:spAutoFit/>
          </a:bodyPr>
          <a:lstStyle/>
          <a:p>
            <a:pPr marL="548110" lvl="1" indent="-274055">
              <a:lnSpc>
                <a:spcPts val="3046"/>
              </a:lnSpc>
              <a:buFont typeface="Arial"/>
              <a:buChar char="•"/>
            </a:pPr>
            <a:r>
              <a:rPr lang="en-US" sz="2538">
                <a:solidFill>
                  <a:srgbClr val="FFFFFF"/>
                </a:solidFill>
                <a:latin typeface="HK Grotesk Bold"/>
              </a:rPr>
              <a:t>Kerahasiaan</a:t>
            </a:r>
          </a:p>
          <a:p>
            <a:pPr marL="548110" lvl="1" indent="-274055">
              <a:lnSpc>
                <a:spcPts val="3046"/>
              </a:lnSpc>
              <a:buFont typeface="Arial"/>
              <a:buChar char="•"/>
            </a:pPr>
            <a:r>
              <a:rPr lang="en-US" sz="2538">
                <a:solidFill>
                  <a:srgbClr val="FFFFFF"/>
                </a:solidFill>
                <a:latin typeface="HK Grotesk Bold"/>
              </a:rPr>
              <a:t>Integritas</a:t>
            </a:r>
          </a:p>
          <a:p>
            <a:pPr marL="548110" lvl="1" indent="-274055">
              <a:lnSpc>
                <a:spcPts val="3046"/>
              </a:lnSpc>
              <a:buFont typeface="Arial"/>
              <a:buChar char="•"/>
            </a:pPr>
            <a:r>
              <a:rPr lang="en-US" sz="2538">
                <a:solidFill>
                  <a:srgbClr val="FFFFFF"/>
                </a:solidFill>
                <a:latin typeface="HK Grotesk Bold"/>
              </a:rPr>
              <a:t>Keaslian</a:t>
            </a:r>
          </a:p>
          <a:p>
            <a:pPr marL="548110" lvl="1" indent="-274055">
              <a:lnSpc>
                <a:spcPts val="3046"/>
              </a:lnSpc>
              <a:buFont typeface="Arial"/>
              <a:buChar char="•"/>
            </a:pPr>
            <a:r>
              <a:rPr lang="en-US" sz="2538">
                <a:solidFill>
                  <a:srgbClr val="FFFFFF"/>
                </a:solidFill>
                <a:latin typeface="HK Grotesk Bold"/>
              </a:rPr>
              <a:t>Ketersediaan</a:t>
            </a:r>
          </a:p>
        </p:txBody>
      </p:sp>
      <p:grpSp>
        <p:nvGrpSpPr>
          <p:cNvPr id="20" name="Group 20"/>
          <p:cNvGrpSpPr/>
          <p:nvPr/>
        </p:nvGrpSpPr>
        <p:grpSpPr>
          <a:xfrm>
            <a:off x="8023068" y="7773146"/>
            <a:ext cx="10264932" cy="2321382"/>
            <a:chOff x="0" y="0"/>
            <a:chExt cx="3995090" cy="903477"/>
          </a:xfrm>
        </p:grpSpPr>
        <p:sp>
          <p:nvSpPr>
            <p:cNvPr id="21" name="Freeform 21"/>
            <p:cNvSpPr/>
            <p:nvPr/>
          </p:nvSpPr>
          <p:spPr>
            <a:xfrm>
              <a:off x="0" y="0"/>
              <a:ext cx="3995090" cy="903477"/>
            </a:xfrm>
            <a:custGeom>
              <a:avLst/>
              <a:gdLst/>
              <a:ahLst/>
              <a:cxnLst/>
              <a:rect l="l" t="t" r="r" b="b"/>
              <a:pathLst>
                <a:path w="3995090" h="903477">
                  <a:moveTo>
                    <a:pt x="3870630" y="903477"/>
                  </a:moveTo>
                  <a:lnTo>
                    <a:pt x="124460" y="903477"/>
                  </a:lnTo>
                  <a:cubicBezTo>
                    <a:pt x="55880" y="903477"/>
                    <a:pt x="0" y="847597"/>
                    <a:pt x="0" y="779017"/>
                  </a:cubicBezTo>
                  <a:lnTo>
                    <a:pt x="0" y="124460"/>
                  </a:lnTo>
                  <a:cubicBezTo>
                    <a:pt x="0" y="55880"/>
                    <a:pt x="55880" y="0"/>
                    <a:pt x="124460" y="0"/>
                  </a:cubicBezTo>
                  <a:lnTo>
                    <a:pt x="3870630" y="0"/>
                  </a:lnTo>
                  <a:cubicBezTo>
                    <a:pt x="3939210" y="0"/>
                    <a:pt x="3995090" y="55880"/>
                    <a:pt x="3995090" y="124460"/>
                  </a:cubicBezTo>
                  <a:lnTo>
                    <a:pt x="3995090" y="779017"/>
                  </a:lnTo>
                  <a:cubicBezTo>
                    <a:pt x="3995090" y="847597"/>
                    <a:pt x="3939210" y="903477"/>
                    <a:pt x="3870630" y="903477"/>
                  </a:cubicBezTo>
                  <a:close/>
                </a:path>
              </a:pathLst>
            </a:custGeom>
            <a:solidFill>
              <a:srgbClr val="1D1E3D"/>
            </a:solidFill>
          </p:spPr>
        </p:sp>
      </p:grpSp>
      <p:grpSp>
        <p:nvGrpSpPr>
          <p:cNvPr id="22" name="Group 22"/>
          <p:cNvGrpSpPr/>
          <p:nvPr/>
        </p:nvGrpSpPr>
        <p:grpSpPr>
          <a:xfrm>
            <a:off x="6687644" y="8186242"/>
            <a:ext cx="2670848" cy="386715"/>
            <a:chOff x="0" y="0"/>
            <a:chExt cx="4561055" cy="660400"/>
          </a:xfrm>
        </p:grpSpPr>
        <p:sp>
          <p:nvSpPr>
            <p:cNvPr id="23" name="Freeform 23"/>
            <p:cNvSpPr/>
            <p:nvPr/>
          </p:nvSpPr>
          <p:spPr>
            <a:xfrm>
              <a:off x="0" y="0"/>
              <a:ext cx="4561055" cy="660400"/>
            </a:xfrm>
            <a:custGeom>
              <a:avLst/>
              <a:gdLst/>
              <a:ahLst/>
              <a:cxnLst/>
              <a:rect l="l" t="t" r="r" b="b"/>
              <a:pathLst>
                <a:path w="4561055" h="660400">
                  <a:moveTo>
                    <a:pt x="4436595" y="660400"/>
                  </a:moveTo>
                  <a:lnTo>
                    <a:pt x="124460" y="660400"/>
                  </a:lnTo>
                  <a:cubicBezTo>
                    <a:pt x="55880" y="660400"/>
                    <a:pt x="0" y="604520"/>
                    <a:pt x="0" y="535940"/>
                  </a:cubicBezTo>
                  <a:lnTo>
                    <a:pt x="0" y="124460"/>
                  </a:lnTo>
                  <a:cubicBezTo>
                    <a:pt x="0" y="55880"/>
                    <a:pt x="55880" y="0"/>
                    <a:pt x="124460" y="0"/>
                  </a:cubicBezTo>
                  <a:lnTo>
                    <a:pt x="4436595" y="0"/>
                  </a:lnTo>
                  <a:cubicBezTo>
                    <a:pt x="4505175" y="0"/>
                    <a:pt x="4561055" y="55880"/>
                    <a:pt x="4561055" y="124460"/>
                  </a:cubicBezTo>
                  <a:lnTo>
                    <a:pt x="4561055" y="535940"/>
                  </a:lnTo>
                  <a:cubicBezTo>
                    <a:pt x="4561055" y="604520"/>
                    <a:pt x="4505175" y="660400"/>
                    <a:pt x="4436595" y="660400"/>
                  </a:cubicBezTo>
                  <a:close/>
                </a:path>
              </a:pathLst>
            </a:custGeom>
            <a:solidFill>
              <a:srgbClr val="9695FF"/>
            </a:solidFill>
          </p:spPr>
        </p:sp>
      </p:grpSp>
      <p:sp>
        <p:nvSpPr>
          <p:cNvPr id="24" name="TextBox 24"/>
          <p:cNvSpPr txBox="1"/>
          <p:nvPr/>
        </p:nvSpPr>
        <p:spPr>
          <a:xfrm>
            <a:off x="6837922" y="8237845"/>
            <a:ext cx="2370291" cy="283510"/>
          </a:xfrm>
          <a:prstGeom prst="rect">
            <a:avLst/>
          </a:prstGeom>
        </p:spPr>
        <p:txBody>
          <a:bodyPr lIns="0" tIns="0" rIns="0" bIns="0" rtlCol="0" anchor="t">
            <a:spAutoFit/>
          </a:bodyPr>
          <a:lstStyle/>
          <a:p>
            <a:pPr algn="ctr">
              <a:lnSpc>
                <a:spcPts val="2159"/>
              </a:lnSpc>
            </a:pPr>
            <a:r>
              <a:rPr lang="en-US" sz="1861">
                <a:solidFill>
                  <a:srgbClr val="FFFFFF"/>
                </a:solidFill>
                <a:latin typeface="HK Grotesk Bold"/>
              </a:rPr>
              <a:t>Tambahan</a:t>
            </a:r>
          </a:p>
        </p:txBody>
      </p:sp>
      <p:sp>
        <p:nvSpPr>
          <p:cNvPr id="25" name="TextBox 25"/>
          <p:cNvSpPr txBox="1"/>
          <p:nvPr/>
        </p:nvSpPr>
        <p:spPr>
          <a:xfrm>
            <a:off x="11944481" y="1019175"/>
            <a:ext cx="2671521" cy="1640205"/>
          </a:xfrm>
          <a:prstGeom prst="rect">
            <a:avLst/>
          </a:prstGeom>
        </p:spPr>
        <p:txBody>
          <a:bodyPr lIns="0" tIns="0" rIns="0" bIns="0" rtlCol="0" anchor="t">
            <a:spAutoFit/>
          </a:bodyPr>
          <a:lstStyle/>
          <a:p>
            <a:pPr marL="548110" lvl="1" indent="-274055">
              <a:lnSpc>
                <a:spcPts val="3046"/>
              </a:lnSpc>
              <a:buFont typeface="Arial"/>
              <a:buChar char="•"/>
            </a:pPr>
            <a:r>
              <a:rPr lang="en-US" sz="2538">
                <a:solidFill>
                  <a:srgbClr val="FFFFFF"/>
                </a:solidFill>
                <a:latin typeface="HK Grotesk Bold"/>
              </a:rPr>
              <a:t>Ketersediaan</a:t>
            </a:r>
          </a:p>
          <a:p>
            <a:pPr marL="548110" lvl="1" indent="-274055">
              <a:lnSpc>
                <a:spcPts val="3046"/>
              </a:lnSpc>
              <a:buFont typeface="Arial"/>
              <a:buChar char="•"/>
            </a:pPr>
            <a:r>
              <a:rPr lang="en-US" sz="2538">
                <a:solidFill>
                  <a:srgbClr val="FFFFFF"/>
                </a:solidFill>
                <a:latin typeface="HK Grotesk Bold"/>
              </a:rPr>
              <a:t>Ancaman</a:t>
            </a:r>
          </a:p>
          <a:p>
            <a:pPr marL="548110" lvl="1" indent="-274055">
              <a:lnSpc>
                <a:spcPts val="3046"/>
              </a:lnSpc>
              <a:buFont typeface="Arial"/>
              <a:buChar char="•"/>
            </a:pPr>
            <a:r>
              <a:rPr lang="en-US" sz="2538">
                <a:solidFill>
                  <a:srgbClr val="FFFFFF"/>
                </a:solidFill>
                <a:latin typeface="HK Grotesk Bold"/>
              </a:rPr>
              <a:t>Kerentanan</a:t>
            </a:r>
          </a:p>
          <a:p>
            <a:pPr marL="548110" lvl="1" indent="-274055">
              <a:lnSpc>
                <a:spcPts val="3046"/>
              </a:lnSpc>
              <a:buFont typeface="Arial"/>
              <a:buChar char="•"/>
            </a:pPr>
            <a:r>
              <a:rPr lang="en-US" sz="2538">
                <a:solidFill>
                  <a:srgbClr val="FFFFFF"/>
                </a:solidFill>
                <a:latin typeface="HK Grotesk Bold"/>
              </a:rPr>
              <a:t>Resiko</a:t>
            </a:r>
          </a:p>
        </p:txBody>
      </p:sp>
      <p:sp>
        <p:nvSpPr>
          <p:cNvPr id="26" name="TextBox 26"/>
          <p:cNvSpPr txBox="1"/>
          <p:nvPr/>
        </p:nvSpPr>
        <p:spPr>
          <a:xfrm>
            <a:off x="14768402" y="1019175"/>
            <a:ext cx="3532810" cy="1994535"/>
          </a:xfrm>
          <a:prstGeom prst="rect">
            <a:avLst/>
          </a:prstGeom>
        </p:spPr>
        <p:txBody>
          <a:bodyPr lIns="0" tIns="0" rIns="0" bIns="0" rtlCol="0" anchor="t">
            <a:spAutoFit/>
          </a:bodyPr>
          <a:lstStyle/>
          <a:p>
            <a:pPr marL="548110" lvl="1" indent="-274055">
              <a:lnSpc>
                <a:spcPts val="3046"/>
              </a:lnSpc>
              <a:buFont typeface="Arial"/>
              <a:buChar char="•"/>
            </a:pPr>
            <a:r>
              <a:rPr lang="en-US" sz="2538">
                <a:solidFill>
                  <a:srgbClr val="FFFFFF"/>
                </a:solidFill>
                <a:latin typeface="HK Grotesk Bold"/>
              </a:rPr>
              <a:t>Kontrol keamanan</a:t>
            </a:r>
          </a:p>
          <a:p>
            <a:pPr marL="548110" lvl="1" indent="-274055">
              <a:lnSpc>
                <a:spcPts val="3046"/>
              </a:lnSpc>
              <a:buFont typeface="Arial"/>
              <a:buChar char="•"/>
            </a:pPr>
            <a:r>
              <a:rPr lang="en-US" sz="2538">
                <a:solidFill>
                  <a:srgbClr val="FFFFFF"/>
                </a:solidFill>
                <a:latin typeface="HK Grotesk Bold"/>
              </a:rPr>
              <a:t>Mekanisme Keamanan</a:t>
            </a:r>
          </a:p>
          <a:p>
            <a:pPr marL="548110" lvl="1" indent="-274055">
              <a:lnSpc>
                <a:spcPts val="3046"/>
              </a:lnSpc>
              <a:buFont typeface="Arial"/>
              <a:buChar char="•"/>
            </a:pPr>
            <a:r>
              <a:rPr lang="en-US" sz="2538">
                <a:solidFill>
                  <a:srgbClr val="FFFFFF"/>
                </a:solidFill>
                <a:latin typeface="HK Grotesk Bold"/>
              </a:rPr>
              <a:t>Kebijakan keamanan</a:t>
            </a:r>
          </a:p>
        </p:txBody>
      </p:sp>
      <p:sp>
        <p:nvSpPr>
          <p:cNvPr id="27" name="TextBox 27"/>
          <p:cNvSpPr txBox="1"/>
          <p:nvPr/>
        </p:nvSpPr>
        <p:spPr>
          <a:xfrm>
            <a:off x="9371703" y="3430329"/>
            <a:ext cx="8520055" cy="1640205"/>
          </a:xfrm>
          <a:prstGeom prst="rect">
            <a:avLst/>
          </a:prstGeom>
        </p:spPr>
        <p:txBody>
          <a:bodyPr lIns="0" tIns="0" rIns="0" bIns="0" rtlCol="0" anchor="t">
            <a:spAutoFit/>
          </a:bodyPr>
          <a:lstStyle/>
          <a:p>
            <a:pPr marL="548110" lvl="1" indent="-274055">
              <a:lnSpc>
                <a:spcPts val="3046"/>
              </a:lnSpc>
              <a:buFont typeface="Arial"/>
              <a:buChar char="•"/>
            </a:pPr>
            <a:r>
              <a:rPr lang="en-US" sz="2538">
                <a:solidFill>
                  <a:srgbClr val="FFFFFF"/>
                </a:solidFill>
                <a:latin typeface="HK Grotesk Bold"/>
              </a:rPr>
              <a:t>Penyerang Anonim</a:t>
            </a:r>
          </a:p>
          <a:p>
            <a:pPr marL="548110" lvl="1" indent="-274055">
              <a:lnSpc>
                <a:spcPts val="3046"/>
              </a:lnSpc>
              <a:buFont typeface="Arial"/>
              <a:buChar char="•"/>
            </a:pPr>
            <a:r>
              <a:rPr lang="en-US" sz="2538">
                <a:solidFill>
                  <a:srgbClr val="FFFFFF"/>
                </a:solidFill>
                <a:latin typeface="HK Grotesk Bold"/>
              </a:rPr>
              <a:t>Malicious Service Agent</a:t>
            </a:r>
          </a:p>
          <a:p>
            <a:pPr marL="548110" lvl="1" indent="-274055">
              <a:lnSpc>
                <a:spcPts val="3046"/>
              </a:lnSpc>
              <a:buFont typeface="Arial"/>
              <a:buChar char="•"/>
            </a:pPr>
            <a:r>
              <a:rPr lang="en-US" sz="2538">
                <a:solidFill>
                  <a:srgbClr val="FFFFFF"/>
                </a:solidFill>
                <a:latin typeface="HK Grotesk Bold"/>
              </a:rPr>
              <a:t>Penyerang Terpercaya</a:t>
            </a:r>
          </a:p>
          <a:p>
            <a:pPr marL="548110" lvl="1" indent="-274055">
              <a:lnSpc>
                <a:spcPts val="3046"/>
              </a:lnSpc>
              <a:buFont typeface="Arial"/>
              <a:buChar char="•"/>
            </a:pPr>
            <a:r>
              <a:rPr lang="en-US" sz="2538">
                <a:solidFill>
                  <a:srgbClr val="FFFFFF"/>
                </a:solidFill>
                <a:latin typeface="HK Grotesk Bold"/>
              </a:rPr>
              <a:t>Malicious Insider</a:t>
            </a:r>
          </a:p>
        </p:txBody>
      </p:sp>
      <p:sp>
        <p:nvSpPr>
          <p:cNvPr id="28" name="TextBox 28"/>
          <p:cNvSpPr txBox="1"/>
          <p:nvPr/>
        </p:nvSpPr>
        <p:spPr>
          <a:xfrm>
            <a:off x="9371703" y="5777022"/>
            <a:ext cx="4260028" cy="1640205"/>
          </a:xfrm>
          <a:prstGeom prst="rect">
            <a:avLst/>
          </a:prstGeom>
        </p:spPr>
        <p:txBody>
          <a:bodyPr lIns="0" tIns="0" rIns="0" bIns="0" rtlCol="0" anchor="t">
            <a:spAutoFit/>
          </a:bodyPr>
          <a:lstStyle/>
          <a:p>
            <a:pPr marL="548110" lvl="1" indent="-274055">
              <a:lnSpc>
                <a:spcPts val="3046"/>
              </a:lnSpc>
              <a:buFont typeface="Arial"/>
              <a:buChar char="•"/>
            </a:pPr>
            <a:r>
              <a:rPr lang="en-US" sz="2538">
                <a:solidFill>
                  <a:srgbClr val="FFFFFF"/>
                </a:solidFill>
                <a:latin typeface="HK Grotesk Bold"/>
              </a:rPr>
              <a:t>Traffic Eavesdropping</a:t>
            </a:r>
          </a:p>
          <a:p>
            <a:pPr marL="548110" lvl="1" indent="-274055">
              <a:lnSpc>
                <a:spcPts val="3046"/>
              </a:lnSpc>
              <a:buFont typeface="Arial"/>
              <a:buChar char="•"/>
            </a:pPr>
            <a:r>
              <a:rPr lang="en-US" sz="2538">
                <a:solidFill>
                  <a:srgbClr val="FFFFFF"/>
                </a:solidFill>
                <a:latin typeface="HK Grotesk Bold"/>
              </a:rPr>
              <a:t>Malicious Intermediary</a:t>
            </a:r>
          </a:p>
          <a:p>
            <a:pPr marL="548110" lvl="1" indent="-274055">
              <a:lnSpc>
                <a:spcPts val="3046"/>
              </a:lnSpc>
              <a:buFont typeface="Arial"/>
              <a:buChar char="•"/>
            </a:pPr>
            <a:r>
              <a:rPr lang="en-US" sz="2538">
                <a:solidFill>
                  <a:srgbClr val="FFFFFF"/>
                </a:solidFill>
                <a:latin typeface="HK Grotesk Bold"/>
              </a:rPr>
              <a:t>Denial of Service</a:t>
            </a:r>
          </a:p>
          <a:p>
            <a:pPr marL="548110" lvl="1" indent="-274055">
              <a:lnSpc>
                <a:spcPts val="3046"/>
              </a:lnSpc>
              <a:buFont typeface="Arial"/>
              <a:buChar char="•"/>
            </a:pPr>
            <a:r>
              <a:rPr lang="en-US" sz="2538">
                <a:solidFill>
                  <a:srgbClr val="FFFFFF"/>
                </a:solidFill>
                <a:latin typeface="HK Grotesk Bold"/>
              </a:rPr>
              <a:t>Insufficient Authorization</a:t>
            </a:r>
          </a:p>
        </p:txBody>
      </p:sp>
      <p:sp>
        <p:nvSpPr>
          <p:cNvPr id="29" name="TextBox 29"/>
          <p:cNvSpPr txBox="1"/>
          <p:nvPr/>
        </p:nvSpPr>
        <p:spPr>
          <a:xfrm>
            <a:off x="13631731" y="5836055"/>
            <a:ext cx="4260028" cy="1205865"/>
          </a:xfrm>
          <a:prstGeom prst="rect">
            <a:avLst/>
          </a:prstGeom>
        </p:spPr>
        <p:txBody>
          <a:bodyPr lIns="0" tIns="0" rIns="0" bIns="0" rtlCol="0" anchor="t">
            <a:spAutoFit/>
          </a:bodyPr>
          <a:lstStyle/>
          <a:p>
            <a:pPr marL="548110" lvl="1" indent="-274055">
              <a:lnSpc>
                <a:spcPts val="3046"/>
              </a:lnSpc>
              <a:buFont typeface="Arial"/>
              <a:buChar char="•"/>
            </a:pPr>
            <a:r>
              <a:rPr lang="en-US" sz="2538">
                <a:solidFill>
                  <a:srgbClr val="FFFFFF"/>
                </a:solidFill>
                <a:latin typeface="HK Grotesk Bold"/>
              </a:rPr>
              <a:t>Virtualization Attack</a:t>
            </a:r>
          </a:p>
          <a:p>
            <a:pPr marL="548110" lvl="1" indent="-274055">
              <a:lnSpc>
                <a:spcPts val="3046"/>
              </a:lnSpc>
              <a:buFont typeface="Arial"/>
              <a:buChar char="•"/>
            </a:pPr>
            <a:r>
              <a:rPr lang="en-US" sz="2538">
                <a:solidFill>
                  <a:srgbClr val="FFFFFF"/>
                </a:solidFill>
                <a:latin typeface="HK Grotesk Bold"/>
              </a:rPr>
              <a:t>Overlapping Trust Boundaries</a:t>
            </a:r>
          </a:p>
        </p:txBody>
      </p:sp>
      <p:sp>
        <p:nvSpPr>
          <p:cNvPr id="30" name="TextBox 30"/>
          <p:cNvSpPr txBox="1"/>
          <p:nvPr/>
        </p:nvSpPr>
        <p:spPr>
          <a:xfrm>
            <a:off x="9371703" y="8108972"/>
            <a:ext cx="4260028" cy="1640205"/>
          </a:xfrm>
          <a:prstGeom prst="rect">
            <a:avLst/>
          </a:prstGeom>
        </p:spPr>
        <p:txBody>
          <a:bodyPr lIns="0" tIns="0" rIns="0" bIns="0" rtlCol="0" anchor="t">
            <a:spAutoFit/>
          </a:bodyPr>
          <a:lstStyle/>
          <a:p>
            <a:pPr marL="548110" lvl="1" indent="-274055">
              <a:lnSpc>
                <a:spcPts val="3046"/>
              </a:lnSpc>
              <a:buFont typeface="Arial"/>
              <a:buChar char="•"/>
            </a:pPr>
            <a:r>
              <a:rPr lang="en-US" sz="2538">
                <a:solidFill>
                  <a:srgbClr val="FFFFFF"/>
                </a:solidFill>
                <a:latin typeface="HK Grotesk Bold"/>
              </a:rPr>
              <a:t>Flawrd Implementations</a:t>
            </a:r>
          </a:p>
          <a:p>
            <a:pPr marL="548110" lvl="1" indent="-274055">
              <a:lnSpc>
                <a:spcPts val="3046"/>
              </a:lnSpc>
              <a:buFont typeface="Arial"/>
              <a:buChar char="•"/>
            </a:pPr>
            <a:r>
              <a:rPr lang="en-US" sz="2538">
                <a:solidFill>
                  <a:srgbClr val="FFFFFF"/>
                </a:solidFill>
                <a:latin typeface="HK Grotesk Bold"/>
              </a:rPr>
              <a:t>Security Policy Disparity</a:t>
            </a:r>
          </a:p>
          <a:p>
            <a:pPr marL="548110" lvl="1" indent="-274055">
              <a:lnSpc>
                <a:spcPts val="3046"/>
              </a:lnSpc>
              <a:buFont typeface="Arial"/>
              <a:buChar char="•"/>
            </a:pPr>
            <a:r>
              <a:rPr lang="en-US" sz="2538">
                <a:solidFill>
                  <a:srgbClr val="FFFFFF"/>
                </a:solidFill>
                <a:latin typeface="HK Grotesk Bold"/>
              </a:rPr>
              <a:t>Contracts</a:t>
            </a:r>
          </a:p>
          <a:p>
            <a:pPr marL="548110" lvl="1" indent="-274055">
              <a:lnSpc>
                <a:spcPts val="3046"/>
              </a:lnSpc>
              <a:buFont typeface="Arial"/>
              <a:buChar char="•"/>
            </a:pPr>
            <a:r>
              <a:rPr lang="en-US" sz="2538">
                <a:solidFill>
                  <a:srgbClr val="FFFFFF"/>
                </a:solidFill>
                <a:latin typeface="HK Grotesk Bold"/>
              </a:rPr>
              <a:t>Risk Management</a:t>
            </a:r>
          </a:p>
        </p:txBody>
      </p:sp>
      <p:sp>
        <p:nvSpPr>
          <p:cNvPr id="31" name="Freeform 31"/>
          <p:cNvSpPr/>
          <p:nvPr/>
        </p:nvSpPr>
        <p:spPr>
          <a:xfrm>
            <a:off x="-2304716" y="7041920"/>
            <a:ext cx="5632954" cy="5632954"/>
          </a:xfrm>
          <a:custGeom>
            <a:avLst/>
            <a:gdLst/>
            <a:ahLst/>
            <a:cxnLst/>
            <a:rect l="l" t="t" r="r" b="b"/>
            <a:pathLst>
              <a:path w="5632954" h="5632954">
                <a:moveTo>
                  <a:pt x="0" y="0"/>
                </a:moveTo>
                <a:lnTo>
                  <a:pt x="5632954" y="0"/>
                </a:lnTo>
                <a:lnTo>
                  <a:pt x="5632954" y="5632955"/>
                </a:lnTo>
                <a:lnTo>
                  <a:pt x="0" y="5632955"/>
                </a:lnTo>
                <a:lnTo>
                  <a:pt x="0" y="0"/>
                </a:lnTo>
                <a:close/>
              </a:path>
            </a:pathLst>
          </a:custGeom>
          <a:blipFill>
            <a:blip r:embed="rId3"/>
            <a:stretch>
              <a:fillRect/>
            </a:stretch>
          </a:blipFill>
        </p:spPr>
      </p:sp>
      <p:grpSp>
        <p:nvGrpSpPr>
          <p:cNvPr id="32" name="Group 32"/>
          <p:cNvGrpSpPr/>
          <p:nvPr/>
        </p:nvGrpSpPr>
        <p:grpSpPr>
          <a:xfrm>
            <a:off x="686734" y="9178838"/>
            <a:ext cx="6686347" cy="915690"/>
            <a:chOff x="0" y="0"/>
            <a:chExt cx="8915130" cy="1220920"/>
          </a:xfrm>
        </p:grpSpPr>
        <p:grpSp>
          <p:nvGrpSpPr>
            <p:cNvPr id="33" name="Group 33"/>
            <p:cNvGrpSpPr/>
            <p:nvPr/>
          </p:nvGrpSpPr>
          <p:grpSpPr>
            <a:xfrm>
              <a:off x="0" y="0"/>
              <a:ext cx="8915130" cy="1220920"/>
              <a:chOff x="0" y="0"/>
              <a:chExt cx="2201113" cy="301441"/>
            </a:xfrm>
          </p:grpSpPr>
          <p:sp>
            <p:nvSpPr>
              <p:cNvPr id="34" name="Freeform 34"/>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35" name="TextBox 35"/>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36" name="Freeform 36"/>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37" name="Freeform 37"/>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3610078"/>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TextBox 6"/>
          <p:cNvSpPr txBox="1"/>
          <p:nvPr/>
        </p:nvSpPr>
        <p:spPr>
          <a:xfrm>
            <a:off x="9869361" y="1599565"/>
            <a:ext cx="7306023" cy="826135"/>
          </a:xfrm>
          <a:prstGeom prst="rect">
            <a:avLst/>
          </a:prstGeom>
        </p:spPr>
        <p:txBody>
          <a:bodyPr lIns="0" tIns="0" rIns="0" bIns="0" rtlCol="0" anchor="t">
            <a:spAutoFit/>
          </a:bodyPr>
          <a:lstStyle/>
          <a:p>
            <a:pPr algn="ctr">
              <a:lnSpc>
                <a:spcPts val="6440"/>
              </a:lnSpc>
            </a:pPr>
            <a:r>
              <a:rPr lang="en-US" sz="5600">
                <a:solidFill>
                  <a:srgbClr val="FFFFFF"/>
                </a:solidFill>
                <a:latin typeface="HK Grotesk Bold"/>
              </a:rPr>
              <a:t>Malicious Insider</a:t>
            </a:r>
          </a:p>
        </p:txBody>
      </p:sp>
      <p:sp>
        <p:nvSpPr>
          <p:cNvPr id="7" name="TextBox 7"/>
          <p:cNvSpPr txBox="1"/>
          <p:nvPr/>
        </p:nvSpPr>
        <p:spPr>
          <a:xfrm>
            <a:off x="10209864" y="4757841"/>
            <a:ext cx="7049436" cy="235458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Malicious Insider merupakan ancaman berbentuk orang dalam manusia yang bertindak atas nama atau terkait dengan penyedia cloud.</a:t>
            </a:r>
          </a:p>
        </p:txBody>
      </p:sp>
      <p:sp>
        <p:nvSpPr>
          <p:cNvPr id="8" name="Freeform 8"/>
          <p:cNvSpPr/>
          <p:nvPr/>
        </p:nvSpPr>
        <p:spPr>
          <a:xfrm>
            <a:off x="2503919" y="2321019"/>
            <a:ext cx="5309986" cy="5644962"/>
          </a:xfrm>
          <a:custGeom>
            <a:avLst/>
            <a:gdLst/>
            <a:ahLst/>
            <a:cxnLst/>
            <a:rect l="l" t="t" r="r" b="b"/>
            <a:pathLst>
              <a:path w="5309986" h="5644962">
                <a:moveTo>
                  <a:pt x="0" y="0"/>
                </a:moveTo>
                <a:lnTo>
                  <a:pt x="5309986" y="0"/>
                </a:lnTo>
                <a:lnTo>
                  <a:pt x="5309986" y="5644962"/>
                </a:lnTo>
                <a:lnTo>
                  <a:pt x="0" y="5644962"/>
                </a:lnTo>
                <a:lnTo>
                  <a:pt x="0" y="0"/>
                </a:lnTo>
                <a:close/>
              </a:path>
            </a:pathLst>
          </a:custGeom>
          <a:blipFill>
            <a:blip r:embed="rId3"/>
            <a:stretch>
              <a:fillRect/>
            </a:stretch>
          </a:blipFill>
        </p:spPr>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9953" r="-25293" b="-2789"/>
            </a:stretch>
          </a:blipFill>
        </p:spPr>
      </p:sp>
      <p:grpSp>
        <p:nvGrpSpPr>
          <p:cNvPr id="3" name="Group 3"/>
          <p:cNvGrpSpPr/>
          <p:nvPr/>
        </p:nvGrpSpPr>
        <p:grpSpPr>
          <a:xfrm>
            <a:off x="1234036" y="2256784"/>
            <a:ext cx="7189669" cy="8030216"/>
            <a:chOff x="0" y="0"/>
            <a:chExt cx="2760047" cy="3082726"/>
          </a:xfrm>
        </p:grpSpPr>
        <p:sp>
          <p:nvSpPr>
            <p:cNvPr id="4" name="Freeform 4"/>
            <p:cNvSpPr/>
            <p:nvPr/>
          </p:nvSpPr>
          <p:spPr>
            <a:xfrm>
              <a:off x="0" y="0"/>
              <a:ext cx="2760048" cy="3082726"/>
            </a:xfrm>
            <a:custGeom>
              <a:avLst/>
              <a:gdLst/>
              <a:ahLst/>
              <a:cxnLst/>
              <a:rect l="l" t="t" r="r" b="b"/>
              <a:pathLst>
                <a:path w="2760048" h="3082726">
                  <a:moveTo>
                    <a:pt x="2635587" y="3082726"/>
                  </a:moveTo>
                  <a:lnTo>
                    <a:pt x="124460" y="3082726"/>
                  </a:lnTo>
                  <a:cubicBezTo>
                    <a:pt x="55880" y="3082726"/>
                    <a:pt x="0" y="3026846"/>
                    <a:pt x="0" y="2958266"/>
                  </a:cubicBezTo>
                  <a:lnTo>
                    <a:pt x="0" y="124460"/>
                  </a:lnTo>
                  <a:cubicBezTo>
                    <a:pt x="0" y="55880"/>
                    <a:pt x="55880" y="0"/>
                    <a:pt x="124460" y="0"/>
                  </a:cubicBezTo>
                  <a:lnTo>
                    <a:pt x="2635588" y="0"/>
                  </a:lnTo>
                  <a:cubicBezTo>
                    <a:pt x="2704167" y="0"/>
                    <a:pt x="2760048" y="55880"/>
                    <a:pt x="2760048" y="124460"/>
                  </a:cubicBezTo>
                  <a:lnTo>
                    <a:pt x="2760048" y="2958266"/>
                  </a:lnTo>
                  <a:cubicBezTo>
                    <a:pt x="2760048" y="3026846"/>
                    <a:pt x="2704167" y="3082726"/>
                    <a:pt x="2635588" y="3082726"/>
                  </a:cubicBezTo>
                  <a:close/>
                </a:path>
              </a:pathLst>
            </a:custGeom>
            <a:solidFill>
              <a:srgbClr val="484995">
                <a:alpha val="43922"/>
              </a:srgbClr>
            </a:solidFill>
          </p:spPr>
        </p:sp>
      </p:grpSp>
      <p:grpSp>
        <p:nvGrpSpPr>
          <p:cNvPr id="5" name="Group 5"/>
          <p:cNvGrpSpPr/>
          <p:nvPr/>
        </p:nvGrpSpPr>
        <p:grpSpPr>
          <a:xfrm>
            <a:off x="1216222" y="2878143"/>
            <a:ext cx="7207482" cy="7408857"/>
            <a:chOff x="0" y="0"/>
            <a:chExt cx="2766886" cy="2844192"/>
          </a:xfrm>
        </p:grpSpPr>
        <p:sp>
          <p:nvSpPr>
            <p:cNvPr id="6" name="Freeform 6"/>
            <p:cNvSpPr/>
            <p:nvPr/>
          </p:nvSpPr>
          <p:spPr>
            <a:xfrm>
              <a:off x="0" y="0"/>
              <a:ext cx="2766886" cy="2844192"/>
            </a:xfrm>
            <a:custGeom>
              <a:avLst/>
              <a:gdLst/>
              <a:ahLst/>
              <a:cxnLst/>
              <a:rect l="l" t="t" r="r" b="b"/>
              <a:pathLst>
                <a:path w="2766886" h="2844192">
                  <a:moveTo>
                    <a:pt x="2642426" y="2844192"/>
                  </a:moveTo>
                  <a:lnTo>
                    <a:pt x="124460" y="2844192"/>
                  </a:lnTo>
                  <a:cubicBezTo>
                    <a:pt x="55880" y="2844192"/>
                    <a:pt x="0" y="2788312"/>
                    <a:pt x="0" y="2719731"/>
                  </a:cubicBezTo>
                  <a:lnTo>
                    <a:pt x="0" y="124460"/>
                  </a:lnTo>
                  <a:cubicBezTo>
                    <a:pt x="0" y="55880"/>
                    <a:pt x="55880" y="0"/>
                    <a:pt x="124460" y="0"/>
                  </a:cubicBezTo>
                  <a:lnTo>
                    <a:pt x="2642426" y="0"/>
                  </a:lnTo>
                  <a:cubicBezTo>
                    <a:pt x="2711006" y="0"/>
                    <a:pt x="2766886" y="55880"/>
                    <a:pt x="2766886" y="124460"/>
                  </a:cubicBezTo>
                  <a:lnTo>
                    <a:pt x="2766886" y="2719732"/>
                  </a:lnTo>
                  <a:cubicBezTo>
                    <a:pt x="2766886" y="2788312"/>
                    <a:pt x="2711006" y="2844192"/>
                    <a:pt x="2642426" y="2844192"/>
                  </a:cubicBezTo>
                  <a:close/>
                </a:path>
              </a:pathLst>
            </a:custGeom>
            <a:solidFill>
              <a:srgbClr val="484995">
                <a:alpha val="65882"/>
              </a:srgbClr>
            </a:solidFill>
          </p:spPr>
        </p:sp>
      </p:grpSp>
      <p:grpSp>
        <p:nvGrpSpPr>
          <p:cNvPr id="7" name="Group 7"/>
          <p:cNvGrpSpPr/>
          <p:nvPr/>
        </p:nvGrpSpPr>
        <p:grpSpPr>
          <a:xfrm>
            <a:off x="1234036" y="3493382"/>
            <a:ext cx="7189669" cy="7526240"/>
            <a:chOff x="0" y="0"/>
            <a:chExt cx="2760047" cy="2889254"/>
          </a:xfrm>
        </p:grpSpPr>
        <p:sp>
          <p:nvSpPr>
            <p:cNvPr id="8" name="Freeform 8"/>
            <p:cNvSpPr/>
            <p:nvPr/>
          </p:nvSpPr>
          <p:spPr>
            <a:xfrm>
              <a:off x="0" y="0"/>
              <a:ext cx="2760048" cy="2889254"/>
            </a:xfrm>
            <a:custGeom>
              <a:avLst/>
              <a:gdLst/>
              <a:ahLst/>
              <a:cxnLst/>
              <a:rect l="l" t="t" r="r" b="b"/>
              <a:pathLst>
                <a:path w="2760048" h="2889254">
                  <a:moveTo>
                    <a:pt x="2635587" y="2889254"/>
                  </a:moveTo>
                  <a:lnTo>
                    <a:pt x="124460" y="2889254"/>
                  </a:lnTo>
                  <a:cubicBezTo>
                    <a:pt x="55880" y="2889254"/>
                    <a:pt x="0" y="2833374"/>
                    <a:pt x="0" y="2764794"/>
                  </a:cubicBezTo>
                  <a:lnTo>
                    <a:pt x="0" y="124460"/>
                  </a:lnTo>
                  <a:cubicBezTo>
                    <a:pt x="0" y="55880"/>
                    <a:pt x="55880" y="0"/>
                    <a:pt x="124460" y="0"/>
                  </a:cubicBezTo>
                  <a:lnTo>
                    <a:pt x="2635588" y="0"/>
                  </a:lnTo>
                  <a:cubicBezTo>
                    <a:pt x="2704167" y="0"/>
                    <a:pt x="2760048" y="55880"/>
                    <a:pt x="2760048" y="124460"/>
                  </a:cubicBezTo>
                  <a:lnTo>
                    <a:pt x="2760048" y="2764794"/>
                  </a:lnTo>
                  <a:cubicBezTo>
                    <a:pt x="2760048" y="2833374"/>
                    <a:pt x="2704167" y="2889254"/>
                    <a:pt x="2635588" y="2889254"/>
                  </a:cubicBezTo>
                  <a:close/>
                </a:path>
              </a:pathLst>
            </a:custGeom>
            <a:solidFill>
              <a:srgbClr val="484995"/>
            </a:solidFill>
          </p:spPr>
        </p:sp>
      </p:grpSp>
      <p:sp>
        <p:nvSpPr>
          <p:cNvPr id="9" name="TextBox 9"/>
          <p:cNvSpPr txBox="1"/>
          <p:nvPr/>
        </p:nvSpPr>
        <p:spPr>
          <a:xfrm>
            <a:off x="2170425" y="5786537"/>
            <a:ext cx="5316891" cy="18497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Cloud Security Threat</a:t>
            </a:r>
          </a:p>
        </p:txBody>
      </p:sp>
      <p:grpSp>
        <p:nvGrpSpPr>
          <p:cNvPr id="10" name="Group 10"/>
          <p:cNvGrpSpPr/>
          <p:nvPr/>
        </p:nvGrpSpPr>
        <p:grpSpPr>
          <a:xfrm>
            <a:off x="2038131" y="3965564"/>
            <a:ext cx="3640831" cy="544147"/>
            <a:chOff x="0" y="0"/>
            <a:chExt cx="4854442" cy="725529"/>
          </a:xfrm>
        </p:grpSpPr>
        <p:grpSp>
          <p:nvGrpSpPr>
            <p:cNvPr id="11" name="Group 11"/>
            <p:cNvGrpSpPr/>
            <p:nvPr/>
          </p:nvGrpSpPr>
          <p:grpSpPr>
            <a:xfrm>
              <a:off x="0" y="0"/>
              <a:ext cx="4854442" cy="725529"/>
              <a:chOff x="0" y="0"/>
              <a:chExt cx="6866923" cy="1026309"/>
            </a:xfrm>
          </p:grpSpPr>
          <p:sp>
            <p:nvSpPr>
              <p:cNvPr id="12" name="Freeform 12"/>
              <p:cNvSpPr/>
              <p:nvPr/>
            </p:nvSpPr>
            <p:spPr>
              <a:xfrm>
                <a:off x="0" y="0"/>
                <a:ext cx="6866923" cy="1026309"/>
              </a:xfrm>
              <a:custGeom>
                <a:avLst/>
                <a:gdLst/>
                <a:ahLst/>
                <a:cxnLst/>
                <a:rect l="l" t="t" r="r" b="b"/>
                <a:pathLst>
                  <a:path w="6866923" h="1026309">
                    <a:moveTo>
                      <a:pt x="6742464" y="1026308"/>
                    </a:moveTo>
                    <a:lnTo>
                      <a:pt x="124460" y="1026308"/>
                    </a:lnTo>
                    <a:cubicBezTo>
                      <a:pt x="55880" y="1026308"/>
                      <a:pt x="0" y="970429"/>
                      <a:pt x="0" y="901848"/>
                    </a:cubicBezTo>
                    <a:lnTo>
                      <a:pt x="0" y="124460"/>
                    </a:lnTo>
                    <a:cubicBezTo>
                      <a:pt x="0" y="55880"/>
                      <a:pt x="55880" y="0"/>
                      <a:pt x="124460" y="0"/>
                    </a:cubicBezTo>
                    <a:lnTo>
                      <a:pt x="6742464" y="0"/>
                    </a:lnTo>
                    <a:cubicBezTo>
                      <a:pt x="6811043" y="0"/>
                      <a:pt x="6866923" y="55880"/>
                      <a:pt x="6866923" y="124460"/>
                    </a:cubicBezTo>
                    <a:lnTo>
                      <a:pt x="6866923" y="901849"/>
                    </a:lnTo>
                    <a:cubicBezTo>
                      <a:pt x="6866923" y="970429"/>
                      <a:pt x="6811043" y="1026309"/>
                      <a:pt x="6742464" y="1026309"/>
                    </a:cubicBezTo>
                    <a:close/>
                  </a:path>
                </a:pathLst>
              </a:custGeom>
              <a:solidFill>
                <a:srgbClr val="9695FF"/>
              </a:solidFill>
            </p:spPr>
          </p:sp>
        </p:grpSp>
        <p:sp>
          <p:nvSpPr>
            <p:cNvPr id="13" name="TextBox 13"/>
            <p:cNvSpPr txBox="1"/>
            <p:nvPr/>
          </p:nvSpPr>
          <p:spPr>
            <a:xfrm>
              <a:off x="290391" y="122657"/>
              <a:ext cx="4273660" cy="489741"/>
            </a:xfrm>
            <a:prstGeom prst="rect">
              <a:avLst/>
            </a:prstGeom>
          </p:spPr>
          <p:txBody>
            <a:bodyPr lIns="0" tIns="0" rIns="0" bIns="0" rtlCol="0" anchor="t">
              <a:spAutoFit/>
            </a:bodyPr>
            <a:lstStyle/>
            <a:p>
              <a:pPr algn="ctr">
                <a:lnSpc>
                  <a:spcPts val="2859"/>
                </a:lnSpc>
              </a:pPr>
              <a:r>
                <a:rPr lang="en-US" sz="2464">
                  <a:solidFill>
                    <a:srgbClr val="FFFFFF"/>
                  </a:solidFill>
                  <a:latin typeface="HK Grotesk Bold"/>
                </a:rPr>
                <a:t>Cloud Security Threat</a:t>
              </a:r>
            </a:p>
          </p:txBody>
        </p:sp>
      </p:grpSp>
      <p:sp>
        <p:nvSpPr>
          <p:cNvPr id="14" name="AutoShape 14"/>
          <p:cNvSpPr/>
          <p:nvPr/>
        </p:nvSpPr>
        <p:spPr>
          <a:xfrm flipH="1">
            <a:off x="11876378" y="3986614"/>
            <a:ext cx="6411622" cy="0"/>
          </a:xfrm>
          <a:prstGeom prst="line">
            <a:avLst/>
          </a:prstGeom>
          <a:ln w="19050" cap="flat">
            <a:solidFill>
              <a:srgbClr val="9695FF"/>
            </a:solidFill>
            <a:prstDash val="solid"/>
            <a:headEnd type="none" w="sm" len="sm"/>
            <a:tailEnd type="oval" w="lg" len="lg"/>
          </a:ln>
        </p:spPr>
      </p:sp>
      <p:sp>
        <p:nvSpPr>
          <p:cNvPr id="15" name="TextBox 15"/>
          <p:cNvSpPr txBox="1"/>
          <p:nvPr/>
        </p:nvSpPr>
        <p:spPr>
          <a:xfrm>
            <a:off x="11876378" y="4224739"/>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TRAFFIC EAVESDROPPING</a:t>
            </a:r>
          </a:p>
        </p:txBody>
      </p:sp>
      <p:sp>
        <p:nvSpPr>
          <p:cNvPr id="16" name="AutoShape 16"/>
          <p:cNvSpPr/>
          <p:nvPr/>
        </p:nvSpPr>
        <p:spPr>
          <a:xfrm flipH="1">
            <a:off x="11876378" y="4751521"/>
            <a:ext cx="6411622" cy="0"/>
          </a:xfrm>
          <a:prstGeom prst="line">
            <a:avLst/>
          </a:prstGeom>
          <a:ln w="19050" cap="flat">
            <a:solidFill>
              <a:srgbClr val="FFFFFF"/>
            </a:solidFill>
            <a:prstDash val="solid"/>
            <a:headEnd type="none" w="sm" len="sm"/>
            <a:tailEnd type="oval" w="lg" len="lg"/>
          </a:ln>
        </p:spPr>
      </p:sp>
      <p:sp>
        <p:nvSpPr>
          <p:cNvPr id="17" name="TextBox 17"/>
          <p:cNvSpPr txBox="1"/>
          <p:nvPr/>
        </p:nvSpPr>
        <p:spPr>
          <a:xfrm>
            <a:off x="11882632" y="4766171"/>
            <a:ext cx="5533424" cy="778832"/>
          </a:xfrm>
          <a:prstGeom prst="rect">
            <a:avLst/>
          </a:prstGeom>
        </p:spPr>
        <p:txBody>
          <a:bodyPr lIns="0" tIns="0" rIns="0" bIns="0" rtlCol="0" anchor="t">
            <a:spAutoFit/>
          </a:bodyPr>
          <a:lstStyle/>
          <a:p>
            <a:pPr>
              <a:lnSpc>
                <a:spcPts val="2053"/>
              </a:lnSpc>
            </a:pPr>
            <a:endParaRPr/>
          </a:p>
          <a:p>
            <a:pPr>
              <a:lnSpc>
                <a:spcPts val="2053"/>
              </a:lnSpc>
            </a:pPr>
            <a:r>
              <a:rPr lang="en-US" sz="1770">
                <a:solidFill>
                  <a:srgbClr val="9695FF"/>
                </a:solidFill>
                <a:latin typeface="HK Grotesk Bold"/>
              </a:rPr>
              <a:t>MVIRTUALIZATION ATTACK</a:t>
            </a:r>
          </a:p>
          <a:p>
            <a:pPr>
              <a:lnSpc>
                <a:spcPts val="2053"/>
              </a:lnSpc>
            </a:pPr>
            <a:endParaRPr lang="en-US" sz="1770">
              <a:solidFill>
                <a:srgbClr val="9695FF"/>
              </a:solidFill>
              <a:latin typeface="HK Grotesk Bold"/>
            </a:endParaRPr>
          </a:p>
        </p:txBody>
      </p:sp>
      <p:sp>
        <p:nvSpPr>
          <p:cNvPr id="18" name="AutoShape 18"/>
          <p:cNvSpPr/>
          <p:nvPr/>
        </p:nvSpPr>
        <p:spPr>
          <a:xfrm flipH="1">
            <a:off x="11876378" y="5535479"/>
            <a:ext cx="6411622" cy="0"/>
          </a:xfrm>
          <a:prstGeom prst="line">
            <a:avLst/>
          </a:prstGeom>
          <a:ln w="19050" cap="flat">
            <a:solidFill>
              <a:srgbClr val="9695FF"/>
            </a:solidFill>
            <a:prstDash val="solid"/>
            <a:headEnd type="none" w="sm" len="sm"/>
            <a:tailEnd type="oval" w="lg" len="lg"/>
          </a:ln>
        </p:spPr>
      </p:sp>
      <p:sp>
        <p:nvSpPr>
          <p:cNvPr id="19" name="TextBox 19"/>
          <p:cNvSpPr txBox="1"/>
          <p:nvPr/>
        </p:nvSpPr>
        <p:spPr>
          <a:xfrm>
            <a:off x="11876378" y="5773604"/>
            <a:ext cx="5389177"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OVERLAPPING TRUST</a:t>
            </a:r>
          </a:p>
        </p:txBody>
      </p:sp>
      <p:sp>
        <p:nvSpPr>
          <p:cNvPr id="20" name="AutoShape 20"/>
          <p:cNvSpPr/>
          <p:nvPr/>
        </p:nvSpPr>
        <p:spPr>
          <a:xfrm flipH="1">
            <a:off x="11876378" y="6300386"/>
            <a:ext cx="6411622" cy="0"/>
          </a:xfrm>
          <a:prstGeom prst="line">
            <a:avLst/>
          </a:prstGeom>
          <a:ln w="19050" cap="flat">
            <a:solidFill>
              <a:srgbClr val="FFFFFF"/>
            </a:solidFill>
            <a:prstDash val="solid"/>
            <a:headEnd type="none" w="sm" len="sm"/>
            <a:tailEnd type="oval" w="lg" len="lg"/>
          </a:ln>
        </p:spPr>
      </p:sp>
      <p:sp>
        <p:nvSpPr>
          <p:cNvPr id="21" name="Freeform 21"/>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22" name="Group 22"/>
          <p:cNvGrpSpPr/>
          <p:nvPr/>
        </p:nvGrpSpPr>
        <p:grpSpPr>
          <a:xfrm>
            <a:off x="12010705" y="336054"/>
            <a:ext cx="6686347" cy="915690"/>
            <a:chOff x="0" y="0"/>
            <a:chExt cx="8915130" cy="1220920"/>
          </a:xfrm>
        </p:grpSpPr>
        <p:grpSp>
          <p:nvGrpSpPr>
            <p:cNvPr id="23" name="Group 23"/>
            <p:cNvGrpSpPr/>
            <p:nvPr/>
          </p:nvGrpSpPr>
          <p:grpSpPr>
            <a:xfrm>
              <a:off x="0" y="0"/>
              <a:ext cx="8915130" cy="1220920"/>
              <a:chOff x="0" y="0"/>
              <a:chExt cx="2201113" cy="301441"/>
            </a:xfrm>
          </p:grpSpPr>
          <p:sp>
            <p:nvSpPr>
              <p:cNvPr id="24" name="Freeform 24"/>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5" name="TextBox 25"/>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6" name="Freeform 26"/>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27" name="Freeform 27"/>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6626" r="-25293" b="-6116"/>
            </a:stretch>
          </a:blipFill>
        </p:spPr>
      </p:sp>
      <p:sp>
        <p:nvSpPr>
          <p:cNvPr id="3" name="Freeform 3"/>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4" name="Group 4"/>
          <p:cNvGrpSpPr/>
          <p:nvPr/>
        </p:nvGrpSpPr>
        <p:grpSpPr>
          <a:xfrm>
            <a:off x="9535621" y="3066659"/>
            <a:ext cx="7572640" cy="6191641"/>
            <a:chOff x="0" y="0"/>
            <a:chExt cx="2561609" cy="2094456"/>
          </a:xfrm>
        </p:grpSpPr>
        <p:sp>
          <p:nvSpPr>
            <p:cNvPr id="5" name="Freeform 5"/>
            <p:cNvSpPr/>
            <p:nvPr/>
          </p:nvSpPr>
          <p:spPr>
            <a:xfrm>
              <a:off x="0" y="0"/>
              <a:ext cx="2561609" cy="2094456"/>
            </a:xfrm>
            <a:custGeom>
              <a:avLst/>
              <a:gdLst/>
              <a:ahLst/>
              <a:cxnLst/>
              <a:rect l="l" t="t" r="r" b="b"/>
              <a:pathLst>
                <a:path w="2561609" h="2094456">
                  <a:moveTo>
                    <a:pt x="2437149" y="2094456"/>
                  </a:moveTo>
                  <a:lnTo>
                    <a:pt x="124460" y="2094456"/>
                  </a:lnTo>
                  <a:cubicBezTo>
                    <a:pt x="55880" y="2094456"/>
                    <a:pt x="0" y="2038576"/>
                    <a:pt x="0" y="1969996"/>
                  </a:cubicBezTo>
                  <a:lnTo>
                    <a:pt x="0" y="124460"/>
                  </a:lnTo>
                  <a:cubicBezTo>
                    <a:pt x="0" y="55880"/>
                    <a:pt x="55880" y="0"/>
                    <a:pt x="124460" y="0"/>
                  </a:cubicBezTo>
                  <a:lnTo>
                    <a:pt x="2437149" y="0"/>
                  </a:lnTo>
                  <a:cubicBezTo>
                    <a:pt x="2505729" y="0"/>
                    <a:pt x="2561609" y="55880"/>
                    <a:pt x="2561609" y="124460"/>
                  </a:cubicBezTo>
                  <a:lnTo>
                    <a:pt x="2561609" y="1969996"/>
                  </a:lnTo>
                  <a:cubicBezTo>
                    <a:pt x="2561609" y="2038576"/>
                    <a:pt x="2505729" y="2094456"/>
                    <a:pt x="2437149" y="2094456"/>
                  </a:cubicBezTo>
                  <a:close/>
                </a:path>
              </a:pathLst>
            </a:custGeom>
            <a:solidFill>
              <a:srgbClr val="171831"/>
            </a:solidFill>
          </p:spPr>
        </p:sp>
      </p:grpSp>
      <p:grpSp>
        <p:nvGrpSpPr>
          <p:cNvPr id="6" name="Group 6"/>
          <p:cNvGrpSpPr/>
          <p:nvPr/>
        </p:nvGrpSpPr>
        <p:grpSpPr>
          <a:xfrm>
            <a:off x="1003045" y="3066659"/>
            <a:ext cx="7874718" cy="6191641"/>
            <a:chOff x="0" y="0"/>
            <a:chExt cx="2663794" cy="2094456"/>
          </a:xfrm>
        </p:grpSpPr>
        <p:sp>
          <p:nvSpPr>
            <p:cNvPr id="7" name="Freeform 7"/>
            <p:cNvSpPr/>
            <p:nvPr/>
          </p:nvSpPr>
          <p:spPr>
            <a:xfrm>
              <a:off x="0" y="0"/>
              <a:ext cx="2663794" cy="2094456"/>
            </a:xfrm>
            <a:custGeom>
              <a:avLst/>
              <a:gdLst/>
              <a:ahLst/>
              <a:cxnLst/>
              <a:rect l="l" t="t" r="r" b="b"/>
              <a:pathLst>
                <a:path w="2663794" h="2094456">
                  <a:moveTo>
                    <a:pt x="2539334" y="2094456"/>
                  </a:moveTo>
                  <a:lnTo>
                    <a:pt x="124460" y="2094456"/>
                  </a:lnTo>
                  <a:cubicBezTo>
                    <a:pt x="55880" y="2094456"/>
                    <a:pt x="0" y="2038576"/>
                    <a:pt x="0" y="1969996"/>
                  </a:cubicBezTo>
                  <a:lnTo>
                    <a:pt x="0" y="124460"/>
                  </a:lnTo>
                  <a:cubicBezTo>
                    <a:pt x="0" y="55880"/>
                    <a:pt x="55880" y="0"/>
                    <a:pt x="124460" y="0"/>
                  </a:cubicBezTo>
                  <a:lnTo>
                    <a:pt x="2539334" y="0"/>
                  </a:lnTo>
                  <a:cubicBezTo>
                    <a:pt x="2607914" y="0"/>
                    <a:pt x="2663794" y="55880"/>
                    <a:pt x="2663794" y="124460"/>
                  </a:cubicBezTo>
                  <a:lnTo>
                    <a:pt x="2663794" y="1969996"/>
                  </a:lnTo>
                  <a:cubicBezTo>
                    <a:pt x="2663794" y="2038576"/>
                    <a:pt x="2607914" y="2094456"/>
                    <a:pt x="2539334" y="2094456"/>
                  </a:cubicBezTo>
                  <a:close/>
                </a:path>
              </a:pathLst>
            </a:custGeom>
            <a:solidFill>
              <a:srgbClr val="171831"/>
            </a:solidFill>
          </p:spPr>
        </p:sp>
      </p:grpSp>
      <p:grpSp>
        <p:nvGrpSpPr>
          <p:cNvPr id="8" name="Group 8"/>
          <p:cNvGrpSpPr/>
          <p:nvPr/>
        </p:nvGrpSpPr>
        <p:grpSpPr>
          <a:xfrm>
            <a:off x="1003045" y="4571811"/>
            <a:ext cx="7874718" cy="4686489"/>
            <a:chOff x="0" y="0"/>
            <a:chExt cx="2663794" cy="1585306"/>
          </a:xfrm>
        </p:grpSpPr>
        <p:sp>
          <p:nvSpPr>
            <p:cNvPr id="9" name="Freeform 9"/>
            <p:cNvSpPr/>
            <p:nvPr/>
          </p:nvSpPr>
          <p:spPr>
            <a:xfrm>
              <a:off x="0" y="0"/>
              <a:ext cx="2663794" cy="1585306"/>
            </a:xfrm>
            <a:custGeom>
              <a:avLst/>
              <a:gdLst/>
              <a:ahLst/>
              <a:cxnLst/>
              <a:rect l="l" t="t" r="r" b="b"/>
              <a:pathLst>
                <a:path w="2663794" h="1585306">
                  <a:moveTo>
                    <a:pt x="2539334" y="1585306"/>
                  </a:moveTo>
                  <a:lnTo>
                    <a:pt x="124460" y="1585306"/>
                  </a:lnTo>
                  <a:cubicBezTo>
                    <a:pt x="55880" y="1585306"/>
                    <a:pt x="0" y="1529426"/>
                    <a:pt x="0" y="1460846"/>
                  </a:cubicBezTo>
                  <a:lnTo>
                    <a:pt x="0" y="124460"/>
                  </a:lnTo>
                  <a:cubicBezTo>
                    <a:pt x="0" y="55880"/>
                    <a:pt x="55880" y="0"/>
                    <a:pt x="124460" y="0"/>
                  </a:cubicBezTo>
                  <a:lnTo>
                    <a:pt x="2539334" y="0"/>
                  </a:lnTo>
                  <a:cubicBezTo>
                    <a:pt x="2607914" y="0"/>
                    <a:pt x="2663794" y="55880"/>
                    <a:pt x="2663794" y="124460"/>
                  </a:cubicBezTo>
                  <a:lnTo>
                    <a:pt x="2663794" y="1460846"/>
                  </a:lnTo>
                  <a:cubicBezTo>
                    <a:pt x="2663794" y="1529426"/>
                    <a:pt x="2607914" y="1585306"/>
                    <a:pt x="2539334" y="1585306"/>
                  </a:cubicBezTo>
                  <a:close/>
                </a:path>
              </a:pathLst>
            </a:custGeom>
            <a:solidFill>
              <a:srgbClr val="2D2E5F"/>
            </a:solidFill>
          </p:spPr>
        </p:sp>
      </p:grpSp>
      <p:sp>
        <p:nvSpPr>
          <p:cNvPr id="10" name="AutoShape 10"/>
          <p:cNvSpPr/>
          <p:nvPr/>
        </p:nvSpPr>
        <p:spPr>
          <a:xfrm rot="-10800000">
            <a:off x="1269282" y="8050416"/>
            <a:ext cx="4991100" cy="0"/>
          </a:xfrm>
          <a:prstGeom prst="line">
            <a:avLst/>
          </a:prstGeom>
          <a:ln w="19050" cap="flat">
            <a:solidFill>
              <a:srgbClr val="484995"/>
            </a:solidFill>
            <a:prstDash val="solid"/>
            <a:headEnd type="none" w="sm" len="sm"/>
            <a:tailEnd type="none" w="sm" len="sm"/>
          </a:ln>
        </p:spPr>
      </p:sp>
      <p:sp>
        <p:nvSpPr>
          <p:cNvPr id="11" name="TextBox 11"/>
          <p:cNvSpPr txBox="1"/>
          <p:nvPr/>
        </p:nvSpPr>
        <p:spPr>
          <a:xfrm>
            <a:off x="1234036" y="1047750"/>
            <a:ext cx="7909964" cy="9353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Cloud Security Threat</a:t>
            </a:r>
          </a:p>
        </p:txBody>
      </p:sp>
      <p:sp>
        <p:nvSpPr>
          <p:cNvPr id="12" name="TextBox 12"/>
          <p:cNvSpPr txBox="1"/>
          <p:nvPr/>
        </p:nvSpPr>
        <p:spPr>
          <a:xfrm>
            <a:off x="1412899" y="3429172"/>
            <a:ext cx="4424097" cy="843407"/>
          </a:xfrm>
          <a:prstGeom prst="rect">
            <a:avLst/>
          </a:prstGeom>
        </p:spPr>
        <p:txBody>
          <a:bodyPr lIns="0" tIns="0" rIns="0" bIns="0" rtlCol="0" anchor="t">
            <a:spAutoFit/>
          </a:bodyPr>
          <a:lstStyle/>
          <a:p>
            <a:pPr>
              <a:lnSpc>
                <a:spcPts val="3364"/>
              </a:lnSpc>
            </a:pPr>
            <a:r>
              <a:rPr lang="en-US" sz="2900">
                <a:solidFill>
                  <a:srgbClr val="FFFFFF"/>
                </a:solidFill>
                <a:latin typeface="HK Grotesk Bold"/>
              </a:rPr>
              <a:t>TRAFFIC EAVESDROPPING</a:t>
            </a:r>
          </a:p>
        </p:txBody>
      </p:sp>
      <p:sp>
        <p:nvSpPr>
          <p:cNvPr id="13" name="TextBox 13"/>
          <p:cNvSpPr txBox="1"/>
          <p:nvPr/>
        </p:nvSpPr>
        <p:spPr>
          <a:xfrm>
            <a:off x="1081620" y="5195793"/>
            <a:ext cx="7717570" cy="3400425"/>
          </a:xfrm>
          <a:prstGeom prst="rect">
            <a:avLst/>
          </a:prstGeom>
        </p:spPr>
        <p:txBody>
          <a:bodyPr lIns="0" tIns="0" rIns="0" bIns="0" rtlCol="0" anchor="t">
            <a:spAutoFit/>
          </a:bodyPr>
          <a:lstStyle/>
          <a:p>
            <a:pPr algn="ctr">
              <a:lnSpc>
                <a:spcPts val="3899"/>
              </a:lnSpc>
            </a:pPr>
            <a:r>
              <a:rPr lang="en-US" sz="2999">
                <a:solidFill>
                  <a:srgbClr val="FFFFFF"/>
                </a:solidFill>
                <a:latin typeface="HK Grotesk Bold"/>
              </a:rPr>
              <a:t>Traffic Eavesdropping atau penyadapan lalu lintas jaringan Cloud terjadi ketika data yang ditransfer ke atau di dalam cloud disadap secara pasif oleh Malicious Service Agent untuk mengumpulkan informasi secara tidak sah. untuk mengganggu dan mencegat lalu lintas jaringan di dalam Cloud.</a:t>
            </a:r>
          </a:p>
        </p:txBody>
      </p:sp>
      <p:grpSp>
        <p:nvGrpSpPr>
          <p:cNvPr id="14" name="Group 14"/>
          <p:cNvGrpSpPr/>
          <p:nvPr/>
        </p:nvGrpSpPr>
        <p:grpSpPr>
          <a:xfrm>
            <a:off x="9384582" y="3066659"/>
            <a:ext cx="7874718" cy="6191641"/>
            <a:chOff x="0" y="0"/>
            <a:chExt cx="2663794" cy="2094456"/>
          </a:xfrm>
        </p:grpSpPr>
        <p:sp>
          <p:nvSpPr>
            <p:cNvPr id="15" name="Freeform 15"/>
            <p:cNvSpPr/>
            <p:nvPr/>
          </p:nvSpPr>
          <p:spPr>
            <a:xfrm>
              <a:off x="0" y="0"/>
              <a:ext cx="2663794" cy="2094456"/>
            </a:xfrm>
            <a:custGeom>
              <a:avLst/>
              <a:gdLst/>
              <a:ahLst/>
              <a:cxnLst/>
              <a:rect l="l" t="t" r="r" b="b"/>
              <a:pathLst>
                <a:path w="2663794" h="2094456">
                  <a:moveTo>
                    <a:pt x="2539334" y="2094456"/>
                  </a:moveTo>
                  <a:lnTo>
                    <a:pt x="124460" y="2094456"/>
                  </a:lnTo>
                  <a:cubicBezTo>
                    <a:pt x="55880" y="2094456"/>
                    <a:pt x="0" y="2038576"/>
                    <a:pt x="0" y="1969996"/>
                  </a:cubicBezTo>
                  <a:lnTo>
                    <a:pt x="0" y="124460"/>
                  </a:lnTo>
                  <a:cubicBezTo>
                    <a:pt x="0" y="55880"/>
                    <a:pt x="55880" y="0"/>
                    <a:pt x="124460" y="0"/>
                  </a:cubicBezTo>
                  <a:lnTo>
                    <a:pt x="2539334" y="0"/>
                  </a:lnTo>
                  <a:cubicBezTo>
                    <a:pt x="2607914" y="0"/>
                    <a:pt x="2663794" y="55880"/>
                    <a:pt x="2663794" y="124460"/>
                  </a:cubicBezTo>
                  <a:lnTo>
                    <a:pt x="2663794" y="1969996"/>
                  </a:lnTo>
                  <a:cubicBezTo>
                    <a:pt x="2663794" y="2038576"/>
                    <a:pt x="2607914" y="2094456"/>
                    <a:pt x="2539334" y="2094456"/>
                  </a:cubicBezTo>
                  <a:close/>
                </a:path>
              </a:pathLst>
            </a:custGeom>
            <a:solidFill>
              <a:srgbClr val="171831"/>
            </a:solidFill>
          </p:spPr>
        </p:sp>
      </p:grpSp>
      <p:grpSp>
        <p:nvGrpSpPr>
          <p:cNvPr id="16" name="Group 16"/>
          <p:cNvGrpSpPr/>
          <p:nvPr/>
        </p:nvGrpSpPr>
        <p:grpSpPr>
          <a:xfrm>
            <a:off x="9384582" y="4571811"/>
            <a:ext cx="7874718" cy="4686489"/>
            <a:chOff x="0" y="0"/>
            <a:chExt cx="2663794" cy="1585306"/>
          </a:xfrm>
        </p:grpSpPr>
        <p:sp>
          <p:nvSpPr>
            <p:cNvPr id="17" name="Freeform 17"/>
            <p:cNvSpPr/>
            <p:nvPr/>
          </p:nvSpPr>
          <p:spPr>
            <a:xfrm>
              <a:off x="0" y="0"/>
              <a:ext cx="2663794" cy="1585306"/>
            </a:xfrm>
            <a:custGeom>
              <a:avLst/>
              <a:gdLst/>
              <a:ahLst/>
              <a:cxnLst/>
              <a:rect l="l" t="t" r="r" b="b"/>
              <a:pathLst>
                <a:path w="2663794" h="1585306">
                  <a:moveTo>
                    <a:pt x="2539334" y="1585306"/>
                  </a:moveTo>
                  <a:lnTo>
                    <a:pt x="124460" y="1585306"/>
                  </a:lnTo>
                  <a:cubicBezTo>
                    <a:pt x="55880" y="1585306"/>
                    <a:pt x="0" y="1529426"/>
                    <a:pt x="0" y="1460846"/>
                  </a:cubicBezTo>
                  <a:lnTo>
                    <a:pt x="0" y="124460"/>
                  </a:lnTo>
                  <a:cubicBezTo>
                    <a:pt x="0" y="55880"/>
                    <a:pt x="55880" y="0"/>
                    <a:pt x="124460" y="0"/>
                  </a:cubicBezTo>
                  <a:lnTo>
                    <a:pt x="2539334" y="0"/>
                  </a:lnTo>
                  <a:cubicBezTo>
                    <a:pt x="2607914" y="0"/>
                    <a:pt x="2663794" y="55880"/>
                    <a:pt x="2663794" y="124460"/>
                  </a:cubicBezTo>
                  <a:lnTo>
                    <a:pt x="2663794" y="1460846"/>
                  </a:lnTo>
                  <a:cubicBezTo>
                    <a:pt x="2663794" y="1529426"/>
                    <a:pt x="2607914" y="1585306"/>
                    <a:pt x="2539334" y="1585306"/>
                  </a:cubicBezTo>
                  <a:close/>
                </a:path>
              </a:pathLst>
            </a:custGeom>
            <a:solidFill>
              <a:srgbClr val="2D2E5F"/>
            </a:solidFill>
          </p:spPr>
        </p:sp>
      </p:grpSp>
      <p:sp>
        <p:nvSpPr>
          <p:cNvPr id="18" name="AutoShape 18"/>
          <p:cNvSpPr/>
          <p:nvPr/>
        </p:nvSpPr>
        <p:spPr>
          <a:xfrm flipH="1">
            <a:off x="9233542" y="4929971"/>
            <a:ext cx="4991100" cy="0"/>
          </a:xfrm>
          <a:prstGeom prst="line">
            <a:avLst/>
          </a:prstGeom>
          <a:ln w="19050" cap="flat">
            <a:solidFill>
              <a:srgbClr val="484995"/>
            </a:solidFill>
            <a:prstDash val="solid"/>
            <a:headEnd type="none" w="sm" len="sm"/>
            <a:tailEnd type="none" w="sm" len="sm"/>
          </a:ln>
        </p:spPr>
      </p:sp>
      <p:sp>
        <p:nvSpPr>
          <p:cNvPr id="19" name="TextBox 19"/>
          <p:cNvSpPr txBox="1"/>
          <p:nvPr/>
        </p:nvSpPr>
        <p:spPr>
          <a:xfrm>
            <a:off x="9463156" y="5195793"/>
            <a:ext cx="7717570" cy="3027680"/>
          </a:xfrm>
          <a:prstGeom prst="rect">
            <a:avLst/>
          </a:prstGeom>
        </p:spPr>
        <p:txBody>
          <a:bodyPr lIns="0" tIns="0" rIns="0" bIns="0" rtlCol="0" anchor="t">
            <a:spAutoFit/>
          </a:bodyPr>
          <a:lstStyle/>
          <a:p>
            <a:pPr algn="ctr">
              <a:lnSpc>
                <a:spcPts val="4029"/>
              </a:lnSpc>
            </a:pPr>
            <a:r>
              <a:rPr lang="en-US" sz="3099">
                <a:solidFill>
                  <a:srgbClr val="FFFFFF"/>
                </a:solidFill>
                <a:latin typeface="HK Grotesk Bold"/>
              </a:rPr>
              <a:t>Serangan virtualisasi mengeksploitasi kerentanan dalam platform visualisasi untuk membahayakan kerahasiaan, integritas, dan atau ketersediaan (availability) suatu Cloud.</a:t>
            </a:r>
          </a:p>
          <a:p>
            <a:pPr algn="ctr">
              <a:lnSpc>
                <a:spcPts val="4029"/>
              </a:lnSpc>
            </a:pPr>
            <a:endParaRPr lang="en-US" sz="3099">
              <a:solidFill>
                <a:srgbClr val="FFFFFF"/>
              </a:solidFill>
              <a:latin typeface="HK Grotesk Bold"/>
            </a:endParaRPr>
          </a:p>
        </p:txBody>
      </p:sp>
      <p:sp>
        <p:nvSpPr>
          <p:cNvPr id="20" name="TextBox 20"/>
          <p:cNvSpPr txBox="1"/>
          <p:nvPr/>
        </p:nvSpPr>
        <p:spPr>
          <a:xfrm>
            <a:off x="9800545" y="3433129"/>
            <a:ext cx="4424097" cy="843407"/>
          </a:xfrm>
          <a:prstGeom prst="rect">
            <a:avLst/>
          </a:prstGeom>
        </p:spPr>
        <p:txBody>
          <a:bodyPr lIns="0" tIns="0" rIns="0" bIns="0" rtlCol="0" anchor="t">
            <a:spAutoFit/>
          </a:bodyPr>
          <a:lstStyle/>
          <a:p>
            <a:pPr>
              <a:lnSpc>
                <a:spcPts val="3364"/>
              </a:lnSpc>
            </a:pPr>
            <a:r>
              <a:rPr lang="en-US" sz="2900">
                <a:solidFill>
                  <a:srgbClr val="FFFFFF"/>
                </a:solidFill>
                <a:latin typeface="HK Grotesk Bold"/>
              </a:rPr>
              <a:t>VIRTUALIZATION ATTACK</a:t>
            </a:r>
          </a:p>
        </p:txBody>
      </p:sp>
      <p:grpSp>
        <p:nvGrpSpPr>
          <p:cNvPr id="21" name="Group 21"/>
          <p:cNvGrpSpPr/>
          <p:nvPr/>
        </p:nvGrpSpPr>
        <p:grpSpPr>
          <a:xfrm>
            <a:off x="12012593" y="226919"/>
            <a:ext cx="6686347" cy="915690"/>
            <a:chOff x="0" y="0"/>
            <a:chExt cx="8915130" cy="1220920"/>
          </a:xfrm>
        </p:grpSpPr>
        <p:grpSp>
          <p:nvGrpSpPr>
            <p:cNvPr id="22" name="Group 22"/>
            <p:cNvGrpSpPr/>
            <p:nvPr/>
          </p:nvGrpSpPr>
          <p:grpSpPr>
            <a:xfrm>
              <a:off x="0" y="0"/>
              <a:ext cx="8915130" cy="1220920"/>
              <a:chOff x="0" y="0"/>
              <a:chExt cx="2201113" cy="301441"/>
            </a:xfrm>
          </p:grpSpPr>
          <p:sp>
            <p:nvSpPr>
              <p:cNvPr id="23" name="Freeform 23"/>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4" name="TextBox 24"/>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5" name="Freeform 25"/>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26" name="Freeform 26"/>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6626" r="-25293" b="-6116"/>
            </a:stretch>
          </a:blipFill>
        </p:spPr>
      </p:sp>
      <p:sp>
        <p:nvSpPr>
          <p:cNvPr id="3" name="Freeform 3"/>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4" name="Group 4"/>
          <p:cNvGrpSpPr/>
          <p:nvPr/>
        </p:nvGrpSpPr>
        <p:grpSpPr>
          <a:xfrm>
            <a:off x="1003045" y="3066659"/>
            <a:ext cx="16256255" cy="6191641"/>
            <a:chOff x="0" y="0"/>
            <a:chExt cx="5499029" cy="2094456"/>
          </a:xfrm>
        </p:grpSpPr>
        <p:sp>
          <p:nvSpPr>
            <p:cNvPr id="5" name="Freeform 5"/>
            <p:cNvSpPr/>
            <p:nvPr/>
          </p:nvSpPr>
          <p:spPr>
            <a:xfrm>
              <a:off x="0" y="0"/>
              <a:ext cx="5499029" cy="2094456"/>
            </a:xfrm>
            <a:custGeom>
              <a:avLst/>
              <a:gdLst/>
              <a:ahLst/>
              <a:cxnLst/>
              <a:rect l="l" t="t" r="r" b="b"/>
              <a:pathLst>
                <a:path w="5499029" h="2094456">
                  <a:moveTo>
                    <a:pt x="5374569" y="2094456"/>
                  </a:moveTo>
                  <a:lnTo>
                    <a:pt x="124460" y="2094456"/>
                  </a:lnTo>
                  <a:cubicBezTo>
                    <a:pt x="55880" y="2094456"/>
                    <a:pt x="0" y="2038576"/>
                    <a:pt x="0" y="1969996"/>
                  </a:cubicBezTo>
                  <a:lnTo>
                    <a:pt x="0" y="124460"/>
                  </a:lnTo>
                  <a:cubicBezTo>
                    <a:pt x="0" y="55880"/>
                    <a:pt x="55880" y="0"/>
                    <a:pt x="124460" y="0"/>
                  </a:cubicBezTo>
                  <a:lnTo>
                    <a:pt x="5374570" y="0"/>
                  </a:lnTo>
                  <a:cubicBezTo>
                    <a:pt x="5443150" y="0"/>
                    <a:pt x="5499029" y="55880"/>
                    <a:pt x="5499029" y="124460"/>
                  </a:cubicBezTo>
                  <a:lnTo>
                    <a:pt x="5499029" y="1969996"/>
                  </a:lnTo>
                  <a:cubicBezTo>
                    <a:pt x="5499029" y="2038576"/>
                    <a:pt x="5443150" y="2094456"/>
                    <a:pt x="5374570" y="2094456"/>
                  </a:cubicBezTo>
                  <a:close/>
                </a:path>
              </a:pathLst>
            </a:custGeom>
            <a:solidFill>
              <a:srgbClr val="171831"/>
            </a:solidFill>
          </p:spPr>
        </p:sp>
      </p:grpSp>
      <p:grpSp>
        <p:nvGrpSpPr>
          <p:cNvPr id="6" name="Group 6"/>
          <p:cNvGrpSpPr/>
          <p:nvPr/>
        </p:nvGrpSpPr>
        <p:grpSpPr>
          <a:xfrm>
            <a:off x="1003045" y="4571811"/>
            <a:ext cx="16256255" cy="4686489"/>
            <a:chOff x="0" y="0"/>
            <a:chExt cx="5499029" cy="1585306"/>
          </a:xfrm>
        </p:grpSpPr>
        <p:sp>
          <p:nvSpPr>
            <p:cNvPr id="7" name="Freeform 7"/>
            <p:cNvSpPr/>
            <p:nvPr/>
          </p:nvSpPr>
          <p:spPr>
            <a:xfrm>
              <a:off x="0" y="0"/>
              <a:ext cx="5499029" cy="1585306"/>
            </a:xfrm>
            <a:custGeom>
              <a:avLst/>
              <a:gdLst/>
              <a:ahLst/>
              <a:cxnLst/>
              <a:rect l="l" t="t" r="r" b="b"/>
              <a:pathLst>
                <a:path w="5499029" h="1585306">
                  <a:moveTo>
                    <a:pt x="5374569" y="1585306"/>
                  </a:moveTo>
                  <a:lnTo>
                    <a:pt x="124460" y="1585306"/>
                  </a:lnTo>
                  <a:cubicBezTo>
                    <a:pt x="55880" y="1585306"/>
                    <a:pt x="0" y="1529426"/>
                    <a:pt x="0" y="1460846"/>
                  </a:cubicBezTo>
                  <a:lnTo>
                    <a:pt x="0" y="124460"/>
                  </a:lnTo>
                  <a:cubicBezTo>
                    <a:pt x="0" y="55880"/>
                    <a:pt x="55880" y="0"/>
                    <a:pt x="124460" y="0"/>
                  </a:cubicBezTo>
                  <a:lnTo>
                    <a:pt x="5374570" y="0"/>
                  </a:lnTo>
                  <a:cubicBezTo>
                    <a:pt x="5443150" y="0"/>
                    <a:pt x="5499029" y="55880"/>
                    <a:pt x="5499029" y="124460"/>
                  </a:cubicBezTo>
                  <a:lnTo>
                    <a:pt x="5499029" y="1460846"/>
                  </a:lnTo>
                  <a:cubicBezTo>
                    <a:pt x="5499029" y="1529426"/>
                    <a:pt x="5443150" y="1585306"/>
                    <a:pt x="5374570" y="1585306"/>
                  </a:cubicBezTo>
                  <a:close/>
                </a:path>
              </a:pathLst>
            </a:custGeom>
            <a:solidFill>
              <a:srgbClr val="2D2E5F"/>
            </a:solidFill>
          </p:spPr>
        </p:sp>
      </p:grpSp>
      <p:sp>
        <p:nvSpPr>
          <p:cNvPr id="8" name="AutoShape 8"/>
          <p:cNvSpPr/>
          <p:nvPr/>
        </p:nvSpPr>
        <p:spPr>
          <a:xfrm rot="-10800000">
            <a:off x="1269282" y="8050416"/>
            <a:ext cx="4991100" cy="0"/>
          </a:xfrm>
          <a:prstGeom prst="line">
            <a:avLst/>
          </a:prstGeom>
          <a:ln w="19050" cap="flat">
            <a:solidFill>
              <a:srgbClr val="484995"/>
            </a:solidFill>
            <a:prstDash val="solid"/>
            <a:headEnd type="none" w="sm" len="sm"/>
            <a:tailEnd type="none" w="sm" len="sm"/>
          </a:ln>
        </p:spPr>
      </p:sp>
      <p:sp>
        <p:nvSpPr>
          <p:cNvPr id="9" name="TextBox 9"/>
          <p:cNvSpPr txBox="1"/>
          <p:nvPr/>
        </p:nvSpPr>
        <p:spPr>
          <a:xfrm>
            <a:off x="1234036" y="1047750"/>
            <a:ext cx="7909964" cy="9353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Cloud Security Threat</a:t>
            </a:r>
          </a:p>
        </p:txBody>
      </p:sp>
      <p:sp>
        <p:nvSpPr>
          <p:cNvPr id="10" name="TextBox 10"/>
          <p:cNvSpPr txBox="1"/>
          <p:nvPr/>
        </p:nvSpPr>
        <p:spPr>
          <a:xfrm>
            <a:off x="1412899" y="3429172"/>
            <a:ext cx="12201904" cy="424307"/>
          </a:xfrm>
          <a:prstGeom prst="rect">
            <a:avLst/>
          </a:prstGeom>
        </p:spPr>
        <p:txBody>
          <a:bodyPr lIns="0" tIns="0" rIns="0" bIns="0" rtlCol="0" anchor="t">
            <a:spAutoFit/>
          </a:bodyPr>
          <a:lstStyle/>
          <a:p>
            <a:pPr>
              <a:lnSpc>
                <a:spcPts val="3364"/>
              </a:lnSpc>
            </a:pPr>
            <a:r>
              <a:rPr lang="en-US" sz="2900">
                <a:solidFill>
                  <a:srgbClr val="FFFFFF"/>
                </a:solidFill>
                <a:latin typeface="HK Grotesk Bold"/>
              </a:rPr>
              <a:t>OVERLAPPING TRUST BOUNDARIES</a:t>
            </a:r>
          </a:p>
        </p:txBody>
      </p:sp>
      <p:sp>
        <p:nvSpPr>
          <p:cNvPr id="11" name="TextBox 11"/>
          <p:cNvSpPr txBox="1"/>
          <p:nvPr/>
        </p:nvSpPr>
        <p:spPr>
          <a:xfrm>
            <a:off x="1081620" y="5195793"/>
            <a:ext cx="15937099" cy="2428875"/>
          </a:xfrm>
          <a:prstGeom prst="rect">
            <a:avLst/>
          </a:prstGeom>
        </p:spPr>
        <p:txBody>
          <a:bodyPr lIns="0" tIns="0" rIns="0" bIns="0" rtlCol="0" anchor="t">
            <a:spAutoFit/>
          </a:bodyPr>
          <a:lstStyle/>
          <a:p>
            <a:pPr algn="ctr">
              <a:lnSpc>
                <a:spcPts val="3899"/>
              </a:lnSpc>
            </a:pPr>
            <a:r>
              <a:rPr lang="en-US" sz="2999">
                <a:solidFill>
                  <a:srgbClr val="FFFFFF"/>
                </a:solidFill>
                <a:latin typeface="HK Grotesk Bold"/>
              </a:rPr>
              <a:t>Jika sumber daya IT fisik dalam Cloud digunakan bersama oleh konsumen layanan cloud yang berbeda, konsumen layanan cloud akan memiliki batas kepercayaan tumpang tindih. Konsumen cloud yang memiliki niat jahat dapat menargetkan sumber daya IT yang digunakan bersama untuk membahayakan konsumen cloud atau sumber daya IT lainnya yang memiliki batas kepercayaan yang sama.</a:t>
            </a:r>
          </a:p>
        </p:txBody>
      </p:sp>
      <p:grpSp>
        <p:nvGrpSpPr>
          <p:cNvPr id="12" name="Group 12"/>
          <p:cNvGrpSpPr/>
          <p:nvPr/>
        </p:nvGrpSpPr>
        <p:grpSpPr>
          <a:xfrm>
            <a:off x="11816206" y="297147"/>
            <a:ext cx="6686347" cy="915690"/>
            <a:chOff x="0" y="0"/>
            <a:chExt cx="8915130" cy="1220920"/>
          </a:xfrm>
        </p:grpSpPr>
        <p:grpSp>
          <p:nvGrpSpPr>
            <p:cNvPr id="13" name="Group 13"/>
            <p:cNvGrpSpPr/>
            <p:nvPr/>
          </p:nvGrpSpPr>
          <p:grpSpPr>
            <a:xfrm>
              <a:off x="0" y="0"/>
              <a:ext cx="8915130" cy="1220920"/>
              <a:chOff x="0" y="0"/>
              <a:chExt cx="2201113" cy="301441"/>
            </a:xfrm>
          </p:grpSpPr>
          <p:sp>
            <p:nvSpPr>
              <p:cNvPr id="14" name="Freeform 14"/>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6" name="Freeform 16"/>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17" name="Freeform 17"/>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9953" r="-25293" b="-2789"/>
            </a:stretch>
          </a:blipFill>
        </p:spPr>
      </p:sp>
      <p:grpSp>
        <p:nvGrpSpPr>
          <p:cNvPr id="3" name="Group 3"/>
          <p:cNvGrpSpPr/>
          <p:nvPr/>
        </p:nvGrpSpPr>
        <p:grpSpPr>
          <a:xfrm>
            <a:off x="1234036" y="2256784"/>
            <a:ext cx="7189669" cy="8030216"/>
            <a:chOff x="0" y="0"/>
            <a:chExt cx="2760047" cy="3082726"/>
          </a:xfrm>
        </p:grpSpPr>
        <p:sp>
          <p:nvSpPr>
            <p:cNvPr id="4" name="Freeform 4"/>
            <p:cNvSpPr/>
            <p:nvPr/>
          </p:nvSpPr>
          <p:spPr>
            <a:xfrm>
              <a:off x="0" y="0"/>
              <a:ext cx="2760048" cy="3082726"/>
            </a:xfrm>
            <a:custGeom>
              <a:avLst/>
              <a:gdLst/>
              <a:ahLst/>
              <a:cxnLst/>
              <a:rect l="l" t="t" r="r" b="b"/>
              <a:pathLst>
                <a:path w="2760048" h="3082726">
                  <a:moveTo>
                    <a:pt x="2635587" y="3082726"/>
                  </a:moveTo>
                  <a:lnTo>
                    <a:pt x="124460" y="3082726"/>
                  </a:lnTo>
                  <a:cubicBezTo>
                    <a:pt x="55880" y="3082726"/>
                    <a:pt x="0" y="3026846"/>
                    <a:pt x="0" y="2958266"/>
                  </a:cubicBezTo>
                  <a:lnTo>
                    <a:pt x="0" y="124460"/>
                  </a:lnTo>
                  <a:cubicBezTo>
                    <a:pt x="0" y="55880"/>
                    <a:pt x="55880" y="0"/>
                    <a:pt x="124460" y="0"/>
                  </a:cubicBezTo>
                  <a:lnTo>
                    <a:pt x="2635588" y="0"/>
                  </a:lnTo>
                  <a:cubicBezTo>
                    <a:pt x="2704167" y="0"/>
                    <a:pt x="2760048" y="55880"/>
                    <a:pt x="2760048" y="124460"/>
                  </a:cubicBezTo>
                  <a:lnTo>
                    <a:pt x="2760048" y="2958266"/>
                  </a:lnTo>
                  <a:cubicBezTo>
                    <a:pt x="2760048" y="3026846"/>
                    <a:pt x="2704167" y="3082726"/>
                    <a:pt x="2635588" y="3082726"/>
                  </a:cubicBezTo>
                  <a:close/>
                </a:path>
              </a:pathLst>
            </a:custGeom>
            <a:solidFill>
              <a:srgbClr val="484995">
                <a:alpha val="43922"/>
              </a:srgbClr>
            </a:solidFill>
          </p:spPr>
        </p:sp>
      </p:grpSp>
      <p:grpSp>
        <p:nvGrpSpPr>
          <p:cNvPr id="5" name="Group 5"/>
          <p:cNvGrpSpPr/>
          <p:nvPr/>
        </p:nvGrpSpPr>
        <p:grpSpPr>
          <a:xfrm>
            <a:off x="1216222" y="2878143"/>
            <a:ext cx="7207482" cy="7408857"/>
            <a:chOff x="0" y="0"/>
            <a:chExt cx="2766886" cy="2844192"/>
          </a:xfrm>
        </p:grpSpPr>
        <p:sp>
          <p:nvSpPr>
            <p:cNvPr id="6" name="Freeform 6"/>
            <p:cNvSpPr/>
            <p:nvPr/>
          </p:nvSpPr>
          <p:spPr>
            <a:xfrm>
              <a:off x="0" y="0"/>
              <a:ext cx="2766886" cy="2844192"/>
            </a:xfrm>
            <a:custGeom>
              <a:avLst/>
              <a:gdLst/>
              <a:ahLst/>
              <a:cxnLst/>
              <a:rect l="l" t="t" r="r" b="b"/>
              <a:pathLst>
                <a:path w="2766886" h="2844192">
                  <a:moveTo>
                    <a:pt x="2642426" y="2844192"/>
                  </a:moveTo>
                  <a:lnTo>
                    <a:pt x="124460" y="2844192"/>
                  </a:lnTo>
                  <a:cubicBezTo>
                    <a:pt x="55880" y="2844192"/>
                    <a:pt x="0" y="2788312"/>
                    <a:pt x="0" y="2719731"/>
                  </a:cubicBezTo>
                  <a:lnTo>
                    <a:pt x="0" y="124460"/>
                  </a:lnTo>
                  <a:cubicBezTo>
                    <a:pt x="0" y="55880"/>
                    <a:pt x="55880" y="0"/>
                    <a:pt x="124460" y="0"/>
                  </a:cubicBezTo>
                  <a:lnTo>
                    <a:pt x="2642426" y="0"/>
                  </a:lnTo>
                  <a:cubicBezTo>
                    <a:pt x="2711006" y="0"/>
                    <a:pt x="2766886" y="55880"/>
                    <a:pt x="2766886" y="124460"/>
                  </a:cubicBezTo>
                  <a:lnTo>
                    <a:pt x="2766886" y="2719732"/>
                  </a:lnTo>
                  <a:cubicBezTo>
                    <a:pt x="2766886" y="2788312"/>
                    <a:pt x="2711006" y="2844192"/>
                    <a:pt x="2642426" y="2844192"/>
                  </a:cubicBezTo>
                  <a:close/>
                </a:path>
              </a:pathLst>
            </a:custGeom>
            <a:solidFill>
              <a:srgbClr val="484995">
                <a:alpha val="65882"/>
              </a:srgbClr>
            </a:solidFill>
          </p:spPr>
        </p:sp>
      </p:grpSp>
      <p:grpSp>
        <p:nvGrpSpPr>
          <p:cNvPr id="7" name="Group 7"/>
          <p:cNvGrpSpPr/>
          <p:nvPr/>
        </p:nvGrpSpPr>
        <p:grpSpPr>
          <a:xfrm>
            <a:off x="1234036" y="3493382"/>
            <a:ext cx="7189669" cy="7526240"/>
            <a:chOff x="0" y="0"/>
            <a:chExt cx="2760047" cy="2889254"/>
          </a:xfrm>
        </p:grpSpPr>
        <p:sp>
          <p:nvSpPr>
            <p:cNvPr id="8" name="Freeform 8"/>
            <p:cNvSpPr/>
            <p:nvPr/>
          </p:nvSpPr>
          <p:spPr>
            <a:xfrm>
              <a:off x="0" y="0"/>
              <a:ext cx="2760048" cy="2889254"/>
            </a:xfrm>
            <a:custGeom>
              <a:avLst/>
              <a:gdLst/>
              <a:ahLst/>
              <a:cxnLst/>
              <a:rect l="l" t="t" r="r" b="b"/>
              <a:pathLst>
                <a:path w="2760048" h="2889254">
                  <a:moveTo>
                    <a:pt x="2635587" y="2889254"/>
                  </a:moveTo>
                  <a:lnTo>
                    <a:pt x="124460" y="2889254"/>
                  </a:lnTo>
                  <a:cubicBezTo>
                    <a:pt x="55880" y="2889254"/>
                    <a:pt x="0" y="2833374"/>
                    <a:pt x="0" y="2764794"/>
                  </a:cubicBezTo>
                  <a:lnTo>
                    <a:pt x="0" y="124460"/>
                  </a:lnTo>
                  <a:cubicBezTo>
                    <a:pt x="0" y="55880"/>
                    <a:pt x="55880" y="0"/>
                    <a:pt x="124460" y="0"/>
                  </a:cubicBezTo>
                  <a:lnTo>
                    <a:pt x="2635588" y="0"/>
                  </a:lnTo>
                  <a:cubicBezTo>
                    <a:pt x="2704167" y="0"/>
                    <a:pt x="2760048" y="55880"/>
                    <a:pt x="2760048" y="124460"/>
                  </a:cubicBezTo>
                  <a:lnTo>
                    <a:pt x="2760048" y="2764794"/>
                  </a:lnTo>
                  <a:cubicBezTo>
                    <a:pt x="2760048" y="2833374"/>
                    <a:pt x="2704167" y="2889254"/>
                    <a:pt x="2635588" y="2889254"/>
                  </a:cubicBezTo>
                  <a:close/>
                </a:path>
              </a:pathLst>
            </a:custGeom>
            <a:solidFill>
              <a:srgbClr val="484995"/>
            </a:solidFill>
          </p:spPr>
        </p:sp>
      </p:grpSp>
      <p:sp>
        <p:nvSpPr>
          <p:cNvPr id="9" name="TextBox 9"/>
          <p:cNvSpPr txBox="1"/>
          <p:nvPr/>
        </p:nvSpPr>
        <p:spPr>
          <a:xfrm>
            <a:off x="2170425" y="5786537"/>
            <a:ext cx="5316891" cy="18497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Additional Consideration</a:t>
            </a:r>
          </a:p>
        </p:txBody>
      </p:sp>
      <p:grpSp>
        <p:nvGrpSpPr>
          <p:cNvPr id="10" name="Group 10"/>
          <p:cNvGrpSpPr/>
          <p:nvPr/>
        </p:nvGrpSpPr>
        <p:grpSpPr>
          <a:xfrm>
            <a:off x="2038131" y="3965564"/>
            <a:ext cx="3640831" cy="544147"/>
            <a:chOff x="0" y="0"/>
            <a:chExt cx="4854442" cy="725529"/>
          </a:xfrm>
        </p:grpSpPr>
        <p:grpSp>
          <p:nvGrpSpPr>
            <p:cNvPr id="11" name="Group 11"/>
            <p:cNvGrpSpPr/>
            <p:nvPr/>
          </p:nvGrpSpPr>
          <p:grpSpPr>
            <a:xfrm>
              <a:off x="0" y="0"/>
              <a:ext cx="4854442" cy="725529"/>
              <a:chOff x="0" y="0"/>
              <a:chExt cx="6866923" cy="1026309"/>
            </a:xfrm>
          </p:grpSpPr>
          <p:sp>
            <p:nvSpPr>
              <p:cNvPr id="12" name="Freeform 12"/>
              <p:cNvSpPr/>
              <p:nvPr/>
            </p:nvSpPr>
            <p:spPr>
              <a:xfrm>
                <a:off x="0" y="0"/>
                <a:ext cx="6866923" cy="1026309"/>
              </a:xfrm>
              <a:custGeom>
                <a:avLst/>
                <a:gdLst/>
                <a:ahLst/>
                <a:cxnLst/>
                <a:rect l="l" t="t" r="r" b="b"/>
                <a:pathLst>
                  <a:path w="6866923" h="1026309">
                    <a:moveTo>
                      <a:pt x="6742464" y="1026308"/>
                    </a:moveTo>
                    <a:lnTo>
                      <a:pt x="124460" y="1026308"/>
                    </a:lnTo>
                    <a:cubicBezTo>
                      <a:pt x="55880" y="1026308"/>
                      <a:pt x="0" y="970429"/>
                      <a:pt x="0" y="901848"/>
                    </a:cubicBezTo>
                    <a:lnTo>
                      <a:pt x="0" y="124460"/>
                    </a:lnTo>
                    <a:cubicBezTo>
                      <a:pt x="0" y="55880"/>
                      <a:pt x="55880" y="0"/>
                      <a:pt x="124460" y="0"/>
                    </a:cubicBezTo>
                    <a:lnTo>
                      <a:pt x="6742464" y="0"/>
                    </a:lnTo>
                    <a:cubicBezTo>
                      <a:pt x="6811043" y="0"/>
                      <a:pt x="6866923" y="55880"/>
                      <a:pt x="6866923" y="124460"/>
                    </a:cubicBezTo>
                    <a:lnTo>
                      <a:pt x="6866923" y="901849"/>
                    </a:lnTo>
                    <a:cubicBezTo>
                      <a:pt x="6866923" y="970429"/>
                      <a:pt x="6811043" y="1026309"/>
                      <a:pt x="6742464" y="1026309"/>
                    </a:cubicBezTo>
                    <a:close/>
                  </a:path>
                </a:pathLst>
              </a:custGeom>
              <a:solidFill>
                <a:srgbClr val="9695FF"/>
              </a:solidFill>
            </p:spPr>
          </p:sp>
        </p:grpSp>
        <p:sp>
          <p:nvSpPr>
            <p:cNvPr id="13" name="TextBox 13"/>
            <p:cNvSpPr txBox="1"/>
            <p:nvPr/>
          </p:nvSpPr>
          <p:spPr>
            <a:xfrm>
              <a:off x="290391" y="122657"/>
              <a:ext cx="4273660" cy="489741"/>
            </a:xfrm>
            <a:prstGeom prst="rect">
              <a:avLst/>
            </a:prstGeom>
          </p:spPr>
          <p:txBody>
            <a:bodyPr lIns="0" tIns="0" rIns="0" bIns="0" rtlCol="0" anchor="t">
              <a:spAutoFit/>
            </a:bodyPr>
            <a:lstStyle/>
            <a:p>
              <a:pPr algn="ctr">
                <a:lnSpc>
                  <a:spcPts val="2859"/>
                </a:lnSpc>
              </a:pPr>
              <a:r>
                <a:rPr lang="en-US" sz="2464">
                  <a:solidFill>
                    <a:srgbClr val="FFFFFF"/>
                  </a:solidFill>
                  <a:latin typeface="HK Grotesk Bold"/>
                </a:rPr>
                <a:t>Cloud Security Threat</a:t>
              </a:r>
            </a:p>
          </p:txBody>
        </p:sp>
      </p:grpSp>
      <p:sp>
        <p:nvSpPr>
          <p:cNvPr id="14" name="AutoShape 14"/>
          <p:cNvSpPr/>
          <p:nvPr/>
        </p:nvSpPr>
        <p:spPr>
          <a:xfrm flipH="1">
            <a:off x="11876378" y="3986614"/>
            <a:ext cx="6411622" cy="0"/>
          </a:xfrm>
          <a:prstGeom prst="line">
            <a:avLst/>
          </a:prstGeom>
          <a:ln w="19050" cap="flat">
            <a:solidFill>
              <a:srgbClr val="9695FF"/>
            </a:solidFill>
            <a:prstDash val="solid"/>
            <a:headEnd type="none" w="sm" len="sm"/>
            <a:tailEnd type="oval" w="lg" len="lg"/>
          </a:ln>
        </p:spPr>
      </p:sp>
      <p:sp>
        <p:nvSpPr>
          <p:cNvPr id="15" name="TextBox 15"/>
          <p:cNvSpPr txBox="1"/>
          <p:nvPr/>
        </p:nvSpPr>
        <p:spPr>
          <a:xfrm>
            <a:off x="11876378" y="4224739"/>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IMPLEMENTATION FLAWS</a:t>
            </a:r>
          </a:p>
        </p:txBody>
      </p:sp>
      <p:sp>
        <p:nvSpPr>
          <p:cNvPr id="16" name="AutoShape 16"/>
          <p:cNvSpPr/>
          <p:nvPr/>
        </p:nvSpPr>
        <p:spPr>
          <a:xfrm flipH="1">
            <a:off x="11876378" y="4756646"/>
            <a:ext cx="6411622" cy="0"/>
          </a:xfrm>
          <a:prstGeom prst="line">
            <a:avLst/>
          </a:prstGeom>
          <a:ln w="19050" cap="flat">
            <a:solidFill>
              <a:srgbClr val="FFFFFF"/>
            </a:solidFill>
            <a:prstDash val="solid"/>
            <a:headEnd type="none" w="sm" len="sm"/>
            <a:tailEnd type="oval" w="lg" len="lg"/>
          </a:ln>
        </p:spPr>
      </p:sp>
      <p:sp>
        <p:nvSpPr>
          <p:cNvPr id="17" name="TextBox 17"/>
          <p:cNvSpPr txBox="1"/>
          <p:nvPr/>
        </p:nvSpPr>
        <p:spPr>
          <a:xfrm>
            <a:off x="11882632" y="4766171"/>
            <a:ext cx="5533424" cy="778832"/>
          </a:xfrm>
          <a:prstGeom prst="rect">
            <a:avLst/>
          </a:prstGeom>
        </p:spPr>
        <p:txBody>
          <a:bodyPr lIns="0" tIns="0" rIns="0" bIns="0" rtlCol="0" anchor="t">
            <a:spAutoFit/>
          </a:bodyPr>
          <a:lstStyle/>
          <a:p>
            <a:pPr>
              <a:lnSpc>
                <a:spcPts val="2053"/>
              </a:lnSpc>
            </a:pPr>
            <a:endParaRPr/>
          </a:p>
          <a:p>
            <a:pPr>
              <a:lnSpc>
                <a:spcPts val="2053"/>
              </a:lnSpc>
            </a:pPr>
            <a:r>
              <a:rPr lang="en-US" sz="1770">
                <a:solidFill>
                  <a:srgbClr val="9695FF"/>
                </a:solidFill>
                <a:latin typeface="HK Grotesk Bold"/>
              </a:rPr>
              <a:t>SECURITY POLICY DISPARITY </a:t>
            </a:r>
          </a:p>
          <a:p>
            <a:pPr>
              <a:lnSpc>
                <a:spcPts val="2053"/>
              </a:lnSpc>
            </a:pPr>
            <a:endParaRPr lang="en-US" sz="1770">
              <a:solidFill>
                <a:srgbClr val="9695FF"/>
              </a:solidFill>
              <a:latin typeface="HK Grotesk Bold"/>
            </a:endParaRPr>
          </a:p>
        </p:txBody>
      </p:sp>
      <p:sp>
        <p:nvSpPr>
          <p:cNvPr id="18" name="AutoShape 18"/>
          <p:cNvSpPr/>
          <p:nvPr/>
        </p:nvSpPr>
        <p:spPr>
          <a:xfrm flipH="1">
            <a:off x="11876378" y="5535479"/>
            <a:ext cx="6411622" cy="0"/>
          </a:xfrm>
          <a:prstGeom prst="line">
            <a:avLst/>
          </a:prstGeom>
          <a:ln w="19050" cap="flat">
            <a:solidFill>
              <a:srgbClr val="9695FF"/>
            </a:solidFill>
            <a:prstDash val="solid"/>
            <a:headEnd type="none" w="sm" len="sm"/>
            <a:tailEnd type="oval" w="lg" len="lg"/>
          </a:ln>
        </p:spPr>
      </p:sp>
      <p:sp>
        <p:nvSpPr>
          <p:cNvPr id="19" name="TextBox 19"/>
          <p:cNvSpPr txBox="1"/>
          <p:nvPr/>
        </p:nvSpPr>
        <p:spPr>
          <a:xfrm>
            <a:off x="11876378" y="5773604"/>
            <a:ext cx="5389177"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CONTRACT</a:t>
            </a:r>
          </a:p>
        </p:txBody>
      </p:sp>
      <p:sp>
        <p:nvSpPr>
          <p:cNvPr id="20" name="AutoShape 20"/>
          <p:cNvSpPr/>
          <p:nvPr/>
        </p:nvSpPr>
        <p:spPr>
          <a:xfrm flipH="1">
            <a:off x="11876378" y="6300386"/>
            <a:ext cx="6411622" cy="0"/>
          </a:xfrm>
          <a:prstGeom prst="line">
            <a:avLst/>
          </a:prstGeom>
          <a:ln w="19050" cap="flat">
            <a:solidFill>
              <a:srgbClr val="FFFFFF"/>
            </a:solidFill>
            <a:prstDash val="solid"/>
            <a:headEnd type="none" w="sm" len="sm"/>
            <a:tailEnd type="oval" w="lg" len="lg"/>
          </a:ln>
        </p:spPr>
      </p:sp>
      <p:sp>
        <p:nvSpPr>
          <p:cNvPr id="21" name="Freeform 21"/>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22" name="Group 22"/>
          <p:cNvGrpSpPr/>
          <p:nvPr/>
        </p:nvGrpSpPr>
        <p:grpSpPr>
          <a:xfrm>
            <a:off x="11882632" y="194375"/>
            <a:ext cx="6686347" cy="915690"/>
            <a:chOff x="0" y="0"/>
            <a:chExt cx="8915130" cy="1220920"/>
          </a:xfrm>
        </p:grpSpPr>
        <p:grpSp>
          <p:nvGrpSpPr>
            <p:cNvPr id="23" name="Group 23"/>
            <p:cNvGrpSpPr/>
            <p:nvPr/>
          </p:nvGrpSpPr>
          <p:grpSpPr>
            <a:xfrm>
              <a:off x="0" y="0"/>
              <a:ext cx="8915130" cy="1220920"/>
              <a:chOff x="0" y="0"/>
              <a:chExt cx="2201113" cy="301441"/>
            </a:xfrm>
          </p:grpSpPr>
          <p:sp>
            <p:nvSpPr>
              <p:cNvPr id="24" name="Freeform 24"/>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5" name="TextBox 25"/>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6" name="Freeform 26"/>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27" name="Freeform 27"/>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6626" r="-25293" b="-6116"/>
            </a:stretch>
          </a:blipFill>
        </p:spPr>
      </p:sp>
      <p:sp>
        <p:nvSpPr>
          <p:cNvPr id="3" name="Freeform 3"/>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4" name="Group 4"/>
          <p:cNvGrpSpPr/>
          <p:nvPr/>
        </p:nvGrpSpPr>
        <p:grpSpPr>
          <a:xfrm>
            <a:off x="9535621" y="3066659"/>
            <a:ext cx="7572640" cy="6191641"/>
            <a:chOff x="0" y="0"/>
            <a:chExt cx="2561609" cy="2094456"/>
          </a:xfrm>
        </p:grpSpPr>
        <p:sp>
          <p:nvSpPr>
            <p:cNvPr id="5" name="Freeform 5"/>
            <p:cNvSpPr/>
            <p:nvPr/>
          </p:nvSpPr>
          <p:spPr>
            <a:xfrm>
              <a:off x="0" y="0"/>
              <a:ext cx="2561609" cy="2094456"/>
            </a:xfrm>
            <a:custGeom>
              <a:avLst/>
              <a:gdLst/>
              <a:ahLst/>
              <a:cxnLst/>
              <a:rect l="l" t="t" r="r" b="b"/>
              <a:pathLst>
                <a:path w="2561609" h="2094456">
                  <a:moveTo>
                    <a:pt x="2437149" y="2094456"/>
                  </a:moveTo>
                  <a:lnTo>
                    <a:pt x="124460" y="2094456"/>
                  </a:lnTo>
                  <a:cubicBezTo>
                    <a:pt x="55880" y="2094456"/>
                    <a:pt x="0" y="2038576"/>
                    <a:pt x="0" y="1969996"/>
                  </a:cubicBezTo>
                  <a:lnTo>
                    <a:pt x="0" y="124460"/>
                  </a:lnTo>
                  <a:cubicBezTo>
                    <a:pt x="0" y="55880"/>
                    <a:pt x="55880" y="0"/>
                    <a:pt x="124460" y="0"/>
                  </a:cubicBezTo>
                  <a:lnTo>
                    <a:pt x="2437149" y="0"/>
                  </a:lnTo>
                  <a:cubicBezTo>
                    <a:pt x="2505729" y="0"/>
                    <a:pt x="2561609" y="55880"/>
                    <a:pt x="2561609" y="124460"/>
                  </a:cubicBezTo>
                  <a:lnTo>
                    <a:pt x="2561609" y="1969996"/>
                  </a:lnTo>
                  <a:cubicBezTo>
                    <a:pt x="2561609" y="2038576"/>
                    <a:pt x="2505729" y="2094456"/>
                    <a:pt x="2437149" y="2094456"/>
                  </a:cubicBezTo>
                  <a:close/>
                </a:path>
              </a:pathLst>
            </a:custGeom>
            <a:solidFill>
              <a:srgbClr val="171831"/>
            </a:solidFill>
          </p:spPr>
        </p:sp>
      </p:grpSp>
      <p:grpSp>
        <p:nvGrpSpPr>
          <p:cNvPr id="6" name="Group 6"/>
          <p:cNvGrpSpPr/>
          <p:nvPr/>
        </p:nvGrpSpPr>
        <p:grpSpPr>
          <a:xfrm>
            <a:off x="1003045" y="3066659"/>
            <a:ext cx="7874718" cy="6191641"/>
            <a:chOff x="0" y="0"/>
            <a:chExt cx="2663794" cy="2094456"/>
          </a:xfrm>
        </p:grpSpPr>
        <p:sp>
          <p:nvSpPr>
            <p:cNvPr id="7" name="Freeform 7"/>
            <p:cNvSpPr/>
            <p:nvPr/>
          </p:nvSpPr>
          <p:spPr>
            <a:xfrm>
              <a:off x="0" y="0"/>
              <a:ext cx="2663794" cy="2094456"/>
            </a:xfrm>
            <a:custGeom>
              <a:avLst/>
              <a:gdLst/>
              <a:ahLst/>
              <a:cxnLst/>
              <a:rect l="l" t="t" r="r" b="b"/>
              <a:pathLst>
                <a:path w="2663794" h="2094456">
                  <a:moveTo>
                    <a:pt x="2539334" y="2094456"/>
                  </a:moveTo>
                  <a:lnTo>
                    <a:pt x="124460" y="2094456"/>
                  </a:lnTo>
                  <a:cubicBezTo>
                    <a:pt x="55880" y="2094456"/>
                    <a:pt x="0" y="2038576"/>
                    <a:pt x="0" y="1969996"/>
                  </a:cubicBezTo>
                  <a:lnTo>
                    <a:pt x="0" y="124460"/>
                  </a:lnTo>
                  <a:cubicBezTo>
                    <a:pt x="0" y="55880"/>
                    <a:pt x="55880" y="0"/>
                    <a:pt x="124460" y="0"/>
                  </a:cubicBezTo>
                  <a:lnTo>
                    <a:pt x="2539334" y="0"/>
                  </a:lnTo>
                  <a:cubicBezTo>
                    <a:pt x="2607914" y="0"/>
                    <a:pt x="2663794" y="55880"/>
                    <a:pt x="2663794" y="124460"/>
                  </a:cubicBezTo>
                  <a:lnTo>
                    <a:pt x="2663794" y="1969996"/>
                  </a:lnTo>
                  <a:cubicBezTo>
                    <a:pt x="2663794" y="2038576"/>
                    <a:pt x="2607914" y="2094456"/>
                    <a:pt x="2539334" y="2094456"/>
                  </a:cubicBezTo>
                  <a:close/>
                </a:path>
              </a:pathLst>
            </a:custGeom>
            <a:solidFill>
              <a:srgbClr val="171831"/>
            </a:solidFill>
          </p:spPr>
        </p:sp>
      </p:grpSp>
      <p:grpSp>
        <p:nvGrpSpPr>
          <p:cNvPr id="8" name="Group 8"/>
          <p:cNvGrpSpPr/>
          <p:nvPr/>
        </p:nvGrpSpPr>
        <p:grpSpPr>
          <a:xfrm>
            <a:off x="1003045" y="4571811"/>
            <a:ext cx="7874718" cy="4686489"/>
            <a:chOff x="0" y="0"/>
            <a:chExt cx="2663794" cy="1585306"/>
          </a:xfrm>
        </p:grpSpPr>
        <p:sp>
          <p:nvSpPr>
            <p:cNvPr id="9" name="Freeform 9"/>
            <p:cNvSpPr/>
            <p:nvPr/>
          </p:nvSpPr>
          <p:spPr>
            <a:xfrm>
              <a:off x="0" y="0"/>
              <a:ext cx="2663794" cy="1585306"/>
            </a:xfrm>
            <a:custGeom>
              <a:avLst/>
              <a:gdLst/>
              <a:ahLst/>
              <a:cxnLst/>
              <a:rect l="l" t="t" r="r" b="b"/>
              <a:pathLst>
                <a:path w="2663794" h="1585306">
                  <a:moveTo>
                    <a:pt x="2539334" y="1585306"/>
                  </a:moveTo>
                  <a:lnTo>
                    <a:pt x="124460" y="1585306"/>
                  </a:lnTo>
                  <a:cubicBezTo>
                    <a:pt x="55880" y="1585306"/>
                    <a:pt x="0" y="1529426"/>
                    <a:pt x="0" y="1460846"/>
                  </a:cubicBezTo>
                  <a:lnTo>
                    <a:pt x="0" y="124460"/>
                  </a:lnTo>
                  <a:cubicBezTo>
                    <a:pt x="0" y="55880"/>
                    <a:pt x="55880" y="0"/>
                    <a:pt x="124460" y="0"/>
                  </a:cubicBezTo>
                  <a:lnTo>
                    <a:pt x="2539334" y="0"/>
                  </a:lnTo>
                  <a:cubicBezTo>
                    <a:pt x="2607914" y="0"/>
                    <a:pt x="2663794" y="55880"/>
                    <a:pt x="2663794" y="124460"/>
                  </a:cubicBezTo>
                  <a:lnTo>
                    <a:pt x="2663794" y="1460846"/>
                  </a:lnTo>
                  <a:cubicBezTo>
                    <a:pt x="2663794" y="1529426"/>
                    <a:pt x="2607914" y="1585306"/>
                    <a:pt x="2539334" y="1585306"/>
                  </a:cubicBezTo>
                  <a:close/>
                </a:path>
              </a:pathLst>
            </a:custGeom>
            <a:solidFill>
              <a:srgbClr val="2D2E5F"/>
            </a:solidFill>
          </p:spPr>
        </p:sp>
      </p:grpSp>
      <p:sp>
        <p:nvSpPr>
          <p:cNvPr id="10" name="AutoShape 10"/>
          <p:cNvSpPr/>
          <p:nvPr/>
        </p:nvSpPr>
        <p:spPr>
          <a:xfrm rot="-10800000">
            <a:off x="1269282" y="8050416"/>
            <a:ext cx="4991100" cy="0"/>
          </a:xfrm>
          <a:prstGeom prst="line">
            <a:avLst/>
          </a:prstGeom>
          <a:ln w="19050" cap="flat">
            <a:solidFill>
              <a:srgbClr val="484995"/>
            </a:solidFill>
            <a:prstDash val="solid"/>
            <a:headEnd type="none" w="sm" len="sm"/>
            <a:tailEnd type="none" w="sm" len="sm"/>
          </a:ln>
        </p:spPr>
      </p:sp>
      <p:sp>
        <p:nvSpPr>
          <p:cNvPr id="11" name="TextBox 11"/>
          <p:cNvSpPr txBox="1"/>
          <p:nvPr/>
        </p:nvSpPr>
        <p:spPr>
          <a:xfrm>
            <a:off x="1234036" y="1047750"/>
            <a:ext cx="10168037" cy="9353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Additional Consideration</a:t>
            </a:r>
          </a:p>
        </p:txBody>
      </p:sp>
      <p:sp>
        <p:nvSpPr>
          <p:cNvPr id="12" name="TextBox 12"/>
          <p:cNvSpPr txBox="1"/>
          <p:nvPr/>
        </p:nvSpPr>
        <p:spPr>
          <a:xfrm>
            <a:off x="1412899" y="3429172"/>
            <a:ext cx="4424097" cy="843407"/>
          </a:xfrm>
          <a:prstGeom prst="rect">
            <a:avLst/>
          </a:prstGeom>
        </p:spPr>
        <p:txBody>
          <a:bodyPr lIns="0" tIns="0" rIns="0" bIns="0" rtlCol="0" anchor="t">
            <a:spAutoFit/>
          </a:bodyPr>
          <a:lstStyle/>
          <a:p>
            <a:pPr>
              <a:lnSpc>
                <a:spcPts val="3364"/>
              </a:lnSpc>
            </a:pPr>
            <a:r>
              <a:rPr lang="en-US" sz="2900">
                <a:solidFill>
                  <a:srgbClr val="FFFFFF"/>
                </a:solidFill>
                <a:latin typeface="HK Grotesk Bold"/>
              </a:rPr>
              <a:t>IMPLEMENTATION FLAWS</a:t>
            </a:r>
          </a:p>
        </p:txBody>
      </p:sp>
      <p:sp>
        <p:nvSpPr>
          <p:cNvPr id="13" name="TextBox 13"/>
          <p:cNvSpPr txBox="1"/>
          <p:nvPr/>
        </p:nvSpPr>
        <p:spPr>
          <a:xfrm>
            <a:off x="1081620" y="5195793"/>
            <a:ext cx="7717570" cy="1943100"/>
          </a:xfrm>
          <a:prstGeom prst="rect">
            <a:avLst/>
          </a:prstGeom>
        </p:spPr>
        <p:txBody>
          <a:bodyPr lIns="0" tIns="0" rIns="0" bIns="0" rtlCol="0" anchor="t">
            <a:spAutoFit/>
          </a:bodyPr>
          <a:lstStyle/>
          <a:p>
            <a:pPr algn="ctr">
              <a:lnSpc>
                <a:spcPts val="3899"/>
              </a:lnSpc>
            </a:pPr>
            <a:r>
              <a:rPr lang="en-US" sz="2999">
                <a:solidFill>
                  <a:srgbClr val="FFFFFF"/>
                </a:solidFill>
                <a:latin typeface="HK Grotesk Bold"/>
              </a:rPr>
              <a:t>Desain, implementasi ataupun konfigurasi dari layanan awan yang di bawah standar dapat memiliki konsekuensi yang tidak diinginkan, bahkan kegagalan. </a:t>
            </a:r>
          </a:p>
        </p:txBody>
      </p:sp>
      <p:grpSp>
        <p:nvGrpSpPr>
          <p:cNvPr id="14" name="Group 14"/>
          <p:cNvGrpSpPr/>
          <p:nvPr/>
        </p:nvGrpSpPr>
        <p:grpSpPr>
          <a:xfrm>
            <a:off x="9384582" y="3066659"/>
            <a:ext cx="7874718" cy="6191641"/>
            <a:chOff x="0" y="0"/>
            <a:chExt cx="2663794" cy="2094456"/>
          </a:xfrm>
        </p:grpSpPr>
        <p:sp>
          <p:nvSpPr>
            <p:cNvPr id="15" name="Freeform 15"/>
            <p:cNvSpPr/>
            <p:nvPr/>
          </p:nvSpPr>
          <p:spPr>
            <a:xfrm>
              <a:off x="0" y="0"/>
              <a:ext cx="2663794" cy="2094456"/>
            </a:xfrm>
            <a:custGeom>
              <a:avLst/>
              <a:gdLst/>
              <a:ahLst/>
              <a:cxnLst/>
              <a:rect l="l" t="t" r="r" b="b"/>
              <a:pathLst>
                <a:path w="2663794" h="2094456">
                  <a:moveTo>
                    <a:pt x="2539334" y="2094456"/>
                  </a:moveTo>
                  <a:lnTo>
                    <a:pt x="124460" y="2094456"/>
                  </a:lnTo>
                  <a:cubicBezTo>
                    <a:pt x="55880" y="2094456"/>
                    <a:pt x="0" y="2038576"/>
                    <a:pt x="0" y="1969996"/>
                  </a:cubicBezTo>
                  <a:lnTo>
                    <a:pt x="0" y="124460"/>
                  </a:lnTo>
                  <a:cubicBezTo>
                    <a:pt x="0" y="55880"/>
                    <a:pt x="55880" y="0"/>
                    <a:pt x="124460" y="0"/>
                  </a:cubicBezTo>
                  <a:lnTo>
                    <a:pt x="2539334" y="0"/>
                  </a:lnTo>
                  <a:cubicBezTo>
                    <a:pt x="2607914" y="0"/>
                    <a:pt x="2663794" y="55880"/>
                    <a:pt x="2663794" y="124460"/>
                  </a:cubicBezTo>
                  <a:lnTo>
                    <a:pt x="2663794" y="1969996"/>
                  </a:lnTo>
                  <a:cubicBezTo>
                    <a:pt x="2663794" y="2038576"/>
                    <a:pt x="2607914" y="2094456"/>
                    <a:pt x="2539334" y="2094456"/>
                  </a:cubicBezTo>
                  <a:close/>
                </a:path>
              </a:pathLst>
            </a:custGeom>
            <a:solidFill>
              <a:srgbClr val="171831"/>
            </a:solidFill>
          </p:spPr>
        </p:sp>
      </p:grpSp>
      <p:grpSp>
        <p:nvGrpSpPr>
          <p:cNvPr id="16" name="Group 16"/>
          <p:cNvGrpSpPr/>
          <p:nvPr/>
        </p:nvGrpSpPr>
        <p:grpSpPr>
          <a:xfrm>
            <a:off x="9384582" y="4571811"/>
            <a:ext cx="7874718" cy="4686489"/>
            <a:chOff x="0" y="0"/>
            <a:chExt cx="2663794" cy="1585306"/>
          </a:xfrm>
        </p:grpSpPr>
        <p:sp>
          <p:nvSpPr>
            <p:cNvPr id="17" name="Freeform 17"/>
            <p:cNvSpPr/>
            <p:nvPr/>
          </p:nvSpPr>
          <p:spPr>
            <a:xfrm>
              <a:off x="0" y="0"/>
              <a:ext cx="2663794" cy="1585306"/>
            </a:xfrm>
            <a:custGeom>
              <a:avLst/>
              <a:gdLst/>
              <a:ahLst/>
              <a:cxnLst/>
              <a:rect l="l" t="t" r="r" b="b"/>
              <a:pathLst>
                <a:path w="2663794" h="1585306">
                  <a:moveTo>
                    <a:pt x="2539334" y="1585306"/>
                  </a:moveTo>
                  <a:lnTo>
                    <a:pt x="124460" y="1585306"/>
                  </a:lnTo>
                  <a:cubicBezTo>
                    <a:pt x="55880" y="1585306"/>
                    <a:pt x="0" y="1529426"/>
                    <a:pt x="0" y="1460846"/>
                  </a:cubicBezTo>
                  <a:lnTo>
                    <a:pt x="0" y="124460"/>
                  </a:lnTo>
                  <a:cubicBezTo>
                    <a:pt x="0" y="55880"/>
                    <a:pt x="55880" y="0"/>
                    <a:pt x="124460" y="0"/>
                  </a:cubicBezTo>
                  <a:lnTo>
                    <a:pt x="2539334" y="0"/>
                  </a:lnTo>
                  <a:cubicBezTo>
                    <a:pt x="2607914" y="0"/>
                    <a:pt x="2663794" y="55880"/>
                    <a:pt x="2663794" y="124460"/>
                  </a:cubicBezTo>
                  <a:lnTo>
                    <a:pt x="2663794" y="1460846"/>
                  </a:lnTo>
                  <a:cubicBezTo>
                    <a:pt x="2663794" y="1529426"/>
                    <a:pt x="2607914" y="1585306"/>
                    <a:pt x="2539334" y="1585306"/>
                  </a:cubicBezTo>
                  <a:close/>
                </a:path>
              </a:pathLst>
            </a:custGeom>
            <a:solidFill>
              <a:srgbClr val="2D2E5F"/>
            </a:solidFill>
          </p:spPr>
        </p:sp>
      </p:grpSp>
      <p:sp>
        <p:nvSpPr>
          <p:cNvPr id="18" name="AutoShape 18"/>
          <p:cNvSpPr/>
          <p:nvPr/>
        </p:nvSpPr>
        <p:spPr>
          <a:xfrm flipH="1">
            <a:off x="9233542" y="4929971"/>
            <a:ext cx="4991100" cy="0"/>
          </a:xfrm>
          <a:prstGeom prst="line">
            <a:avLst/>
          </a:prstGeom>
          <a:ln w="19050" cap="flat">
            <a:solidFill>
              <a:srgbClr val="484995"/>
            </a:solidFill>
            <a:prstDash val="solid"/>
            <a:headEnd type="none" w="sm" len="sm"/>
            <a:tailEnd type="none" w="sm" len="sm"/>
          </a:ln>
        </p:spPr>
      </p:sp>
      <p:sp>
        <p:nvSpPr>
          <p:cNvPr id="19" name="TextBox 19"/>
          <p:cNvSpPr txBox="1"/>
          <p:nvPr/>
        </p:nvSpPr>
        <p:spPr>
          <a:xfrm>
            <a:off x="9463156" y="4877340"/>
            <a:ext cx="7717570" cy="4037330"/>
          </a:xfrm>
          <a:prstGeom prst="rect">
            <a:avLst/>
          </a:prstGeom>
        </p:spPr>
        <p:txBody>
          <a:bodyPr lIns="0" tIns="0" rIns="0" bIns="0" rtlCol="0" anchor="t">
            <a:spAutoFit/>
          </a:bodyPr>
          <a:lstStyle/>
          <a:p>
            <a:pPr algn="ctr">
              <a:lnSpc>
                <a:spcPts val="4029"/>
              </a:lnSpc>
            </a:pPr>
            <a:r>
              <a:rPr lang="en-US" sz="3099">
                <a:solidFill>
                  <a:srgbClr val="FFFFFF"/>
                </a:solidFill>
                <a:latin typeface="HK Grotesk Bold"/>
              </a:rPr>
              <a:t>Ketika konsumen cloud menggunakan layanan awan yang publik, konsumen perlu menerima bahwa pendekatan keamanan informasi yang lama tidak serupa dengan penyedia layanan awan. Ketidaksamaan ini perlu dinilai untuk memastikan jika setiap data dipindahkan ke cloud publik dilindungi dengan menyeluruh</a:t>
            </a:r>
          </a:p>
        </p:txBody>
      </p:sp>
      <p:sp>
        <p:nvSpPr>
          <p:cNvPr id="20" name="TextBox 20"/>
          <p:cNvSpPr txBox="1"/>
          <p:nvPr/>
        </p:nvSpPr>
        <p:spPr>
          <a:xfrm>
            <a:off x="9800545" y="3433129"/>
            <a:ext cx="4424097" cy="843407"/>
          </a:xfrm>
          <a:prstGeom prst="rect">
            <a:avLst/>
          </a:prstGeom>
        </p:spPr>
        <p:txBody>
          <a:bodyPr lIns="0" tIns="0" rIns="0" bIns="0" rtlCol="0" anchor="t">
            <a:spAutoFit/>
          </a:bodyPr>
          <a:lstStyle/>
          <a:p>
            <a:pPr>
              <a:lnSpc>
                <a:spcPts val="3364"/>
              </a:lnSpc>
            </a:pPr>
            <a:r>
              <a:rPr lang="en-US" sz="2900">
                <a:solidFill>
                  <a:srgbClr val="FFFFFF"/>
                </a:solidFill>
                <a:latin typeface="HK Grotesk Bold"/>
              </a:rPr>
              <a:t>SECURITY POLICY DISPARITY</a:t>
            </a:r>
          </a:p>
        </p:txBody>
      </p:sp>
      <p:grpSp>
        <p:nvGrpSpPr>
          <p:cNvPr id="21" name="Group 21"/>
          <p:cNvGrpSpPr/>
          <p:nvPr/>
        </p:nvGrpSpPr>
        <p:grpSpPr>
          <a:xfrm>
            <a:off x="12012593" y="382529"/>
            <a:ext cx="6686347" cy="915690"/>
            <a:chOff x="0" y="0"/>
            <a:chExt cx="8915130" cy="1220920"/>
          </a:xfrm>
        </p:grpSpPr>
        <p:grpSp>
          <p:nvGrpSpPr>
            <p:cNvPr id="22" name="Group 22"/>
            <p:cNvGrpSpPr/>
            <p:nvPr/>
          </p:nvGrpSpPr>
          <p:grpSpPr>
            <a:xfrm>
              <a:off x="0" y="0"/>
              <a:ext cx="8915130" cy="1220920"/>
              <a:chOff x="0" y="0"/>
              <a:chExt cx="2201113" cy="301441"/>
            </a:xfrm>
          </p:grpSpPr>
          <p:sp>
            <p:nvSpPr>
              <p:cNvPr id="23" name="Freeform 23"/>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4" name="TextBox 24"/>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5" name="Freeform 25"/>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26" name="Freeform 26"/>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16626" r="-25293" b="-6116"/>
            </a:stretch>
          </a:blipFill>
        </p:spPr>
      </p:sp>
      <p:sp>
        <p:nvSpPr>
          <p:cNvPr id="3" name="Freeform 3"/>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4" name="Group 4"/>
          <p:cNvGrpSpPr/>
          <p:nvPr/>
        </p:nvGrpSpPr>
        <p:grpSpPr>
          <a:xfrm>
            <a:off x="1003045" y="3066659"/>
            <a:ext cx="16256255" cy="6191641"/>
            <a:chOff x="0" y="0"/>
            <a:chExt cx="5499029" cy="2094456"/>
          </a:xfrm>
        </p:grpSpPr>
        <p:sp>
          <p:nvSpPr>
            <p:cNvPr id="5" name="Freeform 5"/>
            <p:cNvSpPr/>
            <p:nvPr/>
          </p:nvSpPr>
          <p:spPr>
            <a:xfrm>
              <a:off x="0" y="0"/>
              <a:ext cx="5499029" cy="2094456"/>
            </a:xfrm>
            <a:custGeom>
              <a:avLst/>
              <a:gdLst/>
              <a:ahLst/>
              <a:cxnLst/>
              <a:rect l="l" t="t" r="r" b="b"/>
              <a:pathLst>
                <a:path w="5499029" h="2094456">
                  <a:moveTo>
                    <a:pt x="5374569" y="2094456"/>
                  </a:moveTo>
                  <a:lnTo>
                    <a:pt x="124460" y="2094456"/>
                  </a:lnTo>
                  <a:cubicBezTo>
                    <a:pt x="55880" y="2094456"/>
                    <a:pt x="0" y="2038576"/>
                    <a:pt x="0" y="1969996"/>
                  </a:cubicBezTo>
                  <a:lnTo>
                    <a:pt x="0" y="124460"/>
                  </a:lnTo>
                  <a:cubicBezTo>
                    <a:pt x="0" y="55880"/>
                    <a:pt x="55880" y="0"/>
                    <a:pt x="124460" y="0"/>
                  </a:cubicBezTo>
                  <a:lnTo>
                    <a:pt x="5374570" y="0"/>
                  </a:lnTo>
                  <a:cubicBezTo>
                    <a:pt x="5443150" y="0"/>
                    <a:pt x="5499029" y="55880"/>
                    <a:pt x="5499029" y="124460"/>
                  </a:cubicBezTo>
                  <a:lnTo>
                    <a:pt x="5499029" y="1969996"/>
                  </a:lnTo>
                  <a:cubicBezTo>
                    <a:pt x="5499029" y="2038576"/>
                    <a:pt x="5443150" y="2094456"/>
                    <a:pt x="5374570" y="2094456"/>
                  </a:cubicBezTo>
                  <a:close/>
                </a:path>
              </a:pathLst>
            </a:custGeom>
            <a:solidFill>
              <a:srgbClr val="171831"/>
            </a:solidFill>
          </p:spPr>
        </p:sp>
      </p:grpSp>
      <p:grpSp>
        <p:nvGrpSpPr>
          <p:cNvPr id="6" name="Group 6"/>
          <p:cNvGrpSpPr/>
          <p:nvPr/>
        </p:nvGrpSpPr>
        <p:grpSpPr>
          <a:xfrm>
            <a:off x="1003045" y="4571811"/>
            <a:ext cx="16256255" cy="4686489"/>
            <a:chOff x="0" y="0"/>
            <a:chExt cx="5499029" cy="1585306"/>
          </a:xfrm>
        </p:grpSpPr>
        <p:sp>
          <p:nvSpPr>
            <p:cNvPr id="7" name="Freeform 7"/>
            <p:cNvSpPr/>
            <p:nvPr/>
          </p:nvSpPr>
          <p:spPr>
            <a:xfrm>
              <a:off x="0" y="0"/>
              <a:ext cx="5499029" cy="1585306"/>
            </a:xfrm>
            <a:custGeom>
              <a:avLst/>
              <a:gdLst/>
              <a:ahLst/>
              <a:cxnLst/>
              <a:rect l="l" t="t" r="r" b="b"/>
              <a:pathLst>
                <a:path w="5499029" h="1585306">
                  <a:moveTo>
                    <a:pt x="5374569" y="1585306"/>
                  </a:moveTo>
                  <a:lnTo>
                    <a:pt x="124460" y="1585306"/>
                  </a:lnTo>
                  <a:cubicBezTo>
                    <a:pt x="55880" y="1585306"/>
                    <a:pt x="0" y="1529426"/>
                    <a:pt x="0" y="1460846"/>
                  </a:cubicBezTo>
                  <a:lnTo>
                    <a:pt x="0" y="124460"/>
                  </a:lnTo>
                  <a:cubicBezTo>
                    <a:pt x="0" y="55880"/>
                    <a:pt x="55880" y="0"/>
                    <a:pt x="124460" y="0"/>
                  </a:cubicBezTo>
                  <a:lnTo>
                    <a:pt x="5374570" y="0"/>
                  </a:lnTo>
                  <a:cubicBezTo>
                    <a:pt x="5443150" y="0"/>
                    <a:pt x="5499029" y="55880"/>
                    <a:pt x="5499029" y="124460"/>
                  </a:cubicBezTo>
                  <a:lnTo>
                    <a:pt x="5499029" y="1460846"/>
                  </a:lnTo>
                  <a:cubicBezTo>
                    <a:pt x="5499029" y="1529426"/>
                    <a:pt x="5443150" y="1585306"/>
                    <a:pt x="5374570" y="1585306"/>
                  </a:cubicBezTo>
                  <a:close/>
                </a:path>
              </a:pathLst>
            </a:custGeom>
            <a:solidFill>
              <a:srgbClr val="2D2E5F"/>
            </a:solidFill>
          </p:spPr>
        </p:sp>
      </p:grpSp>
      <p:sp>
        <p:nvSpPr>
          <p:cNvPr id="8" name="AutoShape 8"/>
          <p:cNvSpPr/>
          <p:nvPr/>
        </p:nvSpPr>
        <p:spPr>
          <a:xfrm rot="-10800000">
            <a:off x="1269282" y="8050416"/>
            <a:ext cx="4991100" cy="0"/>
          </a:xfrm>
          <a:prstGeom prst="line">
            <a:avLst/>
          </a:prstGeom>
          <a:ln w="19050" cap="flat">
            <a:solidFill>
              <a:srgbClr val="484995"/>
            </a:solidFill>
            <a:prstDash val="solid"/>
            <a:headEnd type="none" w="sm" len="sm"/>
            <a:tailEnd type="none" w="sm" len="sm"/>
          </a:ln>
        </p:spPr>
      </p:sp>
      <p:sp>
        <p:nvSpPr>
          <p:cNvPr id="9" name="TextBox 9"/>
          <p:cNvSpPr txBox="1"/>
          <p:nvPr/>
        </p:nvSpPr>
        <p:spPr>
          <a:xfrm>
            <a:off x="1234036" y="1047750"/>
            <a:ext cx="7909964" cy="9353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Cloud Security Threat</a:t>
            </a:r>
          </a:p>
        </p:txBody>
      </p:sp>
      <p:sp>
        <p:nvSpPr>
          <p:cNvPr id="10" name="TextBox 10"/>
          <p:cNvSpPr txBox="1"/>
          <p:nvPr/>
        </p:nvSpPr>
        <p:spPr>
          <a:xfrm>
            <a:off x="1412899" y="3429172"/>
            <a:ext cx="12201904" cy="424307"/>
          </a:xfrm>
          <a:prstGeom prst="rect">
            <a:avLst/>
          </a:prstGeom>
        </p:spPr>
        <p:txBody>
          <a:bodyPr lIns="0" tIns="0" rIns="0" bIns="0" rtlCol="0" anchor="t">
            <a:spAutoFit/>
          </a:bodyPr>
          <a:lstStyle/>
          <a:p>
            <a:pPr>
              <a:lnSpc>
                <a:spcPts val="3364"/>
              </a:lnSpc>
            </a:pPr>
            <a:r>
              <a:rPr lang="en-US" sz="2900">
                <a:solidFill>
                  <a:srgbClr val="FFFFFF"/>
                </a:solidFill>
                <a:latin typeface="HK Grotesk Bold"/>
              </a:rPr>
              <a:t>CONTRACTS</a:t>
            </a:r>
          </a:p>
        </p:txBody>
      </p:sp>
      <p:sp>
        <p:nvSpPr>
          <p:cNvPr id="11" name="TextBox 11"/>
          <p:cNvSpPr txBox="1"/>
          <p:nvPr/>
        </p:nvSpPr>
        <p:spPr>
          <a:xfrm>
            <a:off x="1028700" y="5105400"/>
            <a:ext cx="15937099" cy="4371975"/>
          </a:xfrm>
          <a:prstGeom prst="rect">
            <a:avLst/>
          </a:prstGeom>
        </p:spPr>
        <p:txBody>
          <a:bodyPr lIns="0" tIns="0" rIns="0" bIns="0" rtlCol="0" anchor="t">
            <a:spAutoFit/>
          </a:bodyPr>
          <a:lstStyle/>
          <a:p>
            <a:pPr algn="ctr">
              <a:lnSpc>
                <a:spcPts val="3899"/>
              </a:lnSpc>
            </a:pPr>
            <a:r>
              <a:rPr lang="en-US" sz="2999">
                <a:solidFill>
                  <a:srgbClr val="FFFFFF"/>
                </a:solidFill>
                <a:latin typeface="HK Grotesk Bold"/>
              </a:rPr>
              <a:t>Konsumen layanan awan perlu memeriksa kontrak dan SLA yang diajukan oleh penyedia layanan untuk memastikan bahwa kebijakan keamanan dan jaminan lainnya memuaskan dalam hal keamanan data. Dalam hal ini perlu disebutkan liabilitas yang ditanggung penyedia layanan dan tingkat ganti rugi yang diminta oleh penyedia layanan. Semakin besar liabilitas yang diminta, semakin kecil resiko bagi konsumen. Selain itu, konsumen yang menerapkan solusi sendiri pada infrastruktur yang disediakan penyedia cloud akan menghasilkan arsitektur teknologi yang terdiri dari artefak yang dimiliki oleh penyedia layanan dan konsumen.</a:t>
            </a:r>
          </a:p>
          <a:p>
            <a:pPr algn="ctr">
              <a:lnSpc>
                <a:spcPts val="3899"/>
              </a:lnSpc>
            </a:pPr>
            <a:endParaRPr lang="en-US" sz="2999">
              <a:solidFill>
                <a:srgbClr val="FFFFFF"/>
              </a:solidFill>
              <a:latin typeface="HK Grotesk Bold"/>
            </a:endParaRPr>
          </a:p>
        </p:txBody>
      </p:sp>
      <p:grpSp>
        <p:nvGrpSpPr>
          <p:cNvPr id="12" name="Group 12"/>
          <p:cNvGrpSpPr/>
          <p:nvPr/>
        </p:nvGrpSpPr>
        <p:grpSpPr>
          <a:xfrm>
            <a:off x="12008316" y="113010"/>
            <a:ext cx="6686347" cy="915690"/>
            <a:chOff x="0" y="0"/>
            <a:chExt cx="8915130" cy="1220920"/>
          </a:xfrm>
        </p:grpSpPr>
        <p:grpSp>
          <p:nvGrpSpPr>
            <p:cNvPr id="13" name="Group 13"/>
            <p:cNvGrpSpPr/>
            <p:nvPr/>
          </p:nvGrpSpPr>
          <p:grpSpPr>
            <a:xfrm>
              <a:off x="0" y="0"/>
              <a:ext cx="8915130" cy="1220920"/>
              <a:chOff x="0" y="0"/>
              <a:chExt cx="2201113" cy="301441"/>
            </a:xfrm>
          </p:grpSpPr>
          <p:sp>
            <p:nvSpPr>
              <p:cNvPr id="14" name="Freeform 14"/>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6" name="Freeform 16"/>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17" name="Freeform 17"/>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3610078"/>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14358906" y="7965981"/>
            <a:ext cx="5632954" cy="5632954"/>
          </a:xfrm>
          <a:custGeom>
            <a:avLst/>
            <a:gdLst/>
            <a:ahLst/>
            <a:cxnLst/>
            <a:rect l="l" t="t" r="r" b="b"/>
            <a:pathLst>
              <a:path w="5632954" h="5632954">
                <a:moveTo>
                  <a:pt x="0" y="0"/>
                </a:moveTo>
                <a:lnTo>
                  <a:pt x="5632955" y="0"/>
                </a:lnTo>
                <a:lnTo>
                  <a:pt x="5632955" y="5632954"/>
                </a:lnTo>
                <a:lnTo>
                  <a:pt x="0" y="5632954"/>
                </a:lnTo>
                <a:lnTo>
                  <a:pt x="0" y="0"/>
                </a:lnTo>
                <a:close/>
              </a:path>
            </a:pathLst>
          </a:custGeom>
          <a:blipFill>
            <a:blip r:embed="rId3"/>
            <a:stretch>
              <a:fillRect/>
            </a:stretch>
          </a:blipFill>
        </p:spPr>
      </p:sp>
      <p:grpSp>
        <p:nvGrpSpPr>
          <p:cNvPr id="7" name="Group 7"/>
          <p:cNvGrpSpPr/>
          <p:nvPr/>
        </p:nvGrpSpPr>
        <p:grpSpPr>
          <a:xfrm>
            <a:off x="1228826" y="9006120"/>
            <a:ext cx="6686347" cy="915690"/>
            <a:chOff x="0" y="0"/>
            <a:chExt cx="8915130" cy="1220920"/>
          </a:xfrm>
        </p:grpSpPr>
        <p:grpSp>
          <p:nvGrpSpPr>
            <p:cNvPr id="8" name="Group 8"/>
            <p:cNvGrpSpPr/>
            <p:nvPr/>
          </p:nvGrpSpPr>
          <p:grpSpPr>
            <a:xfrm>
              <a:off x="0" y="0"/>
              <a:ext cx="8915130" cy="1220920"/>
              <a:chOff x="0" y="0"/>
              <a:chExt cx="2201113" cy="301441"/>
            </a:xfrm>
          </p:grpSpPr>
          <p:sp>
            <p:nvSpPr>
              <p:cNvPr id="9" name="Freeform 9"/>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1" name="Freeform 11"/>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12" name="Freeform 12"/>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
        <p:nvSpPr>
          <p:cNvPr id="13" name="Freeform 13"/>
          <p:cNvSpPr/>
          <p:nvPr/>
        </p:nvSpPr>
        <p:spPr>
          <a:xfrm>
            <a:off x="2171352" y="2290286"/>
            <a:ext cx="6315624" cy="5011310"/>
          </a:xfrm>
          <a:custGeom>
            <a:avLst/>
            <a:gdLst/>
            <a:ahLst/>
            <a:cxnLst/>
            <a:rect l="l" t="t" r="r" b="b"/>
            <a:pathLst>
              <a:path w="6315624" h="5011310">
                <a:moveTo>
                  <a:pt x="0" y="0"/>
                </a:moveTo>
                <a:lnTo>
                  <a:pt x="6315623" y="0"/>
                </a:lnTo>
                <a:lnTo>
                  <a:pt x="6315623" y="5011310"/>
                </a:lnTo>
                <a:lnTo>
                  <a:pt x="0" y="5011310"/>
                </a:lnTo>
                <a:lnTo>
                  <a:pt x="0" y="0"/>
                </a:lnTo>
                <a:close/>
              </a:path>
            </a:pathLst>
          </a:custGeom>
          <a:blipFill>
            <a:blip r:embed="rId6"/>
            <a:stretch>
              <a:fillRect/>
            </a:stretch>
          </a:blipFill>
        </p:spPr>
      </p:sp>
      <p:sp>
        <p:nvSpPr>
          <p:cNvPr id="14" name="TextBox 14"/>
          <p:cNvSpPr txBox="1"/>
          <p:nvPr/>
        </p:nvSpPr>
        <p:spPr>
          <a:xfrm>
            <a:off x="9869361" y="1599565"/>
            <a:ext cx="7306023" cy="826135"/>
          </a:xfrm>
          <a:prstGeom prst="rect">
            <a:avLst/>
          </a:prstGeom>
        </p:spPr>
        <p:txBody>
          <a:bodyPr lIns="0" tIns="0" rIns="0" bIns="0" rtlCol="0" anchor="t">
            <a:spAutoFit/>
          </a:bodyPr>
          <a:lstStyle/>
          <a:p>
            <a:pPr algn="ctr">
              <a:lnSpc>
                <a:spcPts val="6440"/>
              </a:lnSpc>
            </a:pPr>
            <a:r>
              <a:rPr lang="en-US" sz="5600">
                <a:solidFill>
                  <a:srgbClr val="FFFFFF"/>
                </a:solidFill>
                <a:latin typeface="HK Grotesk Bold"/>
              </a:rPr>
              <a:t>Risk Management</a:t>
            </a:r>
          </a:p>
        </p:txBody>
      </p:sp>
      <p:sp>
        <p:nvSpPr>
          <p:cNvPr id="15" name="TextBox 15"/>
          <p:cNvSpPr txBox="1"/>
          <p:nvPr/>
        </p:nvSpPr>
        <p:spPr>
          <a:xfrm>
            <a:off x="10209864" y="4757841"/>
            <a:ext cx="7049436" cy="41262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Dalam menilai potensi dan tantangan yang berkaitan dengan layanan awan, konsumen didorong untuk melakukan penilaian risiko formal sebagai bagian dari strategi manajemen risiko.</a:t>
            </a:r>
          </a:p>
          <a:p>
            <a:pPr algn="just">
              <a:lnSpc>
                <a:spcPts val="4680"/>
              </a:lnSpc>
            </a:pPr>
            <a:endParaRPr lang="en-US" sz="3600">
              <a:solidFill>
                <a:srgbClr val="FFFFFF"/>
              </a:solidFill>
              <a:latin typeface="HK Grotesk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20900" r="-25293" b="-1843"/>
            </a:stretch>
          </a:blipFill>
        </p:spPr>
      </p:sp>
      <p:grpSp>
        <p:nvGrpSpPr>
          <p:cNvPr id="3" name="Group 3"/>
          <p:cNvGrpSpPr/>
          <p:nvPr/>
        </p:nvGrpSpPr>
        <p:grpSpPr>
          <a:xfrm>
            <a:off x="8444280" y="1028700"/>
            <a:ext cx="9843720" cy="3536955"/>
            <a:chOff x="0" y="0"/>
            <a:chExt cx="3242045" cy="1164902"/>
          </a:xfrm>
        </p:grpSpPr>
        <p:sp>
          <p:nvSpPr>
            <p:cNvPr id="4" name="Freeform 4"/>
            <p:cNvSpPr/>
            <p:nvPr/>
          </p:nvSpPr>
          <p:spPr>
            <a:xfrm>
              <a:off x="0" y="0"/>
              <a:ext cx="3242045" cy="1164902"/>
            </a:xfrm>
            <a:custGeom>
              <a:avLst/>
              <a:gdLst/>
              <a:ahLst/>
              <a:cxnLst/>
              <a:rect l="l" t="t" r="r" b="b"/>
              <a:pathLst>
                <a:path w="3242045" h="1164902">
                  <a:moveTo>
                    <a:pt x="3117585" y="1164902"/>
                  </a:moveTo>
                  <a:lnTo>
                    <a:pt x="124460" y="1164902"/>
                  </a:lnTo>
                  <a:cubicBezTo>
                    <a:pt x="55880" y="1164902"/>
                    <a:pt x="0" y="1109022"/>
                    <a:pt x="0" y="1040442"/>
                  </a:cubicBezTo>
                  <a:lnTo>
                    <a:pt x="0" y="124460"/>
                  </a:lnTo>
                  <a:cubicBezTo>
                    <a:pt x="0" y="55880"/>
                    <a:pt x="55880" y="0"/>
                    <a:pt x="124460" y="0"/>
                  </a:cubicBezTo>
                  <a:lnTo>
                    <a:pt x="3117585" y="0"/>
                  </a:lnTo>
                  <a:cubicBezTo>
                    <a:pt x="3186165" y="0"/>
                    <a:pt x="3242045" y="55880"/>
                    <a:pt x="3242045" y="124460"/>
                  </a:cubicBezTo>
                  <a:lnTo>
                    <a:pt x="3242045" y="1040442"/>
                  </a:lnTo>
                  <a:cubicBezTo>
                    <a:pt x="3242045" y="1109022"/>
                    <a:pt x="3186165" y="1164902"/>
                    <a:pt x="3117585" y="1164902"/>
                  </a:cubicBezTo>
                  <a:close/>
                </a:path>
              </a:pathLst>
            </a:custGeom>
            <a:solidFill>
              <a:srgbClr val="6968D4"/>
            </a:solidFill>
          </p:spPr>
        </p:sp>
      </p:grpSp>
      <p:grpSp>
        <p:nvGrpSpPr>
          <p:cNvPr id="5" name="Group 5"/>
          <p:cNvGrpSpPr/>
          <p:nvPr/>
        </p:nvGrpSpPr>
        <p:grpSpPr>
          <a:xfrm>
            <a:off x="8444280" y="3771900"/>
            <a:ext cx="9843720" cy="3278985"/>
            <a:chOff x="0" y="0"/>
            <a:chExt cx="3242045" cy="1079939"/>
          </a:xfrm>
        </p:grpSpPr>
        <p:sp>
          <p:nvSpPr>
            <p:cNvPr id="6" name="Freeform 6"/>
            <p:cNvSpPr/>
            <p:nvPr/>
          </p:nvSpPr>
          <p:spPr>
            <a:xfrm>
              <a:off x="0" y="0"/>
              <a:ext cx="3242045" cy="1079939"/>
            </a:xfrm>
            <a:custGeom>
              <a:avLst/>
              <a:gdLst/>
              <a:ahLst/>
              <a:cxnLst/>
              <a:rect l="l" t="t" r="r" b="b"/>
              <a:pathLst>
                <a:path w="3242045" h="1079939">
                  <a:moveTo>
                    <a:pt x="3117585" y="1079939"/>
                  </a:moveTo>
                  <a:lnTo>
                    <a:pt x="124460" y="1079939"/>
                  </a:lnTo>
                  <a:cubicBezTo>
                    <a:pt x="55880" y="1079939"/>
                    <a:pt x="0" y="1024059"/>
                    <a:pt x="0" y="955479"/>
                  </a:cubicBezTo>
                  <a:lnTo>
                    <a:pt x="0" y="124460"/>
                  </a:lnTo>
                  <a:cubicBezTo>
                    <a:pt x="0" y="55880"/>
                    <a:pt x="55880" y="0"/>
                    <a:pt x="124460" y="0"/>
                  </a:cubicBezTo>
                  <a:lnTo>
                    <a:pt x="3117585" y="0"/>
                  </a:lnTo>
                  <a:cubicBezTo>
                    <a:pt x="3186165" y="0"/>
                    <a:pt x="3242045" y="55880"/>
                    <a:pt x="3242045" y="124460"/>
                  </a:cubicBezTo>
                  <a:lnTo>
                    <a:pt x="3242045" y="955479"/>
                  </a:lnTo>
                  <a:cubicBezTo>
                    <a:pt x="3242045" y="1024059"/>
                    <a:pt x="3186165" y="1079939"/>
                    <a:pt x="3117585" y="1079939"/>
                  </a:cubicBezTo>
                  <a:close/>
                </a:path>
              </a:pathLst>
            </a:custGeom>
            <a:solidFill>
              <a:srgbClr val="484995"/>
            </a:solidFill>
          </p:spPr>
        </p:sp>
      </p:grpSp>
      <p:grpSp>
        <p:nvGrpSpPr>
          <p:cNvPr id="7" name="Group 7"/>
          <p:cNvGrpSpPr/>
          <p:nvPr/>
        </p:nvGrpSpPr>
        <p:grpSpPr>
          <a:xfrm>
            <a:off x="8444280" y="6515100"/>
            <a:ext cx="9843720" cy="3250085"/>
            <a:chOff x="0" y="0"/>
            <a:chExt cx="3242045" cy="1070421"/>
          </a:xfrm>
        </p:grpSpPr>
        <p:sp>
          <p:nvSpPr>
            <p:cNvPr id="8" name="Freeform 8"/>
            <p:cNvSpPr/>
            <p:nvPr/>
          </p:nvSpPr>
          <p:spPr>
            <a:xfrm>
              <a:off x="0" y="0"/>
              <a:ext cx="3242045" cy="1070421"/>
            </a:xfrm>
            <a:custGeom>
              <a:avLst/>
              <a:gdLst/>
              <a:ahLst/>
              <a:cxnLst/>
              <a:rect l="l" t="t" r="r" b="b"/>
              <a:pathLst>
                <a:path w="3242045" h="1070421">
                  <a:moveTo>
                    <a:pt x="3117585" y="1070421"/>
                  </a:moveTo>
                  <a:lnTo>
                    <a:pt x="124460" y="1070421"/>
                  </a:lnTo>
                  <a:cubicBezTo>
                    <a:pt x="55880" y="1070421"/>
                    <a:pt x="0" y="1014541"/>
                    <a:pt x="0" y="945961"/>
                  </a:cubicBezTo>
                  <a:lnTo>
                    <a:pt x="0" y="124460"/>
                  </a:lnTo>
                  <a:cubicBezTo>
                    <a:pt x="0" y="55880"/>
                    <a:pt x="55880" y="0"/>
                    <a:pt x="124460" y="0"/>
                  </a:cubicBezTo>
                  <a:lnTo>
                    <a:pt x="3117585" y="0"/>
                  </a:lnTo>
                  <a:cubicBezTo>
                    <a:pt x="3186165" y="0"/>
                    <a:pt x="3242045" y="55880"/>
                    <a:pt x="3242045" y="124460"/>
                  </a:cubicBezTo>
                  <a:lnTo>
                    <a:pt x="3242045" y="945961"/>
                  </a:lnTo>
                  <a:cubicBezTo>
                    <a:pt x="3242045" y="1014541"/>
                    <a:pt x="3186165" y="1070421"/>
                    <a:pt x="3117585" y="1070421"/>
                  </a:cubicBezTo>
                  <a:close/>
                </a:path>
              </a:pathLst>
            </a:custGeom>
            <a:solidFill>
              <a:srgbClr val="2D2E5F"/>
            </a:solidFill>
          </p:spPr>
        </p:sp>
      </p:grpSp>
      <p:grpSp>
        <p:nvGrpSpPr>
          <p:cNvPr id="9" name="Group 9"/>
          <p:cNvGrpSpPr/>
          <p:nvPr/>
        </p:nvGrpSpPr>
        <p:grpSpPr>
          <a:xfrm>
            <a:off x="6866196" y="1497330"/>
            <a:ext cx="3156167" cy="456985"/>
            <a:chOff x="0" y="0"/>
            <a:chExt cx="4561055" cy="660400"/>
          </a:xfrm>
        </p:grpSpPr>
        <p:sp>
          <p:nvSpPr>
            <p:cNvPr id="10" name="Freeform 10"/>
            <p:cNvSpPr/>
            <p:nvPr/>
          </p:nvSpPr>
          <p:spPr>
            <a:xfrm>
              <a:off x="0" y="0"/>
              <a:ext cx="4561055" cy="660400"/>
            </a:xfrm>
            <a:custGeom>
              <a:avLst/>
              <a:gdLst/>
              <a:ahLst/>
              <a:cxnLst/>
              <a:rect l="l" t="t" r="r" b="b"/>
              <a:pathLst>
                <a:path w="4561055" h="660400">
                  <a:moveTo>
                    <a:pt x="4436595" y="660400"/>
                  </a:moveTo>
                  <a:lnTo>
                    <a:pt x="124460" y="660400"/>
                  </a:lnTo>
                  <a:cubicBezTo>
                    <a:pt x="55880" y="660400"/>
                    <a:pt x="0" y="604520"/>
                    <a:pt x="0" y="535940"/>
                  </a:cubicBezTo>
                  <a:lnTo>
                    <a:pt x="0" y="124460"/>
                  </a:lnTo>
                  <a:cubicBezTo>
                    <a:pt x="0" y="55880"/>
                    <a:pt x="55880" y="0"/>
                    <a:pt x="124460" y="0"/>
                  </a:cubicBezTo>
                  <a:lnTo>
                    <a:pt x="4436595" y="0"/>
                  </a:lnTo>
                  <a:cubicBezTo>
                    <a:pt x="4505175" y="0"/>
                    <a:pt x="4561055" y="55880"/>
                    <a:pt x="4561055" y="124460"/>
                  </a:cubicBezTo>
                  <a:lnTo>
                    <a:pt x="4561055" y="535940"/>
                  </a:lnTo>
                  <a:cubicBezTo>
                    <a:pt x="4561055" y="604520"/>
                    <a:pt x="4505175" y="660400"/>
                    <a:pt x="4436595" y="660400"/>
                  </a:cubicBezTo>
                  <a:close/>
                </a:path>
              </a:pathLst>
            </a:custGeom>
            <a:solidFill>
              <a:srgbClr val="9695FF"/>
            </a:solidFill>
          </p:spPr>
        </p:sp>
      </p:grpSp>
      <p:grpSp>
        <p:nvGrpSpPr>
          <p:cNvPr id="11" name="Group 11"/>
          <p:cNvGrpSpPr/>
          <p:nvPr/>
        </p:nvGrpSpPr>
        <p:grpSpPr>
          <a:xfrm>
            <a:off x="6866196" y="4265653"/>
            <a:ext cx="3156167" cy="456985"/>
            <a:chOff x="0" y="0"/>
            <a:chExt cx="4561055" cy="660400"/>
          </a:xfrm>
        </p:grpSpPr>
        <p:sp>
          <p:nvSpPr>
            <p:cNvPr id="12" name="Freeform 12"/>
            <p:cNvSpPr/>
            <p:nvPr/>
          </p:nvSpPr>
          <p:spPr>
            <a:xfrm>
              <a:off x="0" y="0"/>
              <a:ext cx="4561055" cy="660400"/>
            </a:xfrm>
            <a:custGeom>
              <a:avLst/>
              <a:gdLst/>
              <a:ahLst/>
              <a:cxnLst/>
              <a:rect l="l" t="t" r="r" b="b"/>
              <a:pathLst>
                <a:path w="4561055" h="660400">
                  <a:moveTo>
                    <a:pt x="4436595" y="660400"/>
                  </a:moveTo>
                  <a:lnTo>
                    <a:pt x="124460" y="660400"/>
                  </a:lnTo>
                  <a:cubicBezTo>
                    <a:pt x="55880" y="660400"/>
                    <a:pt x="0" y="604520"/>
                    <a:pt x="0" y="535940"/>
                  </a:cubicBezTo>
                  <a:lnTo>
                    <a:pt x="0" y="124460"/>
                  </a:lnTo>
                  <a:cubicBezTo>
                    <a:pt x="0" y="55880"/>
                    <a:pt x="55880" y="0"/>
                    <a:pt x="124460" y="0"/>
                  </a:cubicBezTo>
                  <a:lnTo>
                    <a:pt x="4436595" y="0"/>
                  </a:lnTo>
                  <a:cubicBezTo>
                    <a:pt x="4505175" y="0"/>
                    <a:pt x="4561055" y="55880"/>
                    <a:pt x="4561055" y="124460"/>
                  </a:cubicBezTo>
                  <a:lnTo>
                    <a:pt x="4561055" y="535940"/>
                  </a:lnTo>
                  <a:cubicBezTo>
                    <a:pt x="4561055" y="604520"/>
                    <a:pt x="4505175" y="660400"/>
                    <a:pt x="4436595" y="660400"/>
                  </a:cubicBezTo>
                  <a:close/>
                </a:path>
              </a:pathLst>
            </a:custGeom>
            <a:solidFill>
              <a:srgbClr val="9695FF"/>
            </a:solidFill>
          </p:spPr>
        </p:sp>
      </p:grpSp>
      <p:grpSp>
        <p:nvGrpSpPr>
          <p:cNvPr id="13" name="Group 13"/>
          <p:cNvGrpSpPr/>
          <p:nvPr/>
        </p:nvGrpSpPr>
        <p:grpSpPr>
          <a:xfrm>
            <a:off x="6866196" y="7003260"/>
            <a:ext cx="3156167" cy="456985"/>
            <a:chOff x="0" y="0"/>
            <a:chExt cx="4561055" cy="660400"/>
          </a:xfrm>
        </p:grpSpPr>
        <p:sp>
          <p:nvSpPr>
            <p:cNvPr id="14" name="Freeform 14"/>
            <p:cNvSpPr/>
            <p:nvPr/>
          </p:nvSpPr>
          <p:spPr>
            <a:xfrm>
              <a:off x="0" y="0"/>
              <a:ext cx="4561055" cy="660400"/>
            </a:xfrm>
            <a:custGeom>
              <a:avLst/>
              <a:gdLst/>
              <a:ahLst/>
              <a:cxnLst/>
              <a:rect l="l" t="t" r="r" b="b"/>
              <a:pathLst>
                <a:path w="4561055" h="660400">
                  <a:moveTo>
                    <a:pt x="4436595" y="660400"/>
                  </a:moveTo>
                  <a:lnTo>
                    <a:pt x="124460" y="660400"/>
                  </a:lnTo>
                  <a:cubicBezTo>
                    <a:pt x="55880" y="660400"/>
                    <a:pt x="0" y="604520"/>
                    <a:pt x="0" y="535940"/>
                  </a:cubicBezTo>
                  <a:lnTo>
                    <a:pt x="0" y="124460"/>
                  </a:lnTo>
                  <a:cubicBezTo>
                    <a:pt x="0" y="55880"/>
                    <a:pt x="55880" y="0"/>
                    <a:pt x="124460" y="0"/>
                  </a:cubicBezTo>
                  <a:lnTo>
                    <a:pt x="4436595" y="0"/>
                  </a:lnTo>
                  <a:cubicBezTo>
                    <a:pt x="4505175" y="0"/>
                    <a:pt x="4561055" y="55880"/>
                    <a:pt x="4561055" y="124460"/>
                  </a:cubicBezTo>
                  <a:lnTo>
                    <a:pt x="4561055" y="535940"/>
                  </a:lnTo>
                  <a:cubicBezTo>
                    <a:pt x="4561055" y="604520"/>
                    <a:pt x="4505175" y="660400"/>
                    <a:pt x="4436595" y="660400"/>
                  </a:cubicBezTo>
                  <a:close/>
                </a:path>
              </a:pathLst>
            </a:custGeom>
            <a:solidFill>
              <a:srgbClr val="9695FF"/>
            </a:solidFill>
          </p:spPr>
        </p:sp>
      </p:grpSp>
      <p:sp>
        <p:nvSpPr>
          <p:cNvPr id="15" name="AutoShape 15"/>
          <p:cNvSpPr/>
          <p:nvPr/>
        </p:nvSpPr>
        <p:spPr>
          <a:xfrm rot="-10800000">
            <a:off x="1234036" y="7818052"/>
            <a:ext cx="281189" cy="0"/>
          </a:xfrm>
          <a:prstGeom prst="line">
            <a:avLst/>
          </a:prstGeom>
          <a:ln w="9525" cap="flat">
            <a:solidFill>
              <a:srgbClr val="FFFFFF"/>
            </a:solidFill>
            <a:prstDash val="solid"/>
            <a:headEnd type="none" w="sm" len="sm"/>
            <a:tailEnd type="none" w="sm" len="sm"/>
          </a:ln>
        </p:spPr>
      </p:sp>
      <p:sp>
        <p:nvSpPr>
          <p:cNvPr id="16" name="TextBox 16"/>
          <p:cNvSpPr txBox="1"/>
          <p:nvPr/>
        </p:nvSpPr>
        <p:spPr>
          <a:xfrm>
            <a:off x="1234036" y="5377044"/>
            <a:ext cx="6139046" cy="1854708"/>
          </a:xfrm>
          <a:prstGeom prst="rect">
            <a:avLst/>
          </a:prstGeom>
        </p:spPr>
        <p:txBody>
          <a:bodyPr lIns="0" tIns="0" rIns="0" bIns="0" rtlCol="0" anchor="t">
            <a:spAutoFit/>
          </a:bodyPr>
          <a:lstStyle/>
          <a:p>
            <a:pPr>
              <a:lnSpc>
                <a:spcPts val="7235"/>
              </a:lnSpc>
            </a:pPr>
            <a:r>
              <a:rPr lang="en-US" sz="6699">
                <a:solidFill>
                  <a:srgbClr val="FFFFFF"/>
                </a:solidFill>
                <a:latin typeface="HK Grotesk Bold"/>
              </a:rPr>
              <a:t>Risk Management</a:t>
            </a:r>
          </a:p>
        </p:txBody>
      </p:sp>
      <p:sp>
        <p:nvSpPr>
          <p:cNvPr id="17" name="TextBox 17"/>
          <p:cNvSpPr txBox="1"/>
          <p:nvPr/>
        </p:nvSpPr>
        <p:spPr>
          <a:xfrm>
            <a:off x="1234036" y="8087360"/>
            <a:ext cx="6319251" cy="976630"/>
          </a:xfrm>
          <a:prstGeom prst="rect">
            <a:avLst/>
          </a:prstGeom>
        </p:spPr>
        <p:txBody>
          <a:bodyPr lIns="0" tIns="0" rIns="0" bIns="0" rtlCol="0" anchor="t">
            <a:spAutoFit/>
          </a:bodyPr>
          <a:lstStyle/>
          <a:p>
            <a:pPr>
              <a:lnSpc>
                <a:spcPts val="3919"/>
              </a:lnSpc>
            </a:pPr>
            <a:r>
              <a:rPr lang="en-US" sz="2799">
                <a:solidFill>
                  <a:srgbClr val="FFFFFF"/>
                </a:solidFill>
                <a:latin typeface="HK Grotesk Light"/>
              </a:rPr>
              <a:t>Beberapa tahap mengawasi dan mengendalikan resiko yaitu</a:t>
            </a:r>
          </a:p>
        </p:txBody>
      </p:sp>
      <p:sp>
        <p:nvSpPr>
          <p:cNvPr id="18" name="TextBox 18"/>
          <p:cNvSpPr txBox="1"/>
          <p:nvPr/>
        </p:nvSpPr>
        <p:spPr>
          <a:xfrm>
            <a:off x="8705383" y="2077295"/>
            <a:ext cx="9582617" cy="1562100"/>
          </a:xfrm>
          <a:prstGeom prst="rect">
            <a:avLst/>
          </a:prstGeom>
        </p:spPr>
        <p:txBody>
          <a:bodyPr lIns="0" tIns="0" rIns="0" bIns="0" rtlCol="0" anchor="t">
            <a:spAutoFit/>
          </a:bodyPr>
          <a:lstStyle/>
          <a:p>
            <a:pPr>
              <a:lnSpc>
                <a:spcPts val="3075"/>
              </a:lnSpc>
            </a:pPr>
            <a:r>
              <a:rPr lang="en-US" sz="2500">
                <a:solidFill>
                  <a:srgbClr val="FFFFFF"/>
                </a:solidFill>
                <a:latin typeface="HK Grotesk Light"/>
              </a:rPr>
              <a:t>Dalam tahap ini, lingkungan layanan perlu diidentifikasi kerentanan dan kekurangan yang dapat dieksploitasi. Penyedia layanan dapat diminta untuk membuat statistik tentang serangan masa lalu yang dilakukan di layanannya.</a:t>
            </a:r>
          </a:p>
        </p:txBody>
      </p:sp>
      <p:sp>
        <p:nvSpPr>
          <p:cNvPr id="19" name="TextBox 19"/>
          <p:cNvSpPr txBox="1"/>
          <p:nvPr/>
        </p:nvSpPr>
        <p:spPr>
          <a:xfrm>
            <a:off x="8736113" y="4846463"/>
            <a:ext cx="9551887" cy="1562100"/>
          </a:xfrm>
          <a:prstGeom prst="rect">
            <a:avLst/>
          </a:prstGeom>
        </p:spPr>
        <p:txBody>
          <a:bodyPr lIns="0" tIns="0" rIns="0" bIns="0" rtlCol="0" anchor="t">
            <a:spAutoFit/>
          </a:bodyPr>
          <a:lstStyle/>
          <a:p>
            <a:pPr>
              <a:lnSpc>
                <a:spcPts val="3075"/>
              </a:lnSpc>
            </a:pPr>
            <a:r>
              <a:rPr lang="en-US" sz="2500">
                <a:solidFill>
                  <a:srgbClr val="FFFFFF"/>
                </a:solidFill>
                <a:latin typeface="HK Grotesk Light"/>
              </a:rPr>
              <a:t>Kebijakan dan rencana dirancang dengan maksud menangani resiko yang telah diidentifikasi pada tahun penilaian resiko. Mungkin beberapa risiko dapat dihilangkan, dapat dimitigasi, ditangani dengan outsourcing atau bahkan dimasukkan ke dalam asuransi</a:t>
            </a:r>
          </a:p>
        </p:txBody>
      </p:sp>
      <p:sp>
        <p:nvSpPr>
          <p:cNvPr id="20" name="TextBox 20"/>
          <p:cNvSpPr txBox="1"/>
          <p:nvPr/>
        </p:nvSpPr>
        <p:spPr>
          <a:xfrm>
            <a:off x="8705383" y="7590011"/>
            <a:ext cx="9582617" cy="1562100"/>
          </a:xfrm>
          <a:prstGeom prst="rect">
            <a:avLst/>
          </a:prstGeom>
        </p:spPr>
        <p:txBody>
          <a:bodyPr lIns="0" tIns="0" rIns="0" bIns="0" rtlCol="0" anchor="t">
            <a:spAutoFit/>
          </a:bodyPr>
          <a:lstStyle/>
          <a:p>
            <a:pPr>
              <a:lnSpc>
                <a:spcPts val="3075"/>
              </a:lnSpc>
            </a:pPr>
            <a:r>
              <a:rPr lang="en-US" sz="2500">
                <a:solidFill>
                  <a:srgbClr val="FFFFFF"/>
                </a:solidFill>
                <a:latin typeface="HK Grotesk Light"/>
              </a:rPr>
              <a:t>Pterdiri dari 3 proses langkah, yaitu survei kejadian terkait, peninjauan kejadian tersebut, dan mengidentifikasi kebutuhan sesuai dengan kebijakan. Tergantung pada sifat pemantauan, tahap ini dapat dilakukan atau dibagikan oleh penyedia layanan.</a:t>
            </a:r>
          </a:p>
        </p:txBody>
      </p:sp>
      <p:sp>
        <p:nvSpPr>
          <p:cNvPr id="21" name="TextBox 21"/>
          <p:cNvSpPr txBox="1"/>
          <p:nvPr/>
        </p:nvSpPr>
        <p:spPr>
          <a:xfrm>
            <a:off x="7043782" y="1564112"/>
            <a:ext cx="2800996" cy="335026"/>
          </a:xfrm>
          <a:prstGeom prst="rect">
            <a:avLst/>
          </a:prstGeom>
        </p:spPr>
        <p:txBody>
          <a:bodyPr lIns="0" tIns="0" rIns="0" bIns="0" rtlCol="0" anchor="t">
            <a:spAutoFit/>
          </a:bodyPr>
          <a:lstStyle/>
          <a:p>
            <a:pPr algn="ctr">
              <a:lnSpc>
                <a:spcPts val="2552"/>
              </a:lnSpc>
            </a:pPr>
            <a:r>
              <a:rPr lang="en-US" sz="2200">
                <a:solidFill>
                  <a:srgbClr val="FFFFFF"/>
                </a:solidFill>
                <a:latin typeface="HK Grotesk Bold"/>
              </a:rPr>
              <a:t>Risk Assesment</a:t>
            </a:r>
          </a:p>
        </p:txBody>
      </p:sp>
      <p:sp>
        <p:nvSpPr>
          <p:cNvPr id="22" name="TextBox 22"/>
          <p:cNvSpPr txBox="1"/>
          <p:nvPr/>
        </p:nvSpPr>
        <p:spPr>
          <a:xfrm>
            <a:off x="7043782" y="4326632"/>
            <a:ext cx="2800996" cy="335026"/>
          </a:xfrm>
          <a:prstGeom prst="rect">
            <a:avLst/>
          </a:prstGeom>
        </p:spPr>
        <p:txBody>
          <a:bodyPr lIns="0" tIns="0" rIns="0" bIns="0" rtlCol="0" anchor="t">
            <a:spAutoFit/>
          </a:bodyPr>
          <a:lstStyle/>
          <a:p>
            <a:pPr algn="ctr">
              <a:lnSpc>
                <a:spcPts val="2552"/>
              </a:lnSpc>
            </a:pPr>
            <a:r>
              <a:rPr lang="en-US" sz="2200">
                <a:solidFill>
                  <a:srgbClr val="FFFFFF"/>
                </a:solidFill>
                <a:latin typeface="HK Grotesk Bold"/>
              </a:rPr>
              <a:t>Risk Treatment</a:t>
            </a:r>
          </a:p>
        </p:txBody>
      </p:sp>
      <p:sp>
        <p:nvSpPr>
          <p:cNvPr id="23" name="TextBox 23"/>
          <p:cNvSpPr txBox="1"/>
          <p:nvPr/>
        </p:nvSpPr>
        <p:spPr>
          <a:xfrm>
            <a:off x="7043782" y="7064239"/>
            <a:ext cx="2800996" cy="335026"/>
          </a:xfrm>
          <a:prstGeom prst="rect">
            <a:avLst/>
          </a:prstGeom>
        </p:spPr>
        <p:txBody>
          <a:bodyPr lIns="0" tIns="0" rIns="0" bIns="0" rtlCol="0" anchor="t">
            <a:spAutoFit/>
          </a:bodyPr>
          <a:lstStyle/>
          <a:p>
            <a:pPr algn="ctr">
              <a:lnSpc>
                <a:spcPts val="2552"/>
              </a:lnSpc>
            </a:pPr>
            <a:r>
              <a:rPr lang="en-US" sz="2200">
                <a:solidFill>
                  <a:srgbClr val="FFFFFF"/>
                </a:solidFill>
                <a:latin typeface="HK Grotesk"/>
              </a:rPr>
              <a:t>Risk Control</a:t>
            </a:r>
          </a:p>
        </p:txBody>
      </p:sp>
      <p:grpSp>
        <p:nvGrpSpPr>
          <p:cNvPr id="24" name="Group 24"/>
          <p:cNvGrpSpPr/>
          <p:nvPr/>
        </p:nvGrpSpPr>
        <p:grpSpPr>
          <a:xfrm>
            <a:off x="1051241" y="9258300"/>
            <a:ext cx="5814955" cy="796353"/>
            <a:chOff x="0" y="0"/>
            <a:chExt cx="7753274" cy="1061804"/>
          </a:xfrm>
        </p:grpSpPr>
        <p:grpSp>
          <p:nvGrpSpPr>
            <p:cNvPr id="25" name="Group 25"/>
            <p:cNvGrpSpPr/>
            <p:nvPr/>
          </p:nvGrpSpPr>
          <p:grpSpPr>
            <a:xfrm>
              <a:off x="0" y="0"/>
              <a:ext cx="7753274" cy="1061804"/>
              <a:chOff x="0" y="0"/>
              <a:chExt cx="2201113" cy="301441"/>
            </a:xfrm>
          </p:grpSpPr>
          <p:sp>
            <p:nvSpPr>
              <p:cNvPr id="26" name="Freeform 26"/>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7" name="TextBox 27"/>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8" name="Freeform 28"/>
            <p:cNvSpPr/>
            <p:nvPr/>
          </p:nvSpPr>
          <p:spPr>
            <a:xfrm>
              <a:off x="0" y="74939"/>
              <a:ext cx="6575476" cy="911927"/>
            </a:xfrm>
            <a:custGeom>
              <a:avLst/>
              <a:gdLst/>
              <a:ahLst/>
              <a:cxnLst/>
              <a:rect l="l" t="t" r="r" b="b"/>
              <a:pathLst>
                <a:path w="6575476" h="911927">
                  <a:moveTo>
                    <a:pt x="0" y="0"/>
                  </a:moveTo>
                  <a:lnTo>
                    <a:pt x="6575476" y="0"/>
                  </a:lnTo>
                  <a:lnTo>
                    <a:pt x="6575476" y="911927"/>
                  </a:lnTo>
                  <a:lnTo>
                    <a:pt x="0" y="911927"/>
                  </a:lnTo>
                  <a:lnTo>
                    <a:pt x="0" y="0"/>
                  </a:lnTo>
                  <a:close/>
                </a:path>
              </a:pathLst>
            </a:custGeom>
            <a:blipFill>
              <a:blip r:embed="rId3"/>
              <a:stretch>
                <a:fillRect/>
              </a:stretch>
            </a:blipFill>
          </p:spPr>
        </p:sp>
        <p:sp>
          <p:nvSpPr>
            <p:cNvPr id="29" name="Freeform 29"/>
            <p:cNvSpPr/>
            <p:nvPr/>
          </p:nvSpPr>
          <p:spPr>
            <a:xfrm>
              <a:off x="6754174" y="280688"/>
              <a:ext cx="500429" cy="500429"/>
            </a:xfrm>
            <a:custGeom>
              <a:avLst/>
              <a:gdLst/>
              <a:ahLst/>
              <a:cxnLst/>
              <a:rect l="l" t="t" r="r" b="b"/>
              <a:pathLst>
                <a:path w="500429" h="500429">
                  <a:moveTo>
                    <a:pt x="0" y="0"/>
                  </a:moveTo>
                  <a:lnTo>
                    <a:pt x="500429" y="0"/>
                  </a:lnTo>
                  <a:lnTo>
                    <a:pt x="500429" y="500429"/>
                  </a:lnTo>
                  <a:lnTo>
                    <a:pt x="0" y="500429"/>
                  </a:lnTo>
                  <a:lnTo>
                    <a:pt x="0" y="0"/>
                  </a:lnTo>
                  <a:close/>
                </a:path>
              </a:pathLst>
            </a:custGeom>
            <a:blipFill>
              <a:blip r:embed="rId4"/>
              <a:stretch>
                <a:fillRect/>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2" t="-121705" r="-22260" b="-1038"/>
            </a:stretch>
          </a:blipFill>
        </p:spPr>
      </p:sp>
      <p:grpSp>
        <p:nvGrpSpPr>
          <p:cNvPr id="3" name="Group 3"/>
          <p:cNvGrpSpPr/>
          <p:nvPr/>
        </p:nvGrpSpPr>
        <p:grpSpPr>
          <a:xfrm>
            <a:off x="10869181" y="0"/>
            <a:ext cx="6390119" cy="10287000"/>
            <a:chOff x="0" y="0"/>
            <a:chExt cx="2161596" cy="3479800"/>
          </a:xfrm>
        </p:grpSpPr>
        <p:sp>
          <p:nvSpPr>
            <p:cNvPr id="4" name="Freeform 4"/>
            <p:cNvSpPr/>
            <p:nvPr/>
          </p:nvSpPr>
          <p:spPr>
            <a:xfrm>
              <a:off x="0" y="0"/>
              <a:ext cx="2161596" cy="3479800"/>
            </a:xfrm>
            <a:custGeom>
              <a:avLst/>
              <a:gdLst/>
              <a:ahLst/>
              <a:cxnLst/>
              <a:rect l="l" t="t" r="r" b="b"/>
              <a:pathLst>
                <a:path w="2161596" h="3479800">
                  <a:moveTo>
                    <a:pt x="0" y="0"/>
                  </a:moveTo>
                  <a:lnTo>
                    <a:pt x="2161596" y="0"/>
                  </a:lnTo>
                  <a:lnTo>
                    <a:pt x="2161596" y="3479800"/>
                  </a:lnTo>
                  <a:lnTo>
                    <a:pt x="0" y="3479800"/>
                  </a:lnTo>
                  <a:close/>
                </a:path>
              </a:pathLst>
            </a:custGeom>
            <a:solidFill>
              <a:srgbClr val="1F2044"/>
            </a:solidFill>
          </p:spPr>
        </p:sp>
      </p:grpSp>
      <p:sp>
        <p:nvSpPr>
          <p:cNvPr id="5" name="AutoShape 5"/>
          <p:cNvSpPr/>
          <p:nvPr/>
        </p:nvSpPr>
        <p:spPr>
          <a:xfrm>
            <a:off x="11850091" y="7278328"/>
            <a:ext cx="4428299" cy="0"/>
          </a:xfrm>
          <a:prstGeom prst="line">
            <a:avLst/>
          </a:prstGeom>
          <a:ln w="9525" cap="flat">
            <a:solidFill>
              <a:srgbClr val="FFFFFF"/>
            </a:solidFill>
            <a:prstDash val="solid"/>
            <a:headEnd type="none" w="sm" len="sm"/>
            <a:tailEnd type="none" w="sm" len="sm"/>
          </a:ln>
        </p:spPr>
      </p:sp>
      <p:grpSp>
        <p:nvGrpSpPr>
          <p:cNvPr id="6" name="Group 6"/>
          <p:cNvGrpSpPr/>
          <p:nvPr/>
        </p:nvGrpSpPr>
        <p:grpSpPr>
          <a:xfrm>
            <a:off x="1028700" y="1873857"/>
            <a:ext cx="10227519" cy="6539287"/>
            <a:chOff x="0" y="0"/>
            <a:chExt cx="13636692" cy="8719049"/>
          </a:xfrm>
        </p:grpSpPr>
        <p:grpSp>
          <p:nvGrpSpPr>
            <p:cNvPr id="7" name="Group 7"/>
            <p:cNvGrpSpPr/>
            <p:nvPr/>
          </p:nvGrpSpPr>
          <p:grpSpPr>
            <a:xfrm>
              <a:off x="4660064" y="2949228"/>
              <a:ext cx="191356" cy="19135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9" name="Group 9"/>
            <p:cNvGrpSpPr/>
            <p:nvPr/>
          </p:nvGrpSpPr>
          <p:grpSpPr>
            <a:xfrm>
              <a:off x="4381033" y="2949228"/>
              <a:ext cx="191356" cy="191356"/>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1" name="Group 11"/>
            <p:cNvGrpSpPr/>
            <p:nvPr/>
          </p:nvGrpSpPr>
          <p:grpSpPr>
            <a:xfrm>
              <a:off x="4102001" y="2949228"/>
              <a:ext cx="191356" cy="191356"/>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3" name="Freeform 13"/>
            <p:cNvSpPr/>
            <p:nvPr/>
          </p:nvSpPr>
          <p:spPr>
            <a:xfrm>
              <a:off x="0" y="0"/>
              <a:ext cx="10967357" cy="8719049"/>
            </a:xfrm>
            <a:custGeom>
              <a:avLst/>
              <a:gdLst/>
              <a:ahLst/>
              <a:cxnLst/>
              <a:rect l="l" t="t" r="r" b="b"/>
              <a:pathLst>
                <a:path w="10967357" h="8719049">
                  <a:moveTo>
                    <a:pt x="0" y="0"/>
                  </a:moveTo>
                  <a:lnTo>
                    <a:pt x="10967357" y="0"/>
                  </a:lnTo>
                  <a:lnTo>
                    <a:pt x="10967357" y="8719049"/>
                  </a:lnTo>
                  <a:lnTo>
                    <a:pt x="0" y="87190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4" name="Picture 14"/>
            <p:cNvPicPr>
              <a:picLocks noChangeAspect="1"/>
            </p:cNvPicPr>
            <p:nvPr/>
          </p:nvPicPr>
          <p:blipFill>
            <a:blip r:embed="rId5"/>
            <a:srcRect/>
            <a:stretch>
              <a:fillRect/>
            </a:stretch>
          </p:blipFill>
          <p:spPr>
            <a:xfrm>
              <a:off x="750927" y="780843"/>
              <a:ext cx="2560816" cy="2599813"/>
            </a:xfrm>
            <a:prstGeom prst="rect">
              <a:avLst/>
            </a:prstGeom>
          </p:spPr>
        </p:pic>
        <p:sp>
          <p:nvSpPr>
            <p:cNvPr id="15" name="TextBox 15"/>
            <p:cNvSpPr txBox="1"/>
            <p:nvPr/>
          </p:nvSpPr>
          <p:spPr>
            <a:xfrm>
              <a:off x="4102001" y="334440"/>
              <a:ext cx="9534690" cy="3486122"/>
            </a:xfrm>
            <a:prstGeom prst="rect">
              <a:avLst/>
            </a:prstGeom>
          </p:spPr>
          <p:txBody>
            <a:bodyPr lIns="0" tIns="0" rIns="0" bIns="0" rtlCol="0" anchor="t">
              <a:spAutoFit/>
            </a:bodyPr>
            <a:lstStyle/>
            <a:p>
              <a:pPr algn="just">
                <a:lnSpc>
                  <a:spcPts val="2967"/>
                </a:lnSpc>
              </a:pPr>
              <a:endParaRPr/>
            </a:p>
            <a:p>
              <a:pPr algn="just">
                <a:lnSpc>
                  <a:spcPts val="2967"/>
                </a:lnSpc>
              </a:pPr>
              <a:r>
                <a:rPr lang="en-US" sz="2412">
                  <a:solidFill>
                    <a:srgbClr val="FFFFFF"/>
                  </a:solidFill>
                  <a:latin typeface="HK Grotesk Bold"/>
                </a:rPr>
                <a:t>Bunga mawar bunga selasih</a:t>
              </a:r>
            </a:p>
            <a:p>
              <a:pPr algn="just">
                <a:lnSpc>
                  <a:spcPts val="2967"/>
                </a:lnSpc>
              </a:pPr>
              <a:r>
                <a:rPr lang="en-US" sz="2412">
                  <a:solidFill>
                    <a:srgbClr val="FFFFFF"/>
                  </a:solidFill>
                  <a:latin typeface="HK Grotesk Bold"/>
                </a:rPr>
                <a:t>Warnanya cerah tiada duanya.</a:t>
              </a:r>
            </a:p>
            <a:p>
              <a:pPr algn="just">
                <a:lnSpc>
                  <a:spcPts val="2967"/>
                </a:lnSpc>
              </a:pPr>
              <a:r>
                <a:rPr lang="en-US" sz="2412">
                  <a:solidFill>
                    <a:srgbClr val="FFFFFF"/>
                  </a:solidFill>
                  <a:latin typeface="HK Grotesk Bold"/>
                </a:rPr>
                <a:t>Cukup sekian dan terima kasih</a:t>
              </a:r>
            </a:p>
            <a:p>
              <a:pPr algn="just">
                <a:lnSpc>
                  <a:spcPts val="2967"/>
                </a:lnSpc>
              </a:pPr>
              <a:r>
                <a:rPr lang="en-US" sz="2412">
                  <a:solidFill>
                    <a:srgbClr val="FFFFFF"/>
                  </a:solidFill>
                  <a:latin typeface="HK Grotesk Bold"/>
                </a:rPr>
                <a:t>Semoga tidak ada yang bertanya.</a:t>
              </a:r>
            </a:p>
            <a:p>
              <a:pPr algn="just">
                <a:lnSpc>
                  <a:spcPts val="2967"/>
                </a:lnSpc>
              </a:pPr>
              <a:r>
                <a:rPr lang="en-US" sz="2412">
                  <a:solidFill>
                    <a:srgbClr val="FFFFFF"/>
                  </a:solidFill>
                  <a:latin typeface="HK Grotesk Bold"/>
                </a:rPr>
                <a:t> </a:t>
              </a:r>
            </a:p>
            <a:p>
              <a:pPr algn="just">
                <a:lnSpc>
                  <a:spcPts val="2967"/>
                </a:lnSpc>
              </a:pPr>
              <a:endParaRPr lang="en-US" sz="2412">
                <a:solidFill>
                  <a:srgbClr val="FFFFFF"/>
                </a:solidFill>
                <a:latin typeface="HK Grotesk Bold"/>
              </a:endParaRPr>
            </a:p>
          </p:txBody>
        </p:sp>
      </p:grpSp>
      <p:sp>
        <p:nvSpPr>
          <p:cNvPr id="16" name="Freeform 16"/>
          <p:cNvSpPr/>
          <p:nvPr/>
        </p:nvSpPr>
        <p:spPr>
          <a:xfrm>
            <a:off x="15224238" y="-529512"/>
            <a:ext cx="3591292" cy="3558644"/>
          </a:xfrm>
          <a:custGeom>
            <a:avLst/>
            <a:gdLst/>
            <a:ahLst/>
            <a:cxnLst/>
            <a:rect l="l" t="t" r="r" b="b"/>
            <a:pathLst>
              <a:path w="3591292" h="3558644">
                <a:moveTo>
                  <a:pt x="0" y="0"/>
                </a:moveTo>
                <a:lnTo>
                  <a:pt x="3591292" y="0"/>
                </a:lnTo>
                <a:lnTo>
                  <a:pt x="3591292" y="3558644"/>
                </a:lnTo>
                <a:lnTo>
                  <a:pt x="0" y="3558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11850091" y="6346924"/>
            <a:ext cx="3374147" cy="594265"/>
          </a:xfrm>
          <a:prstGeom prst="rect">
            <a:avLst/>
          </a:prstGeom>
        </p:spPr>
        <p:txBody>
          <a:bodyPr lIns="0" tIns="0" rIns="0" bIns="0" rtlCol="0" anchor="t">
            <a:spAutoFit/>
          </a:bodyPr>
          <a:lstStyle/>
          <a:p>
            <a:pPr>
              <a:lnSpc>
                <a:spcPts val="4599"/>
              </a:lnSpc>
            </a:pPr>
            <a:r>
              <a:rPr lang="en-US" sz="3950" dirty="0">
                <a:solidFill>
                  <a:srgbClr val="FFFFFF"/>
                </a:solidFill>
                <a:latin typeface="HK Grotesk Bold"/>
              </a:rPr>
              <a:t>Thank </a:t>
            </a:r>
            <a:r>
              <a:rPr lang="en-US" sz="3950" dirty="0">
                <a:solidFill>
                  <a:schemeClr val="bg1"/>
                </a:solidFill>
                <a:latin typeface="HK Grotesk Bold"/>
              </a:rPr>
              <a:t>You</a:t>
            </a:r>
            <a:r>
              <a:rPr lang="en-US" sz="3950" dirty="0">
                <a:solidFill>
                  <a:srgbClr val="FFFFFF"/>
                </a:solidFill>
                <a:latin typeface="HK Grotesk Bold"/>
              </a:rPr>
              <a:t>!</a:t>
            </a:r>
          </a:p>
        </p:txBody>
      </p:sp>
      <p:sp>
        <p:nvSpPr>
          <p:cNvPr id="19" name="TextBox 19"/>
          <p:cNvSpPr txBox="1"/>
          <p:nvPr/>
        </p:nvSpPr>
        <p:spPr>
          <a:xfrm>
            <a:off x="11850091" y="7728481"/>
            <a:ext cx="4428299" cy="1407795"/>
          </a:xfrm>
          <a:prstGeom prst="rect">
            <a:avLst/>
          </a:prstGeom>
        </p:spPr>
        <p:txBody>
          <a:bodyPr lIns="0" tIns="0" rIns="0" bIns="0" rtlCol="0" anchor="t">
            <a:spAutoFit/>
          </a:bodyPr>
          <a:lstStyle/>
          <a:p>
            <a:pPr algn="just">
              <a:lnSpc>
                <a:spcPts val="3779"/>
              </a:lnSpc>
            </a:pPr>
            <a:r>
              <a:rPr lang="en-US" sz="2700">
                <a:solidFill>
                  <a:srgbClr val="FFFFFF"/>
                </a:solidFill>
                <a:latin typeface="HK Grotesk"/>
              </a:rPr>
              <a:t>Di kulum </a:t>
            </a:r>
          </a:p>
          <a:p>
            <a:pPr algn="just">
              <a:lnSpc>
                <a:spcPts val="3779"/>
              </a:lnSpc>
            </a:pPr>
            <a:r>
              <a:rPr lang="en-US" sz="2700">
                <a:solidFill>
                  <a:srgbClr val="FFFFFF"/>
                </a:solidFill>
                <a:latin typeface="HK Grotesk"/>
              </a:rPr>
              <a:t>Di Kunyah</a:t>
            </a:r>
          </a:p>
          <a:p>
            <a:pPr algn="just">
              <a:lnSpc>
                <a:spcPts val="3779"/>
              </a:lnSpc>
            </a:pPr>
            <a:r>
              <a:rPr lang="en-US" sz="2700">
                <a:solidFill>
                  <a:srgbClr val="FFFFFF"/>
                </a:solidFill>
                <a:latin typeface="HK Grotesk"/>
              </a:rPr>
              <a:t>Assalamualaikum semuanyah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9953" r="-25293" b="-2789"/>
            </a:stretch>
          </a:blipFill>
        </p:spPr>
      </p:sp>
      <p:grpSp>
        <p:nvGrpSpPr>
          <p:cNvPr id="3" name="Group 3"/>
          <p:cNvGrpSpPr/>
          <p:nvPr/>
        </p:nvGrpSpPr>
        <p:grpSpPr>
          <a:xfrm>
            <a:off x="1234036" y="2256784"/>
            <a:ext cx="7189669" cy="8030216"/>
            <a:chOff x="0" y="0"/>
            <a:chExt cx="2760047" cy="3082726"/>
          </a:xfrm>
        </p:grpSpPr>
        <p:sp>
          <p:nvSpPr>
            <p:cNvPr id="4" name="Freeform 4"/>
            <p:cNvSpPr/>
            <p:nvPr/>
          </p:nvSpPr>
          <p:spPr>
            <a:xfrm>
              <a:off x="0" y="0"/>
              <a:ext cx="2760048" cy="3082726"/>
            </a:xfrm>
            <a:custGeom>
              <a:avLst/>
              <a:gdLst/>
              <a:ahLst/>
              <a:cxnLst/>
              <a:rect l="l" t="t" r="r" b="b"/>
              <a:pathLst>
                <a:path w="2760048" h="3082726">
                  <a:moveTo>
                    <a:pt x="2635587" y="3082726"/>
                  </a:moveTo>
                  <a:lnTo>
                    <a:pt x="124460" y="3082726"/>
                  </a:lnTo>
                  <a:cubicBezTo>
                    <a:pt x="55880" y="3082726"/>
                    <a:pt x="0" y="3026846"/>
                    <a:pt x="0" y="2958266"/>
                  </a:cubicBezTo>
                  <a:lnTo>
                    <a:pt x="0" y="124460"/>
                  </a:lnTo>
                  <a:cubicBezTo>
                    <a:pt x="0" y="55880"/>
                    <a:pt x="55880" y="0"/>
                    <a:pt x="124460" y="0"/>
                  </a:cubicBezTo>
                  <a:lnTo>
                    <a:pt x="2635588" y="0"/>
                  </a:lnTo>
                  <a:cubicBezTo>
                    <a:pt x="2704167" y="0"/>
                    <a:pt x="2760048" y="55880"/>
                    <a:pt x="2760048" y="124460"/>
                  </a:cubicBezTo>
                  <a:lnTo>
                    <a:pt x="2760048" y="2958266"/>
                  </a:lnTo>
                  <a:cubicBezTo>
                    <a:pt x="2760048" y="3026846"/>
                    <a:pt x="2704167" y="3082726"/>
                    <a:pt x="2635588" y="3082726"/>
                  </a:cubicBezTo>
                  <a:close/>
                </a:path>
              </a:pathLst>
            </a:custGeom>
            <a:solidFill>
              <a:srgbClr val="484995">
                <a:alpha val="43922"/>
              </a:srgbClr>
            </a:solidFill>
          </p:spPr>
        </p:sp>
      </p:grpSp>
      <p:grpSp>
        <p:nvGrpSpPr>
          <p:cNvPr id="5" name="Group 5"/>
          <p:cNvGrpSpPr/>
          <p:nvPr/>
        </p:nvGrpSpPr>
        <p:grpSpPr>
          <a:xfrm>
            <a:off x="1216222" y="2878143"/>
            <a:ext cx="7207482" cy="7408857"/>
            <a:chOff x="0" y="0"/>
            <a:chExt cx="2766886" cy="2844192"/>
          </a:xfrm>
        </p:grpSpPr>
        <p:sp>
          <p:nvSpPr>
            <p:cNvPr id="6" name="Freeform 6"/>
            <p:cNvSpPr/>
            <p:nvPr/>
          </p:nvSpPr>
          <p:spPr>
            <a:xfrm>
              <a:off x="0" y="0"/>
              <a:ext cx="2766886" cy="2844192"/>
            </a:xfrm>
            <a:custGeom>
              <a:avLst/>
              <a:gdLst/>
              <a:ahLst/>
              <a:cxnLst/>
              <a:rect l="l" t="t" r="r" b="b"/>
              <a:pathLst>
                <a:path w="2766886" h="2844192">
                  <a:moveTo>
                    <a:pt x="2642426" y="2844192"/>
                  </a:moveTo>
                  <a:lnTo>
                    <a:pt x="124460" y="2844192"/>
                  </a:lnTo>
                  <a:cubicBezTo>
                    <a:pt x="55880" y="2844192"/>
                    <a:pt x="0" y="2788312"/>
                    <a:pt x="0" y="2719731"/>
                  </a:cubicBezTo>
                  <a:lnTo>
                    <a:pt x="0" y="124460"/>
                  </a:lnTo>
                  <a:cubicBezTo>
                    <a:pt x="0" y="55880"/>
                    <a:pt x="55880" y="0"/>
                    <a:pt x="124460" y="0"/>
                  </a:cubicBezTo>
                  <a:lnTo>
                    <a:pt x="2642426" y="0"/>
                  </a:lnTo>
                  <a:cubicBezTo>
                    <a:pt x="2711006" y="0"/>
                    <a:pt x="2766886" y="55880"/>
                    <a:pt x="2766886" y="124460"/>
                  </a:cubicBezTo>
                  <a:lnTo>
                    <a:pt x="2766886" y="2719732"/>
                  </a:lnTo>
                  <a:cubicBezTo>
                    <a:pt x="2766886" y="2788312"/>
                    <a:pt x="2711006" y="2844192"/>
                    <a:pt x="2642426" y="2844192"/>
                  </a:cubicBezTo>
                  <a:close/>
                </a:path>
              </a:pathLst>
            </a:custGeom>
            <a:solidFill>
              <a:srgbClr val="484995">
                <a:alpha val="65882"/>
              </a:srgbClr>
            </a:solidFill>
          </p:spPr>
        </p:sp>
      </p:grpSp>
      <p:grpSp>
        <p:nvGrpSpPr>
          <p:cNvPr id="7" name="Group 7"/>
          <p:cNvGrpSpPr/>
          <p:nvPr/>
        </p:nvGrpSpPr>
        <p:grpSpPr>
          <a:xfrm>
            <a:off x="1234036" y="3493382"/>
            <a:ext cx="7189669" cy="7526240"/>
            <a:chOff x="0" y="0"/>
            <a:chExt cx="2760047" cy="2889254"/>
          </a:xfrm>
        </p:grpSpPr>
        <p:sp>
          <p:nvSpPr>
            <p:cNvPr id="8" name="Freeform 8"/>
            <p:cNvSpPr/>
            <p:nvPr/>
          </p:nvSpPr>
          <p:spPr>
            <a:xfrm>
              <a:off x="0" y="0"/>
              <a:ext cx="2760048" cy="2889254"/>
            </a:xfrm>
            <a:custGeom>
              <a:avLst/>
              <a:gdLst/>
              <a:ahLst/>
              <a:cxnLst/>
              <a:rect l="l" t="t" r="r" b="b"/>
              <a:pathLst>
                <a:path w="2760048" h="2889254">
                  <a:moveTo>
                    <a:pt x="2635587" y="2889254"/>
                  </a:moveTo>
                  <a:lnTo>
                    <a:pt x="124460" y="2889254"/>
                  </a:lnTo>
                  <a:cubicBezTo>
                    <a:pt x="55880" y="2889254"/>
                    <a:pt x="0" y="2833374"/>
                    <a:pt x="0" y="2764794"/>
                  </a:cubicBezTo>
                  <a:lnTo>
                    <a:pt x="0" y="124460"/>
                  </a:lnTo>
                  <a:cubicBezTo>
                    <a:pt x="0" y="55880"/>
                    <a:pt x="55880" y="0"/>
                    <a:pt x="124460" y="0"/>
                  </a:cubicBezTo>
                  <a:lnTo>
                    <a:pt x="2635588" y="0"/>
                  </a:lnTo>
                  <a:cubicBezTo>
                    <a:pt x="2704167" y="0"/>
                    <a:pt x="2760048" y="55880"/>
                    <a:pt x="2760048" y="124460"/>
                  </a:cubicBezTo>
                  <a:lnTo>
                    <a:pt x="2760048" y="2764794"/>
                  </a:lnTo>
                  <a:cubicBezTo>
                    <a:pt x="2760048" y="2833374"/>
                    <a:pt x="2704167" y="2889254"/>
                    <a:pt x="2635588" y="2889254"/>
                  </a:cubicBezTo>
                  <a:close/>
                </a:path>
              </a:pathLst>
            </a:custGeom>
            <a:solidFill>
              <a:srgbClr val="484995"/>
            </a:solidFill>
          </p:spPr>
        </p:sp>
      </p:grpSp>
      <p:sp>
        <p:nvSpPr>
          <p:cNvPr id="9" name="TextBox 9"/>
          <p:cNvSpPr txBox="1"/>
          <p:nvPr/>
        </p:nvSpPr>
        <p:spPr>
          <a:xfrm>
            <a:off x="2161518" y="6454438"/>
            <a:ext cx="5581479" cy="3453130"/>
          </a:xfrm>
          <a:prstGeom prst="rect">
            <a:avLst/>
          </a:prstGeom>
        </p:spPr>
        <p:txBody>
          <a:bodyPr lIns="0" tIns="0" rIns="0" bIns="0" rtlCol="0" anchor="t">
            <a:spAutoFit/>
          </a:bodyPr>
          <a:lstStyle/>
          <a:p>
            <a:pPr>
              <a:lnSpc>
                <a:spcPts val="3919"/>
              </a:lnSpc>
            </a:pPr>
            <a:r>
              <a:rPr lang="en-US" sz="2799">
                <a:solidFill>
                  <a:srgbClr val="171831"/>
                </a:solidFill>
                <a:latin typeface="HK Grotesk Bold"/>
              </a:rPr>
              <a:t>Keamanan informasi</a:t>
            </a:r>
            <a:r>
              <a:rPr lang="en-US" sz="2799">
                <a:solidFill>
                  <a:srgbClr val="9695FF"/>
                </a:solidFill>
                <a:latin typeface="HK Grotesk Light"/>
              </a:rPr>
              <a:t> </a:t>
            </a:r>
            <a:r>
              <a:rPr lang="en-US" sz="2799">
                <a:solidFill>
                  <a:srgbClr val="FFFFFF"/>
                </a:solidFill>
                <a:latin typeface="HK Grotesk Light"/>
              </a:rPr>
              <a:t>adalah satu kesatuan yang mengusung elemen teknik, teknologi, regulasi, dan kebiasaan yang digunakan untuk melindungi keutuhan dan kemudahan akses data dan dalam sistem komputer.</a:t>
            </a:r>
          </a:p>
        </p:txBody>
      </p:sp>
      <p:sp>
        <p:nvSpPr>
          <p:cNvPr id="10" name="TextBox 10"/>
          <p:cNvSpPr txBox="1"/>
          <p:nvPr/>
        </p:nvSpPr>
        <p:spPr>
          <a:xfrm>
            <a:off x="2161518" y="5223808"/>
            <a:ext cx="5316891" cy="935355"/>
          </a:xfrm>
          <a:prstGeom prst="rect">
            <a:avLst/>
          </a:prstGeom>
        </p:spPr>
        <p:txBody>
          <a:bodyPr lIns="0" tIns="0" rIns="0" bIns="0" rtlCol="0" anchor="t">
            <a:spAutoFit/>
          </a:bodyPr>
          <a:lstStyle/>
          <a:p>
            <a:pPr>
              <a:lnSpc>
                <a:spcPts val="7244"/>
              </a:lnSpc>
            </a:pPr>
            <a:r>
              <a:rPr lang="en-US" sz="6300">
                <a:solidFill>
                  <a:srgbClr val="FFFFFF"/>
                </a:solidFill>
                <a:latin typeface="HK Grotesk Bold"/>
              </a:rPr>
              <a:t>Konsep Dasar</a:t>
            </a:r>
          </a:p>
        </p:txBody>
      </p:sp>
      <p:grpSp>
        <p:nvGrpSpPr>
          <p:cNvPr id="11" name="Group 11"/>
          <p:cNvGrpSpPr/>
          <p:nvPr/>
        </p:nvGrpSpPr>
        <p:grpSpPr>
          <a:xfrm>
            <a:off x="2029224" y="4323740"/>
            <a:ext cx="2790739" cy="529858"/>
            <a:chOff x="0" y="0"/>
            <a:chExt cx="3720986" cy="706478"/>
          </a:xfrm>
        </p:grpSpPr>
        <p:grpSp>
          <p:nvGrpSpPr>
            <p:cNvPr id="12" name="Group 12"/>
            <p:cNvGrpSpPr/>
            <p:nvPr/>
          </p:nvGrpSpPr>
          <p:grpSpPr>
            <a:xfrm>
              <a:off x="0" y="0"/>
              <a:ext cx="3720986" cy="706478"/>
              <a:chOff x="0" y="0"/>
              <a:chExt cx="5405518" cy="1026309"/>
            </a:xfrm>
          </p:grpSpPr>
          <p:sp>
            <p:nvSpPr>
              <p:cNvPr id="13" name="Freeform 13"/>
              <p:cNvSpPr/>
              <p:nvPr/>
            </p:nvSpPr>
            <p:spPr>
              <a:xfrm>
                <a:off x="0" y="0"/>
                <a:ext cx="5405519" cy="1026309"/>
              </a:xfrm>
              <a:custGeom>
                <a:avLst/>
                <a:gdLst/>
                <a:ahLst/>
                <a:cxnLst/>
                <a:rect l="l" t="t" r="r" b="b"/>
                <a:pathLst>
                  <a:path w="5405519" h="1026309">
                    <a:moveTo>
                      <a:pt x="5281058" y="1026308"/>
                    </a:moveTo>
                    <a:lnTo>
                      <a:pt x="124460" y="1026308"/>
                    </a:lnTo>
                    <a:cubicBezTo>
                      <a:pt x="55880" y="1026308"/>
                      <a:pt x="0" y="970429"/>
                      <a:pt x="0" y="901848"/>
                    </a:cubicBezTo>
                    <a:lnTo>
                      <a:pt x="0" y="124460"/>
                    </a:lnTo>
                    <a:cubicBezTo>
                      <a:pt x="0" y="55880"/>
                      <a:pt x="55880" y="0"/>
                      <a:pt x="124460" y="0"/>
                    </a:cubicBezTo>
                    <a:lnTo>
                      <a:pt x="5281059" y="0"/>
                    </a:lnTo>
                    <a:cubicBezTo>
                      <a:pt x="5349639" y="0"/>
                      <a:pt x="5405519" y="55880"/>
                      <a:pt x="5405519" y="124460"/>
                    </a:cubicBezTo>
                    <a:lnTo>
                      <a:pt x="5405519" y="901849"/>
                    </a:lnTo>
                    <a:cubicBezTo>
                      <a:pt x="5405519" y="970429"/>
                      <a:pt x="5349639" y="1026309"/>
                      <a:pt x="5281059" y="1026309"/>
                    </a:cubicBezTo>
                    <a:close/>
                  </a:path>
                </a:pathLst>
              </a:custGeom>
              <a:solidFill>
                <a:srgbClr val="9695FF"/>
              </a:solidFill>
            </p:spPr>
          </p:sp>
        </p:grpSp>
        <p:sp>
          <p:nvSpPr>
            <p:cNvPr id="14" name="TextBox 14"/>
            <p:cNvSpPr txBox="1"/>
            <p:nvPr/>
          </p:nvSpPr>
          <p:spPr>
            <a:xfrm>
              <a:off x="222588" y="119686"/>
              <a:ext cx="3275810" cy="476631"/>
            </a:xfrm>
            <a:prstGeom prst="rect">
              <a:avLst/>
            </a:prstGeom>
          </p:spPr>
          <p:txBody>
            <a:bodyPr lIns="0" tIns="0" rIns="0" bIns="0" rtlCol="0" anchor="t">
              <a:spAutoFit/>
            </a:bodyPr>
            <a:lstStyle/>
            <a:p>
              <a:pPr algn="ctr">
                <a:lnSpc>
                  <a:spcPts val="2784"/>
                </a:lnSpc>
              </a:pPr>
              <a:r>
                <a:rPr lang="en-US" sz="2400">
                  <a:solidFill>
                    <a:srgbClr val="FFFFFF"/>
                  </a:solidFill>
                  <a:latin typeface="HK Grotesk Bold"/>
                </a:rPr>
                <a:t>Konsep Dasar</a:t>
              </a:r>
            </a:p>
          </p:txBody>
        </p:sp>
      </p:grpSp>
      <p:sp>
        <p:nvSpPr>
          <p:cNvPr id="15" name="TextBox 15"/>
          <p:cNvSpPr txBox="1"/>
          <p:nvPr/>
        </p:nvSpPr>
        <p:spPr>
          <a:xfrm>
            <a:off x="12000030" y="1623059"/>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CONFIDENTIALLITY/KERAHASIAAN</a:t>
            </a:r>
          </a:p>
        </p:txBody>
      </p:sp>
      <p:sp>
        <p:nvSpPr>
          <p:cNvPr id="16" name="AutoShape 16"/>
          <p:cNvSpPr/>
          <p:nvPr/>
        </p:nvSpPr>
        <p:spPr>
          <a:xfrm flipH="1">
            <a:off x="12000030" y="2149841"/>
            <a:ext cx="6411622" cy="0"/>
          </a:xfrm>
          <a:prstGeom prst="line">
            <a:avLst/>
          </a:prstGeom>
          <a:ln w="19050" cap="flat">
            <a:solidFill>
              <a:srgbClr val="FFFFFF"/>
            </a:solidFill>
            <a:prstDash val="solid"/>
            <a:headEnd type="none" w="sm" len="sm"/>
            <a:tailEnd type="oval" w="lg" len="lg"/>
          </a:ln>
        </p:spPr>
      </p:sp>
      <p:sp>
        <p:nvSpPr>
          <p:cNvPr id="17" name="AutoShape 17"/>
          <p:cNvSpPr/>
          <p:nvPr/>
        </p:nvSpPr>
        <p:spPr>
          <a:xfrm flipH="1">
            <a:off x="12000030" y="1313809"/>
            <a:ext cx="6411622" cy="0"/>
          </a:xfrm>
          <a:prstGeom prst="line">
            <a:avLst/>
          </a:prstGeom>
          <a:ln w="19050" cap="flat">
            <a:solidFill>
              <a:srgbClr val="9695FF"/>
            </a:solidFill>
            <a:prstDash val="solid"/>
            <a:headEnd type="none" w="sm" len="sm"/>
            <a:tailEnd type="oval" w="lg" len="lg"/>
          </a:ln>
        </p:spPr>
      </p:sp>
      <p:sp>
        <p:nvSpPr>
          <p:cNvPr id="18" name="TextBox 18"/>
          <p:cNvSpPr txBox="1"/>
          <p:nvPr/>
        </p:nvSpPr>
        <p:spPr>
          <a:xfrm>
            <a:off x="12006285" y="2392518"/>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INTEGRITY/INTEGRITAS</a:t>
            </a:r>
          </a:p>
        </p:txBody>
      </p:sp>
      <p:sp>
        <p:nvSpPr>
          <p:cNvPr id="19" name="AutoShape 19"/>
          <p:cNvSpPr/>
          <p:nvPr/>
        </p:nvSpPr>
        <p:spPr>
          <a:xfrm flipH="1">
            <a:off x="12006285" y="2919300"/>
            <a:ext cx="6411622" cy="0"/>
          </a:xfrm>
          <a:prstGeom prst="line">
            <a:avLst/>
          </a:prstGeom>
          <a:ln w="19050" cap="flat">
            <a:solidFill>
              <a:srgbClr val="9695FF"/>
            </a:solidFill>
            <a:prstDash val="solid"/>
            <a:headEnd type="none" w="sm" len="sm"/>
            <a:tailEnd type="oval" w="lg" len="lg"/>
          </a:ln>
        </p:spPr>
      </p:sp>
      <p:sp>
        <p:nvSpPr>
          <p:cNvPr id="20" name="TextBox 20"/>
          <p:cNvSpPr txBox="1"/>
          <p:nvPr/>
        </p:nvSpPr>
        <p:spPr>
          <a:xfrm>
            <a:off x="12006285" y="3157425"/>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AUTHENTICITY/KEASLIAN</a:t>
            </a:r>
          </a:p>
        </p:txBody>
      </p:sp>
      <p:sp>
        <p:nvSpPr>
          <p:cNvPr id="21" name="AutoShape 21"/>
          <p:cNvSpPr/>
          <p:nvPr/>
        </p:nvSpPr>
        <p:spPr>
          <a:xfrm flipH="1">
            <a:off x="12006285" y="3684207"/>
            <a:ext cx="6411622" cy="0"/>
          </a:xfrm>
          <a:prstGeom prst="line">
            <a:avLst/>
          </a:prstGeom>
          <a:ln w="19050" cap="flat">
            <a:solidFill>
              <a:srgbClr val="FFFFFF"/>
            </a:solidFill>
            <a:prstDash val="solid"/>
            <a:headEnd type="none" w="sm" len="sm"/>
            <a:tailEnd type="oval" w="lg" len="lg"/>
          </a:ln>
        </p:spPr>
      </p:sp>
      <p:sp>
        <p:nvSpPr>
          <p:cNvPr id="22" name="TextBox 22"/>
          <p:cNvSpPr txBox="1"/>
          <p:nvPr/>
        </p:nvSpPr>
        <p:spPr>
          <a:xfrm>
            <a:off x="12000030" y="3922332"/>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AVAILABILITY/KETERSEDIAAN</a:t>
            </a:r>
          </a:p>
        </p:txBody>
      </p:sp>
      <p:sp>
        <p:nvSpPr>
          <p:cNvPr id="23" name="AutoShape 23"/>
          <p:cNvSpPr/>
          <p:nvPr/>
        </p:nvSpPr>
        <p:spPr>
          <a:xfrm flipH="1">
            <a:off x="12000030" y="4449115"/>
            <a:ext cx="6411622" cy="0"/>
          </a:xfrm>
          <a:prstGeom prst="line">
            <a:avLst/>
          </a:prstGeom>
          <a:ln w="19050" cap="flat">
            <a:solidFill>
              <a:srgbClr val="9695FF"/>
            </a:solidFill>
            <a:prstDash val="solid"/>
            <a:headEnd type="none" w="sm" len="sm"/>
            <a:tailEnd type="oval" w="lg" len="lg"/>
          </a:ln>
        </p:spPr>
      </p:sp>
      <p:sp>
        <p:nvSpPr>
          <p:cNvPr id="24" name="TextBox 24"/>
          <p:cNvSpPr txBox="1"/>
          <p:nvPr/>
        </p:nvSpPr>
        <p:spPr>
          <a:xfrm>
            <a:off x="12000030" y="4687240"/>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THREATS/ANCAMAN</a:t>
            </a:r>
          </a:p>
        </p:txBody>
      </p:sp>
      <p:sp>
        <p:nvSpPr>
          <p:cNvPr id="25" name="AutoShape 25"/>
          <p:cNvSpPr/>
          <p:nvPr/>
        </p:nvSpPr>
        <p:spPr>
          <a:xfrm flipH="1">
            <a:off x="12000030" y="5214022"/>
            <a:ext cx="6411622" cy="0"/>
          </a:xfrm>
          <a:prstGeom prst="line">
            <a:avLst/>
          </a:prstGeom>
          <a:ln w="19050" cap="flat">
            <a:solidFill>
              <a:srgbClr val="FFFFFF"/>
            </a:solidFill>
            <a:prstDash val="solid"/>
            <a:headEnd type="none" w="sm" len="sm"/>
            <a:tailEnd type="oval" w="lg" len="lg"/>
          </a:ln>
        </p:spPr>
      </p:sp>
      <p:sp>
        <p:nvSpPr>
          <p:cNvPr id="26" name="TextBox 26"/>
          <p:cNvSpPr txBox="1"/>
          <p:nvPr/>
        </p:nvSpPr>
        <p:spPr>
          <a:xfrm>
            <a:off x="12000030" y="5471197"/>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VULNERABILITY/KERENTANAN</a:t>
            </a:r>
          </a:p>
        </p:txBody>
      </p:sp>
      <p:sp>
        <p:nvSpPr>
          <p:cNvPr id="27" name="AutoShape 27"/>
          <p:cNvSpPr/>
          <p:nvPr/>
        </p:nvSpPr>
        <p:spPr>
          <a:xfrm flipH="1">
            <a:off x="12000030" y="5997979"/>
            <a:ext cx="6411622" cy="0"/>
          </a:xfrm>
          <a:prstGeom prst="line">
            <a:avLst/>
          </a:prstGeom>
          <a:ln w="19050" cap="flat">
            <a:solidFill>
              <a:srgbClr val="9695FF"/>
            </a:solidFill>
            <a:prstDash val="solid"/>
            <a:headEnd type="none" w="sm" len="sm"/>
            <a:tailEnd type="oval" w="lg" len="lg"/>
          </a:ln>
        </p:spPr>
      </p:sp>
      <p:sp>
        <p:nvSpPr>
          <p:cNvPr id="28" name="TextBox 28"/>
          <p:cNvSpPr txBox="1"/>
          <p:nvPr/>
        </p:nvSpPr>
        <p:spPr>
          <a:xfrm>
            <a:off x="12000030" y="6236104"/>
            <a:ext cx="3747199"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RISK/RISIKO</a:t>
            </a:r>
          </a:p>
        </p:txBody>
      </p:sp>
      <p:sp>
        <p:nvSpPr>
          <p:cNvPr id="29" name="AutoShape 29"/>
          <p:cNvSpPr/>
          <p:nvPr/>
        </p:nvSpPr>
        <p:spPr>
          <a:xfrm flipH="1">
            <a:off x="12000030" y="6762886"/>
            <a:ext cx="6411622" cy="0"/>
          </a:xfrm>
          <a:prstGeom prst="line">
            <a:avLst/>
          </a:prstGeom>
          <a:ln w="19050" cap="flat">
            <a:solidFill>
              <a:srgbClr val="FFFFFF"/>
            </a:solidFill>
            <a:prstDash val="solid"/>
            <a:headEnd type="none" w="sm" len="sm"/>
            <a:tailEnd type="oval" w="lg" len="lg"/>
          </a:ln>
        </p:spPr>
      </p:sp>
      <p:sp>
        <p:nvSpPr>
          <p:cNvPr id="30" name="TextBox 30"/>
          <p:cNvSpPr txBox="1"/>
          <p:nvPr/>
        </p:nvSpPr>
        <p:spPr>
          <a:xfrm>
            <a:off x="12006285" y="6777535"/>
            <a:ext cx="5533424" cy="778832"/>
          </a:xfrm>
          <a:prstGeom prst="rect">
            <a:avLst/>
          </a:prstGeom>
        </p:spPr>
        <p:txBody>
          <a:bodyPr lIns="0" tIns="0" rIns="0" bIns="0" rtlCol="0" anchor="t">
            <a:spAutoFit/>
          </a:bodyPr>
          <a:lstStyle/>
          <a:p>
            <a:pPr>
              <a:lnSpc>
                <a:spcPts val="2053"/>
              </a:lnSpc>
            </a:pPr>
            <a:endParaRPr/>
          </a:p>
          <a:p>
            <a:pPr>
              <a:lnSpc>
                <a:spcPts val="2053"/>
              </a:lnSpc>
            </a:pPr>
            <a:r>
              <a:rPr lang="en-US" sz="1770">
                <a:solidFill>
                  <a:srgbClr val="9695FF"/>
                </a:solidFill>
                <a:latin typeface="HK Grotesk Bold"/>
              </a:rPr>
              <a:t>Security CONTROL/KONTROL KEAMANAN</a:t>
            </a:r>
          </a:p>
          <a:p>
            <a:pPr>
              <a:lnSpc>
                <a:spcPts val="2053"/>
              </a:lnSpc>
            </a:pPr>
            <a:endParaRPr lang="en-US" sz="1770">
              <a:solidFill>
                <a:srgbClr val="9695FF"/>
              </a:solidFill>
              <a:latin typeface="HK Grotesk Bold"/>
            </a:endParaRPr>
          </a:p>
        </p:txBody>
      </p:sp>
      <p:sp>
        <p:nvSpPr>
          <p:cNvPr id="31" name="AutoShape 31"/>
          <p:cNvSpPr/>
          <p:nvPr/>
        </p:nvSpPr>
        <p:spPr>
          <a:xfrm flipH="1">
            <a:off x="12000030" y="7546843"/>
            <a:ext cx="6411622" cy="0"/>
          </a:xfrm>
          <a:prstGeom prst="line">
            <a:avLst/>
          </a:prstGeom>
          <a:ln w="19050" cap="flat">
            <a:solidFill>
              <a:srgbClr val="9695FF"/>
            </a:solidFill>
            <a:prstDash val="solid"/>
            <a:headEnd type="none" w="sm" len="sm"/>
            <a:tailEnd type="oval" w="lg" len="lg"/>
          </a:ln>
        </p:spPr>
      </p:sp>
      <p:sp>
        <p:nvSpPr>
          <p:cNvPr id="32" name="TextBox 32"/>
          <p:cNvSpPr txBox="1"/>
          <p:nvPr/>
        </p:nvSpPr>
        <p:spPr>
          <a:xfrm>
            <a:off x="12000030" y="7784968"/>
            <a:ext cx="5389177"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SECURITY MECHANISM/MEKANISME KEAMANAN</a:t>
            </a:r>
          </a:p>
        </p:txBody>
      </p:sp>
      <p:sp>
        <p:nvSpPr>
          <p:cNvPr id="33" name="AutoShape 33"/>
          <p:cNvSpPr/>
          <p:nvPr/>
        </p:nvSpPr>
        <p:spPr>
          <a:xfrm flipH="1">
            <a:off x="12000030" y="8311750"/>
            <a:ext cx="6411622" cy="0"/>
          </a:xfrm>
          <a:prstGeom prst="line">
            <a:avLst/>
          </a:prstGeom>
          <a:ln w="19050" cap="flat">
            <a:solidFill>
              <a:srgbClr val="FFFFFF"/>
            </a:solidFill>
            <a:prstDash val="solid"/>
            <a:headEnd type="none" w="sm" len="sm"/>
            <a:tailEnd type="oval" w="lg" len="lg"/>
          </a:ln>
        </p:spPr>
      </p:sp>
      <p:sp>
        <p:nvSpPr>
          <p:cNvPr id="34" name="TextBox 34"/>
          <p:cNvSpPr txBox="1"/>
          <p:nvPr/>
        </p:nvSpPr>
        <p:spPr>
          <a:xfrm>
            <a:off x="12000030" y="8568925"/>
            <a:ext cx="4851411" cy="265607"/>
          </a:xfrm>
          <a:prstGeom prst="rect">
            <a:avLst/>
          </a:prstGeom>
        </p:spPr>
        <p:txBody>
          <a:bodyPr lIns="0" tIns="0" rIns="0" bIns="0" rtlCol="0" anchor="t">
            <a:spAutoFit/>
          </a:bodyPr>
          <a:lstStyle/>
          <a:p>
            <a:pPr>
              <a:lnSpc>
                <a:spcPts val="2053"/>
              </a:lnSpc>
            </a:pPr>
            <a:r>
              <a:rPr lang="en-US" sz="1770">
                <a:solidFill>
                  <a:srgbClr val="9695FF"/>
                </a:solidFill>
                <a:latin typeface="HK Grotesk Bold"/>
              </a:rPr>
              <a:t>SECURITY POLICIES/KEBIJAKAN KEAMANAN</a:t>
            </a:r>
          </a:p>
        </p:txBody>
      </p:sp>
      <p:sp>
        <p:nvSpPr>
          <p:cNvPr id="35" name="AutoShape 35"/>
          <p:cNvSpPr/>
          <p:nvPr/>
        </p:nvSpPr>
        <p:spPr>
          <a:xfrm flipH="1">
            <a:off x="12000030" y="9095707"/>
            <a:ext cx="6411622" cy="0"/>
          </a:xfrm>
          <a:prstGeom prst="line">
            <a:avLst/>
          </a:prstGeom>
          <a:ln w="19050" cap="flat">
            <a:solidFill>
              <a:srgbClr val="9695FF"/>
            </a:solidFill>
            <a:prstDash val="solid"/>
            <a:headEnd type="none" w="sm" len="sm"/>
            <a:tailEnd type="oval" w="lg" len="lg"/>
          </a:ln>
        </p:spPr>
      </p:sp>
      <p:grpSp>
        <p:nvGrpSpPr>
          <p:cNvPr id="36" name="Group 36"/>
          <p:cNvGrpSpPr/>
          <p:nvPr/>
        </p:nvGrpSpPr>
        <p:grpSpPr>
          <a:xfrm>
            <a:off x="11868922" y="93319"/>
            <a:ext cx="6686347" cy="915690"/>
            <a:chOff x="0" y="0"/>
            <a:chExt cx="8915130" cy="1220920"/>
          </a:xfrm>
        </p:grpSpPr>
        <p:grpSp>
          <p:nvGrpSpPr>
            <p:cNvPr id="37" name="Group 37"/>
            <p:cNvGrpSpPr/>
            <p:nvPr/>
          </p:nvGrpSpPr>
          <p:grpSpPr>
            <a:xfrm>
              <a:off x="0" y="0"/>
              <a:ext cx="8915130" cy="1220920"/>
              <a:chOff x="0" y="0"/>
              <a:chExt cx="2201113" cy="301441"/>
            </a:xfrm>
          </p:grpSpPr>
          <p:sp>
            <p:nvSpPr>
              <p:cNvPr id="38" name="Freeform 38"/>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39" name="TextBox 39"/>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40" name="Freeform 40"/>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3"/>
              <a:stretch>
                <a:fillRect/>
              </a:stretch>
            </a:blipFill>
          </p:spPr>
        </p:sp>
        <p:sp>
          <p:nvSpPr>
            <p:cNvPr id="41" name="Freeform 41"/>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4"/>
              <a:stretch>
                <a:fillRect/>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84995"/>
        </a:solidFill>
        <a:effectLst/>
      </p:bgPr>
    </p:bg>
    <p:spTree>
      <p:nvGrpSpPr>
        <p:cNvPr id="1" name=""/>
        <p:cNvGrpSpPr/>
        <p:nvPr/>
      </p:nvGrpSpPr>
      <p:grpSpPr>
        <a:xfrm>
          <a:off x="0" y="0"/>
          <a:ext cx="0" cy="0"/>
          <a:chOff x="0" y="0"/>
          <a:chExt cx="0" cy="0"/>
        </a:xfrm>
      </p:grpSpPr>
      <p:sp>
        <p:nvSpPr>
          <p:cNvPr id="2" name="Freeform 2"/>
          <p:cNvSpPr/>
          <p:nvPr/>
        </p:nvSpPr>
        <p:spPr>
          <a:xfrm flipH="1">
            <a:off x="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2"/>
            <a:stretch>
              <a:fillRect l="-51159" t="-55561" r="-31696" b="-6976"/>
            </a:stretch>
          </a:blipFill>
        </p:spPr>
      </p:sp>
      <p:sp>
        <p:nvSpPr>
          <p:cNvPr id="9" name="AutoShape 9"/>
          <p:cNvSpPr/>
          <p:nvPr/>
        </p:nvSpPr>
        <p:spPr>
          <a:xfrm>
            <a:off x="10462516" y="9931335"/>
            <a:ext cx="6796784" cy="0"/>
          </a:xfrm>
          <a:prstGeom prst="line">
            <a:avLst/>
          </a:prstGeom>
          <a:ln w="19050" cap="flat">
            <a:solidFill>
              <a:srgbClr val="9695FF"/>
            </a:solidFill>
            <a:prstDash val="solid"/>
            <a:headEnd type="none" w="sm" len="sm"/>
            <a:tailEnd type="none" w="sm" len="sm"/>
          </a:ln>
        </p:spPr>
      </p:sp>
      <p:sp>
        <p:nvSpPr>
          <p:cNvPr id="15" name="TextBox 15"/>
          <p:cNvSpPr txBox="1"/>
          <p:nvPr/>
        </p:nvSpPr>
        <p:spPr>
          <a:xfrm>
            <a:off x="1028700" y="4295394"/>
            <a:ext cx="5131621" cy="1761251"/>
          </a:xfrm>
          <a:prstGeom prst="rect">
            <a:avLst/>
          </a:prstGeom>
        </p:spPr>
        <p:txBody>
          <a:bodyPr lIns="0" tIns="0" rIns="0" bIns="0" rtlCol="0" anchor="t">
            <a:spAutoFit/>
          </a:bodyPr>
          <a:lstStyle/>
          <a:p>
            <a:pPr>
              <a:lnSpc>
                <a:spcPts val="6804"/>
              </a:lnSpc>
            </a:pPr>
            <a:r>
              <a:rPr lang="en-US" sz="6300" dirty="0">
                <a:solidFill>
                  <a:srgbClr val="FFFFFF"/>
                </a:solidFill>
                <a:latin typeface="HK Grotesk Bold"/>
              </a:rPr>
              <a:t>Slide </a:t>
            </a:r>
            <a:r>
              <a:rPr lang="en-US" sz="6300" dirty="0" err="1">
                <a:solidFill>
                  <a:srgbClr val="FFFFFF"/>
                </a:solidFill>
                <a:latin typeface="HK Grotesk Bold"/>
              </a:rPr>
              <a:t>Kontributor</a:t>
            </a:r>
            <a:endParaRPr lang="id-ID" dirty="0" err="1"/>
          </a:p>
        </p:txBody>
      </p:sp>
      <p:sp>
        <p:nvSpPr>
          <p:cNvPr id="17" name="TextBox 17"/>
          <p:cNvSpPr txBox="1"/>
          <p:nvPr/>
        </p:nvSpPr>
        <p:spPr>
          <a:xfrm>
            <a:off x="10576816" y="3475314"/>
            <a:ext cx="6796784" cy="2271648"/>
          </a:xfrm>
          <a:prstGeom prst="rect">
            <a:avLst/>
          </a:prstGeom>
        </p:spPr>
        <p:txBody>
          <a:bodyPr lIns="0" tIns="0" rIns="0" bIns="0" rtlCol="0" anchor="t">
            <a:spAutoFit/>
          </a:bodyPr>
          <a:lstStyle/>
          <a:p>
            <a:pPr marL="603885" lvl="1" indent="-302260">
              <a:lnSpc>
                <a:spcPts val="4479"/>
              </a:lnSpc>
              <a:buFont typeface="Arial"/>
              <a:buChar char="•"/>
            </a:pPr>
            <a:r>
              <a:rPr lang="en-US" sz="2750" dirty="0">
                <a:solidFill>
                  <a:srgbClr val="FFFFFF"/>
                </a:solidFill>
                <a:latin typeface="HK Grotesk Bold"/>
              </a:rPr>
              <a:t>Awang </a:t>
            </a:r>
            <a:r>
              <a:rPr lang="en-US" sz="2750" dirty="0" err="1">
                <a:solidFill>
                  <a:srgbClr val="FFFFFF"/>
                </a:solidFill>
                <a:latin typeface="HK Grotesk Bold"/>
              </a:rPr>
              <a:t>Fraditya</a:t>
            </a:r>
          </a:p>
          <a:p>
            <a:pPr marL="603885" lvl="1" indent="-302260">
              <a:lnSpc>
                <a:spcPts val="4479"/>
              </a:lnSpc>
              <a:buFont typeface="Arial"/>
              <a:buChar char="•"/>
            </a:pPr>
            <a:r>
              <a:rPr lang="en-US" sz="2750" dirty="0">
                <a:solidFill>
                  <a:srgbClr val="FFFFFF"/>
                </a:solidFill>
                <a:latin typeface="HK Grotesk Bold"/>
              </a:rPr>
              <a:t>Sighra </a:t>
            </a:r>
            <a:r>
              <a:rPr lang="en-US" sz="2750" dirty="0" err="1">
                <a:solidFill>
                  <a:srgbClr val="FFFFFF"/>
                </a:solidFill>
                <a:latin typeface="HK Grotesk Bold"/>
              </a:rPr>
              <a:t>Attariq</a:t>
            </a:r>
            <a:r>
              <a:rPr lang="en-US" sz="2750" dirty="0">
                <a:solidFill>
                  <a:srgbClr val="FFFFFF"/>
                </a:solidFill>
                <a:latin typeface="HK Grotesk Bold"/>
              </a:rPr>
              <a:t> </a:t>
            </a:r>
            <a:r>
              <a:rPr lang="en-US" sz="2750" dirty="0" err="1">
                <a:solidFill>
                  <a:srgbClr val="FFFFFF"/>
                </a:solidFill>
                <a:latin typeface="HK Grotesk Bold"/>
              </a:rPr>
              <a:t>Sumere</a:t>
            </a:r>
            <a:r>
              <a:rPr lang="en-US" sz="2750" dirty="0">
                <a:solidFill>
                  <a:srgbClr val="FFFFFF"/>
                </a:solidFill>
                <a:latin typeface="HK Grotesk Bold"/>
              </a:rPr>
              <a:t> Jati</a:t>
            </a:r>
          </a:p>
          <a:p>
            <a:pPr marL="603885" lvl="1" indent="-302260">
              <a:lnSpc>
                <a:spcPts val="4479"/>
              </a:lnSpc>
              <a:buFont typeface="Arial"/>
              <a:buChar char="•"/>
            </a:pPr>
            <a:r>
              <a:rPr lang="en-US" sz="2750" dirty="0" err="1">
                <a:solidFill>
                  <a:srgbClr val="FFFFFF"/>
                </a:solidFill>
                <a:latin typeface="HK Grotesk Bold"/>
              </a:rPr>
              <a:t>Marselinus</a:t>
            </a:r>
            <a:r>
              <a:rPr lang="en-US" sz="2750" dirty="0">
                <a:solidFill>
                  <a:srgbClr val="FFFFFF"/>
                </a:solidFill>
                <a:latin typeface="HK Grotesk Bold"/>
              </a:rPr>
              <a:t> </a:t>
            </a:r>
            <a:r>
              <a:rPr lang="en-US" sz="2750" dirty="0" err="1">
                <a:solidFill>
                  <a:srgbClr val="FFFFFF"/>
                </a:solidFill>
                <a:latin typeface="HK Grotesk Bold"/>
              </a:rPr>
              <a:t>Krisnawan</a:t>
            </a:r>
            <a:r>
              <a:rPr lang="en-US" sz="2750" dirty="0">
                <a:solidFill>
                  <a:srgbClr val="FFFFFF"/>
                </a:solidFill>
                <a:latin typeface="HK Grotesk Bold"/>
              </a:rPr>
              <a:t> </a:t>
            </a:r>
            <a:r>
              <a:rPr lang="en-US" sz="2750" dirty="0" err="1">
                <a:solidFill>
                  <a:srgbClr val="FFFFFF"/>
                </a:solidFill>
                <a:latin typeface="HK Grotesk Bold"/>
              </a:rPr>
              <a:t>Riandika</a:t>
            </a:r>
            <a:r>
              <a:rPr lang="en-US" sz="2750" dirty="0">
                <a:solidFill>
                  <a:srgbClr val="FFFFFF"/>
                </a:solidFill>
                <a:latin typeface="HK Grotesk Bold"/>
              </a:rPr>
              <a:t> </a:t>
            </a:r>
          </a:p>
          <a:p>
            <a:pPr marL="603885" lvl="1" indent="-302260">
              <a:lnSpc>
                <a:spcPts val="4479"/>
              </a:lnSpc>
              <a:buFont typeface="Arial"/>
              <a:buChar char="•"/>
            </a:pPr>
            <a:r>
              <a:rPr lang="en-US" sz="2750" dirty="0">
                <a:solidFill>
                  <a:srgbClr val="FFFFFF"/>
                </a:solidFill>
                <a:latin typeface="HK Grotesk Bold"/>
              </a:rPr>
              <a:t>Nur Azka </a:t>
            </a:r>
            <a:r>
              <a:rPr lang="en-US" sz="2750" dirty="0" err="1">
                <a:solidFill>
                  <a:srgbClr val="FFFFFF"/>
                </a:solidFill>
                <a:latin typeface="HK Grotesk Bold"/>
              </a:rPr>
              <a:t>Rahadiansyah</a:t>
            </a:r>
            <a:r>
              <a:rPr lang="en-US" sz="2750" dirty="0">
                <a:solidFill>
                  <a:srgbClr val="FFFFFF"/>
                </a:solidFill>
                <a:latin typeface="HK Grotesk Bold"/>
              </a:rPr>
              <a:t> </a:t>
            </a:r>
          </a:p>
        </p:txBody>
      </p:sp>
      <p:grpSp>
        <p:nvGrpSpPr>
          <p:cNvPr id="18" name="Group 18"/>
          <p:cNvGrpSpPr/>
          <p:nvPr/>
        </p:nvGrpSpPr>
        <p:grpSpPr>
          <a:xfrm>
            <a:off x="1228826" y="9006120"/>
            <a:ext cx="6686347" cy="915690"/>
            <a:chOff x="0" y="0"/>
            <a:chExt cx="8915130" cy="1220920"/>
          </a:xfrm>
        </p:grpSpPr>
        <p:grpSp>
          <p:nvGrpSpPr>
            <p:cNvPr id="19" name="Group 19"/>
            <p:cNvGrpSpPr/>
            <p:nvPr/>
          </p:nvGrpSpPr>
          <p:grpSpPr>
            <a:xfrm>
              <a:off x="0" y="0"/>
              <a:ext cx="8915130" cy="1220920"/>
              <a:chOff x="0" y="0"/>
              <a:chExt cx="2201113" cy="301441"/>
            </a:xfrm>
          </p:grpSpPr>
          <p:sp>
            <p:nvSpPr>
              <p:cNvPr id="20" name="Freeform 20"/>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21" name="TextBox 21"/>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22" name="Freeform 22"/>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3"/>
              <a:stretch>
                <a:fillRect/>
              </a:stretch>
            </a:blipFill>
          </p:spPr>
        </p:sp>
        <p:sp>
          <p:nvSpPr>
            <p:cNvPr id="23" name="Freeform 23"/>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4"/>
              <a:stretch>
                <a:fillRect/>
              </a:stretch>
            </a:blipFill>
          </p:spPr>
        </p:sp>
      </p:grpSp>
    </p:spTree>
    <p:extLst>
      <p:ext uri="{BB962C8B-B14F-4D97-AF65-F5344CB8AC3E}">
        <p14:creationId xmlns:p14="http://schemas.microsoft.com/office/powerpoint/2010/main" val="280296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2453860" y="2268196"/>
            <a:ext cx="5750608" cy="5750608"/>
          </a:xfrm>
          <a:custGeom>
            <a:avLst/>
            <a:gdLst/>
            <a:ahLst/>
            <a:cxnLst/>
            <a:rect l="l" t="t" r="r" b="b"/>
            <a:pathLst>
              <a:path w="5750608" h="5750608">
                <a:moveTo>
                  <a:pt x="0" y="0"/>
                </a:moveTo>
                <a:lnTo>
                  <a:pt x="5750607" y="0"/>
                </a:lnTo>
                <a:lnTo>
                  <a:pt x="5750607" y="5750608"/>
                </a:lnTo>
                <a:lnTo>
                  <a:pt x="0" y="5750608"/>
                </a:lnTo>
                <a:lnTo>
                  <a:pt x="0" y="0"/>
                </a:lnTo>
                <a:close/>
              </a:path>
            </a:pathLst>
          </a:custGeom>
          <a:blipFill>
            <a:blip r:embed="rId3"/>
            <a:stretch>
              <a:fillRect/>
            </a:stretch>
          </a:blipFill>
        </p:spPr>
      </p:sp>
      <p:sp>
        <p:nvSpPr>
          <p:cNvPr id="7" name="TextBox 7"/>
          <p:cNvSpPr txBox="1"/>
          <p:nvPr/>
        </p:nvSpPr>
        <p:spPr>
          <a:xfrm>
            <a:off x="10209864" y="1057275"/>
            <a:ext cx="6625017"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Confidentality / kerahasiaan</a:t>
            </a:r>
          </a:p>
        </p:txBody>
      </p:sp>
      <p:sp>
        <p:nvSpPr>
          <p:cNvPr id="8" name="Freeform 8"/>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sp>
        <p:nvSpPr>
          <p:cNvPr id="9" name="TextBox 9"/>
          <p:cNvSpPr txBox="1"/>
          <p:nvPr/>
        </p:nvSpPr>
        <p:spPr>
          <a:xfrm>
            <a:off x="10209864" y="4805897"/>
            <a:ext cx="7049436" cy="353568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dari sesuatu yang hanya bisa diakses hanya bagi pihak yang berwenang. Dalam lingkungan Cloud, kerahasiaan berfungsi untuk membatasi akses data dalam transit dan penyimpanan</a:t>
            </a:r>
          </a:p>
        </p:txBody>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2094564" y="4040187"/>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11984289" y="2667251"/>
            <a:ext cx="4444815" cy="4952497"/>
          </a:xfrm>
          <a:custGeom>
            <a:avLst/>
            <a:gdLst/>
            <a:ahLst/>
            <a:cxnLst/>
            <a:rect l="l" t="t" r="r" b="b"/>
            <a:pathLst>
              <a:path w="4444815" h="4952497">
                <a:moveTo>
                  <a:pt x="0" y="0"/>
                </a:moveTo>
                <a:lnTo>
                  <a:pt x="4444815" y="0"/>
                </a:lnTo>
                <a:lnTo>
                  <a:pt x="4444815" y="4952498"/>
                </a:lnTo>
                <a:lnTo>
                  <a:pt x="0" y="4952498"/>
                </a:lnTo>
                <a:lnTo>
                  <a:pt x="0" y="0"/>
                </a:lnTo>
                <a:close/>
              </a:path>
            </a:pathLst>
          </a:custGeom>
          <a:blipFill>
            <a:blip r:embed="rId3"/>
            <a:stretch>
              <a:fillRect l="-19626" t="-78101" r="-234593" b="-54798"/>
            </a:stretch>
          </a:blipFill>
        </p:spPr>
      </p:sp>
      <p:sp>
        <p:nvSpPr>
          <p:cNvPr id="7" name="TextBox 7"/>
          <p:cNvSpPr txBox="1"/>
          <p:nvPr/>
        </p:nvSpPr>
        <p:spPr>
          <a:xfrm>
            <a:off x="2094564" y="1057275"/>
            <a:ext cx="6625017"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Integrity / Integritas</a:t>
            </a:r>
          </a:p>
        </p:txBody>
      </p:sp>
      <p:sp>
        <p:nvSpPr>
          <p:cNvPr id="8" name="TextBox 8"/>
          <p:cNvSpPr txBox="1"/>
          <p:nvPr/>
        </p:nvSpPr>
        <p:spPr>
          <a:xfrm>
            <a:off x="1851471" y="5026025"/>
            <a:ext cx="7940776" cy="471678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Ciri yang tidak dapat diakses oleh pihak yang tidak mempunyai wewenang. Hal yang mengkhawatirkan dari integritas data dalam cloud adalah jika customer bisa dijamin data yang ditransmisikan ke layanan cloud sesuai dengan data yang diterima dari ke layanan cloud tersebut.</a:t>
            </a:r>
          </a:p>
          <a:p>
            <a:pPr algn="just">
              <a:lnSpc>
                <a:spcPts val="4680"/>
              </a:lnSpc>
            </a:pPr>
            <a:endParaRPr lang="en-US" sz="3600">
              <a:solidFill>
                <a:srgbClr val="FFFFFF"/>
              </a:solidFill>
              <a:latin typeface="HK Grotesk Light"/>
            </a:endParaRPr>
          </a:p>
        </p:txBody>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1730824" y="318492"/>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3"/>
            <a:stretch>
              <a:fillRect/>
            </a:stretch>
          </a:blipFill>
        </p:spPr>
      </p:sp>
      <p:grpSp>
        <p:nvGrpSpPr>
          <p:cNvPr id="7" name="Group 7"/>
          <p:cNvGrpSpPr/>
          <p:nvPr/>
        </p:nvGrpSpPr>
        <p:grpSpPr>
          <a:xfrm>
            <a:off x="1228826" y="9006120"/>
            <a:ext cx="6686347" cy="915690"/>
            <a:chOff x="0" y="0"/>
            <a:chExt cx="8915130" cy="1220920"/>
          </a:xfrm>
        </p:grpSpPr>
        <p:grpSp>
          <p:nvGrpSpPr>
            <p:cNvPr id="8" name="Group 8"/>
            <p:cNvGrpSpPr/>
            <p:nvPr/>
          </p:nvGrpSpPr>
          <p:grpSpPr>
            <a:xfrm>
              <a:off x="0" y="0"/>
              <a:ext cx="8915130" cy="1220920"/>
              <a:chOff x="0" y="0"/>
              <a:chExt cx="2201113" cy="301441"/>
            </a:xfrm>
          </p:grpSpPr>
          <p:sp>
            <p:nvSpPr>
              <p:cNvPr id="9" name="Freeform 9"/>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1" name="Freeform 11"/>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4"/>
              <a:stretch>
                <a:fillRect/>
              </a:stretch>
            </a:blipFill>
          </p:spPr>
        </p:sp>
        <p:sp>
          <p:nvSpPr>
            <p:cNvPr id="12" name="Freeform 12"/>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5"/>
              <a:stretch>
                <a:fillRect/>
              </a:stretch>
            </a:blipFill>
          </p:spPr>
        </p:sp>
      </p:grpSp>
      <p:sp>
        <p:nvSpPr>
          <p:cNvPr id="13" name="Freeform 13"/>
          <p:cNvSpPr/>
          <p:nvPr/>
        </p:nvSpPr>
        <p:spPr>
          <a:xfrm>
            <a:off x="2816461" y="2311337"/>
            <a:ext cx="5025406" cy="5065318"/>
          </a:xfrm>
          <a:custGeom>
            <a:avLst/>
            <a:gdLst/>
            <a:ahLst/>
            <a:cxnLst/>
            <a:rect l="l" t="t" r="r" b="b"/>
            <a:pathLst>
              <a:path w="5025406" h="5065318">
                <a:moveTo>
                  <a:pt x="0" y="0"/>
                </a:moveTo>
                <a:lnTo>
                  <a:pt x="5025406" y="0"/>
                </a:lnTo>
                <a:lnTo>
                  <a:pt x="5025406" y="5065319"/>
                </a:lnTo>
                <a:lnTo>
                  <a:pt x="0" y="5065319"/>
                </a:lnTo>
                <a:lnTo>
                  <a:pt x="0" y="0"/>
                </a:lnTo>
                <a:close/>
              </a:path>
            </a:pathLst>
          </a:custGeom>
          <a:blipFill>
            <a:blip r:embed="rId6"/>
            <a:stretch>
              <a:fillRect l="-21776" t="-23356"/>
            </a:stretch>
          </a:blipFill>
        </p:spPr>
      </p:sp>
      <p:sp>
        <p:nvSpPr>
          <p:cNvPr id="14" name="TextBox 14"/>
          <p:cNvSpPr txBox="1"/>
          <p:nvPr/>
        </p:nvSpPr>
        <p:spPr>
          <a:xfrm>
            <a:off x="10209864" y="1057275"/>
            <a:ext cx="6625017"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Authenticity / Keaslian</a:t>
            </a:r>
          </a:p>
        </p:txBody>
      </p:sp>
      <p:sp>
        <p:nvSpPr>
          <p:cNvPr id="15" name="TextBox 15"/>
          <p:cNvSpPr txBox="1"/>
          <p:nvPr/>
        </p:nvSpPr>
        <p:spPr>
          <a:xfrm>
            <a:off x="10209864" y="4805897"/>
            <a:ext cx="7049436" cy="117348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suatu yang telah disediakan oleh pihak yang berwenang.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2094564" y="4040187"/>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10838808" y="2970828"/>
            <a:ext cx="6420492" cy="4345344"/>
          </a:xfrm>
          <a:custGeom>
            <a:avLst/>
            <a:gdLst/>
            <a:ahLst/>
            <a:cxnLst/>
            <a:rect l="l" t="t" r="r" b="b"/>
            <a:pathLst>
              <a:path w="6420492" h="4345344">
                <a:moveTo>
                  <a:pt x="0" y="0"/>
                </a:moveTo>
                <a:lnTo>
                  <a:pt x="6420492" y="0"/>
                </a:lnTo>
                <a:lnTo>
                  <a:pt x="6420492" y="4345344"/>
                </a:lnTo>
                <a:lnTo>
                  <a:pt x="0" y="4345344"/>
                </a:lnTo>
                <a:lnTo>
                  <a:pt x="0" y="0"/>
                </a:lnTo>
                <a:close/>
              </a:path>
            </a:pathLst>
          </a:custGeom>
          <a:blipFill>
            <a:blip r:embed="rId3"/>
            <a:stretch>
              <a:fillRect b="-47755"/>
            </a:stretch>
          </a:blipFill>
        </p:spPr>
      </p:sp>
      <p:sp>
        <p:nvSpPr>
          <p:cNvPr id="7" name="TextBox 7"/>
          <p:cNvSpPr txBox="1"/>
          <p:nvPr/>
        </p:nvSpPr>
        <p:spPr>
          <a:xfrm>
            <a:off x="2094564" y="1057275"/>
            <a:ext cx="6625017"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Availability / Ketersediaan</a:t>
            </a:r>
          </a:p>
        </p:txBody>
      </p:sp>
      <p:sp>
        <p:nvSpPr>
          <p:cNvPr id="8" name="TextBox 8"/>
          <p:cNvSpPr txBox="1"/>
          <p:nvPr/>
        </p:nvSpPr>
        <p:spPr>
          <a:xfrm>
            <a:off x="1851471" y="5026025"/>
            <a:ext cx="7940776" cy="294513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Cirinya adalah bisa diakses dan digunakan dalam waktu tertentu. Dalam lingkungan cloud, ketersediaan layanan cloud bisa menjadi tanggung jawab provider layanan cloud</a:t>
            </a:r>
          </a:p>
        </p:txBody>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10209864" y="4035425"/>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2823516" y="2727875"/>
            <a:ext cx="5011296" cy="4831249"/>
          </a:xfrm>
          <a:custGeom>
            <a:avLst/>
            <a:gdLst/>
            <a:ahLst/>
            <a:cxnLst/>
            <a:rect l="l" t="t" r="r" b="b"/>
            <a:pathLst>
              <a:path w="5011296" h="4831249">
                <a:moveTo>
                  <a:pt x="0" y="0"/>
                </a:moveTo>
                <a:lnTo>
                  <a:pt x="5011295" y="0"/>
                </a:lnTo>
                <a:lnTo>
                  <a:pt x="5011295" y="4831250"/>
                </a:lnTo>
                <a:lnTo>
                  <a:pt x="0" y="4831250"/>
                </a:lnTo>
                <a:lnTo>
                  <a:pt x="0" y="0"/>
                </a:lnTo>
                <a:close/>
              </a:path>
            </a:pathLst>
          </a:custGeom>
          <a:blipFill>
            <a:blip r:embed="rId3"/>
            <a:stretch>
              <a:fillRect/>
            </a:stretch>
          </a:blipFill>
        </p:spPr>
      </p:sp>
      <p:sp>
        <p:nvSpPr>
          <p:cNvPr id="7" name="TextBox 7"/>
          <p:cNvSpPr txBox="1"/>
          <p:nvPr/>
        </p:nvSpPr>
        <p:spPr>
          <a:xfrm>
            <a:off x="10209864" y="1057275"/>
            <a:ext cx="6625017" cy="195707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Threats / Ancaman</a:t>
            </a:r>
          </a:p>
        </p:txBody>
      </p:sp>
      <p:sp>
        <p:nvSpPr>
          <p:cNvPr id="8" name="TextBox 8"/>
          <p:cNvSpPr txBox="1"/>
          <p:nvPr/>
        </p:nvSpPr>
        <p:spPr>
          <a:xfrm>
            <a:off x="10209864" y="4805897"/>
            <a:ext cx="7049436" cy="235458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potensi pelanggaran keamanan yang dapat menyerang pertahanan dalam upaya melanggar privasi atau menyebabkan kerugian</a:t>
            </a:r>
          </a:p>
        </p:txBody>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544" t="-10794" r="-72422"/>
            </a:stretch>
          </a:blipFill>
        </p:spPr>
      </p:sp>
      <p:sp>
        <p:nvSpPr>
          <p:cNvPr id="3" name="AutoShape 3"/>
          <p:cNvSpPr/>
          <p:nvPr/>
        </p:nvSpPr>
        <p:spPr>
          <a:xfrm>
            <a:off x="2094564" y="4040187"/>
            <a:ext cx="6625017" cy="0"/>
          </a:xfrm>
          <a:prstGeom prst="line">
            <a:avLst/>
          </a:prstGeom>
          <a:ln w="9525" cap="flat">
            <a:solidFill>
              <a:srgbClr val="9695FF"/>
            </a:solidFill>
            <a:prstDash val="solid"/>
            <a:headEnd type="none" w="sm" len="sm"/>
            <a:tailEnd type="none" w="sm" len="sm"/>
          </a:ln>
        </p:spPr>
      </p:sp>
      <p:grpSp>
        <p:nvGrpSpPr>
          <p:cNvPr id="4" name="Group 4"/>
          <p:cNvGrpSpPr/>
          <p:nvPr/>
        </p:nvGrpSpPr>
        <p:grpSpPr>
          <a:xfrm>
            <a:off x="-2062" y="0"/>
            <a:ext cx="450526" cy="10287000"/>
            <a:chOff x="0" y="0"/>
            <a:chExt cx="152400" cy="3479800"/>
          </a:xfrm>
        </p:grpSpPr>
        <p:sp>
          <p:nvSpPr>
            <p:cNvPr id="5" name="Freeform 5"/>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171831"/>
            </a:solidFill>
          </p:spPr>
        </p:sp>
      </p:grpSp>
      <p:sp>
        <p:nvSpPr>
          <p:cNvPr id="6" name="Freeform 6"/>
          <p:cNvSpPr/>
          <p:nvPr/>
        </p:nvSpPr>
        <p:spPr>
          <a:xfrm>
            <a:off x="11440072" y="2881367"/>
            <a:ext cx="5099132" cy="4524266"/>
          </a:xfrm>
          <a:custGeom>
            <a:avLst/>
            <a:gdLst/>
            <a:ahLst/>
            <a:cxnLst/>
            <a:rect l="l" t="t" r="r" b="b"/>
            <a:pathLst>
              <a:path w="5099132" h="4524266">
                <a:moveTo>
                  <a:pt x="0" y="0"/>
                </a:moveTo>
                <a:lnTo>
                  <a:pt x="5099133" y="0"/>
                </a:lnTo>
                <a:lnTo>
                  <a:pt x="5099133" y="4524266"/>
                </a:lnTo>
                <a:lnTo>
                  <a:pt x="0" y="4524266"/>
                </a:lnTo>
                <a:lnTo>
                  <a:pt x="0" y="0"/>
                </a:lnTo>
                <a:close/>
              </a:path>
            </a:pathLst>
          </a:custGeom>
          <a:blipFill>
            <a:blip r:embed="rId3"/>
            <a:stretch>
              <a:fillRect l="-25366" t="-23294" r="-25366" b="-46589"/>
            </a:stretch>
          </a:blipFill>
        </p:spPr>
      </p:sp>
      <p:sp>
        <p:nvSpPr>
          <p:cNvPr id="7" name="TextBox 7"/>
          <p:cNvSpPr txBox="1"/>
          <p:nvPr/>
        </p:nvSpPr>
        <p:spPr>
          <a:xfrm>
            <a:off x="2094564" y="1057275"/>
            <a:ext cx="6625017" cy="985520"/>
          </a:xfrm>
          <a:prstGeom prst="rect">
            <a:avLst/>
          </a:prstGeom>
        </p:spPr>
        <p:txBody>
          <a:bodyPr lIns="0" tIns="0" rIns="0" bIns="0" rtlCol="0" anchor="t">
            <a:spAutoFit/>
          </a:bodyPr>
          <a:lstStyle/>
          <a:p>
            <a:pPr algn="ctr">
              <a:lnSpc>
                <a:spcPts val="7704"/>
              </a:lnSpc>
            </a:pPr>
            <a:r>
              <a:rPr lang="en-US" sz="6699">
                <a:solidFill>
                  <a:srgbClr val="FFFFFF"/>
                </a:solidFill>
                <a:latin typeface="HK Grotesk Bold"/>
              </a:rPr>
              <a:t>Vunerability</a:t>
            </a:r>
          </a:p>
        </p:txBody>
      </p:sp>
      <p:sp>
        <p:nvSpPr>
          <p:cNvPr id="8" name="TextBox 8"/>
          <p:cNvSpPr txBox="1"/>
          <p:nvPr/>
        </p:nvSpPr>
        <p:spPr>
          <a:xfrm>
            <a:off x="1851471" y="5026025"/>
            <a:ext cx="7940776" cy="2354580"/>
          </a:xfrm>
          <a:prstGeom prst="rect">
            <a:avLst/>
          </a:prstGeom>
        </p:spPr>
        <p:txBody>
          <a:bodyPr lIns="0" tIns="0" rIns="0" bIns="0" rtlCol="0" anchor="t">
            <a:spAutoFit/>
          </a:bodyPr>
          <a:lstStyle/>
          <a:p>
            <a:pPr algn="just">
              <a:lnSpc>
                <a:spcPts val="4680"/>
              </a:lnSpc>
            </a:pPr>
            <a:r>
              <a:rPr lang="en-US" sz="3600">
                <a:solidFill>
                  <a:srgbClr val="FFFFFF"/>
                </a:solidFill>
                <a:latin typeface="HK Grotesk Light"/>
              </a:rPr>
              <a:t>kelemahan yang dapat dieksploitasi karena sistem telah dilindungi karena kontrol keamanan yang kurang memadai. </a:t>
            </a:r>
          </a:p>
        </p:txBody>
      </p:sp>
      <p:sp>
        <p:nvSpPr>
          <p:cNvPr id="9" name="Freeform 9"/>
          <p:cNvSpPr/>
          <p:nvPr/>
        </p:nvSpPr>
        <p:spPr>
          <a:xfrm>
            <a:off x="14018403" y="6866742"/>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sp>
      <p:grpSp>
        <p:nvGrpSpPr>
          <p:cNvPr id="10" name="Group 10"/>
          <p:cNvGrpSpPr/>
          <p:nvPr/>
        </p:nvGrpSpPr>
        <p:grpSpPr>
          <a:xfrm>
            <a:off x="1228826" y="9006120"/>
            <a:ext cx="6686347" cy="915690"/>
            <a:chOff x="0" y="0"/>
            <a:chExt cx="8915130" cy="1220920"/>
          </a:xfrm>
        </p:grpSpPr>
        <p:grpSp>
          <p:nvGrpSpPr>
            <p:cNvPr id="11" name="Group 11"/>
            <p:cNvGrpSpPr/>
            <p:nvPr/>
          </p:nvGrpSpPr>
          <p:grpSpPr>
            <a:xfrm>
              <a:off x="0" y="0"/>
              <a:ext cx="8915130" cy="1220920"/>
              <a:chOff x="0" y="0"/>
              <a:chExt cx="2201113" cy="301441"/>
            </a:xfrm>
          </p:grpSpPr>
          <p:sp>
            <p:nvSpPr>
              <p:cNvPr id="12" name="Freeform 12"/>
              <p:cNvSpPr/>
              <p:nvPr/>
            </p:nvSpPr>
            <p:spPr>
              <a:xfrm>
                <a:off x="0" y="0"/>
                <a:ext cx="2201114" cy="301441"/>
              </a:xfrm>
              <a:custGeom>
                <a:avLst/>
                <a:gdLst/>
                <a:ahLst/>
                <a:cxnLst/>
                <a:rect l="l" t="t" r="r" b="b"/>
                <a:pathLst>
                  <a:path w="2201114" h="301441">
                    <a:moveTo>
                      <a:pt x="47244" y="0"/>
                    </a:moveTo>
                    <a:lnTo>
                      <a:pt x="2153869" y="0"/>
                    </a:lnTo>
                    <a:cubicBezTo>
                      <a:pt x="2179962" y="0"/>
                      <a:pt x="2201114" y="21152"/>
                      <a:pt x="2201114" y="47244"/>
                    </a:cubicBezTo>
                    <a:lnTo>
                      <a:pt x="2201114" y="254196"/>
                    </a:lnTo>
                    <a:cubicBezTo>
                      <a:pt x="2201114" y="280289"/>
                      <a:pt x="2179962" y="301441"/>
                      <a:pt x="2153869" y="301441"/>
                    </a:cubicBezTo>
                    <a:lnTo>
                      <a:pt x="47244" y="301441"/>
                    </a:lnTo>
                    <a:cubicBezTo>
                      <a:pt x="21152" y="301441"/>
                      <a:pt x="0" y="280289"/>
                      <a:pt x="0" y="254196"/>
                    </a:cubicBezTo>
                    <a:lnTo>
                      <a:pt x="0" y="47244"/>
                    </a:lnTo>
                    <a:cubicBezTo>
                      <a:pt x="0" y="21152"/>
                      <a:pt x="21152" y="0"/>
                      <a:pt x="47244" y="0"/>
                    </a:cubicBezTo>
                    <a:close/>
                  </a:path>
                </a:pathLst>
              </a:custGeom>
              <a:solidFill>
                <a:srgbClr val="1D1E3D">
                  <a:alpha val="80000"/>
                </a:srgbClr>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3046"/>
                  </a:lnSpc>
                </a:pPr>
                <a:endParaRPr/>
              </a:p>
            </p:txBody>
          </p:sp>
        </p:grpSp>
        <p:sp>
          <p:nvSpPr>
            <p:cNvPr id="14" name="Freeform 14"/>
            <p:cNvSpPr/>
            <p:nvPr/>
          </p:nvSpPr>
          <p:spPr>
            <a:xfrm>
              <a:off x="0" y="86168"/>
              <a:ext cx="7560835" cy="1048583"/>
            </a:xfrm>
            <a:custGeom>
              <a:avLst/>
              <a:gdLst/>
              <a:ahLst/>
              <a:cxnLst/>
              <a:rect l="l" t="t" r="r" b="b"/>
              <a:pathLst>
                <a:path w="7560835" h="1048583">
                  <a:moveTo>
                    <a:pt x="0" y="0"/>
                  </a:moveTo>
                  <a:lnTo>
                    <a:pt x="7560835" y="0"/>
                  </a:lnTo>
                  <a:lnTo>
                    <a:pt x="7560835" y="1048583"/>
                  </a:lnTo>
                  <a:lnTo>
                    <a:pt x="0" y="1048583"/>
                  </a:lnTo>
                  <a:lnTo>
                    <a:pt x="0" y="0"/>
                  </a:lnTo>
                  <a:close/>
                </a:path>
              </a:pathLst>
            </a:custGeom>
            <a:blipFill>
              <a:blip r:embed="rId5"/>
              <a:stretch>
                <a:fillRect/>
              </a:stretch>
            </a:blipFill>
          </p:spPr>
        </p:sp>
        <p:sp>
          <p:nvSpPr>
            <p:cNvPr id="15" name="Freeform 15"/>
            <p:cNvSpPr/>
            <p:nvPr/>
          </p:nvSpPr>
          <p:spPr>
            <a:xfrm>
              <a:off x="7766312" y="322750"/>
              <a:ext cx="575420" cy="575420"/>
            </a:xfrm>
            <a:custGeom>
              <a:avLst/>
              <a:gdLst/>
              <a:ahLst/>
              <a:cxnLst/>
              <a:rect l="l" t="t" r="r" b="b"/>
              <a:pathLst>
                <a:path w="575420" h="575420">
                  <a:moveTo>
                    <a:pt x="0" y="0"/>
                  </a:moveTo>
                  <a:lnTo>
                    <a:pt x="575420" y="0"/>
                  </a:lnTo>
                  <a:lnTo>
                    <a:pt x="575420" y="575420"/>
                  </a:lnTo>
                  <a:lnTo>
                    <a:pt x="0" y="575420"/>
                  </a:lnTo>
                  <a:lnTo>
                    <a:pt x="0" y="0"/>
                  </a:lnTo>
                  <a:close/>
                </a:path>
              </a:pathLst>
            </a:custGeom>
            <a:blipFill>
              <a:blip r:embed="rId6"/>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Kustom</PresentationFormat>
  <Paragraphs>0</Paragraphs>
  <Slides>30</Slides>
  <Notes>0</Notes>
  <HiddenSlides>0</HiddenSlides>
  <MMClips>0</MMClips>
  <ScaleCrop>false</ScaleCrop>
  <HeadingPairs>
    <vt:vector size="4" baseType="variant">
      <vt:variant>
        <vt:lpstr>Tema</vt:lpstr>
      </vt:variant>
      <vt:variant>
        <vt:i4>1</vt:i4>
      </vt:variant>
      <vt:variant>
        <vt:lpstr>Judul Slide</vt:lpstr>
      </vt:variant>
      <vt:variant>
        <vt:i4>30</vt:i4>
      </vt:variant>
    </vt:vector>
  </HeadingPairs>
  <TitlesOfParts>
    <vt:vector size="31" baseType="lpstr">
      <vt:lpstr>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Kelompok V</dc:title>
  <cp:revision>11</cp:revision>
  <dcterms:created xsi:type="dcterms:W3CDTF">2006-08-16T00:00:00Z</dcterms:created>
  <dcterms:modified xsi:type="dcterms:W3CDTF">2023-11-02T02:04:27Z</dcterms:modified>
  <dc:identifier>DAFugZV9CK4</dc:identifier>
</cp:coreProperties>
</file>