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60" r:id="rId3"/>
    <p:sldId id="257" r:id="rId4"/>
    <p:sldId id="261" r:id="rId5"/>
    <p:sldId id="274" r:id="rId6"/>
    <p:sldId id="275" r:id="rId7"/>
    <p:sldId id="265" r:id="rId8"/>
    <p:sldId id="276" r:id="rId9"/>
    <p:sldId id="266" r:id="rId10"/>
    <p:sldId id="277" r:id="rId11"/>
    <p:sldId id="278" r:id="rId12"/>
    <p:sldId id="273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980" autoAdjust="0"/>
    <p:restoredTop sz="84615" autoAdjust="0"/>
  </p:normalViewPr>
  <p:slideViewPr>
    <p:cSldViewPr snapToGrid="0">
      <p:cViewPr varScale="1">
        <p:scale>
          <a:sx n="38" d="100"/>
          <a:sy n="38" d="100"/>
        </p:scale>
        <p:origin x="60" y="4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1047EBE-4422-4501-8850-E615728AB224}" type="datetimeFigureOut">
              <a:rPr lang="id-ID" smtClean="0"/>
              <a:t>06/09/2023</a:t>
            </a:fld>
            <a:endParaRPr lang="id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d-ID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38A570-E738-4BDB-AE02-BF0AE363846D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8001975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d-ID" b="0" i="0" dirty="0">
                <a:solidFill>
                  <a:srgbClr val="212529"/>
                </a:solidFill>
                <a:effectLst/>
                <a:latin typeface="Lora" pitchFamily="2" charset="0"/>
              </a:rPr>
              <a:t>Di sini ∑ (huruf besar sigma Yunani) memberitahu kepada kita untuk menjumlahkan (menambahkan) semua bilangan dimulai dengan bilangan yang diperlihatkan di bawah tanda ∑ dan berakhir dengan bilangan yang di atas tanda tersebut</a:t>
            </a:r>
            <a:r>
              <a:rPr lang="en-US" b="0" i="0" dirty="0">
                <a:solidFill>
                  <a:srgbClr val="212529"/>
                </a:solidFill>
                <a:effectLst/>
                <a:latin typeface="Lora" pitchFamily="2" charset="0"/>
              </a:rPr>
              <a:t>.</a:t>
            </a:r>
            <a:endParaRPr lang="id-ID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238A570-E738-4BDB-AE02-BF0AE363846D}" type="slidenum">
              <a:rPr lang="id-ID" smtClean="0"/>
              <a:t>4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40944183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d-ID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238A570-E738-4BDB-AE02-BF0AE363846D}" type="slidenum">
              <a:rPr lang="id-ID" smtClean="0"/>
              <a:t>6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90000161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r>
              <a:rPr lang="id-ID" b="0" i="0" dirty="0">
                <a:solidFill>
                  <a:srgbClr val="212529"/>
                </a:solidFill>
                <a:effectLst/>
                <a:latin typeface="Lora" pitchFamily="2" charset="0"/>
              </a:rPr>
              <a:t>Terdapat rumus yang memudahkan kita untuk menghitung jumlah dari n bilangan bulat positif yang pertama, begitu pula dengan jumlah kuadrat-kuadratnya, pangkat tiganya, dan seterusnya. Oleh karena itu, perlu untuk kita bahas terlebih dahulu di sini.</a:t>
            </a:r>
          </a:p>
          <a:p>
            <a:pPr algn="l"/>
            <a:r>
              <a:rPr lang="id-ID" b="0" i="0" dirty="0">
                <a:solidFill>
                  <a:srgbClr val="212529"/>
                </a:solidFill>
                <a:effectLst/>
                <a:latin typeface="Lora" pitchFamily="2" charset="0"/>
              </a:rPr>
              <a:t>Rumus-rumus ini akan sangat membantu kita dalam pembahasan kita berikutnya terkait dengan integral yang akan kita pelajari pada artikel berikutnya.</a:t>
            </a:r>
          </a:p>
          <a:p>
            <a:endParaRPr lang="id-ID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238A570-E738-4BDB-AE02-BF0AE363846D}" type="slidenum">
              <a:rPr lang="id-ID" smtClean="0"/>
              <a:t>9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70649092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r>
              <a:rPr lang="id-ID" dirty="0"/>
              <a:t>Seperti telah dijelaskan di awal artikel ini bahwa notasi </a:t>
            </a:r>
            <a:r>
              <a:rPr lang="id-ID" dirty="0" err="1"/>
              <a:t>product</a:t>
            </a:r>
            <a:r>
              <a:rPr lang="id-ID" dirty="0"/>
              <a:t> digunakan untuk menyederhanakan penulisan perkalian.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238A570-E738-4BDB-AE02-BF0AE363846D}" type="slidenum">
              <a:rPr lang="id-ID" smtClean="0"/>
              <a:t>11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9054017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9231B-DEED-4F2E-801F-D3FF2291FE7C}" type="datetimeFigureOut">
              <a:rPr lang="en-US" smtClean="0"/>
              <a:t>9/6/2023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0EC9A-4B49-4EE4-8EE9-F76D19BA8C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95136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9231B-DEED-4F2E-801F-D3FF2291FE7C}" type="datetimeFigureOut">
              <a:rPr lang="en-US" smtClean="0"/>
              <a:t>9/6/2023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0EC9A-4B49-4EE4-8EE9-F76D19BA8C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26814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9231B-DEED-4F2E-801F-D3FF2291FE7C}" type="datetimeFigureOut">
              <a:rPr lang="en-US" smtClean="0"/>
              <a:t>9/6/2023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0EC9A-4B49-4EE4-8EE9-F76D19BA8C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44442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9231B-DEED-4F2E-801F-D3FF2291FE7C}" type="datetimeFigureOut">
              <a:rPr lang="en-US" smtClean="0"/>
              <a:t>9/6/2023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0EC9A-4B49-4EE4-8EE9-F76D19BA8C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69049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9231B-DEED-4F2E-801F-D3FF2291FE7C}" type="datetimeFigureOut">
              <a:rPr lang="en-US" smtClean="0"/>
              <a:t>9/6/2023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0EC9A-4B49-4EE4-8EE9-F76D19BA8C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89973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9231B-DEED-4F2E-801F-D3FF2291FE7C}" type="datetimeFigureOut">
              <a:rPr lang="en-US" smtClean="0"/>
              <a:t>9/6/2023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0EC9A-4B49-4EE4-8EE9-F76D19BA8C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13897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9231B-DEED-4F2E-801F-D3FF2291FE7C}" type="datetimeFigureOut">
              <a:rPr lang="en-US" smtClean="0"/>
              <a:t>9/6/2023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0EC9A-4B49-4EE4-8EE9-F76D19BA8C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33929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9231B-DEED-4F2E-801F-D3FF2291FE7C}" type="datetimeFigureOut">
              <a:rPr lang="en-US" smtClean="0"/>
              <a:t>9/6/2023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0EC9A-4B49-4EE4-8EE9-F76D19BA8C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64274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9231B-DEED-4F2E-801F-D3FF2291FE7C}" type="datetimeFigureOut">
              <a:rPr lang="en-US" smtClean="0"/>
              <a:t>9/6/2023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0EC9A-4B49-4EE4-8EE9-F76D19BA8C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18183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9231B-DEED-4F2E-801F-D3FF2291FE7C}" type="datetimeFigureOut">
              <a:rPr lang="en-US" smtClean="0"/>
              <a:t>9/6/2023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0EC9A-4B49-4EE4-8EE9-F76D19BA8C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02096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9231B-DEED-4F2E-801F-D3FF2291FE7C}" type="datetimeFigureOut">
              <a:rPr lang="en-US" smtClean="0"/>
              <a:t>9/6/2023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0EC9A-4B49-4EE4-8EE9-F76D19BA8C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9867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39231B-DEED-4F2E-801F-D3FF2291FE7C}" type="datetimeFigureOut">
              <a:rPr lang="en-US" smtClean="0"/>
              <a:t>9/6/2023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E0EC9A-4B49-4EE4-8EE9-F76D19BA8C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22084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INTEGRAL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Farah </a:t>
            </a:r>
            <a:r>
              <a:rPr lang="en-GB" dirty="0" err="1"/>
              <a:t>Heniati</a:t>
            </a:r>
            <a:r>
              <a:rPr lang="en-GB" dirty="0"/>
              <a:t> </a:t>
            </a:r>
            <a:r>
              <a:rPr lang="en-GB" dirty="0" err="1"/>
              <a:t>Santosa</a:t>
            </a:r>
            <a:r>
              <a:rPr lang="en-GB" dirty="0"/>
              <a:t>, </a:t>
            </a:r>
            <a:r>
              <a:rPr lang="en-GB" dirty="0" err="1"/>
              <a:t>M.Pd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819731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ame 3"/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3555"/>
            </a:avLst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Content Placeholder 4">
                <a:extLst>
                  <a:ext uri="{FF2B5EF4-FFF2-40B4-BE49-F238E27FC236}">
                    <a16:creationId xmlns:a16="http://schemas.microsoft.com/office/drawing/2014/main" id="{ACA55C08-DF0F-CE3E-0845-3959D8F3DFCF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301670" y="267664"/>
                <a:ext cx="11585530" cy="6322671"/>
              </a:xfrm>
            </p:spPr>
            <p:txBody>
              <a:bodyPr>
                <a:noAutofit/>
              </a:bodyPr>
              <a:lstStyle/>
              <a:p>
                <a:pPr marL="265113" indent="-265113">
                  <a:lnSpc>
                    <a:spcPct val="100000"/>
                  </a:lnSpc>
                  <a:spcBef>
                    <a:spcPts val="0"/>
                  </a:spcBef>
                  <a:buFont typeface="Wingdings" panose="05000000000000000000" pitchFamily="2" charset="2"/>
                  <a:buNone/>
                </a:pPr>
                <a:r>
                  <a:rPr lang="en-GB" sz="2400" dirty="0">
                    <a:latin typeface="Lora" pitchFamily="2" charset="0"/>
                  </a:rPr>
                  <a:t>Contoh 3:</a:t>
                </a:r>
              </a:p>
              <a:p>
                <a:pPr marL="265113" indent="-265113">
                  <a:lnSpc>
                    <a:spcPct val="100000"/>
                  </a:lnSpc>
                  <a:spcBef>
                    <a:spcPts val="0"/>
                  </a:spcBef>
                  <a:buFont typeface="Wingdings" panose="05000000000000000000" pitchFamily="2" charset="2"/>
                  <a:buNone/>
                </a:pPr>
                <a:r>
                  <a:rPr lang="en-US" sz="2400" dirty="0" err="1">
                    <a:latin typeface="Lora" pitchFamily="2" charset="0"/>
                  </a:rPr>
                  <a:t>Carilah</a:t>
                </a:r>
                <a:r>
                  <a:rPr lang="en-US" sz="2400" dirty="0">
                    <a:latin typeface="Lora" pitchFamily="2" charset="0"/>
                  </a:rPr>
                  <a:t> </a:t>
                </a:r>
                <a:r>
                  <a:rPr lang="en-US" sz="2400" dirty="0" err="1">
                    <a:latin typeface="Lora" pitchFamily="2" charset="0"/>
                  </a:rPr>
                  <a:t>suatu</a:t>
                </a:r>
                <a:r>
                  <a:rPr lang="en-US" sz="2400" dirty="0">
                    <a:latin typeface="Lora" pitchFamily="2" charset="0"/>
                  </a:rPr>
                  <a:t> </a:t>
                </a:r>
                <a:r>
                  <a:rPr lang="en-US" sz="2400" dirty="0" err="1">
                    <a:latin typeface="Lora" pitchFamily="2" charset="0"/>
                  </a:rPr>
                  <a:t>rumus</a:t>
                </a:r>
                <a:r>
                  <a:rPr lang="en-US" sz="2400" dirty="0">
                    <a:latin typeface="Lora" pitchFamily="2" charset="0"/>
                  </a:rPr>
                  <a:t> </a:t>
                </a:r>
                <a:r>
                  <a:rPr lang="en-US" sz="2400" dirty="0" err="1">
                    <a:latin typeface="Lora" pitchFamily="2" charset="0"/>
                  </a:rPr>
                  <a:t>untuk</a:t>
                </a:r>
                <a:endParaRPr lang="en-US" sz="2400" dirty="0">
                  <a:latin typeface="Lora" pitchFamily="2" charset="0"/>
                </a:endParaRPr>
              </a:p>
              <a:p>
                <a:pPr marL="265113" indent="-265113">
                  <a:lnSpc>
                    <a:spcPct val="100000"/>
                  </a:lnSpc>
                  <a:spcBef>
                    <a:spcPts val="0"/>
                  </a:spcBef>
                  <a:buFont typeface="Wingdings" panose="05000000000000000000" pitchFamily="2" charset="2"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2400" i="1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2400" i="1" smtClean="0">
                              <a:latin typeface="Cambria Math" panose="02040503050406030204" pitchFamily="18" charset="0"/>
                            </a:rPr>
                            <m:t>𝑗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+2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𝑗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−5)</m:t>
                          </m:r>
                        </m:e>
                      </m:nary>
                    </m:oMath>
                  </m:oMathPara>
                </a14:m>
                <a:endParaRPr lang="en-US" sz="2400" dirty="0">
                  <a:latin typeface="Lora" pitchFamily="2" charset="0"/>
                </a:endParaRPr>
              </a:p>
              <a:p>
                <a:pPr marL="265113" indent="-265113">
                  <a:lnSpc>
                    <a:spcPct val="100000"/>
                  </a:lnSpc>
                  <a:spcBef>
                    <a:spcPts val="0"/>
                  </a:spcBef>
                  <a:buFont typeface="Wingdings" panose="05000000000000000000" pitchFamily="2" charset="2"/>
                  <a:buNone/>
                </a:pPr>
                <a:r>
                  <a:rPr lang="en-US" sz="2400" dirty="0" err="1">
                    <a:latin typeface="Lora" pitchFamily="2" charset="0"/>
                  </a:rPr>
                  <a:t>Penyelesaian</a:t>
                </a:r>
                <a:endParaRPr lang="en-US" sz="2400" dirty="0">
                  <a:latin typeface="Lora" pitchFamily="2" charset="0"/>
                </a:endParaRPr>
              </a:p>
              <a:p>
                <a:pPr marL="0" indent="0">
                  <a:lnSpc>
                    <a:spcPct val="100000"/>
                  </a:lnSpc>
                  <a:spcBef>
                    <a:spcPts val="0"/>
                  </a:spcBef>
                  <a:buFont typeface="Wingdings" panose="05000000000000000000" pitchFamily="2" charset="2"/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2400" i="1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𝑗</m:t>
                          </m:r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+2)(</m:t>
                          </m:r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𝑗</m:t>
                          </m:r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−5)</m:t>
                          </m:r>
                        </m:e>
                      </m:nary>
                      <m:r>
                        <a:rPr lang="en-US" sz="2400" i="1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hr m:val="∑"/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2400" i="1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(</m:t>
                          </m:r>
                          <m:sSup>
                            <m:sSup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𝑗</m:t>
                              </m:r>
                            </m:e>
                            <m:sup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−3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𝑗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−10)</m:t>
                          </m:r>
                        </m:e>
                      </m:nary>
                    </m:oMath>
                  </m:oMathPara>
                </a14:m>
                <a:endParaRPr lang="en-US" sz="2400" i="1" dirty="0">
                  <a:latin typeface="Lora" pitchFamily="2" charset="0"/>
                </a:endParaRPr>
              </a:p>
              <a:p>
                <a:pPr marL="2235200" indent="0">
                  <a:lnSpc>
                    <a:spcPct val="100000"/>
                  </a:lnSpc>
                  <a:spcBef>
                    <a:spcPts val="0"/>
                  </a:spcBef>
                  <a:buFont typeface="Wingdings" panose="05000000000000000000" pitchFamily="2" charset="2"/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400" i="1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hr m:val="∑"/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2400" i="1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sSup>
                            <m:sSupPr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𝑗</m:t>
                              </m:r>
                            </m:e>
                            <m:sup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nary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−3</m:t>
                      </m:r>
                      <m:nary>
                        <m:naryPr>
                          <m:chr m:val="∑"/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2400" i="1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𝑗</m:t>
                          </m:r>
                        </m:e>
                      </m:nary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−</m:t>
                      </m:r>
                      <m:nary>
                        <m:naryPr>
                          <m:chr m:val="∑"/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2400" i="1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10</m:t>
                          </m:r>
                        </m:e>
                      </m:nary>
                    </m:oMath>
                  </m:oMathPara>
                </a14:m>
                <a:endParaRPr lang="en-US" sz="2400" i="1" dirty="0">
                  <a:latin typeface="Lora" pitchFamily="2" charset="0"/>
                </a:endParaRPr>
              </a:p>
              <a:p>
                <a:pPr marL="2235200" indent="0">
                  <a:lnSpc>
                    <a:spcPct val="100000"/>
                  </a:lnSpc>
                  <a:spcBef>
                    <a:spcPts val="0"/>
                  </a:spcBef>
                  <a:buFont typeface="Wingdings" panose="05000000000000000000" pitchFamily="2" charset="2"/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+1)(2</m:t>
                          </m:r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+1)</m:t>
                          </m:r>
                        </m:num>
                        <m:den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  <m:r>
                        <a:rPr lang="en-US" sz="2400" i="1">
                          <a:latin typeface="Cambria Math" panose="02040503050406030204" pitchFamily="18" charset="0"/>
                        </a:rPr>
                        <m:t>−3</m:t>
                      </m:r>
                      <m:f>
                        <m:f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+1)</m:t>
                          </m:r>
                        </m:num>
                        <m:den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sz="2400" i="1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10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𝑛</m:t>
                      </m:r>
                    </m:oMath>
                  </m:oMathPara>
                </a14:m>
                <a:endParaRPr lang="en-US" sz="2400" i="1" dirty="0">
                  <a:latin typeface="Lora" pitchFamily="2" charset="0"/>
                </a:endParaRPr>
              </a:p>
              <a:p>
                <a:pPr marL="2235200" indent="0">
                  <a:lnSpc>
                    <a:spcPct val="100000"/>
                  </a:lnSpc>
                  <a:spcBef>
                    <a:spcPts val="0"/>
                  </a:spcBef>
                  <a:buFont typeface="Wingdings" panose="05000000000000000000" pitchFamily="2" charset="2"/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𝑛</m:t>
                          </m:r>
                        </m:num>
                        <m:den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  <m:d>
                        <m:dPr>
                          <m:begChr m:val="["/>
                          <m:endChr m:val="]"/>
                          <m:ctrlPr>
                            <a:rPr lang="en-US" sz="24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sSup>
                            <m:sSup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e>
                            <m:sup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+3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+1−9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−9−60</m:t>
                          </m:r>
                        </m:e>
                      </m:d>
                    </m:oMath>
                  </m:oMathPara>
                </a14:m>
                <a:endParaRPr lang="en-US" sz="2400" i="1" dirty="0">
                  <a:latin typeface="Cambria Math" panose="02040503050406030204" pitchFamily="18" charset="0"/>
                </a:endParaRPr>
              </a:p>
              <a:p>
                <a:pPr marL="2235200" indent="0">
                  <a:lnSpc>
                    <a:spcPct val="100000"/>
                  </a:lnSpc>
                  <a:spcBef>
                    <a:spcPts val="0"/>
                  </a:spcBef>
                  <a:buFont typeface="Wingdings" panose="05000000000000000000" pitchFamily="2" charset="2"/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sSup>
                            <m:sSup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e>
                            <m:sup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−3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−34)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US" sz="2400" i="1" dirty="0">
                  <a:latin typeface="Lora" pitchFamily="2" charset="0"/>
                </a:endParaRPr>
              </a:p>
            </p:txBody>
          </p:sp>
        </mc:Choice>
        <mc:Fallback>
          <p:sp>
            <p:nvSpPr>
              <p:cNvPr id="5" name="Content Placeholder 4">
                <a:extLst>
                  <a:ext uri="{FF2B5EF4-FFF2-40B4-BE49-F238E27FC236}">
                    <a16:creationId xmlns:a16="http://schemas.microsoft.com/office/drawing/2014/main" id="{ACA55C08-DF0F-CE3E-0845-3959D8F3DFC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01670" y="267664"/>
                <a:ext cx="11585530" cy="6322671"/>
              </a:xfrm>
              <a:blipFill>
                <a:blip r:embed="rId2"/>
                <a:stretch>
                  <a:fillRect l="-789" t="-771"/>
                </a:stretch>
              </a:blipFill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077916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000" dirty="0" err="1">
                <a:latin typeface="Lora" pitchFamily="2" charset="0"/>
              </a:rPr>
              <a:t>Notasi</a:t>
            </a:r>
            <a:r>
              <a:rPr lang="en-GB" sz="4000" dirty="0">
                <a:latin typeface="Lora" pitchFamily="2" charset="0"/>
              </a:rPr>
              <a:t> Product</a:t>
            </a:r>
            <a:endParaRPr lang="en-US" sz="4000" dirty="0">
              <a:latin typeface="Lora" pitchFamily="2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4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31800" y="1830388"/>
                <a:ext cx="3530600" cy="4351338"/>
              </a:xfrm>
            </p:spPr>
            <p:txBody>
              <a:bodyPr>
                <a:noAutofit/>
              </a:bodyPr>
              <a:lstStyle/>
              <a:p>
                <a:pPr marL="0" indent="0">
                  <a:lnSpc>
                    <a:spcPct val="100000"/>
                  </a:lnSpc>
                  <a:buNone/>
                </a:pPr>
                <a:r>
                  <a:rPr lang="id-ID" sz="2400" dirty="0"/>
                  <a:t>Sebagai contoh sederhana, perkalian berikut</a:t>
                </a:r>
                <a:endParaRPr lang="en-US" sz="2400" dirty="0"/>
              </a:p>
              <a:p>
                <a:pPr marL="0" indent="0">
                  <a:lnSpc>
                    <a:spcPct val="10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en-US" sz="2400" b="0" i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400">
                          <a:latin typeface="Cambria Math" panose="02040503050406030204" pitchFamily="18" charset="0"/>
                        </a:rPr>
                        <m:t>x</m:t>
                      </m:r>
                      <m:r>
                        <a:rPr lang="en-US" sz="2400" b="0" i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sz="2400" b="0" i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400">
                          <a:latin typeface="Cambria Math" panose="02040503050406030204" pitchFamily="18" charset="0"/>
                        </a:rPr>
                        <m:t>x</m:t>
                      </m:r>
                      <m:r>
                        <a:rPr lang="en-US" sz="2400" b="0" i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en-US" sz="2400" b="0" i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400">
                          <a:latin typeface="Cambria Math" panose="02040503050406030204" pitchFamily="18" charset="0"/>
                        </a:rPr>
                        <m:t>x</m:t>
                      </m:r>
                      <m:r>
                        <a:rPr lang="en-US" sz="2400" b="0" i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4</m:t>
                      </m:r>
                      <m:r>
                        <a:rPr lang="en-US" sz="2400" b="0" i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400">
                          <a:latin typeface="Cambria Math" panose="02040503050406030204" pitchFamily="18" charset="0"/>
                        </a:rPr>
                        <m:t>x</m:t>
                      </m:r>
                      <m:r>
                        <a:rPr lang="en-US" sz="2400" b="0" i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…</m:t>
                      </m:r>
                      <m:r>
                        <m:rPr>
                          <m:sty m:val="p"/>
                        </m:rPr>
                        <a:rPr lang="en-US" sz="2400" b="0" i="0" smtClean="0">
                          <a:latin typeface="Cambria Math" panose="02040503050406030204" pitchFamily="18" charset="0"/>
                        </a:rPr>
                        <m:t>x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𝑛</m:t>
                      </m:r>
                    </m:oMath>
                  </m:oMathPara>
                </a14:m>
                <a:endParaRPr lang="en-GB" sz="2400" dirty="0">
                  <a:latin typeface="Lora" pitchFamily="2" charset="0"/>
                </a:endParaRPr>
              </a:p>
              <a:p>
                <a:pPr marL="0" indent="0">
                  <a:lnSpc>
                    <a:spcPct val="100000"/>
                  </a:lnSpc>
                  <a:buNone/>
                </a:pPr>
                <a:r>
                  <a:rPr lang="en-GB" sz="2400" dirty="0" err="1">
                    <a:latin typeface="Lora" pitchFamily="2" charset="0"/>
                  </a:rPr>
                  <a:t>Dapat</a:t>
                </a:r>
                <a:r>
                  <a:rPr lang="en-GB" sz="2400" dirty="0">
                    <a:latin typeface="Lora" pitchFamily="2" charset="0"/>
                  </a:rPr>
                  <a:t> </a:t>
                </a:r>
                <a:r>
                  <a:rPr lang="en-GB" sz="2400" dirty="0" err="1">
                    <a:latin typeface="Lora" pitchFamily="2" charset="0"/>
                  </a:rPr>
                  <a:t>ditulis</a:t>
                </a:r>
                <a:r>
                  <a:rPr lang="en-GB" sz="2400" dirty="0">
                    <a:latin typeface="Lora" pitchFamily="2" charset="0"/>
                  </a:rPr>
                  <a:t> </a:t>
                </a:r>
                <a:r>
                  <a:rPr lang="en-GB" sz="2400" dirty="0" err="1">
                    <a:latin typeface="Lora" pitchFamily="2" charset="0"/>
                  </a:rPr>
                  <a:t>dalam</a:t>
                </a:r>
                <a:r>
                  <a:rPr lang="en-GB" sz="2400" dirty="0">
                    <a:latin typeface="Lora" pitchFamily="2" charset="0"/>
                  </a:rPr>
                  <a:t> </a:t>
                </a:r>
                <a:r>
                  <a:rPr lang="en-GB" sz="2400" dirty="0" err="1">
                    <a:latin typeface="Lora" pitchFamily="2" charset="0"/>
                  </a:rPr>
                  <a:t>notasi</a:t>
                </a:r>
                <a:r>
                  <a:rPr lang="en-GB" sz="2400" dirty="0">
                    <a:latin typeface="Lora" pitchFamily="2" charset="0"/>
                  </a:rPr>
                  <a:t> product </a:t>
                </a:r>
                <a:r>
                  <a:rPr lang="en-GB" sz="2400" dirty="0" err="1">
                    <a:latin typeface="Lora" pitchFamily="2" charset="0"/>
                  </a:rPr>
                  <a:t>yaitu</a:t>
                </a:r>
                <a:endParaRPr lang="en-GB" sz="2400" dirty="0">
                  <a:latin typeface="Lora" pitchFamily="2" charset="0"/>
                </a:endParaRPr>
              </a:p>
              <a:p>
                <a:pPr marL="0" indent="0">
                  <a:lnSpc>
                    <a:spcPct val="10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∏"/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</m:nary>
                    </m:oMath>
                  </m:oMathPara>
                </a14:m>
                <a:endParaRPr lang="en-GB" sz="2400" dirty="0">
                  <a:latin typeface="Lora" pitchFamily="2" charset="0"/>
                </a:endParaRPr>
              </a:p>
              <a:p>
                <a:pPr marL="0" indent="0">
                  <a:lnSpc>
                    <a:spcPct val="100000"/>
                  </a:lnSpc>
                  <a:buNone/>
                </a:pPr>
                <a:r>
                  <a:rPr lang="en-GB" sz="2400" dirty="0" err="1">
                    <a:latin typeface="Lora" pitchFamily="2" charset="0"/>
                  </a:rPr>
                  <a:t>Perhatikan</a:t>
                </a:r>
                <a:r>
                  <a:rPr lang="en-GB" sz="2400" dirty="0">
                    <a:latin typeface="Lora" pitchFamily="2" charset="0"/>
                  </a:rPr>
                  <a:t> </a:t>
                </a:r>
                <a:r>
                  <a:rPr lang="en-GB" sz="2400" dirty="0" err="1">
                    <a:latin typeface="Lora" pitchFamily="2" charset="0"/>
                  </a:rPr>
                  <a:t>contoh</a:t>
                </a:r>
                <a:r>
                  <a:rPr lang="en-GB" sz="2400" dirty="0">
                    <a:latin typeface="Lora" pitchFamily="2" charset="0"/>
                  </a:rPr>
                  <a:t> lain </a:t>
                </a:r>
                <a:r>
                  <a:rPr lang="en-GB" sz="2400" dirty="0" err="1">
                    <a:latin typeface="Lora" pitchFamily="2" charset="0"/>
                  </a:rPr>
                  <a:t>berikut</a:t>
                </a:r>
                <a:r>
                  <a:rPr lang="en-GB" sz="2400" dirty="0">
                    <a:latin typeface="Lora" pitchFamily="2" charset="0"/>
                  </a:rPr>
                  <a:t> </a:t>
                </a:r>
                <a:r>
                  <a:rPr lang="en-GB" sz="2400" dirty="0" err="1">
                    <a:latin typeface="Lora" pitchFamily="2" charset="0"/>
                  </a:rPr>
                  <a:t>ini</a:t>
                </a:r>
                <a:r>
                  <a:rPr lang="en-GB" sz="2400" dirty="0">
                    <a:latin typeface="Lora" pitchFamily="2" charset="0"/>
                  </a:rPr>
                  <a:t>.</a:t>
                </a:r>
              </a:p>
              <a:p>
                <a:pPr marL="0" indent="0">
                  <a:lnSpc>
                    <a:spcPct val="100000"/>
                  </a:lnSpc>
                  <a:buNone/>
                </a:pPr>
                <a:endParaRPr lang="en-GB" sz="2400" dirty="0">
                  <a:latin typeface="Lora" pitchFamily="2" charset="0"/>
                </a:endParaRPr>
              </a:p>
            </p:txBody>
          </p:sp>
        </mc:Choice>
        <mc:Fallback>
          <p:sp>
            <p:nvSpPr>
              <p:cNvPr id="74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31800" y="1830388"/>
                <a:ext cx="3530600" cy="4351338"/>
              </a:xfrm>
              <a:blipFill>
                <a:blip r:embed="rId3"/>
                <a:stretch>
                  <a:fillRect l="-2763" t="-1120" r="-4145"/>
                </a:stretch>
              </a:blipFill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F7478F85-1C66-555E-4011-2EF0F7D1CCD1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3962400" y="1825625"/>
                <a:ext cx="7797800" cy="4351338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lnSpc>
                    <a:spcPct val="100000"/>
                  </a:lnSpc>
                  <a:buFont typeface="Arial" panose="020B0604020202020204" pitchFamily="34" charset="0"/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nary>
                        <m:naryPr>
                          <m:chr m:val="∏"/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2400" i="1" smtClean="0"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  <m:e>
                          <m:d>
                            <m:d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=(0+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)(1+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)(2+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)(3+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</m:nary>
                    </m:oMath>
                  </m:oMathPara>
                </a14:m>
                <a:endParaRPr lang="en-GB" sz="2400" dirty="0">
                  <a:latin typeface="Lora" pitchFamily="2" charset="0"/>
                </a:endParaRPr>
              </a:p>
              <a:p>
                <a:pPr marL="0" indent="0">
                  <a:lnSpc>
                    <a:spcPct val="100000"/>
                  </a:lnSpc>
                  <a:buFont typeface="Arial" panose="020B0604020202020204" pitchFamily="34" charset="0"/>
                  <a:buNone/>
                </a:pPr>
                <a:endParaRPr lang="en-GB" sz="2400" dirty="0">
                  <a:latin typeface="Lora" pitchFamily="2" charset="0"/>
                </a:endParaRPr>
              </a:p>
              <a:p>
                <a:pPr marL="0" indent="0">
                  <a:lnSpc>
                    <a:spcPct val="10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nary>
                        <m:naryPr>
                          <m:chr m:val="∏"/>
                          <m:ctrlPr>
                            <a:rPr lang="en-GB" sz="24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  <m:e>
                          <m:nary>
                            <m:naryPr>
                              <m:chr m:val="∏"/>
                              <m:ctrlPr>
                                <a:rPr lang="en-US" sz="2400" i="1" smtClean="0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23"/>
                                </m:r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𝑗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=4</m:t>
                              </m:r>
                            </m:sub>
                            <m:sup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sup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(3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𝑖𝑗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</m:nary>
                        </m:e>
                      </m:nary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hr m:val="∏"/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d>
                                <m:dPr>
                                  <m:ctrlP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.4</m:t>
                                  </m:r>
                                </m:e>
                              </m:d>
                              <m:d>
                                <m:dPr>
                                  <m:ctrlP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  <m: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  <m: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  <m:t>.5</m:t>
                                  </m:r>
                                </m:e>
                              </m:d>
                              <m:d>
                                <m:dPr>
                                  <m:ctrlP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  <m: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  <m: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  <m:t>.6</m:t>
                                  </m:r>
                                </m:e>
                              </m:d>
                            </m:e>
                          </m:d>
                        </m:e>
                      </m:nary>
                    </m:oMath>
                  </m:oMathPara>
                </a14:m>
                <a:endParaRPr lang="en-GB" sz="2400" dirty="0">
                  <a:latin typeface="Lora" pitchFamily="2" charset="0"/>
                </a:endParaRPr>
              </a:p>
              <a:p>
                <a:pPr marL="1625600" indent="0">
                  <a:lnSpc>
                    <a:spcPct val="10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400" i="1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d>
                            <m:dPr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.1</m:t>
                              </m:r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.4</m:t>
                              </m:r>
                            </m:e>
                          </m:d>
                          <m:d>
                            <m:dPr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.1</m:t>
                              </m:r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.5</m:t>
                              </m:r>
                            </m:e>
                          </m:d>
                          <m:d>
                            <m:dPr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.1</m:t>
                              </m:r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.6</m:t>
                              </m:r>
                            </m:e>
                          </m:d>
                        </m:e>
                      </m:d>
                      <m:d>
                        <m:dPr>
                          <m:begChr m:val="["/>
                          <m:endChr m:val="]"/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d>
                            <m:dPr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.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.4</m:t>
                              </m:r>
                            </m:e>
                          </m:d>
                          <m:d>
                            <m:dPr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.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.5</m:t>
                              </m:r>
                            </m:e>
                          </m:d>
                          <m:d>
                            <m:dPr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.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.6</m:t>
                              </m:r>
                            </m:e>
                          </m:d>
                        </m:e>
                      </m:d>
                    </m:oMath>
                  </m:oMathPara>
                </a14:m>
                <a:endParaRPr lang="en-GB" sz="2400" dirty="0">
                  <a:latin typeface="Lora" pitchFamily="2" charset="0"/>
                </a:endParaRPr>
              </a:p>
              <a:p>
                <a:pPr marL="0" indent="0">
                  <a:lnSpc>
                    <a:spcPct val="100000"/>
                  </a:lnSpc>
                  <a:buFont typeface="Arial" panose="020B0604020202020204" pitchFamily="34" charset="0"/>
                  <a:buNone/>
                </a:pPr>
                <a:endParaRPr lang="en-GB" sz="2400" dirty="0">
                  <a:latin typeface="Lora" pitchFamily="2" charset="0"/>
                </a:endParaRPr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F7478F85-1C66-555E-4011-2EF0F7D1CCD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2400" y="1825625"/>
                <a:ext cx="7797800" cy="435133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773378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7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7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4" grpId="0" build="p"/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Sekian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err="1"/>
              <a:t>Rajian</a:t>
            </a:r>
            <a:r>
              <a:rPr lang="en-GB" dirty="0"/>
              <a:t> </a:t>
            </a:r>
            <a:r>
              <a:rPr lang="en-GB" dirty="0" err="1"/>
              <a:t>latihan</a:t>
            </a:r>
            <a:r>
              <a:rPr lang="en-GB" dirty="0"/>
              <a:t> agar </a:t>
            </a:r>
            <a:r>
              <a:rPr lang="en-GB" dirty="0" err="1"/>
              <a:t>terbiasa</a:t>
            </a:r>
            <a:r>
              <a:rPr lang="en-GB" dirty="0"/>
              <a:t> </a:t>
            </a:r>
            <a:r>
              <a:rPr lang="en-GB" dirty="0" err="1"/>
              <a:t>ya</a:t>
            </a:r>
            <a:r>
              <a:rPr lang="en-GB" dirty="0"/>
              <a:t>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68454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>
                <a:latin typeface="Trebuchet MS" panose="020B0603020202020204" pitchFamily="34" charset="0"/>
              </a:rPr>
              <a:t>Apa</a:t>
            </a:r>
            <a:r>
              <a:rPr lang="en-GB" dirty="0">
                <a:latin typeface="Trebuchet MS" panose="020B0603020202020204" pitchFamily="34" charset="0"/>
              </a:rPr>
              <a:t> yang </a:t>
            </a:r>
            <a:r>
              <a:rPr lang="en-GB" dirty="0" err="1">
                <a:latin typeface="Trebuchet MS" panose="020B0603020202020204" pitchFamily="34" charset="0"/>
              </a:rPr>
              <a:t>akan</a:t>
            </a:r>
            <a:r>
              <a:rPr lang="en-GB" dirty="0">
                <a:latin typeface="Trebuchet MS" panose="020B0603020202020204" pitchFamily="34" charset="0"/>
              </a:rPr>
              <a:t> </a:t>
            </a:r>
            <a:r>
              <a:rPr lang="en-GB" dirty="0" err="1">
                <a:latin typeface="Trebuchet MS" panose="020B0603020202020204" pitchFamily="34" charset="0"/>
              </a:rPr>
              <a:t>kita</a:t>
            </a:r>
            <a:r>
              <a:rPr lang="en-GB" dirty="0">
                <a:latin typeface="Trebuchet MS" panose="020B0603020202020204" pitchFamily="34" charset="0"/>
              </a:rPr>
              <a:t> </a:t>
            </a:r>
            <a:r>
              <a:rPr lang="en-GB" dirty="0" err="1">
                <a:latin typeface="Trebuchet MS" panose="020B0603020202020204" pitchFamily="34" charset="0"/>
              </a:rPr>
              <a:t>pelajari</a:t>
            </a:r>
            <a:r>
              <a:rPr lang="en-GB" dirty="0">
                <a:latin typeface="Trebuchet MS" panose="020B0603020202020204" pitchFamily="34" charset="0"/>
              </a:rPr>
              <a:t>?</a:t>
            </a:r>
            <a:endParaRPr lang="en-US" dirty="0">
              <a:latin typeface="Trebuchet MS" panose="020B0603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>
                <a:latin typeface="Trebuchet MS" panose="020B0603020202020204" pitchFamily="34" charset="0"/>
              </a:rPr>
              <a:t>Notasi</a:t>
            </a:r>
            <a:r>
              <a:rPr lang="en-GB" dirty="0">
                <a:latin typeface="Trebuchet MS" panose="020B0603020202020204" pitchFamily="34" charset="0"/>
              </a:rPr>
              <a:t> Sigma</a:t>
            </a:r>
          </a:p>
          <a:p>
            <a:r>
              <a:rPr lang="en-GB" dirty="0">
                <a:latin typeface="Trebuchet MS" panose="020B0603020202020204" pitchFamily="34" charset="0"/>
              </a:rPr>
              <a:t>Sifat-</a:t>
            </a:r>
            <a:r>
              <a:rPr lang="en-GB" dirty="0" err="1">
                <a:latin typeface="Trebuchet MS" panose="020B0603020202020204" pitchFamily="34" charset="0"/>
              </a:rPr>
              <a:t>sofat</a:t>
            </a:r>
            <a:r>
              <a:rPr lang="en-GB" dirty="0">
                <a:latin typeface="Trebuchet MS" panose="020B0603020202020204" pitchFamily="34" charset="0"/>
              </a:rPr>
              <a:t> </a:t>
            </a:r>
            <a:r>
              <a:rPr lang="en-GB" dirty="0" err="1">
                <a:latin typeface="Trebuchet MS" panose="020B0603020202020204" pitchFamily="34" charset="0"/>
              </a:rPr>
              <a:t>Notasi</a:t>
            </a:r>
            <a:r>
              <a:rPr lang="en-GB" dirty="0">
                <a:latin typeface="Trebuchet MS" panose="020B0603020202020204" pitchFamily="34" charset="0"/>
              </a:rPr>
              <a:t> Sigma</a:t>
            </a:r>
          </a:p>
          <a:p>
            <a:r>
              <a:rPr lang="en-GB" dirty="0" err="1">
                <a:latin typeface="Trebuchet MS" panose="020B0603020202020204" pitchFamily="34" charset="0"/>
              </a:rPr>
              <a:t>Jumlah</a:t>
            </a:r>
            <a:r>
              <a:rPr lang="en-GB" dirty="0">
                <a:latin typeface="Trebuchet MS" panose="020B0603020202020204" pitchFamily="34" charset="0"/>
              </a:rPr>
              <a:t> </a:t>
            </a:r>
            <a:r>
              <a:rPr lang="en-GB" dirty="0" err="1">
                <a:latin typeface="Trebuchet MS" panose="020B0603020202020204" pitchFamily="34" charset="0"/>
              </a:rPr>
              <a:t>Khusus</a:t>
            </a:r>
            <a:r>
              <a:rPr lang="en-GB" dirty="0">
                <a:latin typeface="Trebuchet MS" panose="020B0603020202020204" pitchFamily="34" charset="0"/>
              </a:rPr>
              <a:t> pada </a:t>
            </a:r>
            <a:r>
              <a:rPr lang="en-GB" dirty="0" err="1">
                <a:latin typeface="Trebuchet MS" panose="020B0603020202020204" pitchFamily="34" charset="0"/>
              </a:rPr>
              <a:t>Notasi</a:t>
            </a:r>
            <a:r>
              <a:rPr lang="en-GB" dirty="0">
                <a:latin typeface="Trebuchet MS" panose="020B0603020202020204" pitchFamily="34" charset="0"/>
              </a:rPr>
              <a:t> Sigma</a:t>
            </a:r>
          </a:p>
        </p:txBody>
      </p:sp>
    </p:spTree>
    <p:extLst>
      <p:ext uri="{BB962C8B-B14F-4D97-AF65-F5344CB8AC3E}">
        <p14:creationId xmlns:p14="http://schemas.microsoft.com/office/powerpoint/2010/main" val="31627965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65125"/>
            <a:ext cx="10515600" cy="1325563"/>
          </a:xfrm>
        </p:spPr>
        <p:txBody>
          <a:bodyPr/>
          <a:lstStyle/>
          <a:p>
            <a:r>
              <a:rPr lang="en-GB" dirty="0" err="1">
                <a:latin typeface="Trebuchet MS" panose="020B0603020202020204" pitchFamily="34" charset="0"/>
              </a:rPr>
              <a:t>Notasi</a:t>
            </a:r>
            <a:r>
              <a:rPr lang="en-GB" dirty="0">
                <a:latin typeface="Trebuchet MS" panose="020B0603020202020204" pitchFamily="34" charset="0"/>
              </a:rPr>
              <a:t> Sigma dan Product</a:t>
            </a:r>
            <a:endParaRPr lang="en-US" dirty="0">
              <a:latin typeface="Trebuchet MS" panose="020B0603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Content Placeholder 5">
                <a:extLst>
                  <a:ext uri="{FF2B5EF4-FFF2-40B4-BE49-F238E27FC236}">
                    <a16:creationId xmlns:a16="http://schemas.microsoft.com/office/drawing/2014/main" id="{AB8DF723-0C9E-CD9D-BC96-D3B2E173BFD4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b="0" i="0" dirty="0">
                    <a:solidFill>
                      <a:srgbClr val="212529"/>
                    </a:solidFill>
                    <a:effectLst/>
                    <a:latin typeface="Lora" pitchFamily="2" charset="0"/>
                  </a:rPr>
                  <a:t>D</a:t>
                </a:r>
                <a:r>
                  <a:rPr lang="id-ID" b="0" i="0" dirty="0">
                    <a:solidFill>
                      <a:srgbClr val="212529"/>
                    </a:solidFill>
                    <a:effectLst/>
                    <a:latin typeface="Lora" pitchFamily="2" charset="0"/>
                  </a:rPr>
                  <a:t>alam matematika dikenal banyak simbol atau notasi yang digunakan untuk menyederhanakan penulisan persamaan matematika. </a:t>
                </a:r>
                <a:endParaRPr lang="en-US" b="0" i="0" dirty="0">
                  <a:solidFill>
                    <a:srgbClr val="212529"/>
                  </a:solidFill>
                  <a:effectLst/>
                  <a:latin typeface="Lora" pitchFamily="2" charset="0"/>
                </a:endParaRPr>
              </a:p>
              <a:p>
                <a:r>
                  <a:rPr lang="id-ID" b="0" i="0" dirty="0">
                    <a:solidFill>
                      <a:srgbClr val="212529"/>
                    </a:solidFill>
                    <a:effectLst/>
                    <a:latin typeface="Lora" pitchFamily="2" charset="0"/>
                  </a:rPr>
                  <a:t>Dua notasi yang kerap digunakan adalah notasi sigma </a:t>
                </a:r>
                <a14:m>
                  <m:oMath xmlns:m="http://schemas.openxmlformats.org/officeDocument/2006/math">
                    <m:r>
                      <a:rPr lang="en-US" b="0" i="0" smtClean="0">
                        <a:solidFill>
                          <a:srgbClr val="212529"/>
                        </a:solidFill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</m:t>
                    </m:r>
                    <m:r>
                      <m:rPr>
                        <m:sty m:val="p"/>
                      </m:rPr>
                      <a:rPr lang="el-GR" b="0" i="1" smtClean="0">
                        <a:solidFill>
                          <a:srgbClr val="212529"/>
                        </a:solidFill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Σ</m:t>
                    </m:r>
                    <m:r>
                      <a:rPr lang="en-US" b="0" i="1" smtClean="0">
                        <a:solidFill>
                          <a:srgbClr val="212529"/>
                        </a:solidFill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id-ID" b="0" i="0" dirty="0">
                    <a:solidFill>
                      <a:srgbClr val="212529"/>
                    </a:solidFill>
                    <a:effectLst/>
                    <a:latin typeface="Lora" pitchFamily="2" charset="0"/>
                  </a:rPr>
                  <a:t> dan notasi </a:t>
                </a:r>
                <a:r>
                  <a:rPr lang="id-ID" b="0" i="0" dirty="0" err="1">
                    <a:solidFill>
                      <a:srgbClr val="212529"/>
                    </a:solidFill>
                    <a:effectLst/>
                    <a:latin typeface="Lora" pitchFamily="2" charset="0"/>
                  </a:rPr>
                  <a:t>product</a:t>
                </a:r>
                <a:r>
                  <a:rPr lang="id-ID" b="0" i="0" dirty="0">
                    <a:solidFill>
                      <a:srgbClr val="212529"/>
                    </a:solidFill>
                    <a:effectLst/>
                    <a:latin typeface="Lora" pitchFamily="2" charset="0"/>
                  </a:rPr>
                  <a:t> </a:t>
                </a:r>
                <a14:m>
                  <m:oMath xmlns:m="http://schemas.openxmlformats.org/officeDocument/2006/math">
                    <m:r>
                      <a:rPr lang="id-ID" b="0" i="1" dirty="0" smtClean="0">
                        <a:solidFill>
                          <a:srgbClr val="212529"/>
                        </a:solidFill>
                        <a:effectLst/>
                        <a:latin typeface="Cambria Math" panose="02040503050406030204" pitchFamily="18" charset="0"/>
                      </a:rPr>
                      <m:t>(∏)</m:t>
                    </m:r>
                  </m:oMath>
                </a14:m>
                <a:r>
                  <a:rPr lang="id-ID" b="0" i="0" dirty="0">
                    <a:solidFill>
                      <a:srgbClr val="212529"/>
                    </a:solidFill>
                    <a:effectLst/>
                    <a:latin typeface="Lora" pitchFamily="2" charset="0"/>
                  </a:rPr>
                  <a:t>. </a:t>
                </a:r>
                <a:endParaRPr lang="en-US" b="0" i="0" dirty="0">
                  <a:solidFill>
                    <a:srgbClr val="212529"/>
                  </a:solidFill>
                  <a:effectLst/>
                  <a:latin typeface="Lora" pitchFamily="2" charset="0"/>
                </a:endParaRPr>
              </a:p>
              <a:p>
                <a:r>
                  <a:rPr lang="id-ID" b="0" i="0" dirty="0">
                    <a:solidFill>
                      <a:srgbClr val="212529"/>
                    </a:solidFill>
                    <a:effectLst/>
                    <a:latin typeface="Lora" pitchFamily="2" charset="0"/>
                  </a:rPr>
                  <a:t>Notasi sigma dipakai untuk menyederhanakan penjumlahan, sedangkan notasi </a:t>
                </a:r>
                <a:r>
                  <a:rPr lang="id-ID" b="0" i="0" dirty="0" err="1">
                    <a:solidFill>
                      <a:srgbClr val="212529"/>
                    </a:solidFill>
                    <a:effectLst/>
                    <a:latin typeface="Lora" pitchFamily="2" charset="0"/>
                  </a:rPr>
                  <a:t>product</a:t>
                </a:r>
                <a:r>
                  <a:rPr lang="id-ID" b="0" i="0" dirty="0">
                    <a:solidFill>
                      <a:srgbClr val="212529"/>
                    </a:solidFill>
                    <a:effectLst/>
                    <a:latin typeface="Lora" pitchFamily="2" charset="0"/>
                  </a:rPr>
                  <a:t> digunakan untuk</a:t>
                </a:r>
                <a:r>
                  <a:rPr lang="en-US" b="0" i="0" dirty="0">
                    <a:solidFill>
                      <a:srgbClr val="212529"/>
                    </a:solidFill>
                    <a:effectLst/>
                    <a:latin typeface="Lora" pitchFamily="2" charset="0"/>
                  </a:rPr>
                  <a:t> </a:t>
                </a:r>
                <a:r>
                  <a:rPr lang="id-ID" b="0" i="0" dirty="0">
                    <a:solidFill>
                      <a:srgbClr val="212529"/>
                    </a:solidFill>
                    <a:effectLst/>
                    <a:latin typeface="Lora" pitchFamily="2" charset="0"/>
                  </a:rPr>
                  <a:t>menyederhanakan perkalian.</a:t>
                </a:r>
                <a:endParaRPr lang="id-ID" dirty="0"/>
              </a:p>
            </p:txBody>
          </p:sp>
        </mc:Choice>
        <mc:Fallback xmlns="">
          <p:sp>
            <p:nvSpPr>
              <p:cNvPr id="6" name="Content Placeholder 5">
                <a:extLst>
                  <a:ext uri="{FF2B5EF4-FFF2-40B4-BE49-F238E27FC236}">
                    <a16:creationId xmlns:a16="http://schemas.microsoft.com/office/drawing/2014/main" id="{AB8DF723-0C9E-CD9D-BC96-D3B2E173BFD4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43" t="-2381" r="-2029"/>
                </a:stretch>
              </a:blipFill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299460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>
                <a:latin typeface="Trebuchet MS" panose="020B0603020202020204" pitchFamily="34" charset="0"/>
              </a:rPr>
              <a:t>Notasi</a:t>
            </a:r>
            <a:r>
              <a:rPr lang="en-GB" dirty="0">
                <a:latin typeface="Trebuchet MS" panose="020B0603020202020204" pitchFamily="34" charset="0"/>
              </a:rPr>
              <a:t> Sigma</a:t>
            </a:r>
            <a:endParaRPr lang="en-US" dirty="0">
              <a:latin typeface="Trebuchet MS" panose="020B0603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1D9EBE3B-DDB8-958B-B4F8-5AF427F64A9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>
                  <a:lnSpc>
                    <a:spcPct val="100000"/>
                  </a:lnSpc>
                </a:pPr>
                <a:r>
                  <a:rPr lang="en-US" dirty="0">
                    <a:latin typeface="Lora" pitchFamily="2" charset="0"/>
                  </a:rPr>
                  <a:t>Perhatikan </a:t>
                </a:r>
                <a:r>
                  <a:rPr lang="en-US" dirty="0" err="1">
                    <a:latin typeface="Lora" pitchFamily="2" charset="0"/>
                  </a:rPr>
                  <a:t>jumlah</a:t>
                </a:r>
                <a:r>
                  <a:rPr lang="en-US" dirty="0">
                    <a:latin typeface="Lora" pitchFamily="2" charset="0"/>
                  </a:rPr>
                  <a:t> </a:t>
                </a:r>
                <a:r>
                  <a:rPr lang="en-US" dirty="0" err="1">
                    <a:latin typeface="Lora" pitchFamily="2" charset="0"/>
                  </a:rPr>
                  <a:t>berikut</a:t>
                </a:r>
                <a:r>
                  <a:rPr lang="en-US" dirty="0">
                    <a:latin typeface="Lora" pitchFamily="2" charset="0"/>
                  </a:rPr>
                  <a:t>:</a:t>
                </a:r>
              </a:p>
              <a:p>
                <a:pPr marL="0" indent="0">
                  <a:lnSpc>
                    <a:spcPct val="10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id-ID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id-ID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id-ID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id-ID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+…+</m:t>
                      </m:r>
                      <m:sSup>
                        <m:sSupPr>
                          <m:ctrlPr>
                            <a:rPr lang="id-ID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1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00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dirty="0">
                  <a:latin typeface="Lora" pitchFamily="2" charset="0"/>
                </a:endParaRPr>
              </a:p>
              <a:p>
                <a:pPr marL="0" indent="0">
                  <a:lnSpc>
                    <a:spcPct val="100000"/>
                  </a:lnSpc>
                  <a:buNone/>
                </a:pPr>
                <a:r>
                  <a:rPr lang="en-US" dirty="0">
                    <a:latin typeface="Lora" pitchFamily="2" charset="0"/>
                  </a:rPr>
                  <a:t>dan</a:t>
                </a:r>
              </a:p>
              <a:p>
                <a:pPr marL="0" indent="0">
                  <a:lnSpc>
                    <a:spcPct val="10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id-ID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id-ID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id-ID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id-ID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+…+</m:t>
                      </m:r>
                      <m:sSub>
                        <m:sSubPr>
                          <m:ctrlPr>
                            <a:rPr lang="id-ID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</m:oMath>
                  </m:oMathPara>
                </a14:m>
                <a:endParaRPr lang="en-US" dirty="0">
                  <a:latin typeface="Lora" pitchFamily="2" charset="0"/>
                </a:endParaRPr>
              </a:p>
              <a:p>
                <a:pPr marL="0" indent="0">
                  <a:lnSpc>
                    <a:spcPct val="100000"/>
                  </a:lnSpc>
                  <a:buNone/>
                </a:pPr>
                <a:r>
                  <a:rPr lang="sv-SE" b="0" i="0" dirty="0">
                    <a:solidFill>
                      <a:srgbClr val="212529"/>
                    </a:solidFill>
                    <a:effectLst/>
                    <a:latin typeface="Lora" pitchFamily="2" charset="0"/>
                  </a:rPr>
                  <a:t>Untuk menunjukkan jumlah ini dalam suatu bentuk yang kompak, kita tuliskan ini masing-masing sebagai</a:t>
                </a:r>
                <a:endParaRPr lang="en-US" b="0" i="0" dirty="0">
                  <a:solidFill>
                    <a:srgbClr val="212529"/>
                  </a:solidFill>
                  <a:effectLst/>
                  <a:latin typeface="Lora" pitchFamily="2" charset="0"/>
                </a:endParaRPr>
              </a:p>
              <a:p>
                <a:pPr marL="0" indent="0">
                  <a:lnSpc>
                    <a:spcPct val="10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id-ID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100</m:t>
                          </m:r>
                        </m:sup>
                        <m:e>
                          <m:sSup>
                            <m:sSupPr>
                              <m:ctrlPr>
                                <a:rPr lang="id-ID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nary>
                      <m:r>
                        <m:rPr>
                          <m:sty m:val="p"/>
                        </m:rPr>
                        <a:rPr lang="en-US" b="0" i="0" smtClean="0">
                          <a:latin typeface="Cambria Math" panose="02040503050406030204" pitchFamily="18" charset="0"/>
                        </a:rPr>
                        <m:t>dan</m:t>
                      </m:r>
                      <m:nary>
                        <m:naryPr>
                          <m:chr m:val="∑"/>
                          <m:ctrlPr>
                            <a:rPr lang="id-ID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i="1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sSub>
                            <m:sSubPr>
                              <m:ctrlPr>
                                <a:rPr lang="en-US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</m:e>
                      </m:nary>
                    </m:oMath>
                  </m:oMathPara>
                </a14:m>
                <a:endParaRPr lang="id-ID" dirty="0">
                  <a:latin typeface="Lora" pitchFamily="2" charset="0"/>
                </a:endParaRP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1D9EBE3B-DDB8-958B-B4F8-5AF427F64A9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3"/>
                <a:stretch>
                  <a:fillRect l="-1217" t="-1401"/>
                </a:stretch>
              </a:blipFill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526088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1D9EBE3B-DDB8-958B-B4F8-5AF427F64A9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736600"/>
                <a:ext cx="10388600" cy="5440363"/>
              </a:xfrm>
            </p:spPr>
            <p:txBody>
              <a:bodyPr>
                <a:normAutofit fontScale="70000" lnSpcReduction="20000"/>
              </a:bodyPr>
              <a:lstStyle/>
              <a:p>
                <a:pPr>
                  <a:lnSpc>
                    <a:spcPct val="100000"/>
                  </a:lnSpc>
                </a:pPr>
                <a:r>
                  <a:rPr lang="en-US" dirty="0">
                    <a:latin typeface="Lora" pitchFamily="2" charset="0"/>
                  </a:rPr>
                  <a:t>Perhatikan </a:t>
                </a:r>
                <a:endParaRPr lang="en-US" i="1" dirty="0">
                  <a:latin typeface="Cambria Math" panose="02040503050406030204" pitchFamily="18" charset="0"/>
                </a:endParaRPr>
              </a:p>
              <a:p>
                <a:pPr marL="0" indent="0">
                  <a:lnSpc>
                    <a:spcPct val="10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id-ID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i="1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  <m:e>
                          <m:sSub>
                            <m:sSubPr>
                              <m:ctrlPr>
                                <a:rPr lang="en-US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=</m:t>
                          </m:r>
                        </m:e>
                      </m:nary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sub>
                      </m:sSub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sub>
                      </m:sSub>
                    </m:oMath>
                  </m:oMathPara>
                </a14:m>
                <a:endParaRPr lang="en-US" dirty="0">
                  <a:latin typeface="Lora" pitchFamily="2" charset="0"/>
                </a:endParaRPr>
              </a:p>
              <a:p>
                <a:pPr marL="0" indent="0">
                  <a:lnSpc>
                    <a:spcPct val="10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id-ID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𝑗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f>
                            <m:fPr>
                              <m:ctrlPr>
                                <a:rPr lang="en-US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𝑗</m:t>
                              </m:r>
                            </m:den>
                          </m:f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=</m:t>
                          </m:r>
                        </m:e>
                      </m:nary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+…+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den>
                      </m:f>
                    </m:oMath>
                  </m:oMathPara>
                </a14:m>
                <a:endParaRPr lang="en-US" dirty="0">
                  <a:latin typeface="Lora" pitchFamily="2" charset="0"/>
                </a:endParaRPr>
              </a:p>
              <a:p>
                <a:pPr marL="0" indent="0">
                  <a:lnSpc>
                    <a:spcPct val="10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id-ID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  <m:e>
                          <m:f>
                            <m:f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𝑘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+1</m:t>
                              </m:r>
                            </m:den>
                          </m:f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=</m:t>
                          </m:r>
                        </m:e>
                      </m:nary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sSup>
                            <m:sSup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sup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+1</m:t>
                          </m:r>
                        </m:den>
                      </m:f>
                      <m:r>
                        <a:rPr lang="en-US" i="1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sSup>
                            <m:sSup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sup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+1</m:t>
                          </m:r>
                        </m:den>
                      </m:f>
                      <m:r>
                        <a:rPr lang="en-US" i="1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sSup>
                            <m:sSup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  <m:sup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+1</m:t>
                          </m:r>
                        </m:den>
                      </m:f>
                      <m:r>
                        <a:rPr lang="en-US" i="1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sSup>
                            <m:sSup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  <m:sup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+1</m:t>
                          </m:r>
                        </m:den>
                      </m:f>
                    </m:oMath>
                  </m:oMathPara>
                </a14:m>
                <a:endParaRPr lang="en-US" dirty="0">
                  <a:latin typeface="Lora" pitchFamily="2" charset="0"/>
                </a:endParaRPr>
              </a:p>
              <a:p>
                <a:pPr marL="0" indent="0">
                  <a:lnSpc>
                    <a:spcPct val="100000"/>
                  </a:lnSpc>
                  <a:buNone/>
                </a:pPr>
                <a:r>
                  <a:rPr lang="en-US" dirty="0">
                    <a:latin typeface="Lora" pitchFamily="2" charset="0"/>
                  </a:rPr>
                  <a:t>Jika </a:t>
                </a:r>
                <a:r>
                  <a:rPr lang="en-US" dirty="0" err="1">
                    <a:latin typeface="Lora" pitchFamily="2" charset="0"/>
                  </a:rPr>
                  <a:t>semua</a:t>
                </a:r>
                <a:r>
                  <a:rPr lang="en-US" dirty="0">
                    <a:latin typeface="Lora" pitchFamily="2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𝑐</m:t>
                    </m:r>
                  </m:oMath>
                </a14:m>
                <a:r>
                  <a:rPr lang="en-US" dirty="0">
                    <a:latin typeface="Lora" pitchFamily="2" charset="0"/>
                  </a:rPr>
                  <a:t> dalam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ctrlPr>
                          <a:rPr lang="id-ID" i="1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i="1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  <m:e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𝑐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</m:e>
                    </m:nary>
                  </m:oMath>
                </a14:m>
                <a:r>
                  <a:rPr lang="en-US" dirty="0">
                    <a:latin typeface="Lora" pitchFamily="2" charset="0"/>
                  </a:rPr>
                  <a:t> </a:t>
                </a:r>
                <a:r>
                  <a:rPr lang="en-US" dirty="0" err="1">
                    <a:latin typeface="Lora" pitchFamily="2" charset="0"/>
                  </a:rPr>
                  <a:t>mempunyai</a:t>
                </a:r>
                <a:r>
                  <a:rPr lang="en-US" dirty="0">
                    <a:latin typeface="Lora" pitchFamily="2" charset="0"/>
                  </a:rPr>
                  <a:t> </a:t>
                </a:r>
                <a:r>
                  <a:rPr lang="en-US" dirty="0" err="1">
                    <a:latin typeface="Lora" pitchFamily="2" charset="0"/>
                  </a:rPr>
                  <a:t>nilai</a:t>
                </a:r>
                <a:r>
                  <a:rPr lang="en-US" dirty="0">
                    <a:latin typeface="Lora" pitchFamily="2" charset="0"/>
                  </a:rPr>
                  <a:t> </a:t>
                </a:r>
                <a:r>
                  <a:rPr lang="en-US" dirty="0" err="1">
                    <a:latin typeface="Lora" pitchFamily="2" charset="0"/>
                  </a:rPr>
                  <a:t>sama</a:t>
                </a:r>
                <a:r>
                  <a:rPr lang="en-US" dirty="0">
                    <a:latin typeface="Lora" pitchFamily="2" charset="0"/>
                  </a:rPr>
                  <a:t>, </a:t>
                </a:r>
                <a:r>
                  <a:rPr lang="en-US" dirty="0" err="1">
                    <a:latin typeface="Lora" pitchFamily="2" charset="0"/>
                  </a:rPr>
                  <a:t>katakan</a:t>
                </a:r>
                <a:r>
                  <a:rPr lang="en-US" dirty="0">
                    <a:latin typeface="Lora" pitchFamily="2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𝑐</m:t>
                    </m:r>
                  </m:oMath>
                </a14:m>
                <a:r>
                  <a:rPr lang="en-US" dirty="0">
                    <a:latin typeface="Lora" pitchFamily="2" charset="0"/>
                  </a:rPr>
                  <a:t>, </a:t>
                </a:r>
                <a:r>
                  <a:rPr lang="en-US" dirty="0" err="1">
                    <a:latin typeface="Lora" pitchFamily="2" charset="0"/>
                  </a:rPr>
                  <a:t>maka</a:t>
                </a:r>
                <a:endParaRPr lang="en-US" dirty="0">
                  <a:latin typeface="Lora" pitchFamily="2" charset="0"/>
                </a:endParaRPr>
              </a:p>
              <a:p>
                <a:pPr marL="0" indent="0">
                  <a:lnSpc>
                    <a:spcPct val="10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id-ID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i="1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𝑐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</m:e>
                      </m:nary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𝑐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𝑐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𝑐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+…+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𝑐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𝑛𝑐</m:t>
                      </m:r>
                    </m:oMath>
                  </m:oMathPara>
                </a14:m>
                <a:endParaRPr lang="en-US" dirty="0">
                  <a:latin typeface="Lora" pitchFamily="2" charset="0"/>
                </a:endParaRPr>
              </a:p>
              <a:p>
                <a:pPr marL="0" indent="0">
                  <a:lnSpc>
                    <a:spcPct val="100000"/>
                  </a:lnSpc>
                  <a:buNone/>
                </a:pPr>
                <a:r>
                  <a:rPr lang="en-US" dirty="0" err="1"/>
                  <a:t>Dengan</a:t>
                </a:r>
                <a:r>
                  <a:rPr lang="en-US" dirty="0"/>
                  <a:t> </a:t>
                </a:r>
                <a:r>
                  <a:rPr lang="en-US" dirty="0" err="1"/>
                  <a:t>demikian</a:t>
                </a:r>
                <a:r>
                  <a:rPr lang="en-US" dirty="0"/>
                  <a:t>,</a:t>
                </a:r>
              </a:p>
              <a:p>
                <a:pPr marL="0" indent="0">
                  <a:lnSpc>
                    <a:spcPct val="10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id-ID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i="1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sup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e>
                      </m:nary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=5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=10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𝑑𝑎𝑛</m:t>
                      </m:r>
                      <m:nary>
                        <m:naryPr>
                          <m:chr m:val="∑"/>
                          <m:ctrlPr>
                            <a:rPr lang="id-ID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i="1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100</m:t>
                          </m:r>
                        </m:sup>
                        <m:e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−4</m:t>
                              </m:r>
                            </m:e>
                          </m:d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=100</m:t>
                          </m:r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−4</m:t>
                              </m:r>
                            </m:e>
                          </m:d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=−400</m:t>
                          </m:r>
                        </m:e>
                      </m:nary>
                    </m:oMath>
                  </m:oMathPara>
                </a14:m>
                <a:endParaRPr lang="id-ID" dirty="0">
                  <a:latin typeface="Lora" pitchFamily="2" charset="0"/>
                </a:endParaRP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1D9EBE3B-DDB8-958B-B4F8-5AF427F64A9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736600"/>
                <a:ext cx="10388600" cy="5440363"/>
              </a:xfrm>
              <a:blipFill>
                <a:blip r:embed="rId2"/>
                <a:stretch>
                  <a:fillRect l="-646" t="-1682"/>
                </a:stretch>
              </a:blipFill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8" name="Group 7">
            <a:extLst>
              <a:ext uri="{FF2B5EF4-FFF2-40B4-BE49-F238E27FC236}">
                <a16:creationId xmlns:a16="http://schemas.microsoft.com/office/drawing/2014/main" id="{D1D3F872-FA59-8E31-59EE-B1482DBBDB0C}"/>
              </a:ext>
            </a:extLst>
          </p:cNvPr>
          <p:cNvGrpSpPr/>
          <p:nvPr/>
        </p:nvGrpSpPr>
        <p:grpSpPr>
          <a:xfrm>
            <a:off x="5219700" y="4495800"/>
            <a:ext cx="1854200" cy="593168"/>
            <a:chOff x="5219700" y="4495800"/>
            <a:chExt cx="1854200" cy="593168"/>
          </a:xfrm>
        </p:grpSpPr>
        <p:sp>
          <p:nvSpPr>
            <p:cNvPr id="6" name="Left Brace 5">
              <a:extLst>
                <a:ext uri="{FF2B5EF4-FFF2-40B4-BE49-F238E27FC236}">
                  <a16:creationId xmlns:a16="http://schemas.microsoft.com/office/drawing/2014/main" id="{60FFF759-DC33-93D0-D2A6-07938D593F34}"/>
                </a:ext>
              </a:extLst>
            </p:cNvPr>
            <p:cNvSpPr/>
            <p:nvPr/>
          </p:nvSpPr>
          <p:spPr>
            <a:xfrm rot="16200000">
              <a:off x="5984082" y="3731418"/>
              <a:ext cx="325436" cy="1854200"/>
            </a:xfrm>
            <a:prstGeom prst="leftBrace">
              <a:avLst>
                <a:gd name="adj1" fmla="val 46795"/>
                <a:gd name="adj2" fmla="val 51370"/>
              </a:avLst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id-ID"/>
            </a:p>
          </p:txBody>
        </p: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2389A391-2737-A16A-3A96-EACA08879DE6}"/>
                </a:ext>
              </a:extLst>
            </p:cNvPr>
            <p:cNvSpPr txBox="1"/>
            <p:nvPr/>
          </p:nvSpPr>
          <p:spPr>
            <a:xfrm>
              <a:off x="5740400" y="4719636"/>
              <a:ext cx="9144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n </a:t>
              </a:r>
              <a:r>
                <a:rPr lang="en-US" dirty="0" err="1"/>
                <a:t>suku</a:t>
              </a:r>
              <a:endParaRPr lang="id-ID" dirty="0"/>
            </a:p>
          </p:txBody>
        </p:sp>
      </p:grpSp>
    </p:spTree>
    <p:extLst>
      <p:ext uri="{BB962C8B-B14F-4D97-AF65-F5344CB8AC3E}">
        <p14:creationId xmlns:p14="http://schemas.microsoft.com/office/powerpoint/2010/main" val="20165067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Trebuchet MS" panose="020B0603020202020204" pitchFamily="34" charset="0"/>
              </a:rPr>
              <a:t>Sifat-</a:t>
            </a:r>
            <a:r>
              <a:rPr lang="en-GB" dirty="0" err="1">
                <a:latin typeface="Trebuchet MS" panose="020B0603020202020204" pitchFamily="34" charset="0"/>
              </a:rPr>
              <a:t>sifat</a:t>
            </a:r>
            <a:r>
              <a:rPr lang="en-GB" dirty="0">
                <a:latin typeface="Trebuchet MS" panose="020B0603020202020204" pitchFamily="34" charset="0"/>
              </a:rPr>
              <a:t> </a:t>
            </a:r>
            <a:r>
              <a:rPr lang="en-GB" dirty="0" err="1">
                <a:latin typeface="Trebuchet MS" panose="020B0603020202020204" pitchFamily="34" charset="0"/>
              </a:rPr>
              <a:t>Notasi</a:t>
            </a:r>
            <a:r>
              <a:rPr lang="en-GB" dirty="0">
                <a:latin typeface="Trebuchet MS" panose="020B0603020202020204" pitchFamily="34" charset="0"/>
              </a:rPr>
              <a:t> Sigma</a:t>
            </a:r>
            <a:endParaRPr lang="en-US" dirty="0">
              <a:latin typeface="Trebuchet MS" panose="020B0603020202020204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1D9EBE3B-DDB8-958B-B4F8-5AF427F64A9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85000" lnSpcReduction="10000"/>
              </a:bodyPr>
              <a:lstStyle/>
              <a:p>
                <a:pPr>
                  <a:lnSpc>
                    <a:spcPct val="100000"/>
                  </a:lnSpc>
                </a:pPr>
                <a:r>
                  <a:rPr lang="en-US" dirty="0">
                    <a:latin typeface="Lora" pitchFamily="2" charset="0"/>
                  </a:rPr>
                  <a:t>Andaikan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dirty="0">
                    <a:latin typeface="Lora" pitchFamily="2" charset="0"/>
                  </a:rPr>
                  <a:t> dan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dirty="0">
                    <a:latin typeface="Lora" pitchFamily="2" charset="0"/>
                  </a:rPr>
                  <a:t> </a:t>
                </a:r>
                <a:r>
                  <a:rPr lang="en-US" dirty="0" err="1">
                    <a:latin typeface="Lora" pitchFamily="2" charset="0"/>
                  </a:rPr>
                  <a:t>menyatakan</a:t>
                </a:r>
                <a:r>
                  <a:rPr lang="en-US" dirty="0">
                    <a:latin typeface="Lora" pitchFamily="2" charset="0"/>
                  </a:rPr>
                  <a:t> dua </a:t>
                </a:r>
                <a:r>
                  <a:rPr lang="en-US" dirty="0" err="1">
                    <a:latin typeface="Lora" pitchFamily="2" charset="0"/>
                  </a:rPr>
                  <a:t>barisan</a:t>
                </a:r>
                <a:r>
                  <a:rPr lang="en-US" dirty="0">
                    <a:latin typeface="Lora" pitchFamily="2" charset="0"/>
                  </a:rPr>
                  <a:t> dan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𝑐</m:t>
                    </m:r>
                  </m:oMath>
                </a14:m>
                <a:r>
                  <a:rPr lang="en-US" dirty="0">
                    <a:latin typeface="Lora" pitchFamily="2" charset="0"/>
                  </a:rPr>
                  <a:t> </a:t>
                </a:r>
                <a:r>
                  <a:rPr lang="en-US" dirty="0" err="1">
                    <a:latin typeface="Lora" pitchFamily="2" charset="0"/>
                  </a:rPr>
                  <a:t>suatu</a:t>
                </a:r>
                <a:r>
                  <a:rPr lang="en-US" dirty="0">
                    <a:latin typeface="Lora" pitchFamily="2" charset="0"/>
                  </a:rPr>
                  <a:t> </a:t>
                </a:r>
                <a:r>
                  <a:rPr lang="en-US" dirty="0" err="1">
                    <a:latin typeface="Lora" pitchFamily="2" charset="0"/>
                  </a:rPr>
                  <a:t>konstanta</a:t>
                </a:r>
                <a:r>
                  <a:rPr lang="en-US" dirty="0">
                    <a:latin typeface="Lora" pitchFamily="2" charset="0"/>
                  </a:rPr>
                  <a:t>. </a:t>
                </a:r>
                <a:r>
                  <a:rPr lang="en-US" dirty="0" err="1">
                    <a:latin typeface="Lora" pitchFamily="2" charset="0"/>
                  </a:rPr>
                  <a:t>Maka</a:t>
                </a:r>
                <a:endParaRPr lang="en-US" dirty="0">
                  <a:latin typeface="Lora" pitchFamily="2" charset="0"/>
                </a:endParaRPr>
              </a:p>
              <a:p>
                <a:pPr marL="0" indent="0">
                  <a:lnSpc>
                    <a:spcPct val="100000"/>
                  </a:lnSpc>
                  <a:buNone/>
                </a:pPr>
                <a:endParaRPr lang="en-US" dirty="0">
                  <a:latin typeface="Lora" pitchFamily="2" charset="0"/>
                </a:endParaRPr>
              </a:p>
              <a:p>
                <a:pPr marL="0" indent="0">
                  <a:lnSpc>
                    <a:spcPct val="10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  </m:t>
                      </m:r>
                      <m:nary>
                        <m:naryPr>
                          <m:chr m:val="∑"/>
                          <m:ctrlPr>
                            <a:rPr lang="id-ID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i="1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sSub>
                            <m:sSubPr>
                              <m:ctrlPr>
                                <a:rPr lang="en-US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𝑐𝑎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</m:e>
                      </m:nary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𝑐</m:t>
                      </m:r>
                      <m:nary>
                        <m:naryPr>
                          <m:chr m:val="∑"/>
                          <m:ctrlPr>
                            <a:rPr lang="id-ID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i="1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</m:e>
                      </m:nary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;</m:t>
                      </m:r>
                    </m:oMath>
                  </m:oMathPara>
                </a14:m>
                <a:endParaRPr lang="en-US" b="0" dirty="0">
                  <a:latin typeface="Lora" pitchFamily="2" charset="0"/>
                </a:endParaRPr>
              </a:p>
              <a:p>
                <a:pPr marL="0" indent="0">
                  <a:lnSpc>
                    <a:spcPct val="10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</m:d>
                      <m:r>
                        <a:rPr lang="en-US" i="1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</m:t>
                      </m:r>
                      <m:nary>
                        <m:naryPr>
                          <m:chr m:val="∑"/>
                          <m:ctrlPr>
                            <a:rPr lang="id-ID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i="1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</m:e>
                      </m:nary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)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hr m:val="∑"/>
                          <m:ctrlPr>
                            <a:rPr lang="id-ID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i="1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</m:e>
                      </m:nary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nary>
                        <m:naryPr>
                          <m:chr m:val="∑"/>
                          <m:ctrlPr>
                            <a:rPr lang="id-ID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i="1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</m:e>
                      </m:nary>
                      <m:r>
                        <a:rPr lang="en-US" i="1">
                          <a:latin typeface="Cambria Math" panose="02040503050406030204" pitchFamily="18" charset="0"/>
                        </a:rPr>
                        <m:t>;</m:t>
                      </m:r>
                    </m:oMath>
                  </m:oMathPara>
                </a14:m>
                <a:endParaRPr lang="en-US" dirty="0">
                  <a:latin typeface="Lora" pitchFamily="2" charset="0"/>
                </a:endParaRPr>
              </a:p>
              <a:p>
                <a:pPr marL="0" indent="0">
                  <a:lnSpc>
                    <a:spcPct val="10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𝑖𝑖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</m:d>
                      <m:r>
                        <a:rPr lang="en-US" i="1">
                          <a:latin typeface="Cambria Math" panose="02040503050406030204" pitchFamily="18" charset="0"/>
                        </a:rPr>
                        <m:t> </m:t>
                      </m:r>
                      <m:nary>
                        <m:naryPr>
                          <m:chr m:val="∑"/>
                          <m:ctrlPr>
                            <a:rPr lang="id-ID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i="1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(</m:t>
                          </m:r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</m:e>
                      </m:nary>
                      <m:r>
                        <a:rPr lang="en-US" i="1">
                          <a:latin typeface="Cambria Math" panose="02040503050406030204" pitchFamily="18" charset="0"/>
                        </a:rPr>
                        <m:t>)=</m:t>
                      </m:r>
                      <m:nary>
                        <m:naryPr>
                          <m:chr m:val="∑"/>
                          <m:ctrlPr>
                            <a:rPr lang="id-ID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i="1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</m:e>
                      </m:nary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</m:t>
                      </m:r>
                      <m:nary>
                        <m:naryPr>
                          <m:chr m:val="∑"/>
                          <m:ctrlPr>
                            <a:rPr lang="id-ID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i="1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</m:e>
                      </m:nary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.</m:t>
                      </m:r>
                    </m:oMath>
                  </m:oMathPara>
                </a14:m>
                <a:endParaRPr lang="en-US" dirty="0">
                  <a:latin typeface="Lora" pitchFamily="2" charset="0"/>
                </a:endParaRPr>
              </a:p>
              <a:p>
                <a:pPr marL="0" indent="0">
                  <a:lnSpc>
                    <a:spcPct val="100000"/>
                  </a:lnSpc>
                  <a:buNone/>
                </a:pPr>
                <a:endParaRPr lang="id-ID" dirty="0">
                  <a:latin typeface="Lora" pitchFamily="2" charset="0"/>
                </a:endParaRPr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1D9EBE3B-DDB8-958B-B4F8-5AF427F64A9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3"/>
                <a:stretch>
                  <a:fillRect l="-812" t="-1961"/>
                </a:stretch>
              </a:blipFill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140888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ame 3"/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3555"/>
            </a:avLst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Content Placeholder 4">
                <a:extLst>
                  <a:ext uri="{FF2B5EF4-FFF2-40B4-BE49-F238E27FC236}">
                    <a16:creationId xmlns:a16="http://schemas.microsoft.com/office/drawing/2014/main" id="{ACA55C08-DF0F-CE3E-0845-3959D8F3DFCF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301670" y="267664"/>
                <a:ext cx="11585530" cy="6322671"/>
              </a:xfrm>
            </p:spPr>
            <p:txBody>
              <a:bodyPr>
                <a:normAutofit fontScale="92500"/>
              </a:bodyPr>
              <a:lstStyle/>
              <a:p>
                <a:pPr marL="265113" indent="-265113">
                  <a:lnSpc>
                    <a:spcPct val="150000"/>
                  </a:lnSpc>
                  <a:buFont typeface="Wingdings" panose="05000000000000000000" pitchFamily="2" charset="2"/>
                  <a:buNone/>
                </a:pPr>
                <a:r>
                  <a:rPr lang="en-GB" dirty="0" err="1">
                    <a:latin typeface="Lora" pitchFamily="2" charset="0"/>
                  </a:rPr>
                  <a:t>Contoh</a:t>
                </a:r>
                <a:r>
                  <a:rPr lang="en-GB" dirty="0">
                    <a:latin typeface="Lora" pitchFamily="2" charset="0"/>
                  </a:rPr>
                  <a:t> 1:</a:t>
                </a:r>
                <a:endParaRPr lang="en-GB" sz="2800" dirty="0">
                  <a:latin typeface="Lora" pitchFamily="2" charset="0"/>
                </a:endParaRPr>
              </a:p>
              <a:p>
                <a:pPr marL="265113" indent="-265113">
                  <a:lnSpc>
                    <a:spcPct val="150000"/>
                  </a:lnSpc>
                  <a:buFont typeface="Wingdings" panose="05000000000000000000" pitchFamily="2" charset="2"/>
                  <a:buNone/>
                </a:pPr>
                <a:r>
                  <a:rPr lang="en-US" sz="2800" dirty="0" err="1">
                    <a:latin typeface="Lora" pitchFamily="2" charset="0"/>
                  </a:rPr>
                  <a:t>Misalkan</a:t>
                </a:r>
                <a:r>
                  <a:rPr lang="en-US" sz="2800" dirty="0">
                    <a:latin typeface="Lora" pitchFamily="2" charset="0"/>
                  </a:rPr>
                  <a:t>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ctrlPr>
                          <a:rPr lang="en-US" sz="2800" i="1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sz="28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=1</m:t>
                        </m:r>
                      </m:sub>
                      <m:sup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100</m:t>
                        </m:r>
                      </m:sup>
                      <m:e>
                        <m:sSub>
                          <m:sSubPr>
                            <m:ctrlPr>
                              <a:rPr lang="en-US" sz="280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  <m:sub>
                            <m: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=60</m:t>
                        </m:r>
                      </m:e>
                    </m:nary>
                  </m:oMath>
                </a14:m>
                <a:r>
                  <a:rPr lang="en-US" sz="2800" dirty="0">
                    <a:latin typeface="Lora" pitchFamily="2" charset="0"/>
                  </a:rPr>
                  <a:t> dan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ctrlPr>
                          <a:rPr lang="en-US" sz="2800" i="1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sz="2800" i="1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=1</m:t>
                        </m:r>
                      </m:sub>
                      <m:sup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100</m:t>
                        </m:r>
                      </m:sup>
                      <m:e>
                        <m:sSub>
                          <m:sSubPr>
                            <m:ctrlPr>
                              <a:rPr lang="en-US" sz="28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  <m:t>𝑏</m:t>
                            </m:r>
                          </m:e>
                          <m:sub>
                            <m:r>
                              <a:rPr lang="en-US" sz="2800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11</m:t>
                        </m:r>
                      </m:e>
                    </m:nary>
                  </m:oMath>
                </a14:m>
                <a:r>
                  <a:rPr lang="en-US" sz="2800" dirty="0">
                    <a:latin typeface="Lora" pitchFamily="2" charset="0"/>
                  </a:rPr>
                  <a:t>. </a:t>
                </a:r>
                <a:r>
                  <a:rPr lang="en-US" sz="2800" dirty="0" err="1">
                    <a:latin typeface="Lora" pitchFamily="2" charset="0"/>
                  </a:rPr>
                  <a:t>Hitunglah</a:t>
                </a:r>
                <a:r>
                  <a:rPr lang="en-US" sz="2800" dirty="0">
                    <a:latin typeface="Lora" pitchFamily="2" charset="0"/>
                  </a:rPr>
                  <a:t>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ctrlPr>
                          <a:rPr lang="en-US" sz="2800" i="1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sz="2800" i="1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=1</m:t>
                        </m:r>
                      </m:sub>
                      <m:sup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100</m:t>
                        </m:r>
                      </m:sup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sSub>
                          <m:sSubPr>
                            <m:ctrlPr>
                              <a:rPr lang="en-US" sz="28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  <m:r>
                              <a:rPr lang="en-US" sz="2800" i="1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  <m:sub>
                            <m:r>
                              <a:rPr lang="en-US" sz="2800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  <m:sSub>
                          <m:sSubPr>
                            <m:ctrlPr>
                              <a:rPr lang="en-US" sz="28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  <m:t>−3</m:t>
                            </m:r>
                            <m: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  <m:t>𝑏</m:t>
                            </m:r>
                          </m:e>
                          <m:sub>
                            <m:r>
                              <a:rPr lang="en-US" sz="2800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+4)!</m:t>
                        </m:r>
                      </m:e>
                    </m:nary>
                  </m:oMath>
                </a14:m>
                <a:endParaRPr lang="en-US" sz="2800" dirty="0">
                  <a:latin typeface="Lora" pitchFamily="2" charset="0"/>
                </a:endParaRPr>
              </a:p>
              <a:p>
                <a:pPr marL="265113" indent="-265113">
                  <a:lnSpc>
                    <a:spcPct val="150000"/>
                  </a:lnSpc>
                  <a:buFont typeface="Wingdings" panose="05000000000000000000" pitchFamily="2" charset="2"/>
                  <a:buNone/>
                </a:pPr>
                <a:r>
                  <a:rPr lang="en-US" sz="2800" dirty="0" err="1">
                    <a:latin typeface="Lora" pitchFamily="2" charset="0"/>
                  </a:rPr>
                  <a:t>Penyelesaian</a:t>
                </a:r>
                <a:endParaRPr lang="en-US" sz="2800" dirty="0">
                  <a:latin typeface="Lora" pitchFamily="2" charset="0"/>
                </a:endParaRPr>
              </a:p>
              <a:p>
                <a:pPr marL="0" indent="0">
                  <a:lnSpc>
                    <a:spcPct val="150000"/>
                  </a:lnSpc>
                  <a:buFont typeface="Wingdings" panose="05000000000000000000" pitchFamily="2" charset="2"/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sz="28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2800" i="1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100</m:t>
                          </m:r>
                        </m:sup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sSub>
                            <m:sSubPr>
                              <m:ctrlPr>
                                <a:rPr lang="en-US" sz="28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US" sz="2800" i="1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b>
                              <m:r>
                                <a:rPr lang="en-US" sz="2800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US" sz="28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−3</m:t>
                              </m:r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e>
                            <m:sub>
                              <m:r>
                                <a:rPr lang="en-US" sz="2800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+4</m:t>
                          </m:r>
                        </m:e>
                      </m:nary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)=</m:t>
                      </m:r>
                      <m:nary>
                        <m:naryPr>
                          <m:chr m:val="∑"/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100</m:t>
                          </m:r>
                        </m:sup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sSub>
                            <m:sSubPr>
                              <m:ctrlP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b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</m:e>
                      </m:nary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−</m:t>
                      </m:r>
                      <m:nary>
                        <m:naryPr>
                          <m:chr m:val="∑"/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i="1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100</m:t>
                          </m:r>
                        </m:sup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</m:e>
                      </m:nary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nary>
                        <m:naryPr>
                          <m:chr m:val="∑"/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i="1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100</m:t>
                          </m:r>
                        </m:sup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e>
                      </m:nary>
                    </m:oMath>
                  </m:oMathPara>
                </a14:m>
                <a:endParaRPr lang="en-US" i="1" dirty="0">
                  <a:latin typeface="Lora" pitchFamily="2" charset="0"/>
                </a:endParaRPr>
              </a:p>
              <a:p>
                <a:pPr marL="2781300" indent="0">
                  <a:lnSpc>
                    <a:spcPct val="150000"/>
                  </a:lnSpc>
                  <a:buFont typeface="Wingdings" panose="05000000000000000000" pitchFamily="2" charset="2"/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=2</m:t>
                      </m:r>
                      <m:nary>
                        <m:naryPr>
                          <m:chr m:val="∑"/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100</m:t>
                          </m:r>
                        </m:sup>
                        <m:e>
                          <m:sSub>
                            <m:sSubPr>
                              <m:ctrlP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b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</m:e>
                      </m:nary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−3</m:t>
                      </m:r>
                      <m:nary>
                        <m:naryPr>
                          <m:chr m:val="∑"/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i="1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100</m:t>
                          </m:r>
                        </m:sup>
                        <m:e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</m:e>
                      </m:nary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nary>
                        <m:naryPr>
                          <m:chr m:val="∑"/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i="1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100</m:t>
                          </m:r>
                        </m:sup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e>
                      </m:nary>
                    </m:oMath>
                  </m:oMathPara>
                </a14:m>
                <a:endParaRPr lang="en-US" sz="2800" dirty="0">
                  <a:latin typeface="Lora" pitchFamily="2" charset="0"/>
                </a:endParaRPr>
              </a:p>
              <a:p>
                <a:pPr marL="2781300" indent="0">
                  <a:lnSpc>
                    <a:spcPct val="150000"/>
                  </a:lnSpc>
                  <a:buFont typeface="Wingdings" panose="05000000000000000000" pitchFamily="2" charset="2"/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=2</m:t>
                      </m:r>
                      <m:d>
                        <m:dPr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60</m:t>
                          </m:r>
                        </m:e>
                      </m:d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−3</m:t>
                      </m:r>
                      <m:d>
                        <m:dPr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11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i="1" smtClean="0"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00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=487</m:t>
                      </m:r>
                    </m:oMath>
                  </m:oMathPara>
                </a14:m>
                <a:endParaRPr lang="en-US" sz="2800" dirty="0">
                  <a:latin typeface="Lora" pitchFamily="2" charset="0"/>
                </a:endParaRPr>
              </a:p>
            </p:txBody>
          </p:sp>
        </mc:Choice>
        <mc:Fallback>
          <p:sp>
            <p:nvSpPr>
              <p:cNvPr id="5" name="Content Placeholder 4">
                <a:extLst>
                  <a:ext uri="{FF2B5EF4-FFF2-40B4-BE49-F238E27FC236}">
                    <a16:creationId xmlns:a16="http://schemas.microsoft.com/office/drawing/2014/main" id="{ACA55C08-DF0F-CE3E-0845-3959D8F3DFC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01670" y="267664"/>
                <a:ext cx="11585530" cy="6322671"/>
              </a:xfrm>
              <a:blipFill>
                <a:blip r:embed="rId2"/>
                <a:stretch>
                  <a:fillRect l="-947"/>
                </a:stretch>
              </a:blipFill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789885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ame 3"/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3555"/>
            </a:avLst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Content Placeholder 4">
                <a:extLst>
                  <a:ext uri="{FF2B5EF4-FFF2-40B4-BE49-F238E27FC236}">
                    <a16:creationId xmlns:a16="http://schemas.microsoft.com/office/drawing/2014/main" id="{ACA55C08-DF0F-CE3E-0845-3959D8F3DFCF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301670" y="267664"/>
                <a:ext cx="11585530" cy="6322671"/>
              </a:xfrm>
            </p:spPr>
            <p:txBody>
              <a:bodyPr>
                <a:noAutofit/>
              </a:bodyPr>
              <a:lstStyle/>
              <a:p>
                <a:pPr marL="265113" indent="-265113">
                  <a:lnSpc>
                    <a:spcPct val="100000"/>
                  </a:lnSpc>
                  <a:buFont typeface="Wingdings" panose="05000000000000000000" pitchFamily="2" charset="2"/>
                  <a:buNone/>
                </a:pPr>
                <a:r>
                  <a:rPr lang="en-GB" dirty="0">
                    <a:latin typeface="Lora" pitchFamily="2" charset="0"/>
                  </a:rPr>
                  <a:t>Contoh 2:</a:t>
                </a:r>
              </a:p>
              <a:p>
                <a:pPr marL="265113" indent="-265113">
                  <a:lnSpc>
                    <a:spcPct val="100000"/>
                  </a:lnSpc>
                  <a:buFont typeface="Wingdings" panose="05000000000000000000" pitchFamily="2" charset="2"/>
                  <a:buNone/>
                </a:pPr>
                <a:r>
                  <a:rPr lang="en-US" dirty="0" err="1">
                    <a:latin typeface="Lora" pitchFamily="2" charset="0"/>
                  </a:rPr>
                  <a:t>Tunjukkan</a:t>
                </a:r>
                <a:r>
                  <a:rPr lang="en-US" dirty="0">
                    <a:latin typeface="Lora" pitchFamily="2" charset="0"/>
                  </a:rPr>
                  <a:t> </a:t>
                </a:r>
                <a:r>
                  <a:rPr lang="en-US" dirty="0" err="1">
                    <a:latin typeface="Lora" pitchFamily="2" charset="0"/>
                  </a:rPr>
                  <a:t>bahwa</a:t>
                </a:r>
                <a:r>
                  <a:rPr lang="en-US" dirty="0">
                    <a:latin typeface="Lora" pitchFamily="2" charset="0"/>
                  </a:rPr>
                  <a:t> </a:t>
                </a:r>
              </a:p>
              <a:p>
                <a:pPr marL="265113" indent="-265113">
                  <a:lnSpc>
                    <a:spcPct val="100000"/>
                  </a:lnSpc>
                  <a:buFont typeface="Wingdings" panose="05000000000000000000" pitchFamily="2" charset="2"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i="1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+1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</m:nary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+1</m:t>
                          </m:r>
                        </m:sub>
                      </m:sSub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US" dirty="0">
                  <a:latin typeface="Lora" pitchFamily="2" charset="0"/>
                </a:endParaRPr>
              </a:p>
              <a:p>
                <a:pPr marL="265113" indent="-265113">
                  <a:lnSpc>
                    <a:spcPct val="100000"/>
                  </a:lnSpc>
                  <a:buFont typeface="Wingdings" panose="05000000000000000000" pitchFamily="2" charset="2"/>
                  <a:buNone/>
                </a:pPr>
                <a:r>
                  <a:rPr lang="en-US" dirty="0" err="1">
                    <a:latin typeface="Lora" pitchFamily="2" charset="0"/>
                  </a:rPr>
                  <a:t>Penyelesaian</a:t>
                </a:r>
                <a:endParaRPr lang="en-US" dirty="0">
                  <a:latin typeface="Lora" pitchFamily="2" charset="0"/>
                </a:endParaRPr>
              </a:p>
              <a:p>
                <a:pPr marL="0" indent="0">
                  <a:lnSpc>
                    <a:spcPct val="100000"/>
                  </a:lnSpc>
                  <a:buFont typeface="Wingdings" panose="05000000000000000000" pitchFamily="2" charset="2"/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i="1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(</m:t>
                          </m:r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+1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</m:nary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b>
                          </m:sSub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+…+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(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+1</m:t>
                          </m:r>
                        </m:sub>
                      </m:sSub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en-US" i="1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i="1" dirty="0">
                  <a:latin typeface="Lora" pitchFamily="2" charset="0"/>
                </a:endParaRPr>
              </a:p>
              <a:p>
                <a:pPr marL="1625600" indent="0">
                  <a:lnSpc>
                    <a:spcPct val="10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−…−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+1</m:t>
                          </m:r>
                        </m:sub>
                      </m:sSub>
                    </m:oMath>
                  </m:oMathPara>
                </a14:m>
                <a:endParaRPr lang="en-US" i="1" dirty="0">
                  <a:latin typeface="Lora" pitchFamily="2" charset="0"/>
                </a:endParaRPr>
              </a:p>
              <a:p>
                <a:pPr marL="1625600" indent="0">
                  <a:lnSpc>
                    <a:spcPct val="100000"/>
                  </a:lnSpc>
                  <a:buFont typeface="Wingdings" panose="05000000000000000000" pitchFamily="2" charset="2"/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i="1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+1</m:t>
                          </m:r>
                        </m:sub>
                      </m:sSub>
                    </m:oMath>
                  </m:oMathPara>
                </a14:m>
                <a:endParaRPr lang="en-US" dirty="0">
                  <a:latin typeface="Lora" pitchFamily="2" charset="0"/>
                </a:endParaRPr>
              </a:p>
              <a:p>
                <a:pPr marL="1625600" indent="0">
                  <a:lnSpc>
                    <a:spcPct val="100000"/>
                  </a:lnSpc>
                  <a:buFont typeface="Wingdings" panose="05000000000000000000" pitchFamily="2" charset="2"/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+1</m:t>
                          </m:r>
                        </m:sub>
                      </m:sSub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US" dirty="0">
                  <a:latin typeface="Lora" pitchFamily="2" charset="0"/>
                </a:endParaRPr>
              </a:p>
            </p:txBody>
          </p:sp>
        </mc:Choice>
        <mc:Fallback>
          <p:sp>
            <p:nvSpPr>
              <p:cNvPr id="5" name="Content Placeholder 4">
                <a:extLst>
                  <a:ext uri="{FF2B5EF4-FFF2-40B4-BE49-F238E27FC236}">
                    <a16:creationId xmlns:a16="http://schemas.microsoft.com/office/drawing/2014/main" id="{ACA55C08-DF0F-CE3E-0845-3959D8F3DFC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01670" y="267664"/>
                <a:ext cx="11585530" cy="6322671"/>
              </a:xfrm>
              <a:blipFill>
                <a:blip r:embed="rId2"/>
                <a:stretch>
                  <a:fillRect l="-1052" t="-1061"/>
                </a:stretch>
              </a:blipFill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835712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000" dirty="0" err="1">
                <a:latin typeface="Lora" pitchFamily="2" charset="0"/>
              </a:rPr>
              <a:t>Beberapa</a:t>
            </a:r>
            <a:r>
              <a:rPr lang="en-GB" sz="4000" dirty="0">
                <a:latin typeface="Lora" pitchFamily="2" charset="0"/>
              </a:rPr>
              <a:t> </a:t>
            </a:r>
            <a:r>
              <a:rPr lang="en-GB" sz="4000" dirty="0" err="1">
                <a:latin typeface="Lora" pitchFamily="2" charset="0"/>
              </a:rPr>
              <a:t>Jumlah</a:t>
            </a:r>
            <a:r>
              <a:rPr lang="en-GB" sz="4000" dirty="0">
                <a:latin typeface="Lora" pitchFamily="2" charset="0"/>
              </a:rPr>
              <a:t> </a:t>
            </a:r>
            <a:r>
              <a:rPr lang="en-GB" sz="4000" dirty="0" err="1">
                <a:latin typeface="Lora" pitchFamily="2" charset="0"/>
              </a:rPr>
              <a:t>Khusus</a:t>
            </a:r>
            <a:endParaRPr lang="en-US" sz="4000" dirty="0">
              <a:latin typeface="Lora" pitchFamily="2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4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838200" y="1825625"/>
                <a:ext cx="10515600" cy="4351338"/>
              </a:xfrm>
            </p:spPr>
            <p:txBody>
              <a:bodyPr>
                <a:noAutofit/>
              </a:bodyPr>
              <a:lstStyle/>
              <a:p>
                <a:pPr marL="0" indent="0">
                  <a:lnSpc>
                    <a:spcPct val="100000"/>
                  </a:lnSpc>
                  <a:buNone/>
                </a:pPr>
                <a:r>
                  <a:rPr lang="en-GB" dirty="0">
                    <a:latin typeface="Lora" pitchFamily="2" charset="0"/>
                  </a:rPr>
                  <a:t>Beberapa </a:t>
                </a:r>
                <a:r>
                  <a:rPr lang="en-GB" dirty="0" err="1">
                    <a:latin typeface="Lora" pitchFamily="2" charset="0"/>
                  </a:rPr>
                  <a:t>Jumlah</a:t>
                </a:r>
                <a:r>
                  <a:rPr lang="en-GB" dirty="0">
                    <a:latin typeface="Lora" pitchFamily="2" charset="0"/>
                  </a:rPr>
                  <a:t> </a:t>
                </a:r>
                <a:r>
                  <a:rPr lang="en-GB" dirty="0" err="1">
                    <a:latin typeface="Lora" pitchFamily="2" charset="0"/>
                  </a:rPr>
                  <a:t>Khusus</a:t>
                </a:r>
                <a:r>
                  <a:rPr lang="en-GB" dirty="0">
                    <a:latin typeface="Lora" pitchFamily="2" charset="0"/>
                  </a:rPr>
                  <a:t> </a:t>
                </a:r>
                <a:r>
                  <a:rPr lang="en-GB" dirty="0" err="1">
                    <a:latin typeface="Lora" pitchFamily="2" charset="0"/>
                  </a:rPr>
                  <a:t>dalam</a:t>
                </a:r>
                <a:r>
                  <a:rPr lang="en-GB" dirty="0">
                    <a:latin typeface="Lora" pitchFamily="2" charset="0"/>
                  </a:rPr>
                  <a:t> </a:t>
                </a:r>
                <a:r>
                  <a:rPr lang="en-GB" dirty="0" err="1">
                    <a:latin typeface="Lora" pitchFamily="2" charset="0"/>
                  </a:rPr>
                  <a:t>notasi</a:t>
                </a:r>
                <a:r>
                  <a:rPr lang="en-GB" dirty="0">
                    <a:latin typeface="Lora" pitchFamily="2" charset="0"/>
                  </a:rPr>
                  <a:t> Sigma yang </a:t>
                </a:r>
                <a:r>
                  <a:rPr lang="en-GB" dirty="0" err="1">
                    <a:latin typeface="Lora" pitchFamily="2" charset="0"/>
                  </a:rPr>
                  <a:t>digunakan</a:t>
                </a:r>
                <a:r>
                  <a:rPr lang="en-GB" dirty="0">
                    <a:latin typeface="Lora" pitchFamily="2" charset="0"/>
                  </a:rPr>
                  <a:t> </a:t>
                </a:r>
                <a:r>
                  <a:rPr lang="en-GB" dirty="0" err="1">
                    <a:latin typeface="Lora" pitchFamily="2" charset="0"/>
                  </a:rPr>
                  <a:t>dalam</a:t>
                </a:r>
                <a:r>
                  <a:rPr lang="en-GB" dirty="0">
                    <a:latin typeface="Lora" pitchFamily="2" charset="0"/>
                  </a:rPr>
                  <a:t> </a:t>
                </a:r>
                <a:r>
                  <a:rPr lang="en-GB" dirty="0" err="1">
                    <a:latin typeface="Lora" pitchFamily="2" charset="0"/>
                  </a:rPr>
                  <a:t>perhitungan</a:t>
                </a:r>
                <a:r>
                  <a:rPr lang="en-GB" dirty="0">
                    <a:latin typeface="Lora" pitchFamily="2" charset="0"/>
                  </a:rPr>
                  <a:t>.</a:t>
                </a:r>
              </a:p>
              <a:p>
                <a:pPr marL="0" indent="0">
                  <a:lnSpc>
                    <a:spcPct val="100000"/>
                  </a:lnSpc>
                  <a:buNone/>
                </a:pPr>
                <a:r>
                  <a:rPr lang="en-GB" dirty="0">
                    <a:latin typeface="Lora" pitchFamily="2" charset="0"/>
                  </a:rPr>
                  <a:t>1.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ctrlPr>
                          <a:rPr lang="en-GB" i="1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=1</m:t>
                        </m:r>
                      </m:sub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e>
                    </m:nary>
                    <m:r>
                      <a:rPr lang="en-GB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1+2+3+…+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+1)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endParaRPr lang="en-US" dirty="0">
                  <a:latin typeface="Lora" pitchFamily="2" charset="0"/>
                </a:endParaRPr>
              </a:p>
              <a:p>
                <a:pPr marL="0" indent="0">
                  <a:lnSpc>
                    <a:spcPct val="100000"/>
                  </a:lnSpc>
                  <a:buNone/>
                </a:pPr>
                <a:r>
                  <a:rPr lang="en-GB" dirty="0">
                    <a:latin typeface="Lora" pitchFamily="2" charset="0"/>
                  </a:rPr>
                  <a:t>2.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i="1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=1</m:t>
                        </m:r>
                      </m:sub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  <m:e>
                        <m:sSup>
                          <m:sSupPr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e>
                    </m:nary>
                    <m:r>
                      <a:rPr lang="en-GB" i="1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GB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i="1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i="1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i="1">
                        <a:latin typeface="Cambria Math" panose="02040503050406030204" pitchFamily="18" charset="0"/>
                      </a:rPr>
                      <m:t>+…+</m:t>
                    </m:r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+1)(2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+1)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6</m:t>
                        </m:r>
                      </m:den>
                    </m:f>
                  </m:oMath>
                </a14:m>
                <a:endParaRPr lang="en-GB" dirty="0">
                  <a:latin typeface="Lora" pitchFamily="2" charset="0"/>
                </a:endParaRPr>
              </a:p>
              <a:p>
                <a:pPr marL="0" indent="0">
                  <a:lnSpc>
                    <a:spcPct val="100000"/>
                  </a:lnSpc>
                  <a:buNone/>
                </a:pPr>
                <a:r>
                  <a:rPr lang="en-GB" dirty="0">
                    <a:latin typeface="Lora" pitchFamily="2" charset="0"/>
                  </a:rPr>
                  <a:t>3.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i="1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=1</m:t>
                        </m:r>
                      </m:sub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  <m:e>
                        <m:sSup>
                          <m:sSup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sup>
                        </m:sSup>
                      </m:e>
                    </m:nary>
                    <m:r>
                      <a:rPr lang="en-GB" i="1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1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US" i="1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US" i="1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3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US" i="1">
                        <a:latin typeface="Cambria Math" panose="02040503050406030204" pitchFamily="18" charset="0"/>
                      </a:rPr>
                      <m:t>+…+</m:t>
                    </m:r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begChr m:val="["/>
                            <m:endChr m:val="]"/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+1)</m:t>
                                </m:r>
                              </m:num>
                              <m:den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den>
                            </m:f>
                          </m:e>
                        </m:d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en-US" dirty="0">
                  <a:latin typeface="Lora" pitchFamily="2" charset="0"/>
                </a:endParaRPr>
              </a:p>
              <a:p>
                <a:pPr marL="0" indent="0">
                  <a:lnSpc>
                    <a:spcPct val="100000"/>
                  </a:lnSpc>
                  <a:buNone/>
                </a:pPr>
                <a:r>
                  <a:rPr lang="en-GB" dirty="0">
                    <a:latin typeface="Lora" pitchFamily="2" charset="0"/>
                  </a:rPr>
                  <a:t>4.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i="1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=1</m:t>
                        </m:r>
                      </m:sub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  <m:e>
                        <m:sSup>
                          <m:sSup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4</m:t>
                            </m:r>
                          </m:sup>
                        </m:sSup>
                      </m:e>
                    </m:nary>
                    <m:r>
                      <a:rPr lang="en-GB" i="1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1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sup>
                    </m:sSup>
                    <m:r>
                      <a:rPr lang="en-US" i="1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sup>
                    </m:sSup>
                    <m:r>
                      <a:rPr lang="en-US" i="1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3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sup>
                    </m:sSup>
                    <m:r>
                      <a:rPr lang="en-US" i="1">
                        <a:latin typeface="Cambria Math" panose="02040503050406030204" pitchFamily="18" charset="0"/>
                      </a:rPr>
                      <m:t>+…+</m:t>
                    </m:r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sup>
                    </m:sSup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+1)(2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+1)(3</m:t>
                        </m:r>
                        <m:sSup>
                          <m:sSup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+3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−1)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30</m:t>
                        </m:r>
                      </m:den>
                    </m:f>
                  </m:oMath>
                </a14:m>
                <a:endParaRPr lang="en-GB" b="0" dirty="0">
                  <a:latin typeface="Lora" pitchFamily="2" charset="0"/>
                </a:endParaRPr>
              </a:p>
            </p:txBody>
          </p:sp>
        </mc:Choice>
        <mc:Fallback>
          <p:sp>
            <p:nvSpPr>
              <p:cNvPr id="74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825625"/>
                <a:ext cx="10515600" cy="4351338"/>
              </a:xfrm>
              <a:blipFill>
                <a:blip r:embed="rId3"/>
                <a:stretch>
                  <a:fillRect l="-1217" t="-1401"/>
                </a:stretch>
              </a:blipFill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906538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7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7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4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3917</TotalTime>
  <Words>561</Words>
  <Application>Microsoft Office PowerPoint</Application>
  <PresentationFormat>Widescreen</PresentationFormat>
  <Paragraphs>81</Paragraphs>
  <Slides>12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20" baseType="lpstr">
      <vt:lpstr>Arial</vt:lpstr>
      <vt:lpstr>Calibri</vt:lpstr>
      <vt:lpstr>Calibri Light</vt:lpstr>
      <vt:lpstr>Cambria Math</vt:lpstr>
      <vt:lpstr>Lora</vt:lpstr>
      <vt:lpstr>Trebuchet MS</vt:lpstr>
      <vt:lpstr>Wingdings</vt:lpstr>
      <vt:lpstr>Office Theme</vt:lpstr>
      <vt:lpstr>INTEGRAL</vt:lpstr>
      <vt:lpstr>Apa yang akan kita pelajari?</vt:lpstr>
      <vt:lpstr>Notasi Sigma dan Product</vt:lpstr>
      <vt:lpstr>Notasi Sigma</vt:lpstr>
      <vt:lpstr>PowerPoint Presentation</vt:lpstr>
      <vt:lpstr>Sifat-sifat Notasi Sigma</vt:lpstr>
      <vt:lpstr>PowerPoint Presentation</vt:lpstr>
      <vt:lpstr>PowerPoint Presentation</vt:lpstr>
      <vt:lpstr>Beberapa Jumlah Khusus</vt:lpstr>
      <vt:lpstr>PowerPoint Presentation</vt:lpstr>
      <vt:lpstr>Notasi Product</vt:lpstr>
      <vt:lpstr>Sekian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Lenovo</dc:creator>
  <cp:lastModifiedBy>HP</cp:lastModifiedBy>
  <cp:revision>105</cp:revision>
  <dcterms:created xsi:type="dcterms:W3CDTF">2020-04-16T06:28:25Z</dcterms:created>
  <dcterms:modified xsi:type="dcterms:W3CDTF">2023-09-06T01:35:51Z</dcterms:modified>
</cp:coreProperties>
</file>