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  <p:sldId id="264" r:id="rId4"/>
    <p:sldId id="263" r:id="rId5"/>
    <p:sldId id="262" r:id="rId6"/>
    <p:sldId id="261" r:id="rId7"/>
    <p:sldId id="268" r:id="rId8"/>
    <p:sldId id="260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F539AF-C0F6-46B2-B874-FEFC181545DF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329EB3-FDBB-4AEA-A32A-E30600B94B10}">
      <dgm:prSet phldrT="[Text]"/>
      <dgm:spPr/>
      <dgm:t>
        <a:bodyPr/>
        <a:lstStyle/>
        <a:p>
          <a:r>
            <a:rPr lang="en-US" dirty="0" smtClean="0"/>
            <a:t>back</a:t>
          </a:r>
          <a:endParaRPr lang="en-US" dirty="0"/>
        </a:p>
      </dgm:t>
    </dgm:pt>
    <dgm:pt modelId="{15CB7AC9-2810-4BAB-9BD9-632669D3798A}" type="parTrans" cxnId="{3FC0BA14-BBEA-4F4F-BF6F-EA44AAB93730}">
      <dgm:prSet/>
      <dgm:spPr/>
      <dgm:t>
        <a:bodyPr/>
        <a:lstStyle/>
        <a:p>
          <a:endParaRPr lang="en-US"/>
        </a:p>
      </dgm:t>
    </dgm:pt>
    <dgm:pt modelId="{CDF4B7E6-0DC0-4A9F-A200-712C1DC3433A}" type="sibTrans" cxnId="{3FC0BA14-BBEA-4F4F-BF6F-EA44AAB93730}">
      <dgm:prSet/>
      <dgm:spPr/>
      <dgm:t>
        <a:bodyPr/>
        <a:lstStyle/>
        <a:p>
          <a:endParaRPr lang="en-US"/>
        </a:p>
      </dgm:t>
    </dgm:pt>
    <dgm:pt modelId="{4D06423C-8FAA-43C5-BE48-F807B174B997}">
      <dgm:prSet phldrT="[Text]"/>
      <dgm:spPr/>
      <dgm:t>
        <a:bodyPr/>
        <a:lstStyle/>
        <a:p>
          <a:r>
            <a:rPr lang="en-US" dirty="0" smtClean="0"/>
            <a:t>next</a:t>
          </a:r>
          <a:endParaRPr lang="en-US" dirty="0"/>
        </a:p>
      </dgm:t>
    </dgm:pt>
    <dgm:pt modelId="{F6D1CE04-CD13-4267-8025-E2D5E2F12353}" type="parTrans" cxnId="{7C0DFD32-9A6C-4229-BAD6-100EDE318331}">
      <dgm:prSet/>
      <dgm:spPr/>
      <dgm:t>
        <a:bodyPr/>
        <a:lstStyle/>
        <a:p>
          <a:endParaRPr lang="en-US"/>
        </a:p>
      </dgm:t>
    </dgm:pt>
    <dgm:pt modelId="{A59C86F6-FC55-4907-99A6-0EABF07C49AB}" type="sibTrans" cxnId="{7C0DFD32-9A6C-4229-BAD6-100EDE318331}">
      <dgm:prSet/>
      <dgm:spPr/>
      <dgm:t>
        <a:bodyPr/>
        <a:lstStyle/>
        <a:p>
          <a:endParaRPr lang="en-US"/>
        </a:p>
      </dgm:t>
    </dgm:pt>
    <dgm:pt modelId="{AAA4731F-F61F-42CE-BB4C-9C6D653DE1F7}" type="pres">
      <dgm:prSet presAssocID="{EBF539AF-C0F6-46B2-B874-FEFC181545D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7AC952-19F1-494A-950D-8CB7AB046660}" type="pres">
      <dgm:prSet presAssocID="{A6329EB3-FDBB-4AEA-A32A-E30600B94B10}" presName="arrow" presStyleLbl="node1" presStyleIdx="0" presStyleCnt="2" custScaleX="36759" custScaleY="312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744944-AC0D-44BB-8D0C-2D36B627F0E5}" type="pres">
      <dgm:prSet presAssocID="{4D06423C-8FAA-43C5-BE48-F807B174B997}" presName="arrow" presStyleLbl="node1" presStyleIdx="1" presStyleCnt="2" custScaleX="36759" custScaleY="316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C0BA14-BBEA-4F4F-BF6F-EA44AAB93730}" srcId="{EBF539AF-C0F6-46B2-B874-FEFC181545DF}" destId="{A6329EB3-FDBB-4AEA-A32A-E30600B94B10}" srcOrd="0" destOrd="0" parTransId="{15CB7AC9-2810-4BAB-9BD9-632669D3798A}" sibTransId="{CDF4B7E6-0DC0-4A9F-A200-712C1DC3433A}"/>
    <dgm:cxn modelId="{7C0DFD32-9A6C-4229-BAD6-100EDE318331}" srcId="{EBF539AF-C0F6-46B2-B874-FEFC181545DF}" destId="{4D06423C-8FAA-43C5-BE48-F807B174B997}" srcOrd="1" destOrd="0" parTransId="{F6D1CE04-CD13-4267-8025-E2D5E2F12353}" sibTransId="{A59C86F6-FC55-4907-99A6-0EABF07C49AB}"/>
    <dgm:cxn modelId="{479BADB5-DADA-4487-8C04-4566BF440ECD}" type="presOf" srcId="{EBF539AF-C0F6-46B2-B874-FEFC181545DF}" destId="{AAA4731F-F61F-42CE-BB4C-9C6D653DE1F7}" srcOrd="0" destOrd="0" presId="urn:microsoft.com/office/officeart/2005/8/layout/arrow1"/>
    <dgm:cxn modelId="{1CA5AB04-A36E-4BEB-989C-51787C2F17EF}" type="presOf" srcId="{4D06423C-8FAA-43C5-BE48-F807B174B997}" destId="{42744944-AC0D-44BB-8D0C-2D36B627F0E5}" srcOrd="0" destOrd="0" presId="urn:microsoft.com/office/officeart/2005/8/layout/arrow1"/>
    <dgm:cxn modelId="{D4D602F7-DF74-4314-8DFD-A8FA3CC82413}" type="presOf" srcId="{A6329EB3-FDBB-4AEA-A32A-E30600B94B10}" destId="{6D7AC952-19F1-494A-950D-8CB7AB046660}" srcOrd="0" destOrd="0" presId="urn:microsoft.com/office/officeart/2005/8/layout/arrow1"/>
    <dgm:cxn modelId="{9000CEDA-5EA1-4982-B228-35DD823FA6F8}" type="presParOf" srcId="{AAA4731F-F61F-42CE-BB4C-9C6D653DE1F7}" destId="{6D7AC952-19F1-494A-950D-8CB7AB046660}" srcOrd="0" destOrd="0" presId="urn:microsoft.com/office/officeart/2005/8/layout/arrow1"/>
    <dgm:cxn modelId="{FB3FBCEC-7791-4354-98C9-5FB21B80F9FB}" type="presParOf" srcId="{AAA4731F-F61F-42CE-BB4C-9C6D653DE1F7}" destId="{42744944-AC0D-44BB-8D0C-2D36B627F0E5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7AC952-19F1-494A-950D-8CB7AB046660}">
      <dsp:nvSpPr>
        <dsp:cNvPr id="0" name=""/>
        <dsp:cNvSpPr/>
      </dsp:nvSpPr>
      <dsp:spPr>
        <a:xfrm rot="16200000">
          <a:off x="293721" y="314394"/>
          <a:ext cx="335799" cy="285610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back</a:t>
          </a:r>
          <a:endParaRPr lang="en-US" sz="500" kern="1200" dirty="0"/>
        </a:p>
      </dsp:txBody>
      <dsp:txXfrm rot="5400000">
        <a:off x="368798" y="373249"/>
        <a:ext cx="235628" cy="167899"/>
      </dsp:txXfrm>
    </dsp:sp>
    <dsp:sp modelId="{42744944-AC0D-44BB-8D0C-2D36B627F0E5}">
      <dsp:nvSpPr>
        <dsp:cNvPr id="0" name=""/>
        <dsp:cNvSpPr/>
      </dsp:nvSpPr>
      <dsp:spPr>
        <a:xfrm rot="5400000">
          <a:off x="7676278" y="312690"/>
          <a:ext cx="335799" cy="289018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next</a:t>
          </a:r>
          <a:endParaRPr lang="en-US" sz="500" kern="1200" dirty="0"/>
        </a:p>
      </dsp:txBody>
      <dsp:txXfrm rot="-5400000">
        <a:off x="7699669" y="373249"/>
        <a:ext cx="238440" cy="1678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1670-9DF1-4F15-87B3-8E18BC6790DB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C18A9-D212-4EF0-92DD-7ECD5DF29E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1670-9DF1-4F15-87B3-8E18BC6790DB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C18A9-D212-4EF0-92DD-7ECD5DF29E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1670-9DF1-4F15-87B3-8E18BC6790DB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C18A9-D212-4EF0-92DD-7ECD5DF29E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1670-9DF1-4F15-87B3-8E18BC6790DB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C18A9-D212-4EF0-92DD-7ECD5DF29E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1670-9DF1-4F15-87B3-8E18BC6790DB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C18A9-D212-4EF0-92DD-7ECD5DF29E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1670-9DF1-4F15-87B3-8E18BC6790DB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C18A9-D212-4EF0-92DD-7ECD5DF29E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1670-9DF1-4F15-87B3-8E18BC6790DB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C18A9-D212-4EF0-92DD-7ECD5DF29E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1670-9DF1-4F15-87B3-8E18BC6790DB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C18A9-D212-4EF0-92DD-7ECD5DF29E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1670-9DF1-4F15-87B3-8E18BC6790DB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C18A9-D212-4EF0-92DD-7ECD5DF29E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1670-9DF1-4F15-87B3-8E18BC6790DB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C18A9-D212-4EF0-92DD-7ECD5DF29E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1670-9DF1-4F15-87B3-8E18BC6790DB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C18A9-D212-4EF0-92DD-7ECD5DF29E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81670-9DF1-4F15-87B3-8E18BC6790DB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C18A9-D212-4EF0-92DD-7ECD5DF29E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Instrumen</a:t>
            </a:r>
            <a:r>
              <a:rPr lang="en-US" sz="3600" dirty="0" smtClean="0"/>
              <a:t> </a:t>
            </a:r>
            <a:r>
              <a:rPr lang="en-US" sz="3600" dirty="0" err="1" smtClean="0"/>
              <a:t>Tes</a:t>
            </a:r>
            <a:r>
              <a:rPr lang="en-US" sz="3600" dirty="0" smtClean="0"/>
              <a:t> </a:t>
            </a:r>
            <a:r>
              <a:rPr lang="en-US" sz="3600" dirty="0" err="1" smtClean="0"/>
              <a:t>Matematika</a:t>
            </a:r>
            <a:r>
              <a:rPr lang="en-US" sz="3600" dirty="0" smtClean="0"/>
              <a:t> </a:t>
            </a:r>
            <a:r>
              <a:rPr lang="en-US" sz="3600" dirty="0" err="1" smtClean="0"/>
              <a:t>Berdasarkan</a:t>
            </a:r>
            <a:r>
              <a:rPr lang="en-US" sz="3600" dirty="0" smtClean="0"/>
              <a:t> </a:t>
            </a:r>
            <a:r>
              <a:rPr lang="en-US" sz="3600" dirty="0" err="1" smtClean="0"/>
              <a:t>Taksonomi</a:t>
            </a:r>
            <a:r>
              <a:rPr lang="en-US" sz="3600" dirty="0" smtClean="0"/>
              <a:t> Bloom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Materi</a:t>
            </a:r>
            <a:r>
              <a:rPr lang="en-US" sz="3600" dirty="0" smtClean="0"/>
              <a:t> : </a:t>
            </a:r>
            <a:r>
              <a:rPr lang="en-US" sz="3600" dirty="0" err="1" smtClean="0"/>
              <a:t>Pertidaksamaan</a:t>
            </a:r>
            <a:r>
              <a:rPr lang="en-US" sz="3600" dirty="0" smtClean="0"/>
              <a:t> Linier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25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Instrumen</a:t>
            </a:r>
            <a:r>
              <a:rPr lang="en-US" sz="2400" dirty="0" smtClean="0"/>
              <a:t> </a:t>
            </a:r>
            <a:r>
              <a:rPr lang="en-US" sz="2400" dirty="0" err="1" smtClean="0"/>
              <a:t>Tes</a:t>
            </a:r>
            <a:r>
              <a:rPr lang="en-US" sz="2400" dirty="0" smtClean="0"/>
              <a:t> </a:t>
            </a:r>
            <a:r>
              <a:rPr lang="en-US" sz="2400" dirty="0" err="1" smtClean="0"/>
              <a:t>Matematika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Taksonomi</a:t>
            </a:r>
            <a:r>
              <a:rPr lang="en-US" sz="2400" dirty="0" smtClean="0"/>
              <a:t> Bloom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066800"/>
          <a:ext cx="8610601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887"/>
                <a:gridCol w="1436913"/>
                <a:gridCol w="1066800"/>
                <a:gridCol w="2895601"/>
                <a:gridCol w="1904999"/>
                <a:gridCol w="914401"/>
              </a:tblGrid>
              <a:tr h="85928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Kompetensi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Dasar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Jenjang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Kogtnitif</a:t>
                      </a:r>
                      <a:r>
                        <a:rPr lang="en-US" baseline="0" dirty="0" smtClean="0"/>
                        <a:t> Bloom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Butir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Soal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Jawaban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Score</a:t>
                      </a:r>
                      <a:endParaRPr lang="en-US" dirty="0"/>
                    </a:p>
                  </a:txBody>
                  <a:tcPr/>
                </a:tc>
              </a:tr>
              <a:tr h="4474718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Siswa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diharapkan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dapat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menggunakan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notasi</a:t>
                      </a:r>
                      <a:r>
                        <a:rPr lang="en-US" sz="1600" baseline="0" dirty="0" smtClean="0"/>
                        <a:t> &lt;,&gt;,≤,≥</a:t>
                      </a:r>
                    </a:p>
                    <a:p>
                      <a:endParaRPr lang="en-US" sz="1600" baseline="0" dirty="0" smtClean="0"/>
                    </a:p>
                    <a:p>
                      <a:r>
                        <a:rPr lang="en-US" sz="1600" dirty="0" err="1" smtClean="0"/>
                        <a:t>Mengenali</a:t>
                      </a:r>
                      <a:r>
                        <a:rPr lang="en-US" sz="1600" dirty="0" smtClean="0"/>
                        <a:t> PLSV </a:t>
                      </a:r>
                      <a:r>
                        <a:rPr lang="en-US" sz="1600" dirty="0" err="1" smtClean="0"/>
                        <a:t>dalam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berbagai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bentuk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variabel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600" dirty="0" err="1" smtClean="0"/>
                        <a:t>Isilah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titik</a:t>
                      </a:r>
                      <a:r>
                        <a:rPr lang="en-US" sz="1600" baseline="0" dirty="0" smtClean="0"/>
                        <a:t> – </a:t>
                      </a:r>
                      <a:r>
                        <a:rPr lang="en-US" sz="1600" baseline="0" dirty="0" err="1" smtClean="0"/>
                        <a:t>titik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berikut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dengan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tanda</a:t>
                      </a:r>
                      <a:r>
                        <a:rPr lang="en-US" sz="1600" baseline="0" dirty="0" smtClean="0"/>
                        <a:t> “&lt;“ </a:t>
                      </a:r>
                      <a:r>
                        <a:rPr lang="en-US" sz="1600" baseline="0" dirty="0" err="1" smtClean="0"/>
                        <a:t>atau</a:t>
                      </a:r>
                      <a:r>
                        <a:rPr lang="en-US" sz="1600" baseline="0" dirty="0" smtClean="0"/>
                        <a:t> “&gt;” agar </a:t>
                      </a:r>
                      <a:r>
                        <a:rPr lang="en-US" sz="1600" baseline="0" dirty="0" err="1" smtClean="0"/>
                        <a:t>menjadi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kalimat</a:t>
                      </a:r>
                      <a:r>
                        <a:rPr lang="en-US" sz="1600" baseline="0" dirty="0" smtClean="0"/>
                        <a:t> yang </a:t>
                      </a:r>
                      <a:r>
                        <a:rPr lang="en-US" sz="1600" baseline="0" dirty="0" err="1" smtClean="0"/>
                        <a:t>tepat</a:t>
                      </a:r>
                      <a:r>
                        <a:rPr lang="en-US" sz="1600" baseline="0" dirty="0" smtClean="0"/>
                        <a:t>! 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1600" baseline="0" dirty="0" smtClean="0"/>
                        <a:t>2+3 … 4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1600" baseline="0" dirty="0" smtClean="0"/>
                        <a:t>4x6 … 5+7</a:t>
                      </a:r>
                      <a:endParaRPr lang="en-US" sz="1600" dirty="0" smtClean="0"/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 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Perhatikan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kalimat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matematika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berikut</a:t>
                      </a: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AutoNum type="alphaLcPeriod"/>
                      </a:pPr>
                      <a:r>
                        <a:rPr lang="nn-NO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2x – 3 &lt; 7 f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2b – 1 &lt; 5b</a:t>
                      </a:r>
                      <a:endParaRPr lang="nn-NO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AutoNum type="alphaLcPeriod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4n + 2 = 8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s-E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 + y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</a:t>
                      </a:r>
                      <a:r>
                        <a:rPr lang="es-E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s-E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4p &lt; 6p – 11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&gt; -1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7t + 1 &gt; 2t + 6</a:t>
                      </a:r>
                    </a:p>
                    <a:p>
                      <a:r>
                        <a:rPr lang="sv-SE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Dari kalimat di atas manakah yang merupakan PtLSV dan mana yang bukan PtLSV </a:t>
                      </a:r>
                      <a:r>
                        <a:rPr lang="sv-S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1.a. 2+3  &gt; 4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    b. 4x6  &gt; 5+7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None/>
                      </a:pPr>
                      <a:r>
                        <a:rPr lang="en-US" baseline="0" dirty="0" smtClean="0"/>
                        <a:t>  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 2.a.  </a:t>
                      </a:r>
                      <a:r>
                        <a:rPr lang="en-US" baseline="0" dirty="0" err="1" smtClean="0"/>
                        <a:t>bukan</a:t>
                      </a:r>
                      <a:endParaRPr lang="en-US" baseline="0" dirty="0" smtClean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     b. </a:t>
                      </a:r>
                      <a:r>
                        <a:rPr lang="en-US" baseline="0" dirty="0" err="1" smtClean="0"/>
                        <a:t>ya</a:t>
                      </a:r>
                      <a:endParaRPr lang="en-US" baseline="0" dirty="0" smtClean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     c. </a:t>
                      </a:r>
                      <a:r>
                        <a:rPr lang="en-US" baseline="0" dirty="0" err="1" smtClean="0"/>
                        <a:t>bukan</a:t>
                      </a:r>
                      <a:endParaRPr lang="en-US" baseline="0" dirty="0" smtClean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     d. </a:t>
                      </a:r>
                      <a:r>
                        <a:rPr lang="en-US" baseline="0" dirty="0" err="1" smtClean="0"/>
                        <a:t>ya</a:t>
                      </a:r>
                      <a:endParaRPr lang="en-US" baseline="0" dirty="0" smtClean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     e. </a:t>
                      </a:r>
                      <a:r>
                        <a:rPr lang="en-US" baseline="0" dirty="0" err="1" smtClean="0"/>
                        <a:t>ya</a:t>
                      </a:r>
                      <a:endParaRPr lang="en-US" baseline="0" dirty="0" smtClean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     f. </a:t>
                      </a:r>
                      <a:r>
                        <a:rPr lang="en-US" baseline="0" dirty="0" err="1" smtClean="0"/>
                        <a:t>ya</a:t>
                      </a:r>
                      <a:endParaRPr lang="en-US" baseline="0" dirty="0" smtClean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     g. </a:t>
                      </a:r>
                      <a:r>
                        <a:rPr lang="en-US" baseline="0" dirty="0" err="1" smtClean="0"/>
                        <a:t>ya</a:t>
                      </a:r>
                      <a:r>
                        <a:rPr lang="en-US" baseline="0" dirty="0" smtClean="0"/>
                        <a:t>    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838200"/>
          <a:ext cx="8229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  <a:gridCol w="1600200"/>
                <a:gridCol w="990600"/>
                <a:gridCol w="2362200"/>
                <a:gridCol w="2133600"/>
                <a:gridCol w="83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Kompetensi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Dasar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Jenjang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Kognitif</a:t>
                      </a:r>
                      <a:r>
                        <a:rPr lang="en-US" dirty="0" smtClean="0"/>
                        <a:t> Bloom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Butir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Soal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Jawaban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Score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Menggunakan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bentuk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setara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dari</a:t>
                      </a:r>
                      <a:r>
                        <a:rPr lang="en-US" sz="1600" dirty="0" smtClean="0"/>
                        <a:t> PLSV </a:t>
                      </a:r>
                      <a:r>
                        <a:rPr lang="en-US" sz="1600" dirty="0" err="1" smtClean="0"/>
                        <a:t>dengan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cara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kedua</a:t>
                      </a:r>
                      <a:r>
                        <a:rPr lang="en-US" sz="1600" dirty="0" smtClean="0"/>
                        <a:t>  </a:t>
                      </a:r>
                      <a:r>
                        <a:rPr lang="en-US" sz="1600" dirty="0" err="1" smtClean="0"/>
                        <a:t>ruas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ditambah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dikurangi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dikalikan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dibagi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dengan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bilangan</a:t>
                      </a:r>
                      <a:r>
                        <a:rPr lang="en-US" sz="1600" dirty="0" smtClean="0"/>
                        <a:t> yang </a:t>
                      </a:r>
                      <a:r>
                        <a:rPr lang="en-US" sz="1600" dirty="0" err="1" smtClean="0"/>
                        <a:t>sama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600" dirty="0" err="1" smtClean="0"/>
                        <a:t>Tentukan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sebuah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pertidaksamaan</a:t>
                      </a:r>
                      <a:r>
                        <a:rPr lang="en-US" sz="1600" dirty="0" smtClean="0"/>
                        <a:t> yang </a:t>
                      </a:r>
                      <a:r>
                        <a:rPr lang="en-US" sz="1600" dirty="0" err="1" smtClean="0"/>
                        <a:t>ekuivalen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dengan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pertidaksamaan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berikut</a:t>
                      </a:r>
                      <a:r>
                        <a:rPr lang="en-US" sz="1600" dirty="0" smtClean="0"/>
                        <a:t>: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1600" dirty="0" smtClean="0"/>
                        <a:t>2x – 5 &lt; 2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1600" dirty="0" smtClean="0"/>
                        <a:t>Y + 7 ≥ -3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1600" dirty="0" smtClean="0"/>
                        <a:t>-4x ≥ 12</a:t>
                      </a:r>
                    </a:p>
                    <a:p>
                      <a:pPr marL="342900" indent="-342900">
                        <a:buNone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sz="1600" dirty="0" smtClean="0"/>
                        <a:t>1.a. 2x – 5 &lt; 2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sz="1600" dirty="0" smtClean="0"/>
                        <a:t>     =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2x -5 + 3 &lt; 2 + 3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sz="1600" dirty="0" smtClean="0"/>
                        <a:t>     = 2x – 2 &lt; 5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sz="1600" dirty="0" err="1" smtClean="0"/>
                        <a:t>Jadi</a:t>
                      </a:r>
                      <a:r>
                        <a:rPr lang="en-US" sz="1600" dirty="0" smtClean="0"/>
                        <a:t>, 2x –</a:t>
                      </a:r>
                      <a:r>
                        <a:rPr lang="en-US" sz="1600" baseline="0" dirty="0" smtClean="0"/>
                        <a:t> 5 &lt; 2 = 2x – 2 &lt; 5</a:t>
                      </a:r>
                    </a:p>
                    <a:p>
                      <a:pPr marL="342900" indent="-342900">
                        <a:buNone/>
                      </a:pPr>
                      <a:endParaRPr lang="en-US" sz="1600" baseline="0" dirty="0" smtClean="0"/>
                    </a:p>
                    <a:p>
                      <a:pPr marL="342900" indent="-342900">
                        <a:buNone/>
                      </a:pPr>
                      <a:r>
                        <a:rPr lang="en-US" sz="1600" baseline="0" dirty="0" smtClean="0"/>
                        <a:t>    b. y + 7 ≥ -3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sz="1600" baseline="0" dirty="0" smtClean="0"/>
                        <a:t>      = y + 7 – 7 ≥ - 3 -7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sz="1600" baseline="0" dirty="0" smtClean="0"/>
                        <a:t>       = y ≥ - 10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jadi</a:t>
                      </a:r>
                      <a:r>
                        <a:rPr lang="en-US" sz="1600" baseline="0" dirty="0" smtClean="0"/>
                        <a:t>, y + 7 ≥ -3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sz="1600" baseline="0" dirty="0" smtClean="0"/>
                        <a:t>        = y ≥ -10</a:t>
                      </a:r>
                    </a:p>
                    <a:p>
                      <a:pPr marL="342900" indent="-342900">
                        <a:buNone/>
                      </a:pPr>
                      <a:endParaRPr lang="en-US" sz="1600" baseline="0" dirty="0" smtClean="0"/>
                    </a:p>
                    <a:p>
                      <a:pPr marL="342900" indent="-342900">
                        <a:buNone/>
                      </a:pPr>
                      <a:r>
                        <a:rPr lang="en-US" sz="1600" baseline="0" dirty="0" smtClean="0"/>
                        <a:t>     c. -4x : (-4) ≥ 12 : (-4)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sz="1600" baseline="0" dirty="0" smtClean="0"/>
                        <a:t>         = x ≥ -3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sz="1600" baseline="0" dirty="0" smtClean="0"/>
                        <a:t>    </a:t>
                      </a:r>
                      <a:r>
                        <a:rPr lang="en-US" sz="1600" baseline="0" dirty="0" err="1" smtClean="0"/>
                        <a:t>jadi</a:t>
                      </a:r>
                      <a:r>
                        <a:rPr lang="en-US" sz="1600" baseline="0" dirty="0" smtClean="0"/>
                        <a:t>, -4x ≥ 12 = x ≤ -3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381000" y="5562600"/>
          <a:ext cx="8305800" cy="91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6"/>
          <p:cNvGraphicFramePr>
            <a:graphicFrameLocks noGrp="1"/>
          </p:cNvGraphicFramePr>
          <p:nvPr>
            <p:ph idx="1"/>
          </p:nvPr>
        </p:nvGraphicFramePr>
        <p:xfrm>
          <a:off x="533400" y="853440"/>
          <a:ext cx="82296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  <a:gridCol w="1219200"/>
                <a:gridCol w="914400"/>
                <a:gridCol w="1828800"/>
                <a:gridCol w="3200400"/>
                <a:gridCol w="762000"/>
              </a:tblGrid>
              <a:tr h="107899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Kompetensi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Dasar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Jenjang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Kognitif</a:t>
                      </a:r>
                      <a:r>
                        <a:rPr lang="en-US" sz="1600" dirty="0" smtClean="0"/>
                        <a:t> Bloom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Butir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Soal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Jawaban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Score</a:t>
                      </a:r>
                      <a:endParaRPr lang="en-US" sz="1600" dirty="0"/>
                    </a:p>
                  </a:txBody>
                  <a:tcPr/>
                </a:tc>
              </a:tr>
              <a:tr h="431596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Menghitung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akar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penyelesaian</a:t>
                      </a:r>
                      <a:r>
                        <a:rPr lang="en-US" sz="1500" dirty="0" smtClean="0"/>
                        <a:t> PLSV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600" dirty="0" err="1" smtClean="0"/>
                        <a:t>Untuk</a:t>
                      </a:r>
                      <a:r>
                        <a:rPr lang="en-US" sz="1600" dirty="0" smtClean="0"/>
                        <a:t>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sz="1600" dirty="0" smtClean="0"/>
                        <a:t>x </a:t>
                      </a:r>
                      <a:r>
                        <a:rPr lang="el-GR" sz="1600" dirty="0" smtClean="0"/>
                        <a:t>ε</a:t>
                      </a:r>
                      <a:r>
                        <a:rPr lang="en-US" sz="1600" dirty="0" smtClean="0"/>
                        <a:t> {0,1,2,3,4}, </a:t>
                      </a:r>
                      <a:r>
                        <a:rPr lang="en-US" sz="1600" dirty="0" err="1" smtClean="0"/>
                        <a:t>tentukan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himpunan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penyelesaian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dari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pertidaksaman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berikut</a:t>
                      </a:r>
                      <a:r>
                        <a:rPr lang="en-US" sz="1600" dirty="0" smtClean="0"/>
                        <a:t> :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1600" dirty="0" smtClean="0"/>
                        <a:t>x + 3 &gt; 4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1600" dirty="0" smtClean="0"/>
                        <a:t>X – 1 ≤ 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1.a.  x + 3 &gt; 4, x </a:t>
                      </a:r>
                      <a:r>
                        <a:rPr lang="el-GR" sz="1600" dirty="0" smtClean="0"/>
                        <a:t>ε</a:t>
                      </a:r>
                      <a:r>
                        <a:rPr lang="en-US" sz="1600" dirty="0" smtClean="0"/>
                        <a:t> {0,1,2,3,4}</a:t>
                      </a:r>
                    </a:p>
                    <a:p>
                      <a:r>
                        <a:rPr lang="en-US" sz="1600" dirty="0" smtClean="0"/>
                        <a:t>Agar </a:t>
                      </a:r>
                      <a:r>
                        <a:rPr lang="en-US" sz="1600" dirty="0" err="1" smtClean="0"/>
                        <a:t>lebih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mudah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kita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dapat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membuatnya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dalam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bentuk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tabel</a:t>
                      </a:r>
                      <a:r>
                        <a:rPr lang="en-US" sz="1600" dirty="0" smtClean="0"/>
                        <a:t> :</a:t>
                      </a:r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err="1" smtClean="0"/>
                        <a:t>Jadi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baseline="0" dirty="0" smtClean="0"/>
                        <a:t> HP </a:t>
                      </a:r>
                      <a:r>
                        <a:rPr lang="en-US" sz="1600" baseline="0" dirty="0" err="1" smtClean="0"/>
                        <a:t>adalah</a:t>
                      </a:r>
                      <a:r>
                        <a:rPr lang="en-US" sz="1600" baseline="0" dirty="0" smtClean="0"/>
                        <a:t> {2,3,4}</a:t>
                      </a:r>
                    </a:p>
                    <a:p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b. x-1≤2, x </a:t>
                      </a:r>
                      <a:r>
                        <a:rPr lang="el-GR" sz="1600" baseline="0" dirty="0" smtClean="0"/>
                        <a:t>ε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{0,1,2,3,4}</a:t>
                      </a:r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err="1" smtClean="0"/>
                        <a:t>Jadi</a:t>
                      </a:r>
                      <a:r>
                        <a:rPr lang="en-US" sz="1600" dirty="0" smtClean="0"/>
                        <a:t>, HP </a:t>
                      </a:r>
                      <a:r>
                        <a:rPr lang="en-US" sz="1600" dirty="0" err="1" smtClean="0"/>
                        <a:t>adalah</a:t>
                      </a:r>
                      <a:r>
                        <a:rPr lang="en-US" sz="1600" dirty="0" smtClean="0"/>
                        <a:t> {0,1,2,3}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876800" y="2819400"/>
          <a:ext cx="2971800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00"/>
                <a:gridCol w="495300"/>
                <a:gridCol w="495300"/>
                <a:gridCol w="495300"/>
                <a:gridCol w="495300"/>
                <a:gridCol w="49530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x+3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&gt;4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953000" y="4800600"/>
          <a:ext cx="2971800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00"/>
                <a:gridCol w="495300"/>
                <a:gridCol w="495300"/>
                <a:gridCol w="495300"/>
                <a:gridCol w="495300"/>
                <a:gridCol w="495300"/>
              </a:tblGrid>
              <a:tr h="330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1`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X-1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≤2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  <a:gridCol w="1524000"/>
                <a:gridCol w="1143000"/>
                <a:gridCol w="2667000"/>
                <a:gridCol w="1828800"/>
                <a:gridCol w="762000"/>
              </a:tblGrid>
              <a:tr h="10526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Kompetensi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Dasar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Jenjang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Kognitif</a:t>
                      </a:r>
                      <a:r>
                        <a:rPr lang="en-US" sz="1600" dirty="0" smtClean="0"/>
                        <a:t> Bloom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Butir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Soal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Jawaban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Score</a:t>
                      </a:r>
                      <a:endParaRPr lang="en-US" sz="1600" dirty="0"/>
                    </a:p>
                  </a:txBody>
                  <a:tcPr/>
                </a:tc>
              </a:tr>
              <a:tr h="23001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Menerapkan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konsep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pertidaksamaan</a:t>
                      </a:r>
                      <a:r>
                        <a:rPr lang="en-US" sz="1600" dirty="0" smtClean="0"/>
                        <a:t> linier </a:t>
                      </a:r>
                      <a:r>
                        <a:rPr lang="en-US" sz="1600" dirty="0" err="1" smtClean="0"/>
                        <a:t>suatu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variabel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untuk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memecahkan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masalah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Panjang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suatu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persegí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panjang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adalah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10 cm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lebarnya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( 3x – 1 ) cm,</a:t>
                      </a:r>
                    </a:p>
                    <a:p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sedangkan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luasnya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lebih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50 cm2.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Susunlah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pertidaksamaannya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selesaikan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!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 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(3x-1) &lt; 50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30x - 10 &lt; 50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30x &lt; 50 + 10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30x &lt; 60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 &lt; 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609600"/>
          <a:ext cx="822960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  <a:gridCol w="1295400"/>
                <a:gridCol w="914400"/>
                <a:gridCol w="1676400"/>
                <a:gridCol w="3276600"/>
                <a:gridCol w="762000"/>
              </a:tblGrid>
              <a:tr h="67838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Kompetensi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Dasar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Jenjang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Kognitif</a:t>
                      </a:r>
                      <a:r>
                        <a:rPr lang="en-US" sz="1600" dirty="0" smtClean="0"/>
                        <a:t> Bloom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Butir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Soal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Jawaban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Score</a:t>
                      </a:r>
                      <a:endParaRPr lang="en-US" sz="1600" dirty="0"/>
                    </a:p>
                  </a:txBody>
                  <a:tcPr/>
                </a:tc>
              </a:tr>
              <a:tr h="396981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Menentukan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akar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penyelesaian</a:t>
                      </a:r>
                      <a:r>
                        <a:rPr lang="en-US" sz="1600" baseline="0" dirty="0" smtClean="0"/>
                        <a:t> PLSV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400" dirty="0" err="1" smtClean="0"/>
                        <a:t>Tentukan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penyelesaian</a:t>
                      </a:r>
                      <a:r>
                        <a:rPr lang="en-US" sz="1400" dirty="0" smtClean="0"/>
                        <a:t>  </a:t>
                      </a:r>
                      <a:r>
                        <a:rPr lang="en-US" sz="1400" dirty="0" err="1" smtClean="0"/>
                        <a:t>dari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pertidaksaman</a:t>
                      </a:r>
                      <a:endParaRPr lang="en-US" sz="1400" dirty="0" smtClean="0"/>
                    </a:p>
                    <a:p>
                      <a:pPr marL="342900" indent="-342900">
                        <a:buNone/>
                      </a:pPr>
                      <a:r>
                        <a:rPr lang="en-US" sz="1400" dirty="0" smtClean="0"/>
                        <a:t> x</a:t>
                      </a:r>
                      <a:r>
                        <a:rPr lang="en-US" sz="1400" baseline="30000" dirty="0" smtClean="0"/>
                        <a:t>3</a:t>
                      </a:r>
                      <a:r>
                        <a:rPr lang="en-US" sz="1400" baseline="0" dirty="0" smtClean="0"/>
                        <a:t> -2x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0" dirty="0" smtClean="0"/>
                        <a:t> –x+1≤-1</a:t>
                      </a:r>
                      <a:endParaRPr lang="en-US" sz="1400" baseline="30000" dirty="0" smtClean="0"/>
                    </a:p>
                    <a:p>
                      <a:pPr marL="342900" indent="-342900">
                        <a:buNone/>
                      </a:pPr>
                      <a:endParaRPr lang="en-US" sz="1600" dirty="0" smtClean="0"/>
                    </a:p>
                    <a:p>
                      <a:pPr marL="342900" indent="-342900">
                        <a:buNone/>
                      </a:pPr>
                      <a:endParaRPr lang="en-US" sz="1600" dirty="0" smtClean="0"/>
                    </a:p>
                    <a:p>
                      <a:pPr marL="342900" indent="-342900">
                        <a:buNone/>
                      </a:pPr>
                      <a:endParaRPr lang="en-US" sz="1600" dirty="0" smtClean="0"/>
                    </a:p>
                    <a:p>
                      <a:pPr marL="342900" indent="-342900">
                        <a:buNone/>
                      </a:pPr>
                      <a:endParaRPr lang="en-US" sz="1600" dirty="0" smtClean="0"/>
                    </a:p>
                    <a:p>
                      <a:pPr marL="342900" indent="-342900">
                        <a:buNone/>
                      </a:pPr>
                      <a:endParaRPr lang="en-US" sz="1600" dirty="0" smtClean="0"/>
                    </a:p>
                    <a:p>
                      <a:pPr marL="342900" indent="-342900">
                        <a:buNone/>
                      </a:pPr>
                      <a:endParaRPr lang="en-US" sz="1600" dirty="0" smtClean="0"/>
                    </a:p>
                    <a:p>
                      <a:pPr marL="342900" indent="-342900">
                        <a:buNone/>
                      </a:pPr>
                      <a:endParaRPr lang="en-US" sz="1600" dirty="0" smtClean="0"/>
                    </a:p>
                    <a:p>
                      <a:pPr marL="342900" indent="-342900">
                        <a:buNone/>
                      </a:pPr>
                      <a:endParaRPr lang="en-US" sz="1600" dirty="0" smtClean="0"/>
                    </a:p>
                    <a:p>
                      <a:pPr marL="342900" indent="-342900">
                        <a:buNone/>
                      </a:pPr>
                      <a:endParaRPr lang="en-US" sz="1600" dirty="0" smtClean="0"/>
                    </a:p>
                    <a:p>
                      <a:pPr marL="342900" indent="-342900">
                        <a:buNone/>
                      </a:pPr>
                      <a:endParaRPr lang="en-US" sz="1600" dirty="0" smtClean="0"/>
                    </a:p>
                    <a:p>
                      <a:pPr marL="342900" indent="-342900">
                        <a:buNone/>
                      </a:pPr>
                      <a:endParaRPr lang="en-US" sz="1600" dirty="0" smtClean="0"/>
                    </a:p>
                    <a:p>
                      <a:pPr marL="342900" indent="-342900">
                        <a:buNone/>
                      </a:pPr>
                      <a:endParaRPr lang="en-US" sz="1600" dirty="0" smtClean="0"/>
                    </a:p>
                    <a:p>
                      <a:pPr marL="342900" indent="-342900">
                        <a:buNone/>
                      </a:pPr>
                      <a:endParaRPr lang="en-US" sz="1600" dirty="0" smtClean="0"/>
                    </a:p>
                    <a:p>
                      <a:pPr marL="342900" indent="-342900">
                        <a:buNone/>
                      </a:pPr>
                      <a:endParaRPr lang="en-US" sz="1600" dirty="0" smtClean="0"/>
                    </a:p>
                    <a:p>
                      <a:pPr marL="342900" indent="-342900">
                        <a:buNone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600" dirty="0" err="1" smtClean="0"/>
                        <a:t>Apabila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kedua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ruas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pada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pertidaksamaan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ditambah</a:t>
                      </a:r>
                      <a:r>
                        <a:rPr lang="en-US" sz="1600" baseline="0" dirty="0" smtClean="0"/>
                        <a:t> 1, </a:t>
                      </a:r>
                      <a:r>
                        <a:rPr lang="en-US" sz="1600" baseline="0" dirty="0" err="1" smtClean="0"/>
                        <a:t>maka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diperoleh</a:t>
                      </a:r>
                      <a:r>
                        <a:rPr lang="en-US" sz="1600" baseline="0" dirty="0" smtClean="0"/>
                        <a:t> :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 x</a:t>
                      </a:r>
                      <a:r>
                        <a:rPr lang="en-US" sz="1600" baseline="30000" dirty="0" smtClean="0"/>
                        <a:t>3</a:t>
                      </a:r>
                      <a:r>
                        <a:rPr lang="en-US" sz="1600" baseline="0" dirty="0" smtClean="0"/>
                        <a:t> -2x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baseline="0" dirty="0" smtClean="0"/>
                        <a:t> –x+2≤0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 ↔ (x-1) (x+1) (x-2)≤0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err="1" smtClean="0"/>
                        <a:t>Jika</a:t>
                      </a:r>
                      <a:r>
                        <a:rPr lang="en-US" sz="1600" baseline="0" dirty="0" smtClean="0"/>
                        <a:t>  (x-1) (x+1) (x-2)=0 \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err="1" smtClean="0"/>
                        <a:t>maka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diperoleh</a:t>
                      </a:r>
                      <a:r>
                        <a:rPr lang="en-US" sz="1600" baseline="0" dirty="0" smtClean="0"/>
                        <a:t> x=-1, x=1 </a:t>
                      </a:r>
                      <a:r>
                        <a:rPr lang="en-US" sz="1600" baseline="0" dirty="0" err="1" smtClean="0"/>
                        <a:t>atau</a:t>
                      </a:r>
                      <a:r>
                        <a:rPr lang="en-US" sz="1600" baseline="0" dirty="0" smtClean="0"/>
                        <a:t> x=2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aseline="0" dirty="0" smtClean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aseline="30000" dirty="0" smtClean="0"/>
                    </a:p>
                    <a:p>
                      <a:pPr marL="342900" indent="-342900">
                        <a:buNone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762001"/>
          <a:ext cx="8229600" cy="4514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990600"/>
                <a:gridCol w="1066800"/>
                <a:gridCol w="990600"/>
                <a:gridCol w="1600200"/>
                <a:gridCol w="2133600"/>
              </a:tblGrid>
              <a:tr h="305930"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Tanda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Nilai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Kesimpulan</a:t>
                      </a:r>
                      <a:endParaRPr lang="en-US" sz="1400" dirty="0"/>
                    </a:p>
                  </a:txBody>
                  <a:tcPr/>
                </a:tc>
              </a:tr>
              <a:tr h="31952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X+1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X-1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X-2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(x+1) (x-1) (x-2)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35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X&lt;-1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Pertidaksamaan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dipenuhi</a:t>
                      </a:r>
                      <a:endParaRPr lang="en-US" sz="1400" dirty="0"/>
                    </a:p>
                  </a:txBody>
                  <a:tcPr/>
                </a:tc>
              </a:tr>
              <a:tr h="6803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-1&lt;x&lt;1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Pertidaksamaan</a:t>
                      </a:r>
                      <a:r>
                        <a:rPr lang="en-US" sz="1400" dirty="0" smtClean="0"/>
                        <a:t>  </a:t>
                      </a:r>
                      <a:r>
                        <a:rPr lang="en-US" sz="1400" dirty="0" err="1" smtClean="0"/>
                        <a:t>tidak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dipenuhi</a:t>
                      </a:r>
                      <a:endParaRPr lang="en-US" sz="1400" dirty="0" smtClean="0"/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4818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1&lt;x&lt;2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Pertidaksamaan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dipenuhi</a:t>
                      </a:r>
                      <a:endParaRPr lang="en-US" sz="1400" dirty="0" smtClean="0"/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6803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X&gt;2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Pertidaksamaan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tidak</a:t>
                      </a:r>
                      <a:r>
                        <a:rPr lang="en-US" sz="1400" dirty="0" smtClean="0"/>
                        <a:t>  </a:t>
                      </a:r>
                      <a:r>
                        <a:rPr lang="en-US" sz="1400" dirty="0" err="1" smtClean="0"/>
                        <a:t>dipenuhi</a:t>
                      </a:r>
                      <a:endParaRPr lang="en-US" sz="1400" dirty="0" smtClean="0"/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4818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X=1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Pertidaksamaan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dipenuhi</a:t>
                      </a:r>
                      <a:endParaRPr lang="en-US" sz="1400" dirty="0" smtClean="0"/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4818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X=1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Pertidaksamaan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dipenuhi</a:t>
                      </a:r>
                      <a:endParaRPr lang="en-US" sz="1400" dirty="0" smtClean="0"/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4818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X=2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Pertidaksamaan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dipenuhi</a:t>
                      </a:r>
                      <a:endParaRPr lang="en-US" sz="1400" dirty="0" smtClean="0"/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81400" y="228601"/>
            <a:ext cx="191276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TABEL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5257800"/>
            <a:ext cx="777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{x</a:t>
            </a:r>
            <a:r>
              <a:rPr lang="el-GR" sz="1400" dirty="0" smtClean="0"/>
              <a:t>ε</a:t>
            </a:r>
            <a:r>
              <a:rPr lang="en-US" sz="1400" dirty="0" err="1" smtClean="0"/>
              <a:t>R|x</a:t>
            </a:r>
            <a:r>
              <a:rPr lang="en-US" sz="1400" dirty="0" smtClean="0"/>
              <a:t>≤-1 </a:t>
            </a:r>
            <a:r>
              <a:rPr lang="en-US" sz="1400" dirty="0" err="1" smtClean="0"/>
              <a:t>atau</a:t>
            </a:r>
            <a:r>
              <a:rPr lang="en-US" sz="1400" dirty="0" smtClean="0"/>
              <a:t> 1≤x ≤2}</a:t>
            </a:r>
          </a:p>
          <a:p>
            <a:r>
              <a:rPr lang="en-US" sz="1400" dirty="0" err="1" smtClean="0"/>
              <a:t>Jadi</a:t>
            </a:r>
            <a:r>
              <a:rPr lang="en-US" sz="1400" dirty="0" smtClean="0"/>
              <a:t>, </a:t>
            </a:r>
            <a:r>
              <a:rPr lang="en-US" sz="1400" dirty="0" err="1" smtClean="0"/>
              <a:t>penyelesaiannya</a:t>
            </a:r>
            <a:r>
              <a:rPr lang="en-US" sz="1400" dirty="0" smtClean="0"/>
              <a:t> </a:t>
            </a:r>
            <a:r>
              <a:rPr lang="en-US" sz="1400" dirty="0" err="1" smtClean="0"/>
              <a:t>adalah</a:t>
            </a:r>
            <a:r>
              <a:rPr lang="en-US" sz="1400" dirty="0" smtClean="0"/>
              <a:t> 2x+6</a:t>
            </a:r>
          </a:p>
          <a:p>
            <a:r>
              <a:rPr lang="en-US" sz="1400" dirty="0" smtClean="0"/>
              <a:t>			 ≤ x+1</a:t>
            </a:r>
          </a:p>
          <a:p>
            <a:r>
              <a:rPr lang="en-US" sz="1400" dirty="0" smtClean="0"/>
              <a:t>		         x-2 </a:t>
            </a:r>
          </a:p>
          <a:p>
            <a:endParaRPr lang="en-US" sz="1400" dirty="0" smtClean="0"/>
          </a:p>
          <a:p>
            <a:endParaRPr lang="en-US" sz="1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590800" y="5865812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762000"/>
          <a:ext cx="8229600" cy="5061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  <a:gridCol w="1600200"/>
                <a:gridCol w="990600"/>
                <a:gridCol w="2057400"/>
                <a:gridCol w="2590800"/>
                <a:gridCol w="685800"/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Kompetensi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Dasar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Jenjang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Kognitif</a:t>
                      </a:r>
                      <a:r>
                        <a:rPr lang="en-US" sz="1600" dirty="0" smtClean="0"/>
                        <a:t> Bloom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Butir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Soal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Jawaban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Score</a:t>
                      </a:r>
                      <a:endParaRPr lang="en-US" sz="1600" dirty="0"/>
                    </a:p>
                  </a:txBody>
                  <a:tcPr/>
                </a:tc>
              </a:tr>
              <a:tr h="423876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Menentukan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akar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penyelesaian</a:t>
                      </a:r>
                      <a:r>
                        <a:rPr lang="en-US" baseline="0" dirty="0" smtClean="0"/>
                        <a:t> PLSV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 err="1" smtClean="0"/>
                        <a:t>Tentukan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nilai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x yang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memenuhi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pertidaksamaan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|2x-4|≥6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|2x-4|≥6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|2x-4|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≥6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4x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-16x+16≥36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4x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-16x-20≥0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x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-4x-5≥0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(x-5) (x+1) ≥0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x</a:t>
                      </a:r>
                      <a:r>
                        <a:rPr lang="en-US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=5     x</a:t>
                      </a:r>
                      <a:r>
                        <a:rPr lang="en-US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=-1</a:t>
                      </a:r>
                    </a:p>
                    <a:p>
                      <a:pPr marL="342900" indent="-342900">
                        <a:buNone/>
                      </a:pPr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None/>
                      </a:pPr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None/>
                      </a:pPr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None/>
                      </a:pPr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None/>
                      </a:pPr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None/>
                      </a:pPr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None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HP={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x|x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≤-1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x≥5, x</a:t>
                      </a:r>
                      <a:r>
                        <a:rPr lang="el-G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5638800" y="4648200"/>
            <a:ext cx="1905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Connector 7"/>
          <p:cNvSpPr/>
          <p:nvPr/>
        </p:nvSpPr>
        <p:spPr>
          <a:xfrm>
            <a:off x="6019800" y="4648200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7010400" y="4648200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867400" y="4876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934200" y="48884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cxnSp>
        <p:nvCxnSpPr>
          <p:cNvPr id="18" name="Shape 17"/>
          <p:cNvCxnSpPr/>
          <p:nvPr/>
        </p:nvCxnSpPr>
        <p:spPr>
          <a:xfrm rot="5400000" flipH="1" flipV="1">
            <a:off x="7151641" y="4114801"/>
            <a:ext cx="468359" cy="62075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hape 21"/>
          <p:cNvCxnSpPr/>
          <p:nvPr/>
        </p:nvCxnSpPr>
        <p:spPr>
          <a:xfrm rot="10800000">
            <a:off x="5410201" y="4191000"/>
            <a:ext cx="674645" cy="468360"/>
          </a:xfrm>
          <a:prstGeom prst="bentConnector3">
            <a:avLst>
              <a:gd name="adj1" fmla="val 687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8800"/>
            <a:ext cx="8229600" cy="2316162"/>
          </a:xfrm>
        </p:spPr>
        <p:txBody>
          <a:bodyPr/>
          <a:lstStyle/>
          <a:p>
            <a:r>
              <a:rPr lang="en-US" dirty="0" smtClean="0"/>
              <a:t>SEKIAN DAN TERIMA KASIH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800</Words>
  <Application>Microsoft Office PowerPoint</Application>
  <PresentationFormat>On-screen Show (4:3)</PresentationFormat>
  <Paragraphs>256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Instrumen Tes Matematika Berdasarkan Taksonomi Bloom   Materi : Pertidaksamaan Linier  </vt:lpstr>
      <vt:lpstr>Instrumen Tes Matematika Berdasarkan Taksonomi Bloom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SEKIAN DAN TERIMA KASIH</vt:lpstr>
    </vt:vector>
  </TitlesOfParts>
  <Company>LPKIA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EVALUASI PE</dc:title>
  <dc:creator>Rizal</dc:creator>
  <cp:lastModifiedBy>emmella</cp:lastModifiedBy>
  <cp:revision>37</cp:revision>
  <dcterms:created xsi:type="dcterms:W3CDTF">2010-02-14T01:09:51Z</dcterms:created>
  <dcterms:modified xsi:type="dcterms:W3CDTF">2016-03-13T22:19:11Z</dcterms:modified>
</cp:coreProperties>
</file>