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4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39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319599" y="1429226"/>
            <a:ext cx="7477601" cy="3332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Membangun Hubungan Kerja yang Sehat: Kunci Sukses dalam Kolaborasi Tim</a:t>
            </a:r>
            <a:endParaRPr lang="en-US" sz="5249" dirty="0"/>
          </a:p>
        </p:txBody>
      </p:sp>
      <p:sp>
        <p:nvSpPr>
          <p:cNvPr id="5" name="Text 2"/>
          <p:cNvSpPr/>
          <p:nvPr/>
        </p:nvSpPr>
        <p:spPr>
          <a:xfrm>
            <a:off x="6319599" y="509528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Hubungan yang sehat antar anggota tim merupakan kunci sukses kolaborasi yang produktif. Dalam artikel ini akan dibahas bagaimana membangun hubungan tersebut dengan baik.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319599" y="6428065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219" y="6435685"/>
            <a:ext cx="340162" cy="34016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786086" y="6411397"/>
            <a:ext cx="198882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by Adil Arnady</a:t>
            </a:r>
            <a:endParaRPr lang="en-US" sz="2187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37993" y="1214914"/>
            <a:ext cx="70713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Membuat Tujuan Bersama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353628"/>
            <a:ext cx="3295888" cy="203692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668203"/>
            <a:ext cx="29641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Visi dan Misi Bersama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5237559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Adakan diskusi untuk membentuk visi dan misi tim yang jelas dan dapat diemban bersama.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2353628"/>
            <a:ext cx="3296007" cy="20370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466832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Tujuan Spesifik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667137" y="5237678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Buat tujuan yang spesifik, terukur, dan relevan untuk mencapai visi dan misi tim.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2353628"/>
            <a:ext cx="3296007" cy="203704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466832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Konsistensi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296400" y="523767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Jadwalkan evaluasi berkala untuk memastikan bahwa tujuan tetap konsisten dan mudah dipahami oleh anggota tim.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37993" y="971431"/>
            <a:ext cx="67360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Komunikasi yang Efektif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2110145"/>
            <a:ext cx="5166122" cy="2462927"/>
          </a:xfrm>
          <a:prstGeom prst="roundRect">
            <a:avLst>
              <a:gd name="adj" fmla="val 4060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73975" y="2346127"/>
            <a:ext cx="24231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Saling Mendengar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273975" y="2915483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Jadilah pendengar yang baik dan berikan kesempatan pada anggota tim untuk mengekspresikan ide dan solusi mereka.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2110145"/>
            <a:ext cx="5166122" cy="2462927"/>
          </a:xfrm>
          <a:prstGeom prst="roundRect">
            <a:avLst>
              <a:gd name="adj" fmla="val 4060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62267" y="2346127"/>
            <a:ext cx="24231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Jelas dan Terbuka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662267" y="2915483"/>
            <a:ext cx="46941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Komunikasikan ide dan problem dengan jelas dan terbuka supaya anggota tim dapat memberikan respon dan feedback yang memadai.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037993" y="4795242"/>
            <a:ext cx="5166122" cy="2462927"/>
          </a:xfrm>
          <a:prstGeom prst="roundRect">
            <a:avLst>
              <a:gd name="adj" fmla="val 4060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273975" y="503122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Non-Verbal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2273975" y="5600581"/>
            <a:ext cx="46941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Perhatikan juga bahasa tubuh dan ekspresi wajah saat berkomunikasi supaya pesan yang ingin disampaikan dapat diterima dengan baik.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7426285" y="4795242"/>
            <a:ext cx="5166122" cy="2462927"/>
          </a:xfrm>
          <a:prstGeom prst="roundRect">
            <a:avLst>
              <a:gd name="adj" fmla="val 4060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62267" y="503122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Konsistensi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7662267" y="5600581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Jadwalkan waktu untuk pertemuan team building dan rapat rutin untuk membicarakan progres dan tantangan yang dihadapi.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37993" y="732234"/>
            <a:ext cx="87934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Keterbukaan Antar Anggota Tim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4506397"/>
            <a:ext cx="10554414" cy="44410"/>
          </a:xfrm>
          <a:prstGeom prst="rect">
            <a:avLst/>
          </a:prstGeom>
          <a:solidFill>
            <a:srgbClr val="99DDFF"/>
          </a:solidFill>
          <a:ln/>
        </p:spPr>
      </p:sp>
      <p:sp>
        <p:nvSpPr>
          <p:cNvPr id="6" name="Shape 3"/>
          <p:cNvSpPr/>
          <p:nvPr/>
        </p:nvSpPr>
        <p:spPr>
          <a:xfrm>
            <a:off x="4598849" y="4506397"/>
            <a:ext cx="44410" cy="777597"/>
          </a:xfrm>
          <a:prstGeom prst="rect">
            <a:avLst/>
          </a:prstGeom>
          <a:solidFill>
            <a:srgbClr val="99DDFF"/>
          </a:solidFill>
          <a:ln/>
        </p:spPr>
      </p:sp>
      <p:sp>
        <p:nvSpPr>
          <p:cNvPr id="7" name="Shape 4"/>
          <p:cNvSpPr/>
          <p:nvPr/>
        </p:nvSpPr>
        <p:spPr>
          <a:xfrm>
            <a:off x="4371142" y="425648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552474" y="4298156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3241834" y="5506283"/>
            <a:ext cx="27584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Berbagi Pengalaman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2260163" y="6075640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Adakan aktivitas yang memancing anggota tim untuk berbagi pengalaman, mengekspresikan diri, dan mengenalkan keunikan masing-masing individu.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7292995" y="3728799"/>
            <a:ext cx="44410" cy="777597"/>
          </a:xfrm>
          <a:prstGeom prst="rect">
            <a:avLst/>
          </a:prstGeom>
          <a:solidFill>
            <a:srgbClr val="99DDFF"/>
          </a:solidFill>
          <a:ln/>
        </p:spPr>
      </p:sp>
      <p:sp>
        <p:nvSpPr>
          <p:cNvPr id="12" name="Shape 9"/>
          <p:cNvSpPr/>
          <p:nvPr/>
        </p:nvSpPr>
        <p:spPr>
          <a:xfrm>
            <a:off x="7065288" y="425648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19950" y="4298156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6204228" y="187094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Menjaga Privasi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4954310" y="2440305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Pastikan keamanan dan privasi setiap anggota tim terjaga, sehingga mereka merasa nyaman untuk terbuka dan jujur.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9987141" y="4506397"/>
            <a:ext cx="44410" cy="777597"/>
          </a:xfrm>
          <a:prstGeom prst="rect">
            <a:avLst/>
          </a:prstGeom>
          <a:solidFill>
            <a:srgbClr val="99DDFF"/>
          </a:solidFill>
          <a:ln/>
        </p:spPr>
      </p:sp>
      <p:sp>
        <p:nvSpPr>
          <p:cNvPr id="17" name="Shape 14"/>
          <p:cNvSpPr/>
          <p:nvPr/>
        </p:nvSpPr>
        <p:spPr>
          <a:xfrm>
            <a:off x="9759434" y="425648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9910286" y="4298156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8898374" y="550628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Empati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7648456" y="6075640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Mengajari anggota tim tentang pentingnya memiliki empati dan memahami kondisi masing-masing individu, sehingga dapat membantu menangani masalah tim.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37993" y="68996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Membuat Kesepakatan dan Aturan Dasar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523053"/>
            <a:ext cx="3295888" cy="203692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837628"/>
            <a:ext cx="29870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Kesepakatan bersama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5406985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Buat kesepakatan bersama di antara semua anggota tim mengenai visi, misi, dan tujuan yang ingin dicapai.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2523053"/>
            <a:ext cx="3296007" cy="20370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4837748"/>
            <a:ext cx="28956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Etika kerja yang jelas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667137" y="5407104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Tentukan etika kerja yang jelas mengenai waktu bekerja, tanggung jawab, dan sikap profesional dalam bekerja bersama tim.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2523053"/>
            <a:ext cx="3296007" cy="203704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4837748"/>
            <a:ext cx="28727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Toleransi dan Respek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296400" y="5407104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Penuhi kebutuhan masing-masing individu dengan toleransi dan hormat, jangan ragu untuk beradaptasi terhadap masalah yang dihadapi tim.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73028" y="1490424"/>
            <a:ext cx="8084225" cy="10637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188"/>
              </a:lnSpc>
              <a:buNone/>
            </a:pPr>
            <a:r>
              <a:rPr lang="en-US" sz="3350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Menjalin Kepercayaan antar Anggota Tim</a:t>
            </a:r>
            <a:endParaRPr lang="en-US" sz="3350" dirty="0"/>
          </a:p>
        </p:txBody>
      </p:sp>
      <p:sp>
        <p:nvSpPr>
          <p:cNvPr id="5" name="Shape 2"/>
          <p:cNvSpPr/>
          <p:nvPr/>
        </p:nvSpPr>
        <p:spPr>
          <a:xfrm>
            <a:off x="3273028" y="2942392"/>
            <a:ext cx="382905" cy="382905"/>
          </a:xfrm>
          <a:prstGeom prst="roundRect">
            <a:avLst>
              <a:gd name="adj" fmla="val 20002"/>
            </a:avLst>
          </a:prstGeom>
          <a:solidFill>
            <a:srgbClr val="CCEEFF"/>
          </a:solidFill>
          <a:ln w="10597">
            <a:solidFill>
              <a:srgbClr val="99DD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3411141" y="2974300"/>
            <a:ext cx="106680" cy="3190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13"/>
              </a:lnSpc>
              <a:buNone/>
            </a:pPr>
            <a:r>
              <a:rPr lang="en-US" sz="2010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010" dirty="0"/>
          </a:p>
        </p:txBody>
      </p:sp>
      <p:sp>
        <p:nvSpPr>
          <p:cNvPr id="7" name="Text 4"/>
          <p:cNvSpPr/>
          <p:nvPr/>
        </p:nvSpPr>
        <p:spPr>
          <a:xfrm>
            <a:off x="3826073" y="3000851"/>
            <a:ext cx="3403997" cy="5317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94"/>
              </a:lnSpc>
              <a:buNone/>
            </a:pPr>
            <a:r>
              <a:rPr lang="en-US" sz="1675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Terampil dalam Keahlian Masing-Masing</a:t>
            </a:r>
            <a:endParaRPr lang="en-US" sz="1675" dirty="0"/>
          </a:p>
        </p:txBody>
      </p:sp>
      <p:sp>
        <p:nvSpPr>
          <p:cNvPr id="8" name="Text 5"/>
          <p:cNvSpPr/>
          <p:nvPr/>
        </p:nvSpPr>
        <p:spPr>
          <a:xfrm>
            <a:off x="3826073" y="3702725"/>
            <a:ext cx="3403997" cy="13608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44"/>
              </a:lnSpc>
              <a:buNone/>
            </a:pPr>
            <a:r>
              <a:rPr lang="en-US" sz="134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Perlakukan keahlian masing-masing anggota tim sebagai nilai tambah, bukan sebagai ancaman. Ini membantu meningkatkan kepercayaan antar anggota tim.</a:t>
            </a:r>
            <a:endParaRPr lang="en-US" sz="1340" dirty="0"/>
          </a:p>
        </p:txBody>
      </p:sp>
      <p:sp>
        <p:nvSpPr>
          <p:cNvPr id="9" name="Shape 6"/>
          <p:cNvSpPr/>
          <p:nvPr/>
        </p:nvSpPr>
        <p:spPr>
          <a:xfrm>
            <a:off x="7400211" y="2942392"/>
            <a:ext cx="382905" cy="382905"/>
          </a:xfrm>
          <a:prstGeom prst="roundRect">
            <a:avLst>
              <a:gd name="adj" fmla="val 20002"/>
            </a:avLst>
          </a:prstGeom>
          <a:solidFill>
            <a:srgbClr val="CCEEFF"/>
          </a:solidFill>
          <a:ln w="10597">
            <a:solidFill>
              <a:srgbClr val="99DDF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515463" y="2974300"/>
            <a:ext cx="152400" cy="3190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13"/>
              </a:lnSpc>
              <a:buNone/>
            </a:pPr>
            <a:r>
              <a:rPr lang="en-US" sz="2010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010" dirty="0"/>
          </a:p>
        </p:txBody>
      </p:sp>
      <p:sp>
        <p:nvSpPr>
          <p:cNvPr id="11" name="Text 8"/>
          <p:cNvSpPr/>
          <p:nvPr/>
        </p:nvSpPr>
        <p:spPr>
          <a:xfrm>
            <a:off x="7953256" y="3000851"/>
            <a:ext cx="3403997" cy="5317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94"/>
              </a:lnSpc>
              <a:buNone/>
            </a:pPr>
            <a:r>
              <a:rPr lang="en-US" sz="1675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Relasikan Tantangan Tim sebagai Tantangan Bersama</a:t>
            </a:r>
            <a:endParaRPr lang="en-US" sz="1675" dirty="0"/>
          </a:p>
        </p:txBody>
      </p:sp>
      <p:sp>
        <p:nvSpPr>
          <p:cNvPr id="12" name="Text 9"/>
          <p:cNvSpPr/>
          <p:nvPr/>
        </p:nvSpPr>
        <p:spPr>
          <a:xfrm>
            <a:off x="7953256" y="3702725"/>
            <a:ext cx="3403997" cy="16330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44"/>
              </a:lnSpc>
              <a:buNone/>
            </a:pPr>
            <a:r>
              <a:rPr lang="en-US" sz="134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Seiring dengan berkembangnya teknologi, kekuatan individu sangatlah kecil. Oleh karena itu, apabila tim mengalami kesulitan, jadikan sebagai kesempatan belajar bersama, dan jangan mencari kambing hitam.</a:t>
            </a:r>
            <a:endParaRPr lang="en-US" sz="1340" dirty="0"/>
          </a:p>
        </p:txBody>
      </p:sp>
      <p:sp>
        <p:nvSpPr>
          <p:cNvPr id="13" name="Shape 10"/>
          <p:cNvSpPr/>
          <p:nvPr/>
        </p:nvSpPr>
        <p:spPr>
          <a:xfrm>
            <a:off x="3273028" y="5638919"/>
            <a:ext cx="382905" cy="382905"/>
          </a:xfrm>
          <a:prstGeom prst="roundRect">
            <a:avLst>
              <a:gd name="adj" fmla="val 20002"/>
            </a:avLst>
          </a:prstGeom>
          <a:solidFill>
            <a:srgbClr val="CCEEFF"/>
          </a:solidFill>
          <a:ln w="10597">
            <a:solidFill>
              <a:srgbClr val="99DDF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3388281" y="5670828"/>
            <a:ext cx="152400" cy="3190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13"/>
              </a:lnSpc>
              <a:buNone/>
            </a:pPr>
            <a:r>
              <a:rPr lang="en-US" sz="2010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010" dirty="0"/>
          </a:p>
        </p:txBody>
      </p:sp>
      <p:sp>
        <p:nvSpPr>
          <p:cNvPr id="15" name="Text 12"/>
          <p:cNvSpPr/>
          <p:nvPr/>
        </p:nvSpPr>
        <p:spPr>
          <a:xfrm>
            <a:off x="3826073" y="5697379"/>
            <a:ext cx="2362200" cy="2658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94"/>
              </a:lnSpc>
              <a:buNone/>
            </a:pPr>
            <a:r>
              <a:rPr lang="en-US" sz="1675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Cemburu Budaya Kerja</a:t>
            </a:r>
            <a:endParaRPr lang="en-US" sz="1675" dirty="0"/>
          </a:p>
        </p:txBody>
      </p:sp>
      <p:sp>
        <p:nvSpPr>
          <p:cNvPr id="16" name="Text 13"/>
          <p:cNvSpPr/>
          <p:nvPr/>
        </p:nvSpPr>
        <p:spPr>
          <a:xfrm>
            <a:off x="3826073" y="6133386"/>
            <a:ext cx="3403997" cy="13608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44"/>
              </a:lnSpc>
              <a:buNone/>
            </a:pPr>
            <a:r>
              <a:rPr lang="en-US" sz="134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Memiliki budaya kerja yang baik dalam tim membantu melibatkan kerja sama antara anggota tim yang berbeda dan memberi kesempatan untuk saling membantu dalam tugas-tugas kerja.</a:t>
            </a:r>
            <a:endParaRPr lang="en-US" sz="1340" dirty="0"/>
          </a:p>
        </p:txBody>
      </p:sp>
      <p:sp>
        <p:nvSpPr>
          <p:cNvPr id="17" name="Shape 14"/>
          <p:cNvSpPr/>
          <p:nvPr/>
        </p:nvSpPr>
        <p:spPr>
          <a:xfrm>
            <a:off x="7400211" y="5638919"/>
            <a:ext cx="382905" cy="382905"/>
          </a:xfrm>
          <a:prstGeom prst="roundRect">
            <a:avLst>
              <a:gd name="adj" fmla="val 20002"/>
            </a:avLst>
          </a:prstGeom>
          <a:solidFill>
            <a:srgbClr val="CCEEFF"/>
          </a:solidFill>
          <a:ln w="10597">
            <a:solidFill>
              <a:srgbClr val="99DDF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511653" y="5670828"/>
            <a:ext cx="160020" cy="3190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13"/>
              </a:lnSpc>
              <a:buNone/>
            </a:pPr>
            <a:r>
              <a:rPr lang="en-US" sz="2010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4</a:t>
            </a:r>
            <a:endParaRPr lang="en-US" sz="2010" dirty="0"/>
          </a:p>
        </p:txBody>
      </p:sp>
      <p:sp>
        <p:nvSpPr>
          <p:cNvPr id="19" name="Text 16"/>
          <p:cNvSpPr/>
          <p:nvPr/>
        </p:nvSpPr>
        <p:spPr>
          <a:xfrm>
            <a:off x="7953256" y="5697379"/>
            <a:ext cx="3403997" cy="5317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94"/>
              </a:lnSpc>
              <a:buNone/>
            </a:pPr>
            <a:r>
              <a:rPr lang="en-US" sz="1675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Perhatikan Ide dan Saran Anggota Tim</a:t>
            </a:r>
            <a:endParaRPr lang="en-US" sz="1675" dirty="0"/>
          </a:p>
        </p:txBody>
      </p:sp>
      <p:sp>
        <p:nvSpPr>
          <p:cNvPr id="20" name="Text 17"/>
          <p:cNvSpPr/>
          <p:nvPr/>
        </p:nvSpPr>
        <p:spPr>
          <a:xfrm>
            <a:off x="7953256" y="6399252"/>
            <a:ext cx="3403997" cy="13608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44"/>
              </a:lnSpc>
              <a:buNone/>
            </a:pPr>
            <a:r>
              <a:rPr lang="en-US" sz="134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Ajukan pertanyaan kepada anggota tim tentang ide atau saran mereka, dan kemudian dengarkan mereka dengan seksama. Perhatikan secara positif dan konstruktif.</a:t>
            </a:r>
            <a:endParaRPr lang="en-US" sz="134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37993" y="2182058"/>
            <a:ext cx="102565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Mendorong Kerjasama dan Kolaborasi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3431857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Belajar Tim</a:t>
            </a:r>
            <a:endParaRPr lang="en-US" sz="2624" dirty="0"/>
          </a:p>
        </p:txBody>
      </p:sp>
      <p:sp>
        <p:nvSpPr>
          <p:cNvPr id="6" name="Text 3"/>
          <p:cNvSpPr/>
          <p:nvPr/>
        </p:nvSpPr>
        <p:spPr>
          <a:xfrm>
            <a:off x="2037993" y="4070509"/>
            <a:ext cx="315753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Belajar dari anggota tim lainnya, jangan malu untuk menanyakan atau meminta bantuan ketika ada kendala dalam tugas-tugas kerja.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745123" y="3431857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Brainstorming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745123" y="4070509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Berkumpul untuk melakukan brainstorming ide dalam proses kerja, ini membuka ruang komunikasi terpercaya dan diskusi yang terbuka.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451062" y="3431857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Pentingnya Tim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9451062" y="4070509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Menyusun perencanaan yang menjorok pada pentingnya tim adalah kunci utama dalam membangun kerjasama dan kolaborasi yang sukses.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37993" y="666274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Meningkatkan Kualitas Kerja dan Produktivitas Tim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2499360"/>
            <a:ext cx="10554414" cy="5063847"/>
          </a:xfrm>
          <a:prstGeom prst="roundRect">
            <a:avLst>
              <a:gd name="adj" fmla="val 1975"/>
            </a:avLst>
          </a:prstGeom>
          <a:noFill/>
          <a:ln w="13811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051804" y="2513171"/>
            <a:ext cx="10526792" cy="9925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2274213" y="2654022"/>
            <a:ext cx="60448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1.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3330654" y="2654022"/>
            <a:ext cx="248281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Bertanggung jawab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265426" y="2654022"/>
            <a:ext cx="609099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Anggota tim harus bertanggung jawab atas tugasnya masing-masing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2051804" y="3505676"/>
            <a:ext cx="10526792" cy="9925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2274213" y="3646527"/>
            <a:ext cx="60448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2.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3330654" y="3646527"/>
            <a:ext cx="248281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Penuhi Kebutuhan Tim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6265426" y="3646527"/>
            <a:ext cx="609099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Bantu mengidentifikasi kebutuhan tim, berikan resolusi, dan penuhi kebutuhan tersebut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2051804" y="4498181"/>
            <a:ext cx="10526792" cy="170330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2274213" y="4639032"/>
            <a:ext cx="60448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3.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3330654" y="4639032"/>
            <a:ext cx="248281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Pendekatan Terstruktur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6265426" y="4639032"/>
            <a:ext cx="609099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Sering kali menghadapi kendala dan masalah dalam membangun hubungan kerja yang sehat di tim, oleh karena itulah perlunya pendekatan terstruktur dalam mengatasi masalah.</a:t>
            </a:r>
            <a:endParaRPr lang="en-US" sz="1750" dirty="0"/>
          </a:p>
        </p:txBody>
      </p:sp>
      <p:sp>
        <p:nvSpPr>
          <p:cNvPr id="18" name="Shape 15"/>
          <p:cNvSpPr/>
          <p:nvPr/>
        </p:nvSpPr>
        <p:spPr>
          <a:xfrm>
            <a:off x="2051804" y="6201489"/>
            <a:ext cx="10526792" cy="134790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9" name="Text 16"/>
          <p:cNvSpPr/>
          <p:nvPr/>
        </p:nvSpPr>
        <p:spPr>
          <a:xfrm>
            <a:off x="2274213" y="6342340"/>
            <a:ext cx="60448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4.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3330654" y="6342340"/>
            <a:ext cx="248281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Komunikasi Terbuka</a:t>
            </a:r>
            <a:endParaRPr lang="en-US" sz="1750" dirty="0"/>
          </a:p>
        </p:txBody>
      </p:sp>
      <p:sp>
        <p:nvSpPr>
          <p:cNvPr id="21" name="Text 18"/>
          <p:cNvSpPr/>
          <p:nvPr/>
        </p:nvSpPr>
        <p:spPr>
          <a:xfrm>
            <a:off x="6265426" y="6342340"/>
            <a:ext cx="609099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Menjaga komunikasi terus terbuka dan perekanan secara aktif terhadap perbedaan, pembahasan, dan pendapat dalam kelompok kerja.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610</Words>
  <Application>Microsoft Macintosh PowerPoint</Application>
  <PresentationFormat>Custom</PresentationFormat>
  <Paragraphs>77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Eudoxus Sans</vt:lpstr>
      <vt:lpstr>p22-mackinac-pro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adil arnady</cp:lastModifiedBy>
  <cp:revision>2</cp:revision>
  <dcterms:created xsi:type="dcterms:W3CDTF">2023-08-23T12:41:20Z</dcterms:created>
  <dcterms:modified xsi:type="dcterms:W3CDTF">2023-08-23T12:56:17Z</dcterms:modified>
</cp:coreProperties>
</file>