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10"/>
  </p:normalViewPr>
  <p:slideViewPr>
    <p:cSldViewPr snapToGrid="0" snapToObjects="1">
      <p:cViewPr varScale="1">
        <p:scale>
          <a:sx n="96" d="100"/>
          <a:sy n="96" d="100"/>
        </p:scale>
        <p:origin x="4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38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4" name="Text 2"/>
          <p:cNvSpPr/>
          <p:nvPr/>
        </p:nvSpPr>
        <p:spPr>
          <a:xfrm>
            <a:off x="6281976" y="585073"/>
            <a:ext cx="7552849" cy="4773454"/>
          </a:xfrm>
          <a:prstGeom prst="rect">
            <a:avLst/>
          </a:prstGeom>
          <a:noFill/>
          <a:ln/>
        </p:spPr>
        <p:txBody>
          <a:bodyPr wrap="square" rtlCol="0" anchor="t"/>
          <a:lstStyle/>
          <a:p>
            <a:pPr marL="0" indent="0">
              <a:lnSpc>
                <a:spcPts val="6265"/>
              </a:lnSpc>
              <a:buNone/>
            </a:pPr>
            <a:r>
              <a:rPr lang="en-US" sz="5012" dirty="0">
                <a:solidFill>
                  <a:srgbClr val="F2F2F3"/>
                </a:solidFill>
                <a:latin typeface="Poppins" pitchFamily="34" charset="0"/>
                <a:ea typeface="Poppins" pitchFamily="34" charset="-122"/>
                <a:cs typeface="Poppins" pitchFamily="34" charset="-120"/>
              </a:rPr>
              <a:t>Mengembangkan Kreativitas di Tempat Kerja
Mendorong Inovasi untuk Sukses Perusahaan</a:t>
            </a:r>
            <a:endParaRPr lang="en-US" sz="5012" dirty="0"/>
          </a:p>
        </p:txBody>
      </p:sp>
      <p:sp>
        <p:nvSpPr>
          <p:cNvPr id="5" name="Text 3"/>
          <p:cNvSpPr/>
          <p:nvPr/>
        </p:nvSpPr>
        <p:spPr>
          <a:xfrm>
            <a:off x="6281976" y="5676781"/>
            <a:ext cx="7552849" cy="1357789"/>
          </a:xfrm>
          <a:prstGeom prst="rect">
            <a:avLst/>
          </a:prstGeom>
          <a:noFill/>
          <a:ln/>
        </p:spPr>
        <p:txBody>
          <a:bodyPr wrap="square" rtlCol="0" anchor="t"/>
          <a:lstStyle/>
          <a:p>
            <a:pPr marL="0" indent="0">
              <a:lnSpc>
                <a:spcPts val="2673"/>
              </a:lnSpc>
              <a:buNone/>
            </a:pPr>
            <a:r>
              <a:rPr lang="en-US" sz="1671" dirty="0">
                <a:solidFill>
                  <a:srgbClr val="E5E0DF"/>
                </a:solidFill>
                <a:latin typeface="Roboto" pitchFamily="34" charset="0"/>
                <a:ea typeface="Roboto" pitchFamily="34" charset="-122"/>
                <a:cs typeface="Roboto" pitchFamily="34" charset="-120"/>
              </a:rPr>
              <a:t>Presentasi ini akan membahas pentingnya kreativitas di tempat kerja dan bagaimana kita dapat mendorong inovasi untuk mencapai sukses perusahaan. Kami akan mengidentifikasi faktor-faktor yang mempengaruhi kreativitas karyawan dan strategi kita untuk meningkatkan inovasi.</a:t>
            </a:r>
            <a:endParaRPr lang="en-US" sz="1671" dirty="0"/>
          </a:p>
        </p:txBody>
      </p:sp>
      <p:sp>
        <p:nvSpPr>
          <p:cNvPr id="6" name="Shape 4"/>
          <p:cNvSpPr/>
          <p:nvPr/>
        </p:nvSpPr>
        <p:spPr>
          <a:xfrm>
            <a:off x="6281976" y="7289125"/>
            <a:ext cx="339447" cy="339447"/>
          </a:xfrm>
          <a:prstGeom prst="roundRect">
            <a:avLst>
              <a:gd name="adj" fmla="val 26935238"/>
            </a:avLst>
          </a:prstGeom>
          <a:noFill/>
          <a:ln w="7620">
            <a:solidFill>
              <a:srgbClr val="FFFFFF"/>
            </a:solidFill>
            <a:prstDash val="solid"/>
          </a:ln>
        </p:spPr>
      </p:sp>
      <p:pic>
        <p:nvPicPr>
          <p:cNvPr id="7" name="Image 0" descr="preencoded.png"/>
          <p:cNvPicPr>
            <a:picLocks noChangeAspect="1"/>
          </p:cNvPicPr>
          <p:nvPr/>
        </p:nvPicPr>
        <p:blipFill>
          <a:blip r:embed="rId3"/>
          <a:stretch>
            <a:fillRect/>
          </a:stretch>
        </p:blipFill>
        <p:spPr>
          <a:xfrm>
            <a:off x="6289596" y="7296745"/>
            <a:ext cx="324207" cy="324207"/>
          </a:xfrm>
          <a:prstGeom prst="rect">
            <a:avLst/>
          </a:prstGeom>
        </p:spPr>
      </p:pic>
      <p:sp>
        <p:nvSpPr>
          <p:cNvPr id="8" name="Text 5"/>
          <p:cNvSpPr/>
          <p:nvPr/>
        </p:nvSpPr>
        <p:spPr>
          <a:xfrm>
            <a:off x="6727507" y="7273171"/>
            <a:ext cx="1767840" cy="371356"/>
          </a:xfrm>
          <a:prstGeom prst="rect">
            <a:avLst/>
          </a:prstGeom>
          <a:noFill/>
          <a:ln/>
        </p:spPr>
        <p:txBody>
          <a:bodyPr wrap="none" rtlCol="0" anchor="t"/>
          <a:lstStyle/>
          <a:p>
            <a:pPr marL="0" indent="0" algn="l">
              <a:lnSpc>
                <a:spcPts val="2924"/>
              </a:lnSpc>
              <a:buNone/>
            </a:pPr>
            <a:r>
              <a:rPr lang="en-US" sz="2088" b="1" dirty="0">
                <a:solidFill>
                  <a:srgbClr val="E5E0DF"/>
                </a:solidFill>
                <a:latin typeface="Roboto" pitchFamily="34" charset="0"/>
                <a:ea typeface="Roboto" pitchFamily="34" charset="-122"/>
                <a:cs typeface="Roboto" pitchFamily="34" charset="-120"/>
              </a:rPr>
              <a:t>by Adil Arnady</a:t>
            </a:r>
            <a:endParaRPr lang="en-US" sz="2088" dirty="0"/>
          </a:p>
        </p:txBody>
      </p:sp>
      <p:pic>
        <p:nvPicPr>
          <p:cNvPr id="9" name="Image 1" descr="preencoded.png"/>
          <p:cNvPicPr>
            <a:picLocks noChangeAspect="1"/>
          </p:cNvPicPr>
          <p:nvPr/>
        </p:nvPicPr>
        <p:blipFill>
          <a:blip r:embed="rId4"/>
          <a:stretch>
            <a:fillRect/>
          </a:stretch>
        </p:blipFill>
        <p:spPr>
          <a:xfrm>
            <a:off x="0" y="0"/>
            <a:ext cx="5486400" cy="822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w="13811">
            <a:solidFill>
              <a:srgbClr val="565151"/>
            </a:solidFill>
            <a:prstDash val="solid"/>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6" name="Text 3"/>
          <p:cNvSpPr/>
          <p:nvPr/>
        </p:nvSpPr>
        <p:spPr>
          <a:xfrm>
            <a:off x="2037993" y="1591985"/>
            <a:ext cx="4808220" cy="694373"/>
          </a:xfrm>
          <a:prstGeom prst="rect">
            <a:avLst/>
          </a:prstGeom>
          <a:noFill/>
          <a:ln/>
        </p:spPr>
        <p:txBody>
          <a:bodyPr wrap="none" rtlCol="0" anchor="t"/>
          <a:lstStyle/>
          <a:p>
            <a:pPr marL="0" indent="0">
              <a:lnSpc>
                <a:spcPts val="5468"/>
              </a:lnSpc>
              <a:buNone/>
            </a:pPr>
            <a:r>
              <a:rPr lang="en-US" sz="4374" dirty="0">
                <a:solidFill>
                  <a:srgbClr val="F2F2F3"/>
                </a:solidFill>
                <a:latin typeface="Poppins" pitchFamily="34" charset="0"/>
                <a:ea typeface="Poppins" pitchFamily="34" charset="-122"/>
                <a:cs typeface="Poppins" pitchFamily="34" charset="-120"/>
              </a:rPr>
              <a:t>Tujuan Presentasi</a:t>
            </a:r>
            <a:endParaRPr lang="en-US" sz="4374" dirty="0"/>
          </a:p>
        </p:txBody>
      </p:sp>
      <p:sp>
        <p:nvSpPr>
          <p:cNvPr id="7" name="Shape 4"/>
          <p:cNvSpPr/>
          <p:nvPr/>
        </p:nvSpPr>
        <p:spPr>
          <a:xfrm>
            <a:off x="2037993" y="2793206"/>
            <a:ext cx="499943" cy="499943"/>
          </a:xfrm>
          <a:prstGeom prst="roundRect">
            <a:avLst>
              <a:gd name="adj" fmla="val 20000"/>
            </a:avLst>
          </a:prstGeom>
          <a:solidFill>
            <a:srgbClr val="3D3D42"/>
          </a:solidFill>
          <a:ln w="13811">
            <a:solidFill>
              <a:srgbClr val="494950"/>
            </a:solidFill>
            <a:prstDash val="solid"/>
          </a:ln>
        </p:spPr>
      </p:sp>
      <p:sp>
        <p:nvSpPr>
          <p:cNvPr id="8" name="Text 5"/>
          <p:cNvSpPr/>
          <p:nvPr/>
        </p:nvSpPr>
        <p:spPr>
          <a:xfrm>
            <a:off x="2238375" y="2834878"/>
            <a:ext cx="99060" cy="416481"/>
          </a:xfrm>
          <a:prstGeom prst="rect">
            <a:avLst/>
          </a:prstGeom>
          <a:noFill/>
          <a:ln/>
        </p:spPr>
        <p:txBody>
          <a:bodyPr wrap="none" rtlCol="0" anchor="t"/>
          <a:lstStyle/>
          <a:p>
            <a:pPr marL="0" indent="0" algn="ctr">
              <a:lnSpc>
                <a:spcPts val="3281"/>
              </a:lnSpc>
              <a:buNone/>
            </a:pPr>
            <a:r>
              <a:rPr lang="en-US" sz="2624" dirty="0">
                <a:solidFill>
                  <a:srgbClr val="E5E0DF"/>
                </a:solidFill>
                <a:latin typeface="Poppins" pitchFamily="34" charset="0"/>
                <a:ea typeface="Poppins" pitchFamily="34" charset="-122"/>
                <a:cs typeface="Poppins" pitchFamily="34" charset="-120"/>
              </a:rPr>
              <a:t>1</a:t>
            </a:r>
            <a:endParaRPr lang="en-US" sz="2624" dirty="0"/>
          </a:p>
        </p:txBody>
      </p:sp>
      <p:sp>
        <p:nvSpPr>
          <p:cNvPr id="9" name="Text 6"/>
          <p:cNvSpPr/>
          <p:nvPr/>
        </p:nvSpPr>
        <p:spPr>
          <a:xfrm>
            <a:off x="2760107" y="2869525"/>
            <a:ext cx="2221944" cy="347186"/>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Klarifikasi</a:t>
            </a:r>
            <a:endParaRPr lang="en-US" sz="2187" dirty="0"/>
          </a:p>
        </p:txBody>
      </p:sp>
      <p:sp>
        <p:nvSpPr>
          <p:cNvPr id="10" name="Text 7"/>
          <p:cNvSpPr/>
          <p:nvPr/>
        </p:nvSpPr>
        <p:spPr>
          <a:xfrm>
            <a:off x="2760107" y="3438882"/>
            <a:ext cx="2647950" cy="2132409"/>
          </a:xfrm>
          <a:prstGeom prst="rect">
            <a:avLst/>
          </a:prstGeom>
          <a:noFill/>
          <a:ln/>
        </p:spPr>
        <p:txBody>
          <a:bodyPr wrap="square" rtlCol="0" anchor="t"/>
          <a:lstStyle/>
          <a:p>
            <a:pPr marL="0" indent="0">
              <a:lnSpc>
                <a:spcPts val="2799"/>
              </a:lnSpc>
              <a:buNone/>
            </a:pPr>
            <a:r>
              <a:rPr lang="en-US" sz="1750" dirty="0">
                <a:solidFill>
                  <a:srgbClr val="E5E0DF"/>
                </a:solidFill>
                <a:latin typeface="Roboto" pitchFamily="34" charset="0"/>
                <a:ea typeface="Roboto" pitchFamily="34" charset="-122"/>
                <a:cs typeface="Roboto" pitchFamily="34" charset="-120"/>
              </a:rPr>
              <a:t>Kami akan merumuskan perbedaan antara kreativitas dan inovasi dan mengapa keduanya penting untuk sukses perusahaan.</a:t>
            </a:r>
            <a:endParaRPr lang="en-US" sz="1750" dirty="0"/>
          </a:p>
        </p:txBody>
      </p:sp>
      <p:sp>
        <p:nvSpPr>
          <p:cNvPr id="11" name="Shape 8"/>
          <p:cNvSpPr/>
          <p:nvPr/>
        </p:nvSpPr>
        <p:spPr>
          <a:xfrm>
            <a:off x="5630228" y="2793206"/>
            <a:ext cx="499943" cy="499943"/>
          </a:xfrm>
          <a:prstGeom prst="roundRect">
            <a:avLst>
              <a:gd name="adj" fmla="val 20000"/>
            </a:avLst>
          </a:prstGeom>
          <a:solidFill>
            <a:srgbClr val="3D3D42"/>
          </a:solidFill>
          <a:ln w="13811">
            <a:solidFill>
              <a:srgbClr val="494950"/>
            </a:solidFill>
            <a:prstDash val="solid"/>
          </a:ln>
        </p:spPr>
      </p:sp>
      <p:sp>
        <p:nvSpPr>
          <p:cNvPr id="12" name="Text 9"/>
          <p:cNvSpPr/>
          <p:nvPr/>
        </p:nvSpPr>
        <p:spPr>
          <a:xfrm>
            <a:off x="5784890" y="2834878"/>
            <a:ext cx="190500" cy="416481"/>
          </a:xfrm>
          <a:prstGeom prst="rect">
            <a:avLst/>
          </a:prstGeom>
          <a:noFill/>
          <a:ln/>
        </p:spPr>
        <p:txBody>
          <a:bodyPr wrap="none" rtlCol="0" anchor="t"/>
          <a:lstStyle/>
          <a:p>
            <a:pPr marL="0" indent="0" algn="ctr">
              <a:lnSpc>
                <a:spcPts val="3281"/>
              </a:lnSpc>
              <a:buNone/>
            </a:pPr>
            <a:r>
              <a:rPr lang="en-US" sz="2624" dirty="0">
                <a:solidFill>
                  <a:srgbClr val="E5E0DF"/>
                </a:solidFill>
                <a:latin typeface="Poppins" pitchFamily="34" charset="0"/>
                <a:ea typeface="Poppins" pitchFamily="34" charset="-122"/>
                <a:cs typeface="Poppins" pitchFamily="34" charset="-120"/>
              </a:rPr>
              <a:t>2</a:t>
            </a:r>
            <a:endParaRPr lang="en-US" sz="2624" dirty="0"/>
          </a:p>
        </p:txBody>
      </p:sp>
      <p:sp>
        <p:nvSpPr>
          <p:cNvPr id="13" name="Text 10"/>
          <p:cNvSpPr/>
          <p:nvPr/>
        </p:nvSpPr>
        <p:spPr>
          <a:xfrm>
            <a:off x="6352342" y="2869525"/>
            <a:ext cx="2221944" cy="347186"/>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Pendidikan</a:t>
            </a:r>
            <a:endParaRPr lang="en-US" sz="2187" dirty="0"/>
          </a:p>
        </p:txBody>
      </p:sp>
      <p:sp>
        <p:nvSpPr>
          <p:cNvPr id="14" name="Text 11"/>
          <p:cNvSpPr/>
          <p:nvPr/>
        </p:nvSpPr>
        <p:spPr>
          <a:xfrm>
            <a:off x="6352342" y="3438882"/>
            <a:ext cx="2647950" cy="2132409"/>
          </a:xfrm>
          <a:prstGeom prst="rect">
            <a:avLst/>
          </a:prstGeom>
          <a:noFill/>
          <a:ln/>
        </p:spPr>
        <p:txBody>
          <a:bodyPr wrap="square" rtlCol="0" anchor="t"/>
          <a:lstStyle/>
          <a:p>
            <a:pPr marL="0" indent="0">
              <a:lnSpc>
                <a:spcPts val="2799"/>
              </a:lnSpc>
              <a:buNone/>
            </a:pPr>
            <a:r>
              <a:rPr lang="en-US" sz="1750" dirty="0">
                <a:solidFill>
                  <a:srgbClr val="E5E0DF"/>
                </a:solidFill>
                <a:latin typeface="Roboto" pitchFamily="34" charset="0"/>
                <a:ea typeface="Roboto" pitchFamily="34" charset="-122"/>
                <a:cs typeface="Roboto" pitchFamily="34" charset="-120"/>
              </a:rPr>
              <a:t>Kami akan menyoroti faktor-faktor kunci yang mempengaruhi kreativitas karyawan dan bagaimana mendorong kreativitas di tempat kerja.</a:t>
            </a:r>
            <a:endParaRPr lang="en-US" sz="1750" dirty="0"/>
          </a:p>
        </p:txBody>
      </p:sp>
      <p:sp>
        <p:nvSpPr>
          <p:cNvPr id="15" name="Shape 12"/>
          <p:cNvSpPr/>
          <p:nvPr/>
        </p:nvSpPr>
        <p:spPr>
          <a:xfrm>
            <a:off x="9222462" y="2793206"/>
            <a:ext cx="499943" cy="499943"/>
          </a:xfrm>
          <a:prstGeom prst="roundRect">
            <a:avLst>
              <a:gd name="adj" fmla="val 20000"/>
            </a:avLst>
          </a:prstGeom>
          <a:solidFill>
            <a:srgbClr val="3D3D42"/>
          </a:solidFill>
          <a:ln w="13811">
            <a:solidFill>
              <a:srgbClr val="494950"/>
            </a:solidFill>
            <a:prstDash val="solid"/>
          </a:ln>
        </p:spPr>
      </p:sp>
      <p:sp>
        <p:nvSpPr>
          <p:cNvPr id="16" name="Text 13"/>
          <p:cNvSpPr/>
          <p:nvPr/>
        </p:nvSpPr>
        <p:spPr>
          <a:xfrm>
            <a:off x="9373314" y="2834878"/>
            <a:ext cx="198120" cy="416481"/>
          </a:xfrm>
          <a:prstGeom prst="rect">
            <a:avLst/>
          </a:prstGeom>
          <a:noFill/>
          <a:ln/>
        </p:spPr>
        <p:txBody>
          <a:bodyPr wrap="none" rtlCol="0" anchor="t"/>
          <a:lstStyle/>
          <a:p>
            <a:pPr marL="0" indent="0" algn="ctr">
              <a:lnSpc>
                <a:spcPts val="3281"/>
              </a:lnSpc>
              <a:buNone/>
            </a:pPr>
            <a:r>
              <a:rPr lang="en-US" sz="2624" dirty="0">
                <a:solidFill>
                  <a:srgbClr val="E5E0DF"/>
                </a:solidFill>
                <a:latin typeface="Poppins" pitchFamily="34" charset="0"/>
                <a:ea typeface="Poppins" pitchFamily="34" charset="-122"/>
                <a:cs typeface="Poppins" pitchFamily="34" charset="-120"/>
              </a:rPr>
              <a:t>3</a:t>
            </a:r>
            <a:endParaRPr lang="en-US" sz="2624" dirty="0"/>
          </a:p>
        </p:txBody>
      </p:sp>
      <p:sp>
        <p:nvSpPr>
          <p:cNvPr id="17" name="Text 14"/>
          <p:cNvSpPr/>
          <p:nvPr/>
        </p:nvSpPr>
        <p:spPr>
          <a:xfrm>
            <a:off x="9944576" y="2869525"/>
            <a:ext cx="2221944" cy="347186"/>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Strategi</a:t>
            </a:r>
            <a:endParaRPr lang="en-US" sz="2187" dirty="0"/>
          </a:p>
        </p:txBody>
      </p:sp>
      <p:sp>
        <p:nvSpPr>
          <p:cNvPr id="18" name="Text 15"/>
          <p:cNvSpPr/>
          <p:nvPr/>
        </p:nvSpPr>
        <p:spPr>
          <a:xfrm>
            <a:off x="9944576" y="3438882"/>
            <a:ext cx="2647950" cy="3198614"/>
          </a:xfrm>
          <a:prstGeom prst="rect">
            <a:avLst/>
          </a:prstGeom>
          <a:noFill/>
          <a:ln/>
        </p:spPr>
        <p:txBody>
          <a:bodyPr wrap="square" rtlCol="0" anchor="t"/>
          <a:lstStyle/>
          <a:p>
            <a:pPr marL="0" indent="0">
              <a:lnSpc>
                <a:spcPts val="2799"/>
              </a:lnSpc>
              <a:buNone/>
            </a:pPr>
            <a:r>
              <a:rPr lang="en-US" sz="1750" dirty="0">
                <a:solidFill>
                  <a:srgbClr val="E5E0DF"/>
                </a:solidFill>
                <a:latin typeface="Roboto" pitchFamily="34" charset="0"/>
                <a:ea typeface="Roboto" pitchFamily="34" charset="-122"/>
                <a:cs typeface="Roboto" pitchFamily="34" charset="-120"/>
              </a:rPr>
              <a:t>Kami akan memperkenalkan beberapa strategi praktis untuk meningkatkan inovasi di perusahaan dengan lebih memfokuskan pada peluang, solusi dan pencapaian tujuan bisnis.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4" name="Text 2"/>
          <p:cNvSpPr/>
          <p:nvPr/>
        </p:nvSpPr>
        <p:spPr>
          <a:xfrm>
            <a:off x="2037993" y="2216706"/>
            <a:ext cx="5783580" cy="694373"/>
          </a:xfrm>
          <a:prstGeom prst="rect">
            <a:avLst/>
          </a:prstGeom>
          <a:noFill/>
          <a:ln/>
        </p:spPr>
        <p:txBody>
          <a:bodyPr wrap="none" rtlCol="0" anchor="t"/>
          <a:lstStyle/>
          <a:p>
            <a:pPr marL="0" indent="0">
              <a:lnSpc>
                <a:spcPts val="5468"/>
              </a:lnSpc>
              <a:buNone/>
            </a:pPr>
            <a:r>
              <a:rPr lang="en-US" sz="4374" dirty="0">
                <a:solidFill>
                  <a:srgbClr val="F2F2F3"/>
                </a:solidFill>
                <a:latin typeface="Poppins" pitchFamily="34" charset="0"/>
                <a:ea typeface="Poppins" pitchFamily="34" charset="-122"/>
                <a:cs typeface="Poppins" pitchFamily="34" charset="-120"/>
              </a:rPr>
              <a:t>Kreativitas vs. Inovasi</a:t>
            </a:r>
            <a:endParaRPr lang="en-US" sz="4374" dirty="0"/>
          </a:p>
        </p:txBody>
      </p:sp>
      <p:sp>
        <p:nvSpPr>
          <p:cNvPr id="5" name="Text 3"/>
          <p:cNvSpPr/>
          <p:nvPr/>
        </p:nvSpPr>
        <p:spPr>
          <a:xfrm>
            <a:off x="2037993" y="3466505"/>
            <a:ext cx="2221944" cy="347186"/>
          </a:xfrm>
          <a:prstGeom prst="rect">
            <a:avLst/>
          </a:prstGeom>
          <a:noFill/>
          <a:ln/>
        </p:spPr>
        <p:txBody>
          <a:bodyPr wrap="none" rtlCol="0" anchor="t"/>
          <a:lstStyle/>
          <a:p>
            <a:pPr marL="0" indent="0">
              <a:lnSpc>
                <a:spcPts val="2734"/>
              </a:lnSpc>
              <a:buNone/>
            </a:pPr>
            <a:r>
              <a:rPr lang="en-US" sz="2187" dirty="0">
                <a:solidFill>
                  <a:srgbClr val="F2F2F3"/>
                </a:solidFill>
                <a:latin typeface="Poppins" pitchFamily="34" charset="0"/>
                <a:ea typeface="Poppins" pitchFamily="34" charset="-122"/>
                <a:cs typeface="Poppins" pitchFamily="34" charset="-120"/>
              </a:rPr>
              <a:t>Kreativitas</a:t>
            </a:r>
            <a:endParaRPr lang="en-US" sz="2187" dirty="0"/>
          </a:p>
        </p:txBody>
      </p:sp>
      <p:sp>
        <p:nvSpPr>
          <p:cNvPr id="6" name="Text 4"/>
          <p:cNvSpPr/>
          <p:nvPr/>
        </p:nvSpPr>
        <p:spPr>
          <a:xfrm>
            <a:off x="2037993" y="4035862"/>
            <a:ext cx="5006221" cy="1777008"/>
          </a:xfrm>
          <a:prstGeom prst="rect">
            <a:avLst/>
          </a:prstGeom>
          <a:noFill/>
          <a:ln/>
        </p:spPr>
        <p:txBody>
          <a:bodyPr wrap="square" rtlCol="0" anchor="t"/>
          <a:lstStyle/>
          <a:p>
            <a:pPr marL="0" indent="0">
              <a:lnSpc>
                <a:spcPts val="2799"/>
              </a:lnSpc>
              <a:buNone/>
            </a:pPr>
            <a:r>
              <a:rPr lang="en-US" sz="1750" dirty="0">
                <a:solidFill>
                  <a:srgbClr val="E5E0DF"/>
                </a:solidFill>
                <a:latin typeface="Roboto" pitchFamily="34" charset="0"/>
                <a:ea typeface="Roboto" pitchFamily="34" charset="-122"/>
                <a:cs typeface="Roboto" pitchFamily="34" charset="-120"/>
              </a:rPr>
              <a:t>Kreativitas berkaitan dengan menghasilkan gagasan baru dan inovatif. Dibutuhkan aspek-aspek seperti imajinasi, penyelidikan, dan sebagai output sebuah gagasan kreatif. Kreativitas bisa terjadi di mana saja di perusahaan.</a:t>
            </a:r>
            <a:endParaRPr lang="en-US" sz="1750" dirty="0"/>
          </a:p>
        </p:txBody>
      </p:sp>
      <p:sp>
        <p:nvSpPr>
          <p:cNvPr id="7" name="Text 5"/>
          <p:cNvSpPr/>
          <p:nvPr/>
        </p:nvSpPr>
        <p:spPr>
          <a:xfrm>
            <a:off x="7593806" y="3466505"/>
            <a:ext cx="2221944" cy="347186"/>
          </a:xfrm>
          <a:prstGeom prst="rect">
            <a:avLst/>
          </a:prstGeom>
          <a:noFill/>
          <a:ln/>
        </p:spPr>
        <p:txBody>
          <a:bodyPr wrap="none" rtlCol="0" anchor="t"/>
          <a:lstStyle/>
          <a:p>
            <a:pPr marL="0" indent="0">
              <a:lnSpc>
                <a:spcPts val="2734"/>
              </a:lnSpc>
              <a:buNone/>
            </a:pPr>
            <a:r>
              <a:rPr lang="en-US" sz="2187" dirty="0">
                <a:solidFill>
                  <a:srgbClr val="F2F2F3"/>
                </a:solidFill>
                <a:latin typeface="Poppins" pitchFamily="34" charset="0"/>
                <a:ea typeface="Poppins" pitchFamily="34" charset="-122"/>
                <a:cs typeface="Poppins" pitchFamily="34" charset="-120"/>
              </a:rPr>
              <a:t>Inovasi</a:t>
            </a:r>
            <a:endParaRPr lang="en-US" sz="2187" dirty="0"/>
          </a:p>
        </p:txBody>
      </p:sp>
      <p:sp>
        <p:nvSpPr>
          <p:cNvPr id="8" name="Text 6"/>
          <p:cNvSpPr/>
          <p:nvPr/>
        </p:nvSpPr>
        <p:spPr>
          <a:xfrm>
            <a:off x="7593806" y="4035862"/>
            <a:ext cx="5006221" cy="1777008"/>
          </a:xfrm>
          <a:prstGeom prst="rect">
            <a:avLst/>
          </a:prstGeom>
          <a:noFill/>
          <a:ln/>
        </p:spPr>
        <p:txBody>
          <a:bodyPr wrap="square" rtlCol="0" anchor="t"/>
          <a:lstStyle/>
          <a:p>
            <a:pPr marL="0" indent="0">
              <a:lnSpc>
                <a:spcPts val="2799"/>
              </a:lnSpc>
              <a:buNone/>
            </a:pPr>
            <a:r>
              <a:rPr lang="en-US" sz="1750" dirty="0">
                <a:solidFill>
                  <a:srgbClr val="E5E0DF"/>
                </a:solidFill>
                <a:latin typeface="Roboto" pitchFamily="34" charset="0"/>
                <a:ea typeface="Roboto" pitchFamily="34" charset="-122"/>
                <a:cs typeface="Roboto" pitchFamily="34" charset="-120"/>
              </a:rPr>
              <a:t>Inovasi adalah tentang membawa gagasan kreatif ke nilai nyata dalam perusahaan. Inovasi membawa ide baru dan aset dalam bentuk produk, proses, dan teknologi dan mendorong efisiensi, efektivitas, dan kemajuan suatu bisnis.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4" name="Text 2"/>
          <p:cNvSpPr/>
          <p:nvPr/>
        </p:nvSpPr>
        <p:spPr>
          <a:xfrm>
            <a:off x="2561749" y="709613"/>
            <a:ext cx="9506903" cy="1250871"/>
          </a:xfrm>
          <a:prstGeom prst="rect">
            <a:avLst/>
          </a:prstGeom>
          <a:noFill/>
          <a:ln/>
        </p:spPr>
        <p:txBody>
          <a:bodyPr wrap="square" rtlCol="0" anchor="t"/>
          <a:lstStyle/>
          <a:p>
            <a:pPr marL="0" indent="0">
              <a:lnSpc>
                <a:spcPts val="4925"/>
              </a:lnSpc>
              <a:buNone/>
            </a:pPr>
            <a:r>
              <a:rPr lang="en-US" sz="3940" dirty="0">
                <a:solidFill>
                  <a:srgbClr val="F2F2F3"/>
                </a:solidFill>
                <a:latin typeface="Poppins" pitchFamily="34" charset="0"/>
                <a:ea typeface="Poppins" pitchFamily="34" charset="-122"/>
                <a:cs typeface="Poppins" pitchFamily="34" charset="-120"/>
              </a:rPr>
              <a:t>Mengapa Kreativitas Penting untuk Sukses Perusahaan</a:t>
            </a:r>
            <a:endParaRPr lang="en-US" sz="3940" dirty="0"/>
          </a:p>
        </p:txBody>
      </p:sp>
      <p:pic>
        <p:nvPicPr>
          <p:cNvPr id="5" name="Image 0" descr="preencoded.png"/>
          <p:cNvPicPr>
            <a:picLocks noChangeAspect="1"/>
          </p:cNvPicPr>
          <p:nvPr/>
        </p:nvPicPr>
        <p:blipFill>
          <a:blip r:embed="rId3"/>
          <a:stretch>
            <a:fillRect/>
          </a:stretch>
        </p:blipFill>
        <p:spPr>
          <a:xfrm>
            <a:off x="2561749" y="2360771"/>
            <a:ext cx="2968823" cy="1834872"/>
          </a:xfrm>
          <a:prstGeom prst="rect">
            <a:avLst/>
          </a:prstGeom>
        </p:spPr>
      </p:pic>
      <p:sp>
        <p:nvSpPr>
          <p:cNvPr id="6" name="Text 3"/>
          <p:cNvSpPr/>
          <p:nvPr/>
        </p:nvSpPr>
        <p:spPr>
          <a:xfrm>
            <a:off x="2561749" y="4445794"/>
            <a:ext cx="2766060" cy="312658"/>
          </a:xfrm>
          <a:prstGeom prst="rect">
            <a:avLst/>
          </a:prstGeom>
          <a:noFill/>
          <a:ln/>
        </p:spPr>
        <p:txBody>
          <a:bodyPr wrap="none" rtlCol="0" anchor="t"/>
          <a:lstStyle/>
          <a:p>
            <a:pPr marL="0" indent="0" algn="l">
              <a:lnSpc>
                <a:spcPts val="2462"/>
              </a:lnSpc>
              <a:buNone/>
            </a:pPr>
            <a:r>
              <a:rPr lang="en-US" sz="1970" dirty="0">
                <a:solidFill>
                  <a:srgbClr val="F2F2F3"/>
                </a:solidFill>
                <a:latin typeface="Poppins" pitchFamily="34" charset="0"/>
                <a:ea typeface="Poppins" pitchFamily="34" charset="-122"/>
                <a:cs typeface="Poppins" pitchFamily="34" charset="-120"/>
              </a:rPr>
              <a:t>Kemitraan Kolaboratif</a:t>
            </a:r>
            <a:endParaRPr lang="en-US" sz="1970" dirty="0"/>
          </a:p>
        </p:txBody>
      </p:sp>
      <p:sp>
        <p:nvSpPr>
          <p:cNvPr id="7" name="Text 4"/>
          <p:cNvSpPr/>
          <p:nvPr/>
        </p:nvSpPr>
        <p:spPr>
          <a:xfrm>
            <a:off x="2561749" y="4958596"/>
            <a:ext cx="2968823" cy="1920954"/>
          </a:xfrm>
          <a:prstGeom prst="rect">
            <a:avLst/>
          </a:prstGeom>
          <a:noFill/>
          <a:ln/>
        </p:spPr>
        <p:txBody>
          <a:bodyPr wrap="square" rtlCol="0" anchor="t"/>
          <a:lstStyle/>
          <a:p>
            <a:pPr marL="0" indent="0" algn="l">
              <a:lnSpc>
                <a:spcPts val="2522"/>
              </a:lnSpc>
              <a:buNone/>
            </a:pPr>
            <a:r>
              <a:rPr lang="en-US" sz="1576" dirty="0">
                <a:solidFill>
                  <a:srgbClr val="E5E0DF"/>
                </a:solidFill>
                <a:latin typeface="Roboto" pitchFamily="34" charset="0"/>
                <a:ea typeface="Roboto" pitchFamily="34" charset="-122"/>
                <a:cs typeface="Roboto" pitchFamily="34" charset="-120"/>
              </a:rPr>
              <a:t>Kreativitas memfasilitasi lingkungan kerja yang kolaboratif, yang memungkinkan staf untuk membuat proyek lebih baik dan lebih cepat dari yang mungkin anda lakukan sendirian.</a:t>
            </a:r>
            <a:endParaRPr lang="en-US" sz="1576" dirty="0"/>
          </a:p>
        </p:txBody>
      </p:sp>
      <p:pic>
        <p:nvPicPr>
          <p:cNvPr id="8" name="Image 1" descr="preencoded.png"/>
          <p:cNvPicPr>
            <a:picLocks noChangeAspect="1"/>
          </p:cNvPicPr>
          <p:nvPr/>
        </p:nvPicPr>
        <p:blipFill>
          <a:blip r:embed="rId4"/>
          <a:stretch>
            <a:fillRect/>
          </a:stretch>
        </p:blipFill>
        <p:spPr>
          <a:xfrm>
            <a:off x="5830729" y="2360771"/>
            <a:ext cx="2968823" cy="1834872"/>
          </a:xfrm>
          <a:prstGeom prst="rect">
            <a:avLst/>
          </a:prstGeom>
        </p:spPr>
      </p:pic>
      <p:sp>
        <p:nvSpPr>
          <p:cNvPr id="9" name="Text 5"/>
          <p:cNvSpPr/>
          <p:nvPr/>
        </p:nvSpPr>
        <p:spPr>
          <a:xfrm>
            <a:off x="5830729" y="4445794"/>
            <a:ext cx="2968823" cy="625316"/>
          </a:xfrm>
          <a:prstGeom prst="rect">
            <a:avLst/>
          </a:prstGeom>
          <a:noFill/>
          <a:ln/>
        </p:spPr>
        <p:txBody>
          <a:bodyPr wrap="square" rtlCol="0" anchor="t"/>
          <a:lstStyle/>
          <a:p>
            <a:pPr marL="0" indent="0" algn="l">
              <a:lnSpc>
                <a:spcPts val="2462"/>
              </a:lnSpc>
              <a:buNone/>
            </a:pPr>
            <a:r>
              <a:rPr lang="en-US" sz="1970" dirty="0">
                <a:solidFill>
                  <a:srgbClr val="F2F2F3"/>
                </a:solidFill>
                <a:latin typeface="Poppins" pitchFamily="34" charset="0"/>
                <a:ea typeface="Poppins" pitchFamily="34" charset="-122"/>
                <a:cs typeface="Poppins" pitchFamily="34" charset="-120"/>
              </a:rPr>
              <a:t>Manajemen Waktu yang Efektif</a:t>
            </a:r>
            <a:endParaRPr lang="en-US" sz="1970" dirty="0"/>
          </a:p>
        </p:txBody>
      </p:sp>
      <p:sp>
        <p:nvSpPr>
          <p:cNvPr id="10" name="Text 6"/>
          <p:cNvSpPr/>
          <p:nvPr/>
        </p:nvSpPr>
        <p:spPr>
          <a:xfrm>
            <a:off x="5830729" y="5271254"/>
            <a:ext cx="2968823" cy="2241113"/>
          </a:xfrm>
          <a:prstGeom prst="rect">
            <a:avLst/>
          </a:prstGeom>
          <a:noFill/>
          <a:ln/>
        </p:spPr>
        <p:txBody>
          <a:bodyPr wrap="square" rtlCol="0" anchor="t"/>
          <a:lstStyle/>
          <a:p>
            <a:pPr marL="0" indent="0" algn="l">
              <a:lnSpc>
                <a:spcPts val="2522"/>
              </a:lnSpc>
              <a:buNone/>
            </a:pPr>
            <a:r>
              <a:rPr lang="en-US" sz="1576" dirty="0">
                <a:solidFill>
                  <a:srgbClr val="E5E0DF"/>
                </a:solidFill>
                <a:latin typeface="Roboto" pitchFamily="34" charset="0"/>
                <a:ea typeface="Roboto" pitchFamily="34" charset="-122"/>
                <a:cs typeface="Roboto" pitchFamily="34" charset="-120"/>
              </a:rPr>
              <a:t>Berfokus pada kreativitas dapat memperbaiki manajemen waktu. Hal ini mengurangi waktu mengerjakan tugas, mempertajam kemampuan membuat keputusan, dan melatih peluang untuk memecahkan masalah.</a:t>
            </a:r>
            <a:endParaRPr lang="en-US" sz="1576" dirty="0"/>
          </a:p>
        </p:txBody>
      </p:sp>
      <p:pic>
        <p:nvPicPr>
          <p:cNvPr id="11" name="Image 2" descr="preencoded.png"/>
          <p:cNvPicPr>
            <a:picLocks noChangeAspect="1"/>
          </p:cNvPicPr>
          <p:nvPr/>
        </p:nvPicPr>
        <p:blipFill>
          <a:blip r:embed="rId5"/>
          <a:stretch>
            <a:fillRect/>
          </a:stretch>
        </p:blipFill>
        <p:spPr>
          <a:xfrm>
            <a:off x="9099709" y="2360771"/>
            <a:ext cx="2968943" cy="1834872"/>
          </a:xfrm>
          <a:prstGeom prst="rect">
            <a:avLst/>
          </a:prstGeom>
        </p:spPr>
      </p:pic>
      <p:sp>
        <p:nvSpPr>
          <p:cNvPr id="12" name="Text 7"/>
          <p:cNvSpPr/>
          <p:nvPr/>
        </p:nvSpPr>
        <p:spPr>
          <a:xfrm>
            <a:off x="9099709" y="4445794"/>
            <a:ext cx="2552700" cy="312658"/>
          </a:xfrm>
          <a:prstGeom prst="rect">
            <a:avLst/>
          </a:prstGeom>
          <a:noFill/>
          <a:ln/>
        </p:spPr>
        <p:txBody>
          <a:bodyPr wrap="none" rtlCol="0" anchor="t"/>
          <a:lstStyle/>
          <a:p>
            <a:pPr marL="0" indent="0" algn="l">
              <a:lnSpc>
                <a:spcPts val="2462"/>
              </a:lnSpc>
              <a:buNone/>
            </a:pPr>
            <a:r>
              <a:rPr lang="en-US" sz="1970" dirty="0">
                <a:solidFill>
                  <a:srgbClr val="F2F2F3"/>
                </a:solidFill>
                <a:latin typeface="Poppins" pitchFamily="34" charset="0"/>
                <a:ea typeface="Poppins" pitchFamily="34" charset="-122"/>
                <a:cs typeface="Poppins" pitchFamily="34" charset="-120"/>
              </a:rPr>
              <a:t>Loyalitas Pelanggan</a:t>
            </a:r>
            <a:endParaRPr lang="en-US" sz="1970" dirty="0"/>
          </a:p>
        </p:txBody>
      </p:sp>
      <p:sp>
        <p:nvSpPr>
          <p:cNvPr id="13" name="Text 8"/>
          <p:cNvSpPr/>
          <p:nvPr/>
        </p:nvSpPr>
        <p:spPr>
          <a:xfrm>
            <a:off x="9099709" y="4958596"/>
            <a:ext cx="2968943" cy="2561273"/>
          </a:xfrm>
          <a:prstGeom prst="rect">
            <a:avLst/>
          </a:prstGeom>
          <a:noFill/>
          <a:ln/>
        </p:spPr>
        <p:txBody>
          <a:bodyPr wrap="square" rtlCol="0" anchor="t"/>
          <a:lstStyle/>
          <a:p>
            <a:pPr marL="0" indent="0" algn="l">
              <a:lnSpc>
                <a:spcPts val="2522"/>
              </a:lnSpc>
              <a:buNone/>
            </a:pPr>
            <a:r>
              <a:rPr lang="en-US" sz="1576" dirty="0">
                <a:solidFill>
                  <a:srgbClr val="E5E0DF"/>
                </a:solidFill>
                <a:latin typeface="Roboto" pitchFamily="34" charset="0"/>
                <a:ea typeface="Roboto" pitchFamily="34" charset="-122"/>
                <a:cs typeface="Roboto" pitchFamily="34" charset="-120"/>
              </a:rPr>
              <a:t>Bisnis yang fokus pada kreativitas memiliki kecenderungan yang lebih tinggi untuk menarik dan mempertahankan pelanggan, karena mereka selalu terus menerus berinovasi pada kemanfaatan, nilai, dan kualitas produk.</a:t>
            </a:r>
            <a:endParaRPr lang="en-US" sz="1576"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4" name="Text 2"/>
          <p:cNvSpPr/>
          <p:nvPr/>
        </p:nvSpPr>
        <p:spPr>
          <a:xfrm>
            <a:off x="837128" y="1056561"/>
            <a:ext cx="7469624" cy="982742"/>
          </a:xfrm>
          <a:prstGeom prst="rect">
            <a:avLst/>
          </a:prstGeom>
          <a:noFill/>
          <a:ln/>
        </p:spPr>
        <p:txBody>
          <a:bodyPr wrap="square" rtlCol="0" anchor="t"/>
          <a:lstStyle/>
          <a:p>
            <a:pPr marL="0" indent="0">
              <a:lnSpc>
                <a:spcPts val="3870"/>
              </a:lnSpc>
              <a:buNone/>
            </a:pPr>
            <a:r>
              <a:rPr lang="en-US" sz="3096" dirty="0">
                <a:solidFill>
                  <a:srgbClr val="F2F2F3"/>
                </a:solidFill>
                <a:latin typeface="Poppins" pitchFamily="34" charset="0"/>
                <a:ea typeface="Poppins" pitchFamily="34" charset="-122"/>
                <a:cs typeface="Poppins" pitchFamily="34" charset="-120"/>
              </a:rPr>
              <a:t>Faktor-Faktor yang Mempengaruhi Kreativitas Karyawan</a:t>
            </a:r>
            <a:endParaRPr lang="en-US" sz="3096" dirty="0"/>
          </a:p>
        </p:txBody>
      </p:sp>
      <p:sp>
        <p:nvSpPr>
          <p:cNvPr id="5" name="Text 3"/>
          <p:cNvSpPr/>
          <p:nvPr/>
        </p:nvSpPr>
        <p:spPr>
          <a:xfrm>
            <a:off x="837128" y="2275165"/>
            <a:ext cx="1572458" cy="245626"/>
          </a:xfrm>
          <a:prstGeom prst="rect">
            <a:avLst/>
          </a:prstGeom>
          <a:noFill/>
          <a:ln/>
        </p:spPr>
        <p:txBody>
          <a:bodyPr wrap="none" rtlCol="0" anchor="t"/>
          <a:lstStyle/>
          <a:p>
            <a:pPr marL="0" indent="0">
              <a:lnSpc>
                <a:spcPts val="1935"/>
              </a:lnSpc>
              <a:buNone/>
            </a:pPr>
            <a:r>
              <a:rPr lang="en-US" sz="1548" dirty="0">
                <a:solidFill>
                  <a:srgbClr val="F2F2F3"/>
                </a:solidFill>
                <a:latin typeface="Poppins" pitchFamily="34" charset="0"/>
                <a:ea typeface="Poppins" pitchFamily="34" charset="-122"/>
                <a:cs typeface="Poppins" pitchFamily="34" charset="-120"/>
              </a:rPr>
              <a:t>Motivasi</a:t>
            </a:r>
            <a:endParaRPr lang="en-US" sz="1548" dirty="0"/>
          </a:p>
        </p:txBody>
      </p:sp>
      <p:sp>
        <p:nvSpPr>
          <p:cNvPr id="6" name="Text 4"/>
          <p:cNvSpPr/>
          <p:nvPr/>
        </p:nvSpPr>
        <p:spPr>
          <a:xfrm>
            <a:off x="837128" y="2756654"/>
            <a:ext cx="7469624" cy="503158"/>
          </a:xfrm>
          <a:prstGeom prst="rect">
            <a:avLst/>
          </a:prstGeom>
          <a:noFill/>
          <a:ln/>
        </p:spPr>
        <p:txBody>
          <a:bodyPr wrap="square" rtlCol="0" anchor="t"/>
          <a:lstStyle/>
          <a:p>
            <a:pPr marL="0" indent="0">
              <a:lnSpc>
                <a:spcPts val="1981"/>
              </a:lnSpc>
              <a:buNone/>
            </a:pPr>
            <a:r>
              <a:rPr lang="en-US" sz="1238" dirty="0">
                <a:solidFill>
                  <a:srgbClr val="E5E0DF"/>
                </a:solidFill>
                <a:latin typeface="Roboto" pitchFamily="34" charset="0"/>
                <a:ea typeface="Roboto" pitchFamily="34" charset="-122"/>
                <a:cs typeface="Roboto" pitchFamily="34" charset="-120"/>
              </a:rPr>
              <a:t>Karyawan yang merasa terdorong untuk bekerja keras, terlibat, dan kompeten umumnya memberikan gagasan yang lebih kreatif.</a:t>
            </a:r>
            <a:endParaRPr lang="en-US" sz="1238" dirty="0"/>
          </a:p>
        </p:txBody>
      </p:sp>
      <p:sp>
        <p:nvSpPr>
          <p:cNvPr id="7" name="Text 5"/>
          <p:cNvSpPr/>
          <p:nvPr/>
        </p:nvSpPr>
        <p:spPr>
          <a:xfrm>
            <a:off x="837128" y="3495675"/>
            <a:ext cx="1572458" cy="245626"/>
          </a:xfrm>
          <a:prstGeom prst="rect">
            <a:avLst/>
          </a:prstGeom>
          <a:noFill/>
          <a:ln/>
        </p:spPr>
        <p:txBody>
          <a:bodyPr wrap="none" rtlCol="0" anchor="t"/>
          <a:lstStyle/>
          <a:p>
            <a:pPr marL="0" indent="0">
              <a:lnSpc>
                <a:spcPts val="1935"/>
              </a:lnSpc>
              <a:buNone/>
            </a:pPr>
            <a:r>
              <a:rPr lang="en-US" sz="1548" dirty="0">
                <a:solidFill>
                  <a:srgbClr val="F2F2F3"/>
                </a:solidFill>
                <a:latin typeface="Poppins" pitchFamily="34" charset="0"/>
                <a:ea typeface="Poppins" pitchFamily="34" charset="-122"/>
                <a:cs typeface="Poppins" pitchFamily="34" charset="-120"/>
              </a:rPr>
              <a:t>Kebebasan</a:t>
            </a:r>
            <a:endParaRPr lang="en-US" sz="1548" dirty="0"/>
          </a:p>
        </p:txBody>
      </p:sp>
      <p:sp>
        <p:nvSpPr>
          <p:cNvPr id="8" name="Text 6"/>
          <p:cNvSpPr/>
          <p:nvPr/>
        </p:nvSpPr>
        <p:spPr>
          <a:xfrm>
            <a:off x="837128" y="3977164"/>
            <a:ext cx="7469624" cy="503158"/>
          </a:xfrm>
          <a:prstGeom prst="rect">
            <a:avLst/>
          </a:prstGeom>
          <a:noFill/>
          <a:ln/>
        </p:spPr>
        <p:txBody>
          <a:bodyPr wrap="square" rtlCol="0" anchor="t"/>
          <a:lstStyle/>
          <a:p>
            <a:pPr marL="0" indent="0">
              <a:lnSpc>
                <a:spcPts val="1981"/>
              </a:lnSpc>
              <a:buNone/>
            </a:pPr>
            <a:r>
              <a:rPr lang="en-US" sz="1238" dirty="0">
                <a:solidFill>
                  <a:srgbClr val="E5E0DF"/>
                </a:solidFill>
                <a:latin typeface="Roboto" pitchFamily="34" charset="0"/>
                <a:ea typeface="Roboto" pitchFamily="34" charset="-122"/>
                <a:cs typeface="Roboto" pitchFamily="34" charset="-120"/>
              </a:rPr>
              <a:t>Kepedulian atas eksplorasi dan spekulasi baru sangat penting untuk kreativitas, dan hambatan untuk mempertimbangkan gagasan kreatif bisa merusak kreativitas karyawan anda.</a:t>
            </a:r>
            <a:endParaRPr lang="en-US" sz="1238" dirty="0"/>
          </a:p>
        </p:txBody>
      </p:sp>
      <p:sp>
        <p:nvSpPr>
          <p:cNvPr id="9" name="Text 7"/>
          <p:cNvSpPr/>
          <p:nvPr/>
        </p:nvSpPr>
        <p:spPr>
          <a:xfrm>
            <a:off x="837128" y="4716185"/>
            <a:ext cx="3459480" cy="245626"/>
          </a:xfrm>
          <a:prstGeom prst="rect">
            <a:avLst/>
          </a:prstGeom>
          <a:noFill/>
          <a:ln/>
        </p:spPr>
        <p:txBody>
          <a:bodyPr wrap="none" rtlCol="0" anchor="t"/>
          <a:lstStyle/>
          <a:p>
            <a:pPr marL="0" indent="0">
              <a:lnSpc>
                <a:spcPts val="1935"/>
              </a:lnSpc>
              <a:buNone/>
            </a:pPr>
            <a:r>
              <a:rPr lang="en-US" sz="1548" dirty="0">
                <a:solidFill>
                  <a:srgbClr val="F2F2F3"/>
                </a:solidFill>
                <a:latin typeface="Poppins" pitchFamily="34" charset="0"/>
                <a:ea typeface="Poppins" pitchFamily="34" charset="-122"/>
                <a:cs typeface="Poppins" pitchFamily="34" charset="-120"/>
              </a:rPr>
              <a:t>Kreativitas dan Budaya Perusahaan</a:t>
            </a:r>
            <a:endParaRPr lang="en-US" sz="1548" dirty="0"/>
          </a:p>
        </p:txBody>
      </p:sp>
      <p:sp>
        <p:nvSpPr>
          <p:cNvPr id="10" name="Text 8"/>
          <p:cNvSpPr/>
          <p:nvPr/>
        </p:nvSpPr>
        <p:spPr>
          <a:xfrm>
            <a:off x="837128" y="5197673"/>
            <a:ext cx="7469624" cy="754737"/>
          </a:xfrm>
          <a:prstGeom prst="rect">
            <a:avLst/>
          </a:prstGeom>
          <a:noFill/>
          <a:ln/>
        </p:spPr>
        <p:txBody>
          <a:bodyPr wrap="square" rtlCol="0" anchor="t"/>
          <a:lstStyle/>
          <a:p>
            <a:pPr marL="0" indent="0">
              <a:lnSpc>
                <a:spcPts val="1981"/>
              </a:lnSpc>
              <a:buNone/>
            </a:pPr>
            <a:r>
              <a:rPr lang="en-US" sz="1238" dirty="0">
                <a:solidFill>
                  <a:srgbClr val="E5E0DF"/>
                </a:solidFill>
                <a:latin typeface="Roboto" pitchFamily="34" charset="0"/>
                <a:ea typeface="Roboto" pitchFamily="34" charset="-122"/>
                <a:cs typeface="Roboto" pitchFamily="34" charset="-120"/>
              </a:rPr>
              <a:t>Kreativitas bukan faktor yang mudah diukur. Jika penghargaan pasangan atau proses di dalam perusahaan membatasi atau tidak menghargai kreativitas, karyawan tidak akan terdorong untuk menghasilkan gagasan kreatif.</a:t>
            </a:r>
            <a:endParaRPr lang="en-US" sz="1238" dirty="0"/>
          </a:p>
        </p:txBody>
      </p:sp>
      <p:sp>
        <p:nvSpPr>
          <p:cNvPr id="11" name="Text 9"/>
          <p:cNvSpPr/>
          <p:nvPr/>
        </p:nvSpPr>
        <p:spPr>
          <a:xfrm>
            <a:off x="837128" y="6188273"/>
            <a:ext cx="1572458" cy="245626"/>
          </a:xfrm>
          <a:prstGeom prst="rect">
            <a:avLst/>
          </a:prstGeom>
          <a:noFill/>
          <a:ln/>
        </p:spPr>
        <p:txBody>
          <a:bodyPr wrap="none" rtlCol="0" anchor="t"/>
          <a:lstStyle/>
          <a:p>
            <a:pPr marL="0" indent="0">
              <a:lnSpc>
                <a:spcPts val="1935"/>
              </a:lnSpc>
              <a:buNone/>
            </a:pPr>
            <a:r>
              <a:rPr lang="en-US" sz="1548" dirty="0">
                <a:solidFill>
                  <a:srgbClr val="F2F2F3"/>
                </a:solidFill>
                <a:latin typeface="Poppins" pitchFamily="34" charset="0"/>
                <a:ea typeface="Poppins" pitchFamily="34" charset="-122"/>
                <a:cs typeface="Poppins" pitchFamily="34" charset="-120"/>
              </a:rPr>
              <a:t>Sumber Daya</a:t>
            </a:r>
            <a:endParaRPr lang="en-US" sz="1548" dirty="0"/>
          </a:p>
        </p:txBody>
      </p:sp>
      <p:sp>
        <p:nvSpPr>
          <p:cNvPr id="12" name="Text 10"/>
          <p:cNvSpPr/>
          <p:nvPr/>
        </p:nvSpPr>
        <p:spPr>
          <a:xfrm>
            <a:off x="837128" y="6669762"/>
            <a:ext cx="7469624" cy="503158"/>
          </a:xfrm>
          <a:prstGeom prst="rect">
            <a:avLst/>
          </a:prstGeom>
          <a:noFill/>
          <a:ln/>
        </p:spPr>
        <p:txBody>
          <a:bodyPr wrap="square" rtlCol="0" anchor="t"/>
          <a:lstStyle/>
          <a:p>
            <a:pPr marL="0" indent="0">
              <a:lnSpc>
                <a:spcPts val="1981"/>
              </a:lnSpc>
              <a:buNone/>
            </a:pPr>
            <a:r>
              <a:rPr lang="en-US" sz="1238" dirty="0">
                <a:solidFill>
                  <a:srgbClr val="E5E0DF"/>
                </a:solidFill>
                <a:latin typeface="Roboto" pitchFamily="34" charset="0"/>
                <a:ea typeface="Roboto" pitchFamily="34" charset="-122"/>
                <a:cs typeface="Roboto" pitchFamily="34" charset="-120"/>
              </a:rPr>
              <a:t>Jumlah waktu, peralatan, dan dukungan yang tersedia pada setiap karyawan akan mempengaruhi kreativitas mereka dan seberapa mudah gagasan mereka dapat direalisasikan.</a:t>
            </a:r>
            <a:endParaRPr lang="en-US" sz="1238" dirty="0"/>
          </a:p>
        </p:txBody>
      </p:sp>
      <p:pic>
        <p:nvPicPr>
          <p:cNvPr id="13" name="Image 0" descr="preencoded.png"/>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4" name="Text 2"/>
          <p:cNvSpPr/>
          <p:nvPr/>
        </p:nvSpPr>
        <p:spPr>
          <a:xfrm>
            <a:off x="2037993" y="1255990"/>
            <a:ext cx="10554414" cy="1388745"/>
          </a:xfrm>
          <a:prstGeom prst="rect">
            <a:avLst/>
          </a:prstGeom>
          <a:noFill/>
          <a:ln/>
        </p:spPr>
        <p:txBody>
          <a:bodyPr wrap="square" rtlCol="0" anchor="t"/>
          <a:lstStyle/>
          <a:p>
            <a:pPr marL="0" indent="0">
              <a:lnSpc>
                <a:spcPts val="5468"/>
              </a:lnSpc>
              <a:buNone/>
            </a:pPr>
            <a:r>
              <a:rPr lang="en-US" sz="4374" dirty="0">
                <a:solidFill>
                  <a:srgbClr val="F2F2F3"/>
                </a:solidFill>
                <a:latin typeface="Poppins" pitchFamily="34" charset="0"/>
                <a:ea typeface="Poppins" pitchFamily="34" charset="-122"/>
                <a:cs typeface="Poppins" pitchFamily="34" charset="-120"/>
              </a:rPr>
              <a:t>Mendorong Kreativitas di Tempat Kerja</a:t>
            </a:r>
            <a:endParaRPr lang="en-US" sz="4374" dirty="0"/>
          </a:p>
        </p:txBody>
      </p:sp>
      <p:sp>
        <p:nvSpPr>
          <p:cNvPr id="5" name="Shape 3"/>
          <p:cNvSpPr/>
          <p:nvPr/>
        </p:nvSpPr>
        <p:spPr>
          <a:xfrm>
            <a:off x="2037993" y="3089077"/>
            <a:ext cx="3370064" cy="4530923"/>
          </a:xfrm>
          <a:prstGeom prst="roundRect">
            <a:avLst>
              <a:gd name="adj" fmla="val 2967"/>
            </a:avLst>
          </a:prstGeom>
          <a:solidFill>
            <a:srgbClr val="3D3D42"/>
          </a:solidFill>
          <a:ln w="13811">
            <a:solidFill>
              <a:srgbClr val="494950"/>
            </a:solidFill>
            <a:prstDash val="solid"/>
          </a:ln>
        </p:spPr>
      </p:sp>
      <p:sp>
        <p:nvSpPr>
          <p:cNvPr id="6" name="Text 4"/>
          <p:cNvSpPr/>
          <p:nvPr/>
        </p:nvSpPr>
        <p:spPr>
          <a:xfrm>
            <a:off x="2273975" y="3325058"/>
            <a:ext cx="2898100" cy="694373"/>
          </a:xfrm>
          <a:prstGeom prst="rect">
            <a:avLst/>
          </a:prstGeom>
          <a:noFill/>
          <a:ln/>
        </p:spPr>
        <p:txBody>
          <a:bodyPr wrap="squar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Pertimbangkan Kebebasan</a:t>
            </a:r>
            <a:endParaRPr lang="en-US" sz="2187" dirty="0"/>
          </a:p>
        </p:txBody>
      </p:sp>
      <p:sp>
        <p:nvSpPr>
          <p:cNvPr id="7" name="Text 5"/>
          <p:cNvSpPr/>
          <p:nvPr/>
        </p:nvSpPr>
        <p:spPr>
          <a:xfrm>
            <a:off x="2273975" y="4241602"/>
            <a:ext cx="2898100" cy="1777008"/>
          </a:xfrm>
          <a:prstGeom prst="rect">
            <a:avLst/>
          </a:prstGeom>
          <a:noFill/>
          <a:ln/>
        </p:spPr>
        <p:txBody>
          <a:bodyPr wrap="square" rtlCol="0" anchor="t"/>
          <a:lstStyle/>
          <a:p>
            <a:pPr marL="0" indent="0">
              <a:lnSpc>
                <a:spcPts val="2799"/>
              </a:lnSpc>
              <a:buNone/>
            </a:pPr>
            <a:r>
              <a:rPr lang="en-US" sz="1750" dirty="0">
                <a:solidFill>
                  <a:srgbClr val="E5E0DF"/>
                </a:solidFill>
                <a:latin typeface="Roboto" pitchFamily="34" charset="0"/>
                <a:ea typeface="Roboto" pitchFamily="34" charset="-122"/>
                <a:cs typeface="Roboto" pitchFamily="34" charset="-120"/>
              </a:rPr>
              <a:t>Berikan karyawan kebebasan untuk menghasilkan gagasan yang baru, berbeda, dan unik tanpa memiliki ketakutan untuk melakukan kesalahan.</a:t>
            </a:r>
            <a:endParaRPr lang="en-US" sz="1750" dirty="0"/>
          </a:p>
        </p:txBody>
      </p:sp>
      <p:sp>
        <p:nvSpPr>
          <p:cNvPr id="8" name="Shape 6"/>
          <p:cNvSpPr/>
          <p:nvPr/>
        </p:nvSpPr>
        <p:spPr>
          <a:xfrm>
            <a:off x="5630228" y="3089077"/>
            <a:ext cx="3370064" cy="4530923"/>
          </a:xfrm>
          <a:prstGeom prst="roundRect">
            <a:avLst>
              <a:gd name="adj" fmla="val 2967"/>
            </a:avLst>
          </a:prstGeom>
          <a:solidFill>
            <a:srgbClr val="3D3D42"/>
          </a:solidFill>
          <a:ln w="13811">
            <a:solidFill>
              <a:srgbClr val="494950"/>
            </a:solidFill>
            <a:prstDash val="solid"/>
          </a:ln>
        </p:spPr>
      </p:sp>
      <p:sp>
        <p:nvSpPr>
          <p:cNvPr id="9" name="Text 7"/>
          <p:cNvSpPr/>
          <p:nvPr/>
        </p:nvSpPr>
        <p:spPr>
          <a:xfrm>
            <a:off x="5866209" y="3325058"/>
            <a:ext cx="2221944" cy="347186"/>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Kolaborasi</a:t>
            </a:r>
            <a:endParaRPr lang="en-US" sz="2187" dirty="0"/>
          </a:p>
        </p:txBody>
      </p:sp>
      <p:sp>
        <p:nvSpPr>
          <p:cNvPr id="10" name="Text 8"/>
          <p:cNvSpPr/>
          <p:nvPr/>
        </p:nvSpPr>
        <p:spPr>
          <a:xfrm>
            <a:off x="5866209" y="3894415"/>
            <a:ext cx="2898100" cy="2843213"/>
          </a:xfrm>
          <a:prstGeom prst="rect">
            <a:avLst/>
          </a:prstGeom>
          <a:noFill/>
          <a:ln/>
        </p:spPr>
        <p:txBody>
          <a:bodyPr wrap="square" rtlCol="0" anchor="t"/>
          <a:lstStyle/>
          <a:p>
            <a:pPr marL="0" indent="0">
              <a:lnSpc>
                <a:spcPts val="2799"/>
              </a:lnSpc>
              <a:buNone/>
            </a:pPr>
            <a:r>
              <a:rPr lang="en-US" sz="1750" dirty="0">
                <a:solidFill>
                  <a:srgbClr val="E5E0DF"/>
                </a:solidFill>
                <a:latin typeface="Roboto" pitchFamily="34" charset="0"/>
                <a:ea typeface="Roboto" pitchFamily="34" charset="-122"/>
                <a:cs typeface="Roboto" pitchFamily="34" charset="-120"/>
              </a:rPr>
              <a:t>Minta karyawan untuk bekerja bersama untuk mengatasi masalah atau meningkatkan proses mereka. Kolaborasi membantu memunculkan sisi kreatif yang selama ini belum pernah terungkap.</a:t>
            </a:r>
            <a:endParaRPr lang="en-US" sz="1750" dirty="0"/>
          </a:p>
        </p:txBody>
      </p:sp>
      <p:sp>
        <p:nvSpPr>
          <p:cNvPr id="11" name="Shape 9"/>
          <p:cNvSpPr/>
          <p:nvPr/>
        </p:nvSpPr>
        <p:spPr>
          <a:xfrm>
            <a:off x="9222462" y="3089077"/>
            <a:ext cx="3370064" cy="4530923"/>
          </a:xfrm>
          <a:prstGeom prst="roundRect">
            <a:avLst>
              <a:gd name="adj" fmla="val 2967"/>
            </a:avLst>
          </a:prstGeom>
          <a:solidFill>
            <a:srgbClr val="3D3D42"/>
          </a:solidFill>
          <a:ln w="13811">
            <a:solidFill>
              <a:srgbClr val="494950"/>
            </a:solidFill>
            <a:prstDash val="solid"/>
          </a:ln>
        </p:spPr>
      </p:sp>
      <p:sp>
        <p:nvSpPr>
          <p:cNvPr id="12" name="Text 10"/>
          <p:cNvSpPr/>
          <p:nvPr/>
        </p:nvSpPr>
        <p:spPr>
          <a:xfrm>
            <a:off x="9458444" y="3325058"/>
            <a:ext cx="2331720" cy="347186"/>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Besarkan Potensi</a:t>
            </a:r>
            <a:endParaRPr lang="en-US" sz="2187" dirty="0"/>
          </a:p>
        </p:txBody>
      </p:sp>
      <p:sp>
        <p:nvSpPr>
          <p:cNvPr id="13" name="Text 11"/>
          <p:cNvSpPr/>
          <p:nvPr/>
        </p:nvSpPr>
        <p:spPr>
          <a:xfrm>
            <a:off x="9458444" y="3894415"/>
            <a:ext cx="2898100" cy="2843213"/>
          </a:xfrm>
          <a:prstGeom prst="rect">
            <a:avLst/>
          </a:prstGeom>
          <a:noFill/>
          <a:ln/>
        </p:spPr>
        <p:txBody>
          <a:bodyPr wrap="square" rtlCol="0" anchor="t"/>
          <a:lstStyle/>
          <a:p>
            <a:pPr marL="0" indent="0">
              <a:lnSpc>
                <a:spcPts val="2799"/>
              </a:lnSpc>
              <a:buNone/>
            </a:pPr>
            <a:r>
              <a:rPr lang="en-US" sz="1750" dirty="0">
                <a:solidFill>
                  <a:srgbClr val="E5E0DF"/>
                </a:solidFill>
                <a:latin typeface="Roboto" pitchFamily="34" charset="0"/>
                <a:ea typeface="Roboto" pitchFamily="34" charset="-122"/>
                <a:cs typeface="Roboto" pitchFamily="34" charset="-120"/>
              </a:rPr>
              <a:t>Semua karyawan memiliki potensi besar untuk menjadi orang kreatif. Jangan terlalu mengatur dan membatasi cara karyawan bekerja. Ajak mereka untuk merealisasikan potensi dan menghasilkan ide yang kreatif.</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4" name="Text 2"/>
          <p:cNvSpPr/>
          <p:nvPr/>
        </p:nvSpPr>
        <p:spPr>
          <a:xfrm>
            <a:off x="2037993" y="655915"/>
            <a:ext cx="10554414" cy="1388745"/>
          </a:xfrm>
          <a:prstGeom prst="rect">
            <a:avLst/>
          </a:prstGeom>
          <a:noFill/>
          <a:ln/>
        </p:spPr>
        <p:txBody>
          <a:bodyPr wrap="square" rtlCol="0" anchor="t"/>
          <a:lstStyle/>
          <a:p>
            <a:pPr marL="0" indent="0">
              <a:lnSpc>
                <a:spcPts val="5468"/>
              </a:lnSpc>
              <a:buNone/>
            </a:pPr>
            <a:r>
              <a:rPr lang="en-US" sz="4374" dirty="0">
                <a:solidFill>
                  <a:srgbClr val="F2F2F3"/>
                </a:solidFill>
                <a:latin typeface="Poppins" pitchFamily="34" charset="0"/>
                <a:ea typeface="Poppins" pitchFamily="34" charset="-122"/>
                <a:cs typeface="Poppins" pitchFamily="34" charset="-120"/>
              </a:rPr>
              <a:t>Strategi Meningkatkan Inovasi di Perusahaan</a:t>
            </a:r>
            <a:endParaRPr lang="en-US" sz="4374" dirty="0"/>
          </a:p>
        </p:txBody>
      </p:sp>
      <p:sp>
        <p:nvSpPr>
          <p:cNvPr id="5" name="Shape 3"/>
          <p:cNvSpPr/>
          <p:nvPr/>
        </p:nvSpPr>
        <p:spPr>
          <a:xfrm>
            <a:off x="2037993" y="2822258"/>
            <a:ext cx="10554414" cy="44410"/>
          </a:xfrm>
          <a:prstGeom prst="rect">
            <a:avLst/>
          </a:prstGeom>
          <a:solidFill>
            <a:srgbClr val="494950"/>
          </a:solidFill>
          <a:ln/>
        </p:spPr>
      </p:sp>
      <p:sp>
        <p:nvSpPr>
          <p:cNvPr id="6" name="Shape 4"/>
          <p:cNvSpPr/>
          <p:nvPr/>
        </p:nvSpPr>
        <p:spPr>
          <a:xfrm>
            <a:off x="3700760" y="2822258"/>
            <a:ext cx="44410" cy="777597"/>
          </a:xfrm>
          <a:prstGeom prst="rect">
            <a:avLst/>
          </a:prstGeom>
          <a:solidFill>
            <a:srgbClr val="494950"/>
          </a:solidFill>
          <a:ln/>
        </p:spPr>
      </p:sp>
      <p:sp>
        <p:nvSpPr>
          <p:cNvPr id="7" name="Shape 5"/>
          <p:cNvSpPr/>
          <p:nvPr/>
        </p:nvSpPr>
        <p:spPr>
          <a:xfrm>
            <a:off x="3473053" y="2572345"/>
            <a:ext cx="499943" cy="499943"/>
          </a:xfrm>
          <a:prstGeom prst="roundRect">
            <a:avLst>
              <a:gd name="adj" fmla="val 20000"/>
            </a:avLst>
          </a:prstGeom>
          <a:solidFill>
            <a:srgbClr val="3D3D42"/>
          </a:solidFill>
          <a:ln w="13811">
            <a:solidFill>
              <a:srgbClr val="494950"/>
            </a:solidFill>
            <a:prstDash val="solid"/>
          </a:ln>
        </p:spPr>
      </p:sp>
      <p:sp>
        <p:nvSpPr>
          <p:cNvPr id="8" name="Text 6"/>
          <p:cNvSpPr/>
          <p:nvPr/>
        </p:nvSpPr>
        <p:spPr>
          <a:xfrm>
            <a:off x="3673435" y="2614017"/>
            <a:ext cx="99060" cy="416481"/>
          </a:xfrm>
          <a:prstGeom prst="rect">
            <a:avLst/>
          </a:prstGeom>
          <a:noFill/>
          <a:ln/>
        </p:spPr>
        <p:txBody>
          <a:bodyPr wrap="none" rtlCol="0" anchor="t"/>
          <a:lstStyle/>
          <a:p>
            <a:pPr marL="0" indent="0" algn="ctr">
              <a:lnSpc>
                <a:spcPts val="3281"/>
              </a:lnSpc>
              <a:buNone/>
            </a:pPr>
            <a:r>
              <a:rPr lang="en-US" sz="2624" dirty="0">
                <a:solidFill>
                  <a:srgbClr val="E5E0DF"/>
                </a:solidFill>
                <a:latin typeface="Poppins" pitchFamily="34" charset="0"/>
                <a:ea typeface="Poppins" pitchFamily="34" charset="-122"/>
                <a:cs typeface="Poppins" pitchFamily="34" charset="-120"/>
              </a:rPr>
              <a:t>1</a:t>
            </a:r>
            <a:endParaRPr lang="en-US" sz="2624" dirty="0"/>
          </a:p>
        </p:txBody>
      </p:sp>
      <p:sp>
        <p:nvSpPr>
          <p:cNvPr id="9" name="Text 7"/>
          <p:cNvSpPr/>
          <p:nvPr/>
        </p:nvSpPr>
        <p:spPr>
          <a:xfrm>
            <a:off x="2611993" y="3822144"/>
            <a:ext cx="2221944" cy="347186"/>
          </a:xfrm>
          <a:prstGeom prst="rect">
            <a:avLst/>
          </a:prstGeom>
          <a:noFill/>
          <a:ln/>
        </p:spPr>
        <p:txBody>
          <a:bodyPr wrap="none" rtlCol="0" anchor="t"/>
          <a:lstStyle/>
          <a:p>
            <a:pPr marL="0" indent="0" algn="ctr">
              <a:lnSpc>
                <a:spcPts val="2734"/>
              </a:lnSpc>
              <a:buNone/>
            </a:pPr>
            <a:r>
              <a:rPr lang="en-US" sz="2187" dirty="0">
                <a:solidFill>
                  <a:srgbClr val="E5E0DF"/>
                </a:solidFill>
                <a:latin typeface="Poppins" pitchFamily="34" charset="0"/>
                <a:ea typeface="Poppins" pitchFamily="34" charset="-122"/>
                <a:cs typeface="Poppins" pitchFamily="34" charset="-120"/>
              </a:rPr>
              <a:t>Perkuat Tim</a:t>
            </a:r>
            <a:endParaRPr lang="en-US" sz="2187" dirty="0"/>
          </a:p>
        </p:txBody>
      </p:sp>
      <p:sp>
        <p:nvSpPr>
          <p:cNvPr id="10" name="Text 8"/>
          <p:cNvSpPr/>
          <p:nvPr/>
        </p:nvSpPr>
        <p:spPr>
          <a:xfrm>
            <a:off x="2260163" y="4391501"/>
            <a:ext cx="2925604" cy="2132409"/>
          </a:xfrm>
          <a:prstGeom prst="rect">
            <a:avLst/>
          </a:prstGeom>
          <a:noFill/>
          <a:ln/>
        </p:spPr>
        <p:txBody>
          <a:bodyPr wrap="square" rtlCol="0" anchor="t"/>
          <a:lstStyle/>
          <a:p>
            <a:pPr marL="0" indent="0" algn="ctr">
              <a:lnSpc>
                <a:spcPts val="2799"/>
              </a:lnSpc>
              <a:buNone/>
            </a:pPr>
            <a:r>
              <a:rPr lang="en-US" sz="1750" dirty="0">
                <a:solidFill>
                  <a:srgbClr val="E5E0DF"/>
                </a:solidFill>
                <a:latin typeface="Roboto" pitchFamily="34" charset="0"/>
                <a:ea typeface="Roboto" pitchFamily="34" charset="-122"/>
                <a:cs typeface="Roboto" pitchFamily="34" charset="-120"/>
              </a:rPr>
              <a:t>Membangun tim yang kuat dan terorganisir, yang masing-masing anggota memiliki peran yang jelas dan bertanggung jawab untuk tugas tertentu.</a:t>
            </a:r>
            <a:endParaRPr lang="en-US" sz="1750" dirty="0"/>
          </a:p>
        </p:txBody>
      </p:sp>
      <p:sp>
        <p:nvSpPr>
          <p:cNvPr id="11" name="Shape 9"/>
          <p:cNvSpPr/>
          <p:nvPr/>
        </p:nvSpPr>
        <p:spPr>
          <a:xfrm>
            <a:off x="7292876" y="2822258"/>
            <a:ext cx="44410" cy="777597"/>
          </a:xfrm>
          <a:prstGeom prst="rect">
            <a:avLst/>
          </a:prstGeom>
          <a:solidFill>
            <a:srgbClr val="494950"/>
          </a:solidFill>
          <a:ln/>
        </p:spPr>
      </p:sp>
      <p:sp>
        <p:nvSpPr>
          <p:cNvPr id="12" name="Shape 10"/>
          <p:cNvSpPr/>
          <p:nvPr/>
        </p:nvSpPr>
        <p:spPr>
          <a:xfrm>
            <a:off x="7065169" y="2572345"/>
            <a:ext cx="499943" cy="499943"/>
          </a:xfrm>
          <a:prstGeom prst="roundRect">
            <a:avLst>
              <a:gd name="adj" fmla="val 20000"/>
            </a:avLst>
          </a:prstGeom>
          <a:solidFill>
            <a:srgbClr val="3D3D42"/>
          </a:solidFill>
          <a:ln w="13811">
            <a:solidFill>
              <a:srgbClr val="494950"/>
            </a:solidFill>
            <a:prstDash val="solid"/>
          </a:ln>
        </p:spPr>
      </p:sp>
      <p:sp>
        <p:nvSpPr>
          <p:cNvPr id="13" name="Text 11"/>
          <p:cNvSpPr/>
          <p:nvPr/>
        </p:nvSpPr>
        <p:spPr>
          <a:xfrm>
            <a:off x="7219831" y="2614017"/>
            <a:ext cx="190500" cy="416481"/>
          </a:xfrm>
          <a:prstGeom prst="rect">
            <a:avLst/>
          </a:prstGeom>
          <a:noFill/>
          <a:ln/>
        </p:spPr>
        <p:txBody>
          <a:bodyPr wrap="none" rtlCol="0" anchor="t"/>
          <a:lstStyle/>
          <a:p>
            <a:pPr marL="0" indent="0" algn="ctr">
              <a:lnSpc>
                <a:spcPts val="3281"/>
              </a:lnSpc>
              <a:buNone/>
            </a:pPr>
            <a:r>
              <a:rPr lang="en-US" sz="2624" dirty="0">
                <a:solidFill>
                  <a:srgbClr val="E5E0DF"/>
                </a:solidFill>
                <a:latin typeface="Poppins" pitchFamily="34" charset="0"/>
                <a:ea typeface="Poppins" pitchFamily="34" charset="-122"/>
                <a:cs typeface="Poppins" pitchFamily="34" charset="-120"/>
              </a:rPr>
              <a:t>2</a:t>
            </a:r>
            <a:endParaRPr lang="en-US" sz="2624" dirty="0"/>
          </a:p>
        </p:txBody>
      </p:sp>
      <p:sp>
        <p:nvSpPr>
          <p:cNvPr id="14" name="Text 12"/>
          <p:cNvSpPr/>
          <p:nvPr/>
        </p:nvSpPr>
        <p:spPr>
          <a:xfrm>
            <a:off x="6012061" y="3822144"/>
            <a:ext cx="2606040" cy="347186"/>
          </a:xfrm>
          <a:prstGeom prst="rect">
            <a:avLst/>
          </a:prstGeom>
          <a:noFill/>
          <a:ln/>
        </p:spPr>
        <p:txBody>
          <a:bodyPr wrap="none" rtlCol="0" anchor="t"/>
          <a:lstStyle/>
          <a:p>
            <a:pPr marL="0" indent="0" algn="ctr">
              <a:lnSpc>
                <a:spcPts val="2734"/>
              </a:lnSpc>
              <a:buNone/>
            </a:pPr>
            <a:r>
              <a:rPr lang="en-US" sz="2187" dirty="0">
                <a:solidFill>
                  <a:srgbClr val="E5E0DF"/>
                </a:solidFill>
                <a:latin typeface="Poppins" pitchFamily="34" charset="0"/>
                <a:ea typeface="Poppins" pitchFamily="34" charset="-122"/>
                <a:cs typeface="Poppins" pitchFamily="34" charset="-120"/>
              </a:rPr>
              <a:t>Upgrade Teknologi</a:t>
            </a:r>
            <a:endParaRPr lang="en-US" sz="2187" dirty="0"/>
          </a:p>
        </p:txBody>
      </p:sp>
      <p:sp>
        <p:nvSpPr>
          <p:cNvPr id="15" name="Text 13"/>
          <p:cNvSpPr/>
          <p:nvPr/>
        </p:nvSpPr>
        <p:spPr>
          <a:xfrm>
            <a:off x="5852279" y="4391501"/>
            <a:ext cx="2925723" cy="2843213"/>
          </a:xfrm>
          <a:prstGeom prst="rect">
            <a:avLst/>
          </a:prstGeom>
          <a:noFill/>
          <a:ln/>
        </p:spPr>
        <p:txBody>
          <a:bodyPr wrap="square" rtlCol="0" anchor="t"/>
          <a:lstStyle/>
          <a:p>
            <a:pPr marL="0" indent="0" algn="ctr">
              <a:lnSpc>
                <a:spcPts val="2799"/>
              </a:lnSpc>
              <a:buNone/>
            </a:pPr>
            <a:r>
              <a:rPr lang="en-US" sz="1750" dirty="0">
                <a:solidFill>
                  <a:srgbClr val="E5E0DF"/>
                </a:solidFill>
                <a:latin typeface="Roboto" pitchFamily="34" charset="0"/>
                <a:ea typeface="Roboto" pitchFamily="34" charset="-122"/>
                <a:cs typeface="Roboto" pitchFamily="34" charset="-120"/>
              </a:rPr>
              <a:t>Memastikan perusahaan menggunakan teknologi terkini. Teknologi yang lebih modern memberikan karyawan kemampuan untuk memecahkan masalah dan menciptakan produk atau layanan yang lebih unik.</a:t>
            </a:r>
            <a:endParaRPr lang="en-US" sz="1750" dirty="0"/>
          </a:p>
        </p:txBody>
      </p:sp>
      <p:sp>
        <p:nvSpPr>
          <p:cNvPr id="16" name="Shape 14"/>
          <p:cNvSpPr/>
          <p:nvPr/>
        </p:nvSpPr>
        <p:spPr>
          <a:xfrm>
            <a:off x="10885110" y="2822258"/>
            <a:ext cx="44410" cy="777597"/>
          </a:xfrm>
          <a:prstGeom prst="rect">
            <a:avLst/>
          </a:prstGeom>
          <a:solidFill>
            <a:srgbClr val="494950"/>
          </a:solidFill>
          <a:ln/>
        </p:spPr>
      </p:sp>
      <p:sp>
        <p:nvSpPr>
          <p:cNvPr id="17" name="Shape 15"/>
          <p:cNvSpPr/>
          <p:nvPr/>
        </p:nvSpPr>
        <p:spPr>
          <a:xfrm>
            <a:off x="10657403" y="2572345"/>
            <a:ext cx="499943" cy="499943"/>
          </a:xfrm>
          <a:prstGeom prst="roundRect">
            <a:avLst>
              <a:gd name="adj" fmla="val 20000"/>
            </a:avLst>
          </a:prstGeom>
          <a:solidFill>
            <a:srgbClr val="3D3D42"/>
          </a:solidFill>
          <a:ln w="13811">
            <a:solidFill>
              <a:srgbClr val="494950"/>
            </a:solidFill>
            <a:prstDash val="solid"/>
          </a:ln>
        </p:spPr>
      </p:sp>
      <p:sp>
        <p:nvSpPr>
          <p:cNvPr id="18" name="Text 16"/>
          <p:cNvSpPr/>
          <p:nvPr/>
        </p:nvSpPr>
        <p:spPr>
          <a:xfrm>
            <a:off x="10808256" y="2614017"/>
            <a:ext cx="198120" cy="416481"/>
          </a:xfrm>
          <a:prstGeom prst="rect">
            <a:avLst/>
          </a:prstGeom>
          <a:noFill/>
          <a:ln/>
        </p:spPr>
        <p:txBody>
          <a:bodyPr wrap="none" rtlCol="0" anchor="t"/>
          <a:lstStyle/>
          <a:p>
            <a:pPr marL="0" indent="0" algn="ctr">
              <a:lnSpc>
                <a:spcPts val="3281"/>
              </a:lnSpc>
              <a:buNone/>
            </a:pPr>
            <a:r>
              <a:rPr lang="en-US" sz="2624" dirty="0">
                <a:solidFill>
                  <a:srgbClr val="E5E0DF"/>
                </a:solidFill>
                <a:latin typeface="Poppins" pitchFamily="34" charset="0"/>
                <a:ea typeface="Poppins" pitchFamily="34" charset="-122"/>
                <a:cs typeface="Poppins" pitchFamily="34" charset="-120"/>
              </a:rPr>
              <a:t>3</a:t>
            </a:r>
            <a:endParaRPr lang="en-US" sz="2624" dirty="0"/>
          </a:p>
        </p:txBody>
      </p:sp>
      <p:sp>
        <p:nvSpPr>
          <p:cNvPr id="19" name="Text 17"/>
          <p:cNvSpPr/>
          <p:nvPr/>
        </p:nvSpPr>
        <p:spPr>
          <a:xfrm>
            <a:off x="9444514" y="3822144"/>
            <a:ext cx="2925723" cy="1041559"/>
          </a:xfrm>
          <a:prstGeom prst="rect">
            <a:avLst/>
          </a:prstGeom>
          <a:noFill/>
          <a:ln/>
        </p:spPr>
        <p:txBody>
          <a:bodyPr wrap="square" rtlCol="0" anchor="t"/>
          <a:lstStyle/>
          <a:p>
            <a:pPr marL="0" indent="0" algn="ctr">
              <a:lnSpc>
                <a:spcPts val="2734"/>
              </a:lnSpc>
              <a:buNone/>
            </a:pPr>
            <a:r>
              <a:rPr lang="en-US" sz="2187" dirty="0">
                <a:solidFill>
                  <a:srgbClr val="E5E0DF"/>
                </a:solidFill>
                <a:latin typeface="Poppins" pitchFamily="34" charset="0"/>
                <a:ea typeface="Poppins" pitchFamily="34" charset="-122"/>
                <a:cs typeface="Poppins" pitchFamily="34" charset="-120"/>
              </a:rPr>
              <a:t>Training &amp; Mengembangkan Karyawan</a:t>
            </a:r>
            <a:endParaRPr lang="en-US" sz="2187" dirty="0"/>
          </a:p>
        </p:txBody>
      </p:sp>
      <p:sp>
        <p:nvSpPr>
          <p:cNvPr id="20" name="Text 18"/>
          <p:cNvSpPr/>
          <p:nvPr/>
        </p:nvSpPr>
        <p:spPr>
          <a:xfrm>
            <a:off x="9444514" y="5085874"/>
            <a:ext cx="2925723" cy="2487811"/>
          </a:xfrm>
          <a:prstGeom prst="rect">
            <a:avLst/>
          </a:prstGeom>
          <a:noFill/>
          <a:ln/>
        </p:spPr>
        <p:txBody>
          <a:bodyPr wrap="square" rtlCol="0" anchor="t"/>
          <a:lstStyle/>
          <a:p>
            <a:pPr marL="0" indent="0" algn="ctr">
              <a:lnSpc>
                <a:spcPts val="2799"/>
              </a:lnSpc>
              <a:buNone/>
            </a:pPr>
            <a:r>
              <a:rPr lang="en-US" sz="1750" dirty="0">
                <a:solidFill>
                  <a:srgbClr val="E5E0DF"/>
                </a:solidFill>
                <a:latin typeface="Roboto" pitchFamily="34" charset="0"/>
                <a:ea typeface="Roboto" pitchFamily="34" charset="-122"/>
                <a:cs typeface="Roboto" pitchFamily="34" charset="-120"/>
              </a:rPr>
              <a:t>Investasi dalam karyawan bertujuan untuk meningkatkan kemampuan mereka dalam menemukan solusi, merancang produk yang kreatif, dan mendorong inovasi pada sektor tertentu.</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4" name="Text 2"/>
          <p:cNvSpPr/>
          <p:nvPr/>
        </p:nvSpPr>
        <p:spPr>
          <a:xfrm>
            <a:off x="833199" y="901779"/>
            <a:ext cx="7477601" cy="1388745"/>
          </a:xfrm>
          <a:prstGeom prst="rect">
            <a:avLst/>
          </a:prstGeom>
          <a:noFill/>
          <a:ln/>
        </p:spPr>
        <p:txBody>
          <a:bodyPr wrap="square" rtlCol="0" anchor="t"/>
          <a:lstStyle/>
          <a:p>
            <a:pPr marL="0" indent="0">
              <a:lnSpc>
                <a:spcPts val="5468"/>
              </a:lnSpc>
              <a:buNone/>
            </a:pPr>
            <a:r>
              <a:rPr lang="en-US" sz="4374" dirty="0">
                <a:solidFill>
                  <a:srgbClr val="F2F2F3"/>
                </a:solidFill>
                <a:latin typeface="Poppins" pitchFamily="34" charset="0"/>
                <a:ea typeface="Poppins" pitchFamily="34" charset="-122"/>
                <a:cs typeface="Poppins" pitchFamily="34" charset="-120"/>
              </a:rPr>
              <a:t>Kesimpulan dan Tindakan Selanjutnya</a:t>
            </a:r>
            <a:endParaRPr lang="en-US" sz="4374" dirty="0"/>
          </a:p>
        </p:txBody>
      </p:sp>
      <p:sp>
        <p:nvSpPr>
          <p:cNvPr id="5" name="Shape 3"/>
          <p:cNvSpPr/>
          <p:nvPr/>
        </p:nvSpPr>
        <p:spPr>
          <a:xfrm>
            <a:off x="833199" y="2797373"/>
            <a:ext cx="499943" cy="499943"/>
          </a:xfrm>
          <a:prstGeom prst="roundRect">
            <a:avLst>
              <a:gd name="adj" fmla="val 20000"/>
            </a:avLst>
          </a:prstGeom>
          <a:solidFill>
            <a:srgbClr val="3D3D42"/>
          </a:solidFill>
          <a:ln w="13811">
            <a:solidFill>
              <a:srgbClr val="494950"/>
            </a:solidFill>
            <a:prstDash val="solid"/>
          </a:ln>
        </p:spPr>
      </p:sp>
      <p:sp>
        <p:nvSpPr>
          <p:cNvPr id="6" name="Text 4"/>
          <p:cNvSpPr/>
          <p:nvPr/>
        </p:nvSpPr>
        <p:spPr>
          <a:xfrm>
            <a:off x="1033582" y="2839045"/>
            <a:ext cx="99060" cy="416481"/>
          </a:xfrm>
          <a:prstGeom prst="rect">
            <a:avLst/>
          </a:prstGeom>
          <a:noFill/>
          <a:ln/>
        </p:spPr>
        <p:txBody>
          <a:bodyPr wrap="none" rtlCol="0" anchor="t"/>
          <a:lstStyle/>
          <a:p>
            <a:pPr marL="0" indent="0" algn="ctr">
              <a:lnSpc>
                <a:spcPts val="3281"/>
              </a:lnSpc>
              <a:buNone/>
            </a:pPr>
            <a:r>
              <a:rPr lang="en-US" sz="2624" dirty="0">
                <a:solidFill>
                  <a:srgbClr val="E5E0DF"/>
                </a:solidFill>
                <a:latin typeface="Poppins" pitchFamily="34" charset="0"/>
                <a:ea typeface="Poppins" pitchFamily="34" charset="-122"/>
                <a:cs typeface="Poppins" pitchFamily="34" charset="-120"/>
              </a:rPr>
              <a:t>1</a:t>
            </a:r>
            <a:endParaRPr lang="en-US" sz="2624" dirty="0"/>
          </a:p>
        </p:txBody>
      </p:sp>
      <p:sp>
        <p:nvSpPr>
          <p:cNvPr id="7" name="Text 5"/>
          <p:cNvSpPr/>
          <p:nvPr/>
        </p:nvSpPr>
        <p:spPr>
          <a:xfrm>
            <a:off x="1555313" y="2873693"/>
            <a:ext cx="2781300" cy="347186"/>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Pelatihan Kreativitas</a:t>
            </a:r>
            <a:endParaRPr lang="en-US" sz="2187" dirty="0"/>
          </a:p>
        </p:txBody>
      </p:sp>
      <p:sp>
        <p:nvSpPr>
          <p:cNvPr id="8" name="Text 6"/>
          <p:cNvSpPr/>
          <p:nvPr/>
        </p:nvSpPr>
        <p:spPr>
          <a:xfrm>
            <a:off x="1555313" y="3443049"/>
            <a:ext cx="2905601" cy="1777008"/>
          </a:xfrm>
          <a:prstGeom prst="rect">
            <a:avLst/>
          </a:prstGeom>
          <a:noFill/>
          <a:ln/>
        </p:spPr>
        <p:txBody>
          <a:bodyPr wrap="square" rtlCol="0" anchor="t"/>
          <a:lstStyle/>
          <a:p>
            <a:pPr marL="0" indent="0">
              <a:lnSpc>
                <a:spcPts val="2799"/>
              </a:lnSpc>
              <a:buNone/>
            </a:pPr>
            <a:r>
              <a:rPr lang="en-US" sz="1750" dirty="0">
                <a:solidFill>
                  <a:srgbClr val="E5E0DF"/>
                </a:solidFill>
                <a:latin typeface="Roboto" pitchFamily="34" charset="0"/>
                <a:ea typeface="Roboto" pitchFamily="34" charset="-122"/>
                <a:cs typeface="Roboto" pitchFamily="34" charset="-120"/>
              </a:rPr>
              <a:t>Investasikan waktu dan sumber daya untuk pelatihan karyawan tentang cara meningkatkan kreativitas dan mendorong inovasi.</a:t>
            </a:r>
            <a:endParaRPr lang="en-US" sz="1750" dirty="0"/>
          </a:p>
        </p:txBody>
      </p:sp>
      <p:sp>
        <p:nvSpPr>
          <p:cNvPr id="9" name="Shape 7"/>
          <p:cNvSpPr/>
          <p:nvPr/>
        </p:nvSpPr>
        <p:spPr>
          <a:xfrm>
            <a:off x="4683085" y="2797373"/>
            <a:ext cx="499943" cy="499943"/>
          </a:xfrm>
          <a:prstGeom prst="roundRect">
            <a:avLst>
              <a:gd name="adj" fmla="val 20000"/>
            </a:avLst>
          </a:prstGeom>
          <a:solidFill>
            <a:srgbClr val="3D3D42"/>
          </a:solidFill>
          <a:ln w="13811">
            <a:solidFill>
              <a:srgbClr val="494950"/>
            </a:solidFill>
            <a:prstDash val="solid"/>
          </a:ln>
        </p:spPr>
      </p:sp>
      <p:sp>
        <p:nvSpPr>
          <p:cNvPr id="10" name="Text 8"/>
          <p:cNvSpPr/>
          <p:nvPr/>
        </p:nvSpPr>
        <p:spPr>
          <a:xfrm>
            <a:off x="4837748" y="2839045"/>
            <a:ext cx="190500" cy="416481"/>
          </a:xfrm>
          <a:prstGeom prst="rect">
            <a:avLst/>
          </a:prstGeom>
          <a:noFill/>
          <a:ln/>
        </p:spPr>
        <p:txBody>
          <a:bodyPr wrap="none" rtlCol="0" anchor="t"/>
          <a:lstStyle/>
          <a:p>
            <a:pPr marL="0" indent="0" algn="ctr">
              <a:lnSpc>
                <a:spcPts val="3281"/>
              </a:lnSpc>
              <a:buNone/>
            </a:pPr>
            <a:r>
              <a:rPr lang="en-US" sz="2624" dirty="0">
                <a:solidFill>
                  <a:srgbClr val="E5E0DF"/>
                </a:solidFill>
                <a:latin typeface="Poppins" pitchFamily="34" charset="0"/>
                <a:ea typeface="Poppins" pitchFamily="34" charset="-122"/>
                <a:cs typeface="Poppins" pitchFamily="34" charset="-120"/>
              </a:rPr>
              <a:t>2</a:t>
            </a:r>
            <a:endParaRPr lang="en-US" sz="2624" dirty="0"/>
          </a:p>
        </p:txBody>
      </p:sp>
      <p:sp>
        <p:nvSpPr>
          <p:cNvPr id="11" name="Text 9"/>
          <p:cNvSpPr/>
          <p:nvPr/>
        </p:nvSpPr>
        <p:spPr>
          <a:xfrm>
            <a:off x="5405199" y="2873693"/>
            <a:ext cx="2354580" cy="347186"/>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Seni dan Budaya</a:t>
            </a:r>
            <a:endParaRPr lang="en-US" sz="2187" dirty="0"/>
          </a:p>
        </p:txBody>
      </p:sp>
      <p:sp>
        <p:nvSpPr>
          <p:cNvPr id="12" name="Text 10"/>
          <p:cNvSpPr/>
          <p:nvPr/>
        </p:nvSpPr>
        <p:spPr>
          <a:xfrm>
            <a:off x="5405199" y="3443049"/>
            <a:ext cx="2905601" cy="1777008"/>
          </a:xfrm>
          <a:prstGeom prst="rect">
            <a:avLst/>
          </a:prstGeom>
          <a:noFill/>
          <a:ln/>
        </p:spPr>
        <p:txBody>
          <a:bodyPr wrap="square" rtlCol="0" anchor="t"/>
          <a:lstStyle/>
          <a:p>
            <a:pPr marL="0" indent="0">
              <a:lnSpc>
                <a:spcPts val="2799"/>
              </a:lnSpc>
              <a:buNone/>
            </a:pPr>
            <a:r>
              <a:rPr lang="en-US" sz="1750" dirty="0">
                <a:solidFill>
                  <a:srgbClr val="E5E0DF"/>
                </a:solidFill>
                <a:latin typeface="Roboto" pitchFamily="34" charset="0"/>
                <a:ea typeface="Roboto" pitchFamily="34" charset="-122"/>
                <a:cs typeface="Roboto" pitchFamily="34" charset="-120"/>
              </a:rPr>
              <a:t>Perusahaan memberikan inspirasi bagi karyawan untuk mengekspresikan kreativitas melalui seni dan budaya melalui inisiatif perusahaan.</a:t>
            </a:r>
            <a:endParaRPr lang="en-US" sz="1750" dirty="0"/>
          </a:p>
        </p:txBody>
      </p:sp>
      <p:sp>
        <p:nvSpPr>
          <p:cNvPr id="13" name="Shape 11"/>
          <p:cNvSpPr/>
          <p:nvPr/>
        </p:nvSpPr>
        <p:spPr>
          <a:xfrm>
            <a:off x="833199" y="5615821"/>
            <a:ext cx="499943" cy="499943"/>
          </a:xfrm>
          <a:prstGeom prst="roundRect">
            <a:avLst>
              <a:gd name="adj" fmla="val 20000"/>
            </a:avLst>
          </a:prstGeom>
          <a:solidFill>
            <a:srgbClr val="3D3D42"/>
          </a:solidFill>
          <a:ln w="13811">
            <a:solidFill>
              <a:srgbClr val="494950"/>
            </a:solidFill>
            <a:prstDash val="solid"/>
          </a:ln>
        </p:spPr>
      </p:sp>
      <p:sp>
        <p:nvSpPr>
          <p:cNvPr id="14" name="Text 12"/>
          <p:cNvSpPr/>
          <p:nvPr/>
        </p:nvSpPr>
        <p:spPr>
          <a:xfrm>
            <a:off x="984052" y="5657493"/>
            <a:ext cx="198120" cy="416481"/>
          </a:xfrm>
          <a:prstGeom prst="rect">
            <a:avLst/>
          </a:prstGeom>
          <a:noFill/>
          <a:ln/>
        </p:spPr>
        <p:txBody>
          <a:bodyPr wrap="none" rtlCol="0" anchor="t"/>
          <a:lstStyle/>
          <a:p>
            <a:pPr marL="0" indent="0" algn="ctr">
              <a:lnSpc>
                <a:spcPts val="3281"/>
              </a:lnSpc>
              <a:buNone/>
            </a:pPr>
            <a:r>
              <a:rPr lang="en-US" sz="2624" dirty="0">
                <a:solidFill>
                  <a:srgbClr val="E5E0DF"/>
                </a:solidFill>
                <a:latin typeface="Poppins" pitchFamily="34" charset="0"/>
                <a:ea typeface="Poppins" pitchFamily="34" charset="-122"/>
                <a:cs typeface="Poppins" pitchFamily="34" charset="-120"/>
              </a:rPr>
              <a:t>3</a:t>
            </a:r>
            <a:endParaRPr lang="en-US" sz="2624" dirty="0"/>
          </a:p>
        </p:txBody>
      </p:sp>
      <p:sp>
        <p:nvSpPr>
          <p:cNvPr id="15" name="Text 13"/>
          <p:cNvSpPr/>
          <p:nvPr/>
        </p:nvSpPr>
        <p:spPr>
          <a:xfrm>
            <a:off x="1555313" y="5692140"/>
            <a:ext cx="2354580" cy="347186"/>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Kompetensi Baru</a:t>
            </a:r>
            <a:endParaRPr lang="en-US" sz="2187" dirty="0"/>
          </a:p>
        </p:txBody>
      </p:sp>
      <p:sp>
        <p:nvSpPr>
          <p:cNvPr id="16" name="Text 14"/>
          <p:cNvSpPr/>
          <p:nvPr/>
        </p:nvSpPr>
        <p:spPr>
          <a:xfrm>
            <a:off x="1555313" y="6261497"/>
            <a:ext cx="6755487" cy="1066205"/>
          </a:xfrm>
          <a:prstGeom prst="rect">
            <a:avLst/>
          </a:prstGeom>
          <a:noFill/>
          <a:ln/>
        </p:spPr>
        <p:txBody>
          <a:bodyPr wrap="square" rtlCol="0" anchor="t"/>
          <a:lstStyle/>
          <a:p>
            <a:pPr marL="0" indent="0">
              <a:lnSpc>
                <a:spcPts val="2799"/>
              </a:lnSpc>
              <a:buNone/>
            </a:pPr>
            <a:r>
              <a:rPr lang="en-US" sz="1750" dirty="0">
                <a:solidFill>
                  <a:srgbClr val="E5E0DF"/>
                </a:solidFill>
                <a:latin typeface="Roboto" pitchFamily="34" charset="0"/>
                <a:ea typeface="Roboto" pitchFamily="34" charset="-122"/>
                <a:cs typeface="Roboto" pitchFamily="34" charset="-120"/>
              </a:rPr>
              <a:t>Kreativitas dan inovasi adalah aspek kritis untuk pertumbuhan bisnis dan pengelolaan di era yang terus berkembang. Berikutnya anda harus mulai merancang strategi dan melakukan tindakan.</a:t>
            </a:r>
            <a:endParaRPr lang="en-US" sz="1750" dirty="0"/>
          </a:p>
        </p:txBody>
      </p:sp>
      <p:pic>
        <p:nvPicPr>
          <p:cNvPr id="17" name="Image 0" descr="preencoded.png"/>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646</Words>
  <Application>Microsoft Macintosh PowerPoint</Application>
  <PresentationFormat>Custom</PresentationFormat>
  <Paragraphs>69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Poppins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adil arnady</cp:lastModifiedBy>
  <cp:revision>2</cp:revision>
  <dcterms:created xsi:type="dcterms:W3CDTF">2023-08-23T12:49:59Z</dcterms:created>
  <dcterms:modified xsi:type="dcterms:W3CDTF">2023-08-23T12:51:45Z</dcterms:modified>
</cp:coreProperties>
</file>