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8288000" cy="10287000"/>
  <p:notesSz cx="6858000" cy="9144000"/>
  <p:embeddedFontLst>
    <p:embeddedFont>
      <p:font typeface="Heebo Bold" charset="-79"/>
      <p:regular r:id="rId10"/>
    </p:embeddedFont>
    <p:embeddedFont>
      <p:font typeface="Heebo" charset="-79"/>
      <p:regular r:id="rId11"/>
    </p:embeddedFont>
    <p:embeddedFont>
      <p:font typeface="Poppins Bold" charset="0"/>
      <p:regular r:id="rId12"/>
    </p:embeddedFont>
    <p:embeddedFont>
      <p:font typeface="Heebo Medium" charset="-79"/>
      <p:regular r:id="rId13"/>
    </p:embeddedFont>
    <p:embeddedFont>
      <p:font typeface="Calibri" pitchFamily="34" charset="0"/>
      <p:regular r:id="rId14"/>
      <p:bold r:id="rId15"/>
      <p:italic r:id="rId16"/>
      <p:boldItalic r:id="rId17"/>
    </p:embeddedFont>
    <p:embeddedFont>
      <p:font typeface="Poppins" charset="0"/>
      <p:regular r:id="rId18"/>
    </p:embeddedFont>
    <p:embeddedFont>
      <p:font typeface="Arima Madurai Bold" charset="0"/>
      <p:regular r:id="rId19"/>
    </p:embeddedFont>
    <p:embeddedFont>
      <p:font typeface="Mukta Mahee"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52" d="100"/>
          <a:sy n="52" d="100"/>
        </p:scale>
        <p:origin x="-396" y="1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heme" Target="theme/theme1.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7/30/2023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8.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8.svg"/><Relationship Id="rId3" Type="http://schemas.openxmlformats.org/officeDocument/2006/relationships/image" Target="../media/image6.svg"/><Relationship Id="rId7" Type="http://schemas.openxmlformats.org/officeDocument/2006/relationships/image" Target="../media/image12.svg"/><Relationship Id="rId12"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6.svg"/><Relationship Id="rId5" Type="http://schemas.openxmlformats.org/officeDocument/2006/relationships/image" Target="../media/image10.svg"/><Relationship Id="rId15" Type="http://schemas.openxmlformats.org/officeDocument/2006/relationships/image" Target="../media/image4.svg"/><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14.svg"/><Relationship Id="rId1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0.svg"/><Relationship Id="rId7" Type="http://schemas.openxmlformats.org/officeDocument/2006/relationships/image" Target="../media/image4.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2.sv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svg"/><Relationship Id="rId3" Type="http://schemas.openxmlformats.org/officeDocument/2006/relationships/image" Target="../media/image6.svg"/><Relationship Id="rId7" Type="http://schemas.openxmlformats.org/officeDocument/2006/relationships/image" Target="../media/image27.svg"/><Relationship Id="rId12"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2.svg"/><Relationship Id="rId5" Type="http://schemas.openxmlformats.org/officeDocument/2006/relationships/image" Target="../media/image25.svg"/><Relationship Id="rId10" Type="http://schemas.openxmlformats.org/officeDocument/2006/relationships/image" Target="../media/image1.png"/><Relationship Id="rId4" Type="http://schemas.openxmlformats.org/officeDocument/2006/relationships/image" Target="../media/image13.png"/><Relationship Id="rId9" Type="http://schemas.openxmlformats.org/officeDocument/2006/relationships/image" Target="../media/image16.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grpSp>
        <p:nvGrpSpPr>
          <p:cNvPr id="2" name="Group 2"/>
          <p:cNvGrpSpPr/>
          <p:nvPr/>
        </p:nvGrpSpPr>
        <p:grpSpPr>
          <a:xfrm>
            <a:off x="879400" y="2188449"/>
            <a:ext cx="16834000" cy="4021851"/>
            <a:chOff x="0" y="0"/>
            <a:chExt cx="4433646" cy="1059253"/>
          </a:xfrm>
        </p:grpSpPr>
        <p:sp>
          <p:nvSpPr>
            <p:cNvPr id="3" name="Freeform 3"/>
            <p:cNvSpPr/>
            <p:nvPr/>
          </p:nvSpPr>
          <p:spPr>
            <a:xfrm>
              <a:off x="0" y="0"/>
              <a:ext cx="4433646" cy="1059253"/>
            </a:xfrm>
            <a:custGeom>
              <a:avLst/>
              <a:gdLst/>
              <a:ahLst/>
              <a:cxnLst/>
              <a:rect l="l" t="t" r="r" b="b"/>
              <a:pathLst>
                <a:path w="4433646" h="1059253">
                  <a:moveTo>
                    <a:pt x="0" y="0"/>
                  </a:moveTo>
                  <a:lnTo>
                    <a:pt x="4433646" y="0"/>
                  </a:lnTo>
                  <a:lnTo>
                    <a:pt x="4433646" y="1059253"/>
                  </a:lnTo>
                  <a:lnTo>
                    <a:pt x="0" y="1059253"/>
                  </a:lnTo>
                  <a:close/>
                </a:path>
              </a:pathLst>
            </a:custGeom>
            <a:solidFill>
              <a:srgbClr val="87A3C4"/>
            </a:solidFill>
          </p:spPr>
        </p:sp>
        <p:sp>
          <p:nvSpPr>
            <p:cNvPr id="4" name="TextBox 4"/>
            <p:cNvSpPr txBox="1"/>
            <p:nvPr/>
          </p:nvSpPr>
          <p:spPr>
            <a:xfrm>
              <a:off x="0" y="-9525"/>
              <a:ext cx="812800" cy="822325"/>
            </a:xfrm>
            <a:prstGeom prst="rect">
              <a:avLst/>
            </a:prstGeom>
          </p:spPr>
          <p:txBody>
            <a:bodyPr lIns="50800" tIns="50800" rIns="50800" bIns="50800" rtlCol="0" anchor="ctr"/>
            <a:lstStyle/>
            <a:p>
              <a:pPr algn="ctr">
                <a:lnSpc>
                  <a:spcPts val="3100"/>
                </a:lnSpc>
              </a:pPr>
              <a:endParaRPr/>
            </a:p>
          </p:txBody>
        </p:sp>
      </p:grpSp>
      <p:grpSp>
        <p:nvGrpSpPr>
          <p:cNvPr id="5" name="Group 5"/>
          <p:cNvGrpSpPr/>
          <p:nvPr/>
        </p:nvGrpSpPr>
        <p:grpSpPr>
          <a:xfrm>
            <a:off x="-3547247" y="96561"/>
            <a:ext cx="16834000" cy="4021851"/>
            <a:chOff x="0" y="0"/>
            <a:chExt cx="4433646" cy="1059253"/>
          </a:xfrm>
        </p:grpSpPr>
        <p:sp>
          <p:nvSpPr>
            <p:cNvPr id="6" name="Freeform 6"/>
            <p:cNvSpPr/>
            <p:nvPr/>
          </p:nvSpPr>
          <p:spPr>
            <a:xfrm>
              <a:off x="0" y="0"/>
              <a:ext cx="4433646" cy="1059253"/>
            </a:xfrm>
            <a:custGeom>
              <a:avLst/>
              <a:gdLst/>
              <a:ahLst/>
              <a:cxnLst/>
              <a:rect l="l" t="t" r="r" b="b"/>
              <a:pathLst>
                <a:path w="4433646" h="1059253">
                  <a:moveTo>
                    <a:pt x="0" y="0"/>
                  </a:moveTo>
                  <a:lnTo>
                    <a:pt x="4433646" y="0"/>
                  </a:lnTo>
                  <a:lnTo>
                    <a:pt x="4433646" y="1059253"/>
                  </a:lnTo>
                  <a:lnTo>
                    <a:pt x="0" y="1059253"/>
                  </a:lnTo>
                  <a:close/>
                </a:path>
              </a:pathLst>
            </a:custGeom>
            <a:solidFill>
              <a:srgbClr val="B7CADB"/>
            </a:solidFill>
          </p:spPr>
        </p:sp>
        <p:sp>
          <p:nvSpPr>
            <p:cNvPr id="7" name="TextBox 7"/>
            <p:cNvSpPr txBox="1"/>
            <p:nvPr/>
          </p:nvSpPr>
          <p:spPr>
            <a:xfrm>
              <a:off x="0" y="-9525"/>
              <a:ext cx="812800" cy="822325"/>
            </a:xfrm>
            <a:prstGeom prst="rect">
              <a:avLst/>
            </a:prstGeom>
          </p:spPr>
          <p:txBody>
            <a:bodyPr lIns="50800" tIns="50800" rIns="50800" bIns="50800" rtlCol="0" anchor="ctr"/>
            <a:lstStyle/>
            <a:p>
              <a:pPr algn="ctr">
                <a:lnSpc>
                  <a:spcPts val="3100"/>
                </a:lnSpc>
              </a:pPr>
              <a:endParaRPr/>
            </a:p>
          </p:txBody>
        </p:sp>
      </p:grpSp>
      <p:grpSp>
        <p:nvGrpSpPr>
          <p:cNvPr id="8" name="Group 8"/>
          <p:cNvGrpSpPr/>
          <p:nvPr/>
        </p:nvGrpSpPr>
        <p:grpSpPr>
          <a:xfrm>
            <a:off x="5001247" y="4905506"/>
            <a:ext cx="8285506" cy="596900"/>
            <a:chOff x="0" y="0"/>
            <a:chExt cx="2182191" cy="157208"/>
          </a:xfrm>
        </p:grpSpPr>
        <p:sp>
          <p:nvSpPr>
            <p:cNvPr id="9" name="Freeform 9"/>
            <p:cNvSpPr/>
            <p:nvPr/>
          </p:nvSpPr>
          <p:spPr>
            <a:xfrm>
              <a:off x="0" y="0"/>
              <a:ext cx="2182191" cy="157208"/>
            </a:xfrm>
            <a:custGeom>
              <a:avLst/>
              <a:gdLst/>
              <a:ahLst/>
              <a:cxnLst/>
              <a:rect l="l" t="t" r="r" b="b"/>
              <a:pathLst>
                <a:path w="2182191" h="157208">
                  <a:moveTo>
                    <a:pt x="0" y="0"/>
                  </a:moveTo>
                  <a:lnTo>
                    <a:pt x="2182191" y="0"/>
                  </a:lnTo>
                  <a:lnTo>
                    <a:pt x="2182191" y="157208"/>
                  </a:lnTo>
                  <a:lnTo>
                    <a:pt x="0" y="157208"/>
                  </a:lnTo>
                  <a:close/>
                </a:path>
              </a:pathLst>
            </a:custGeom>
            <a:solidFill>
              <a:srgbClr val="EFEFEF"/>
            </a:solidFill>
          </p:spPr>
        </p:sp>
        <p:sp>
          <p:nvSpPr>
            <p:cNvPr id="10" name="TextBox 10"/>
            <p:cNvSpPr txBox="1"/>
            <p:nvPr/>
          </p:nvSpPr>
          <p:spPr>
            <a:xfrm>
              <a:off x="0" y="-28575"/>
              <a:ext cx="812800" cy="841375"/>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3280416" y="3188014"/>
            <a:ext cx="11727169" cy="596900"/>
            <a:chOff x="0" y="0"/>
            <a:chExt cx="3088637" cy="157208"/>
          </a:xfrm>
        </p:grpSpPr>
        <p:sp>
          <p:nvSpPr>
            <p:cNvPr id="12" name="Freeform 12"/>
            <p:cNvSpPr/>
            <p:nvPr/>
          </p:nvSpPr>
          <p:spPr>
            <a:xfrm>
              <a:off x="0" y="0"/>
              <a:ext cx="3088637" cy="157208"/>
            </a:xfrm>
            <a:custGeom>
              <a:avLst/>
              <a:gdLst/>
              <a:ahLst/>
              <a:cxnLst/>
              <a:rect l="l" t="t" r="r" b="b"/>
              <a:pathLst>
                <a:path w="3088637" h="157208">
                  <a:moveTo>
                    <a:pt x="0" y="0"/>
                  </a:moveTo>
                  <a:lnTo>
                    <a:pt x="3088637" y="0"/>
                  </a:lnTo>
                  <a:lnTo>
                    <a:pt x="3088637" y="157208"/>
                  </a:lnTo>
                  <a:lnTo>
                    <a:pt x="0" y="157208"/>
                  </a:lnTo>
                  <a:close/>
                </a:path>
              </a:pathLst>
            </a:custGeom>
            <a:solidFill>
              <a:srgbClr val="EFEFEF"/>
            </a:solidFill>
          </p:spPr>
        </p:sp>
        <p:sp>
          <p:nvSpPr>
            <p:cNvPr id="13" name="TextBox 13"/>
            <p:cNvSpPr txBox="1"/>
            <p:nvPr/>
          </p:nvSpPr>
          <p:spPr>
            <a:xfrm>
              <a:off x="0" y="-28575"/>
              <a:ext cx="812800" cy="841375"/>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p:cNvSpPr txBox="1"/>
          <p:nvPr/>
        </p:nvSpPr>
        <p:spPr>
          <a:xfrm>
            <a:off x="2709620" y="2231399"/>
            <a:ext cx="12868761" cy="3978901"/>
          </a:xfrm>
          <a:prstGeom prst="rect">
            <a:avLst/>
          </a:prstGeom>
        </p:spPr>
        <p:txBody>
          <a:bodyPr lIns="0" tIns="0" rIns="0" bIns="0" rtlCol="0" anchor="t">
            <a:spAutoFit/>
          </a:bodyPr>
          <a:lstStyle/>
          <a:p>
            <a:pPr algn="ctr">
              <a:lnSpc>
                <a:spcPts val="10640"/>
              </a:lnSpc>
            </a:pPr>
            <a:r>
              <a:rPr lang="en-US" sz="7600">
                <a:solidFill>
                  <a:srgbClr val="000000"/>
                </a:solidFill>
                <a:latin typeface="Arima Madurai Bold"/>
              </a:rPr>
              <a:t>KONSEP MANAJEMEN HUMAS ORGANISASI PUBLIK</a:t>
            </a:r>
          </a:p>
          <a:p>
            <a:pPr algn="ctr">
              <a:lnSpc>
                <a:spcPts val="10640"/>
              </a:lnSpc>
            </a:pPr>
            <a:endParaRPr lang="en-US" sz="7600">
              <a:solidFill>
                <a:srgbClr val="000000"/>
              </a:solidFill>
              <a:latin typeface="Arima Madurai Bold"/>
            </a:endParaRPr>
          </a:p>
        </p:txBody>
      </p:sp>
      <p:sp>
        <p:nvSpPr>
          <p:cNvPr id="15" name="Freeform 15"/>
          <p:cNvSpPr/>
          <p:nvPr/>
        </p:nvSpPr>
        <p:spPr>
          <a:xfrm>
            <a:off x="15784806" y="4051737"/>
            <a:ext cx="4538797" cy="4538797"/>
          </a:xfrm>
          <a:custGeom>
            <a:avLst/>
            <a:gdLst/>
            <a:ahLst/>
            <a:cxnLst/>
            <a:rect l="l" t="t" r="r" b="b"/>
            <a:pathLst>
              <a:path w="4538797" h="4538797">
                <a:moveTo>
                  <a:pt x="0" y="0"/>
                </a:moveTo>
                <a:lnTo>
                  <a:pt x="4538797" y="0"/>
                </a:lnTo>
                <a:lnTo>
                  <a:pt x="4538797" y="4538797"/>
                </a:lnTo>
                <a:lnTo>
                  <a:pt x="0" y="453879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6" name="Freeform 16"/>
          <p:cNvSpPr/>
          <p:nvPr/>
        </p:nvSpPr>
        <p:spPr>
          <a:xfrm>
            <a:off x="1427502" y="8889689"/>
            <a:ext cx="1427502" cy="1397311"/>
          </a:xfrm>
          <a:custGeom>
            <a:avLst/>
            <a:gdLst/>
            <a:ahLst/>
            <a:cxnLst/>
            <a:rect l="l" t="t" r="r" b="b"/>
            <a:pathLst>
              <a:path w="1427502" h="1397311">
                <a:moveTo>
                  <a:pt x="0" y="0"/>
                </a:moveTo>
                <a:lnTo>
                  <a:pt x="1427503" y="0"/>
                </a:lnTo>
                <a:lnTo>
                  <a:pt x="1427503" y="1397311"/>
                </a:lnTo>
                <a:lnTo>
                  <a:pt x="0" y="1397311"/>
                </a:lnTo>
                <a:lnTo>
                  <a:pt x="0" y="0"/>
                </a:lnTo>
                <a:close/>
              </a:path>
            </a:pathLst>
          </a:custGeom>
          <a:blipFill>
            <a:blip r:embed="rId4">
              <a:extLst>
                <a:ext uri="{96DAC541-7B7A-43D3-8B79-37D633B846F1}">
                  <asvg:svgBlip xmlns="" xmlns:asvg="http://schemas.microsoft.com/office/drawing/2016/SVG/main" r:embed="rId5"/>
                </a:ext>
              </a:extLst>
            </a:blip>
            <a:stretch>
              <a:fillRect l="-196617"/>
            </a:stretch>
          </a:blipFill>
        </p:spPr>
      </p:sp>
      <p:sp>
        <p:nvSpPr>
          <p:cNvPr id="17" name="Freeform 17"/>
          <p:cNvSpPr/>
          <p:nvPr/>
        </p:nvSpPr>
        <p:spPr>
          <a:xfrm>
            <a:off x="0" y="7492379"/>
            <a:ext cx="1427502" cy="1397311"/>
          </a:xfrm>
          <a:custGeom>
            <a:avLst/>
            <a:gdLst/>
            <a:ahLst/>
            <a:cxnLst/>
            <a:rect l="l" t="t" r="r" b="b"/>
            <a:pathLst>
              <a:path w="1427502" h="1397311">
                <a:moveTo>
                  <a:pt x="0" y="0"/>
                </a:moveTo>
                <a:lnTo>
                  <a:pt x="1427502" y="0"/>
                </a:lnTo>
                <a:lnTo>
                  <a:pt x="1427502" y="1397310"/>
                </a:lnTo>
                <a:lnTo>
                  <a:pt x="0" y="1397310"/>
                </a:lnTo>
                <a:lnTo>
                  <a:pt x="0" y="0"/>
                </a:lnTo>
                <a:close/>
              </a:path>
            </a:pathLst>
          </a:custGeom>
          <a:blipFill>
            <a:blip r:embed="rId4">
              <a:extLst>
                <a:ext uri="{96DAC541-7B7A-43D3-8B79-37D633B846F1}">
                  <asvg:svgBlip xmlns="" xmlns:asvg="http://schemas.microsoft.com/office/drawing/2016/SVG/main" r:embed="rId5"/>
                </a:ext>
              </a:extLst>
            </a:blip>
            <a:stretch>
              <a:fillRect l="-196617"/>
            </a:stretch>
          </a:blipFill>
        </p:spPr>
      </p:sp>
      <p:sp>
        <p:nvSpPr>
          <p:cNvPr id="18" name="TextBox 18"/>
          <p:cNvSpPr txBox="1"/>
          <p:nvPr/>
        </p:nvSpPr>
        <p:spPr>
          <a:xfrm>
            <a:off x="6412615" y="6362700"/>
            <a:ext cx="5462770" cy="679450"/>
          </a:xfrm>
          <a:prstGeom prst="rect">
            <a:avLst/>
          </a:prstGeom>
        </p:spPr>
        <p:txBody>
          <a:bodyPr lIns="0" tIns="0" rIns="0" bIns="0" rtlCol="0" anchor="t">
            <a:spAutoFit/>
          </a:bodyPr>
          <a:lstStyle/>
          <a:p>
            <a:pPr algn="ctr">
              <a:lnSpc>
                <a:spcPts val="5599"/>
              </a:lnSpc>
            </a:pPr>
            <a:r>
              <a:rPr lang="en-US" sz="3999">
                <a:solidFill>
                  <a:srgbClr val="000000"/>
                </a:solidFill>
                <a:latin typeface="Heebo Bold"/>
              </a:rPr>
              <a:t>MILKA, S.Sos., M.A.P</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grpSp>
        <p:nvGrpSpPr>
          <p:cNvPr id="2" name="Group 2"/>
          <p:cNvGrpSpPr/>
          <p:nvPr/>
        </p:nvGrpSpPr>
        <p:grpSpPr>
          <a:xfrm>
            <a:off x="7035791" y="2620618"/>
            <a:ext cx="10223509" cy="3086099"/>
            <a:chOff x="0" y="0"/>
            <a:chExt cx="2692611" cy="812800"/>
          </a:xfrm>
        </p:grpSpPr>
        <p:sp>
          <p:nvSpPr>
            <p:cNvPr id="3" name="Freeform 3"/>
            <p:cNvSpPr/>
            <p:nvPr/>
          </p:nvSpPr>
          <p:spPr>
            <a:xfrm>
              <a:off x="0" y="0"/>
              <a:ext cx="2692611" cy="752354"/>
            </a:xfrm>
            <a:custGeom>
              <a:avLst/>
              <a:gdLst/>
              <a:ahLst/>
              <a:cxnLst/>
              <a:rect l="l" t="t" r="r" b="b"/>
              <a:pathLst>
                <a:path w="2692611" h="752354">
                  <a:moveTo>
                    <a:pt x="0" y="0"/>
                  </a:moveTo>
                  <a:lnTo>
                    <a:pt x="2692611" y="0"/>
                  </a:lnTo>
                  <a:lnTo>
                    <a:pt x="2692611" y="752354"/>
                  </a:lnTo>
                  <a:lnTo>
                    <a:pt x="0" y="752354"/>
                  </a:lnTo>
                  <a:close/>
                </a:path>
              </a:pathLst>
            </a:custGeom>
            <a:solidFill>
              <a:srgbClr val="FAFAFA"/>
            </a:solidFill>
          </p:spPr>
        </p:sp>
        <p:sp>
          <p:nvSpPr>
            <p:cNvPr id="4" name="TextBox 4"/>
            <p:cNvSpPr txBox="1"/>
            <p:nvPr/>
          </p:nvSpPr>
          <p:spPr>
            <a:xfrm>
              <a:off x="0" y="0"/>
              <a:ext cx="2692611" cy="812800"/>
            </a:xfrm>
            <a:prstGeom prst="rect">
              <a:avLst/>
            </a:prstGeom>
          </p:spPr>
          <p:txBody>
            <a:bodyPr lIns="50800" tIns="50800" rIns="50800" bIns="50800" rtlCol="0" anchor="ctr"/>
            <a:lstStyle/>
            <a:p>
              <a:pPr algn="ctr">
                <a:lnSpc>
                  <a:spcPts val="3596"/>
                </a:lnSpc>
              </a:pPr>
              <a:r>
                <a:rPr lang="en-US" sz="2900">
                  <a:solidFill>
                    <a:srgbClr val="000000"/>
                  </a:solidFill>
                  <a:latin typeface="Heebo Bold"/>
                </a:rPr>
                <a:t>Ruslan (2005), manajemen humas adalah komunikasi dua arah antara organisasi dengan publik (masyarakat) secara timbal balik dalam rangka mendukung fungsi dan tujuan manajemen dengan meningkatkan pembinaan kerja sama serta pemenuhan kepentingan bersama. </a:t>
              </a:r>
            </a:p>
          </p:txBody>
        </p:sp>
      </p:grpSp>
      <p:grpSp>
        <p:nvGrpSpPr>
          <p:cNvPr id="5" name="Group 5"/>
          <p:cNvGrpSpPr/>
          <p:nvPr/>
        </p:nvGrpSpPr>
        <p:grpSpPr>
          <a:xfrm>
            <a:off x="6231099" y="3386641"/>
            <a:ext cx="1052252" cy="1052252"/>
            <a:chOff x="0" y="0"/>
            <a:chExt cx="812800" cy="812800"/>
          </a:xfrm>
        </p:grpSpPr>
        <p:sp>
          <p:nvSpPr>
            <p:cNvPr id="6"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6182A8"/>
            </a:solidFill>
          </p:spPr>
        </p:sp>
        <p:sp>
          <p:nvSpPr>
            <p:cNvPr id="7" name="TextBox 7"/>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7050418" y="9049203"/>
            <a:ext cx="770523" cy="770523"/>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6182A8"/>
            </a:solidFill>
          </p:spPr>
        </p:sp>
        <p:sp>
          <p:nvSpPr>
            <p:cNvPr id="10" name="TextBox 10"/>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492853" y="3294351"/>
            <a:ext cx="3758235" cy="341250"/>
            <a:chOff x="0" y="0"/>
            <a:chExt cx="989823" cy="89877"/>
          </a:xfrm>
        </p:grpSpPr>
        <p:sp>
          <p:nvSpPr>
            <p:cNvPr id="12" name="Freeform 12"/>
            <p:cNvSpPr/>
            <p:nvPr/>
          </p:nvSpPr>
          <p:spPr>
            <a:xfrm>
              <a:off x="0" y="0"/>
              <a:ext cx="989823" cy="89877"/>
            </a:xfrm>
            <a:custGeom>
              <a:avLst/>
              <a:gdLst/>
              <a:ahLst/>
              <a:cxnLst/>
              <a:rect l="l" t="t" r="r" b="b"/>
              <a:pathLst>
                <a:path w="989823" h="89877">
                  <a:moveTo>
                    <a:pt x="0" y="0"/>
                  </a:moveTo>
                  <a:lnTo>
                    <a:pt x="989823" y="0"/>
                  </a:lnTo>
                  <a:lnTo>
                    <a:pt x="989823" y="89877"/>
                  </a:lnTo>
                  <a:lnTo>
                    <a:pt x="0" y="89877"/>
                  </a:lnTo>
                  <a:close/>
                </a:path>
              </a:pathLst>
            </a:custGeom>
            <a:solidFill>
              <a:srgbClr val="B7CADB"/>
            </a:solidFill>
          </p:spPr>
        </p:sp>
        <p:sp>
          <p:nvSpPr>
            <p:cNvPr id="13" name="TextBox 13"/>
            <p:cNvSpPr txBox="1"/>
            <p:nvPr/>
          </p:nvSpPr>
          <p:spPr>
            <a:xfrm>
              <a:off x="0" y="-9525"/>
              <a:ext cx="812800" cy="822325"/>
            </a:xfrm>
            <a:prstGeom prst="rect">
              <a:avLst/>
            </a:prstGeom>
          </p:spPr>
          <p:txBody>
            <a:bodyPr lIns="50800" tIns="50800" rIns="50800" bIns="50800" rtlCol="0" anchor="ctr"/>
            <a:lstStyle/>
            <a:p>
              <a:pPr algn="ctr">
                <a:lnSpc>
                  <a:spcPts val="3100"/>
                </a:lnSpc>
              </a:pPr>
              <a:endParaRPr/>
            </a:p>
          </p:txBody>
        </p:sp>
      </p:grpSp>
      <p:grpSp>
        <p:nvGrpSpPr>
          <p:cNvPr id="14" name="Group 14"/>
          <p:cNvGrpSpPr/>
          <p:nvPr/>
        </p:nvGrpSpPr>
        <p:grpSpPr>
          <a:xfrm>
            <a:off x="1492853" y="4220643"/>
            <a:ext cx="3481174" cy="341250"/>
            <a:chOff x="0" y="0"/>
            <a:chExt cx="916852" cy="89877"/>
          </a:xfrm>
        </p:grpSpPr>
        <p:sp>
          <p:nvSpPr>
            <p:cNvPr id="15" name="Freeform 15"/>
            <p:cNvSpPr/>
            <p:nvPr/>
          </p:nvSpPr>
          <p:spPr>
            <a:xfrm>
              <a:off x="0" y="0"/>
              <a:ext cx="916852" cy="89877"/>
            </a:xfrm>
            <a:custGeom>
              <a:avLst/>
              <a:gdLst/>
              <a:ahLst/>
              <a:cxnLst/>
              <a:rect l="l" t="t" r="r" b="b"/>
              <a:pathLst>
                <a:path w="916852" h="89877">
                  <a:moveTo>
                    <a:pt x="0" y="0"/>
                  </a:moveTo>
                  <a:lnTo>
                    <a:pt x="916852" y="0"/>
                  </a:lnTo>
                  <a:lnTo>
                    <a:pt x="916852" y="89877"/>
                  </a:lnTo>
                  <a:lnTo>
                    <a:pt x="0" y="89877"/>
                  </a:lnTo>
                  <a:close/>
                </a:path>
              </a:pathLst>
            </a:custGeom>
            <a:solidFill>
              <a:srgbClr val="B7CADB"/>
            </a:solidFill>
          </p:spPr>
        </p:sp>
        <p:sp>
          <p:nvSpPr>
            <p:cNvPr id="16" name="TextBox 16"/>
            <p:cNvSpPr txBox="1"/>
            <p:nvPr/>
          </p:nvSpPr>
          <p:spPr>
            <a:xfrm>
              <a:off x="0" y="-9525"/>
              <a:ext cx="812800" cy="822325"/>
            </a:xfrm>
            <a:prstGeom prst="rect">
              <a:avLst/>
            </a:prstGeom>
          </p:spPr>
          <p:txBody>
            <a:bodyPr lIns="50800" tIns="50800" rIns="50800" bIns="50800" rtlCol="0" anchor="ctr"/>
            <a:lstStyle/>
            <a:p>
              <a:pPr algn="ctr">
                <a:lnSpc>
                  <a:spcPts val="3100"/>
                </a:lnSpc>
              </a:pPr>
              <a:endParaRPr/>
            </a:p>
          </p:txBody>
        </p:sp>
      </p:grpSp>
      <p:grpSp>
        <p:nvGrpSpPr>
          <p:cNvPr id="17" name="Group 17"/>
          <p:cNvGrpSpPr/>
          <p:nvPr/>
        </p:nvGrpSpPr>
        <p:grpSpPr>
          <a:xfrm>
            <a:off x="7035791" y="5700053"/>
            <a:ext cx="10223509" cy="3086101"/>
            <a:chOff x="0" y="0"/>
            <a:chExt cx="2692611" cy="812800"/>
          </a:xfrm>
        </p:grpSpPr>
        <p:sp>
          <p:nvSpPr>
            <p:cNvPr id="18" name="Freeform 18"/>
            <p:cNvSpPr/>
            <p:nvPr/>
          </p:nvSpPr>
          <p:spPr>
            <a:xfrm>
              <a:off x="0" y="0"/>
              <a:ext cx="2692611" cy="776772"/>
            </a:xfrm>
            <a:custGeom>
              <a:avLst/>
              <a:gdLst/>
              <a:ahLst/>
              <a:cxnLst/>
              <a:rect l="l" t="t" r="r" b="b"/>
              <a:pathLst>
                <a:path w="2692611" h="776772">
                  <a:moveTo>
                    <a:pt x="0" y="0"/>
                  </a:moveTo>
                  <a:lnTo>
                    <a:pt x="2692611" y="0"/>
                  </a:lnTo>
                  <a:lnTo>
                    <a:pt x="2692611" y="776772"/>
                  </a:lnTo>
                  <a:lnTo>
                    <a:pt x="0" y="776772"/>
                  </a:lnTo>
                  <a:close/>
                </a:path>
              </a:pathLst>
            </a:custGeom>
            <a:solidFill>
              <a:srgbClr val="FAFAFA"/>
            </a:solidFill>
          </p:spPr>
        </p:sp>
        <p:sp>
          <p:nvSpPr>
            <p:cNvPr id="19" name="TextBox 19"/>
            <p:cNvSpPr txBox="1"/>
            <p:nvPr/>
          </p:nvSpPr>
          <p:spPr>
            <a:xfrm>
              <a:off x="0" y="0"/>
              <a:ext cx="2692611" cy="812800"/>
            </a:xfrm>
            <a:prstGeom prst="rect">
              <a:avLst/>
            </a:prstGeom>
          </p:spPr>
          <p:txBody>
            <a:bodyPr lIns="50800" tIns="50800" rIns="50800" bIns="50800" rtlCol="0" anchor="ctr"/>
            <a:lstStyle/>
            <a:p>
              <a:pPr algn="ctr">
                <a:lnSpc>
                  <a:spcPts val="3596"/>
                </a:lnSpc>
              </a:pPr>
              <a:r>
                <a:rPr lang="en-US" sz="2900">
                  <a:solidFill>
                    <a:srgbClr val="000000"/>
                  </a:solidFill>
                  <a:latin typeface="Heebo Bold"/>
                </a:rPr>
                <a:t>Menurut Kustadi (2004), manajemen humas adalah  fungsi manajemen yang mengevaluasi sikap publik, mendefinisikan tindakan seseorang atau  organisasi (manajemen) berdasarkan kepentingan publik, dan melaksanakan rencana kerja untuk memperoleh pemahaman dan pengakuan yang baik dari publik. </a:t>
              </a:r>
            </a:p>
          </p:txBody>
        </p:sp>
      </p:grpSp>
      <p:sp>
        <p:nvSpPr>
          <p:cNvPr id="20" name="Freeform 20"/>
          <p:cNvSpPr/>
          <p:nvPr/>
        </p:nvSpPr>
        <p:spPr>
          <a:xfrm>
            <a:off x="629192" y="682974"/>
            <a:ext cx="691452" cy="691452"/>
          </a:xfrm>
          <a:custGeom>
            <a:avLst/>
            <a:gdLst/>
            <a:ahLst/>
            <a:cxnLst/>
            <a:rect l="l" t="t" r="r" b="b"/>
            <a:pathLst>
              <a:path w="691452" h="691452">
                <a:moveTo>
                  <a:pt x="0" y="0"/>
                </a:moveTo>
                <a:lnTo>
                  <a:pt x="691452" y="0"/>
                </a:lnTo>
                <a:lnTo>
                  <a:pt x="691452" y="691452"/>
                </a:lnTo>
                <a:lnTo>
                  <a:pt x="0" y="69145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21" name="Group 21"/>
          <p:cNvGrpSpPr/>
          <p:nvPr/>
        </p:nvGrpSpPr>
        <p:grpSpPr>
          <a:xfrm>
            <a:off x="6221574" y="6442805"/>
            <a:ext cx="1052252" cy="1052252"/>
            <a:chOff x="0" y="0"/>
            <a:chExt cx="812800" cy="812800"/>
          </a:xfrm>
        </p:grpSpPr>
        <p:sp>
          <p:nvSpPr>
            <p:cNvPr id="22" name="Freeform 2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6182A8"/>
            </a:solidFill>
          </p:spPr>
        </p:sp>
        <p:sp>
          <p:nvSpPr>
            <p:cNvPr id="23" name="TextBox 23"/>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sp>
        <p:nvSpPr>
          <p:cNvPr id="24" name="Freeform 24"/>
          <p:cNvSpPr/>
          <p:nvPr/>
        </p:nvSpPr>
        <p:spPr>
          <a:xfrm flipH="1">
            <a:off x="-280123" y="6108225"/>
            <a:ext cx="3513563" cy="3513563"/>
          </a:xfrm>
          <a:custGeom>
            <a:avLst/>
            <a:gdLst/>
            <a:ahLst/>
            <a:cxnLst/>
            <a:rect l="l" t="t" r="r" b="b"/>
            <a:pathLst>
              <a:path w="3513563" h="3513563">
                <a:moveTo>
                  <a:pt x="3513563" y="0"/>
                </a:moveTo>
                <a:lnTo>
                  <a:pt x="0" y="0"/>
                </a:lnTo>
                <a:lnTo>
                  <a:pt x="0" y="3513564"/>
                </a:lnTo>
                <a:lnTo>
                  <a:pt x="3513563" y="3513564"/>
                </a:lnTo>
                <a:lnTo>
                  <a:pt x="3513563"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25" name="TextBox 25"/>
          <p:cNvSpPr txBox="1"/>
          <p:nvPr/>
        </p:nvSpPr>
        <p:spPr>
          <a:xfrm>
            <a:off x="6292593" y="3616551"/>
            <a:ext cx="971708" cy="596900"/>
          </a:xfrm>
          <a:prstGeom prst="rect">
            <a:avLst/>
          </a:prstGeom>
        </p:spPr>
        <p:txBody>
          <a:bodyPr lIns="0" tIns="0" rIns="0" bIns="0" rtlCol="0" anchor="t">
            <a:spAutoFit/>
          </a:bodyPr>
          <a:lstStyle/>
          <a:p>
            <a:pPr algn="ctr">
              <a:lnSpc>
                <a:spcPts val="4899"/>
              </a:lnSpc>
            </a:pPr>
            <a:r>
              <a:rPr lang="en-US" sz="3499">
                <a:solidFill>
                  <a:srgbClr val="FFFFFF"/>
                </a:solidFill>
                <a:latin typeface="Heebo Medium"/>
              </a:rPr>
              <a:t>01.</a:t>
            </a:r>
          </a:p>
        </p:txBody>
      </p:sp>
      <p:sp>
        <p:nvSpPr>
          <p:cNvPr id="26" name="TextBox 26"/>
          <p:cNvSpPr txBox="1"/>
          <p:nvPr/>
        </p:nvSpPr>
        <p:spPr>
          <a:xfrm>
            <a:off x="759908" y="2737697"/>
            <a:ext cx="5255312" cy="1914525"/>
          </a:xfrm>
          <a:prstGeom prst="rect">
            <a:avLst/>
          </a:prstGeom>
        </p:spPr>
        <p:txBody>
          <a:bodyPr lIns="0" tIns="0" rIns="0" bIns="0" rtlCol="0" anchor="t">
            <a:spAutoFit/>
          </a:bodyPr>
          <a:lstStyle/>
          <a:p>
            <a:pPr algn="ctr">
              <a:lnSpc>
                <a:spcPts val="5040"/>
              </a:lnSpc>
            </a:pPr>
            <a:r>
              <a:rPr lang="en-US" sz="4200">
                <a:solidFill>
                  <a:srgbClr val="000000"/>
                </a:solidFill>
                <a:latin typeface="Heebo Bold"/>
              </a:rPr>
              <a:t>Pengenalan Manajemen Humas Organisasi Publik</a:t>
            </a:r>
          </a:p>
        </p:txBody>
      </p:sp>
      <p:sp>
        <p:nvSpPr>
          <p:cNvPr id="27" name="TextBox 27"/>
          <p:cNvSpPr txBox="1"/>
          <p:nvPr/>
        </p:nvSpPr>
        <p:spPr>
          <a:xfrm>
            <a:off x="8562610" y="1569488"/>
            <a:ext cx="7809732" cy="1180465"/>
          </a:xfrm>
          <a:prstGeom prst="rect">
            <a:avLst/>
          </a:prstGeom>
        </p:spPr>
        <p:txBody>
          <a:bodyPr lIns="0" tIns="0" rIns="0" bIns="0" rtlCol="0" anchor="t">
            <a:spAutoFit/>
          </a:bodyPr>
          <a:lstStyle/>
          <a:p>
            <a:pPr>
              <a:lnSpc>
                <a:spcPts val="4759"/>
              </a:lnSpc>
            </a:pPr>
            <a:r>
              <a:rPr lang="en-US" sz="3399">
                <a:solidFill>
                  <a:srgbClr val="000000"/>
                </a:solidFill>
                <a:latin typeface="Heebo Medium"/>
              </a:rPr>
              <a:t>Definisi Manajemen Humas.</a:t>
            </a:r>
          </a:p>
          <a:p>
            <a:pPr>
              <a:lnSpc>
                <a:spcPts val="4759"/>
              </a:lnSpc>
            </a:pPr>
            <a:endParaRPr lang="en-US" sz="3399">
              <a:solidFill>
                <a:srgbClr val="000000"/>
              </a:solidFill>
              <a:latin typeface="Heebo Medium"/>
            </a:endParaRPr>
          </a:p>
        </p:txBody>
      </p:sp>
      <p:sp>
        <p:nvSpPr>
          <p:cNvPr id="28" name="TextBox 28"/>
          <p:cNvSpPr txBox="1"/>
          <p:nvPr/>
        </p:nvSpPr>
        <p:spPr>
          <a:xfrm>
            <a:off x="6231099" y="6646668"/>
            <a:ext cx="971708" cy="596900"/>
          </a:xfrm>
          <a:prstGeom prst="rect">
            <a:avLst/>
          </a:prstGeom>
        </p:spPr>
        <p:txBody>
          <a:bodyPr lIns="0" tIns="0" rIns="0" bIns="0" rtlCol="0" anchor="t">
            <a:spAutoFit/>
          </a:bodyPr>
          <a:lstStyle/>
          <a:p>
            <a:pPr algn="ctr">
              <a:lnSpc>
                <a:spcPts val="4899"/>
              </a:lnSpc>
            </a:pPr>
            <a:r>
              <a:rPr lang="en-US" sz="3499">
                <a:solidFill>
                  <a:srgbClr val="FFFFFF"/>
                </a:solidFill>
                <a:latin typeface="Heebo Medium"/>
              </a:rPr>
              <a:t>02.</a:t>
            </a:r>
          </a:p>
        </p:txBody>
      </p:sp>
      <p:sp>
        <p:nvSpPr>
          <p:cNvPr id="29" name="Freeform 29"/>
          <p:cNvSpPr/>
          <p:nvPr/>
        </p:nvSpPr>
        <p:spPr>
          <a:xfrm>
            <a:off x="14255232" y="618621"/>
            <a:ext cx="4234221" cy="1397311"/>
          </a:xfrm>
          <a:custGeom>
            <a:avLst/>
            <a:gdLst/>
            <a:ahLst/>
            <a:cxnLst/>
            <a:rect l="l" t="t" r="r" b="b"/>
            <a:pathLst>
              <a:path w="4234221" h="1397311">
                <a:moveTo>
                  <a:pt x="0" y="0"/>
                </a:moveTo>
                <a:lnTo>
                  <a:pt x="4234221" y="0"/>
                </a:lnTo>
                <a:lnTo>
                  <a:pt x="4234221" y="1397310"/>
                </a:lnTo>
                <a:lnTo>
                  <a:pt x="0" y="139731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grpSp>
        <p:nvGrpSpPr>
          <p:cNvPr id="2" name="Group 2"/>
          <p:cNvGrpSpPr/>
          <p:nvPr/>
        </p:nvGrpSpPr>
        <p:grpSpPr>
          <a:xfrm>
            <a:off x="5675700" y="2351191"/>
            <a:ext cx="6936599" cy="341250"/>
            <a:chOff x="0" y="0"/>
            <a:chExt cx="1826923" cy="89877"/>
          </a:xfrm>
        </p:grpSpPr>
        <p:sp>
          <p:nvSpPr>
            <p:cNvPr id="3" name="Freeform 3"/>
            <p:cNvSpPr/>
            <p:nvPr/>
          </p:nvSpPr>
          <p:spPr>
            <a:xfrm>
              <a:off x="0" y="0"/>
              <a:ext cx="1826923" cy="89877"/>
            </a:xfrm>
            <a:custGeom>
              <a:avLst/>
              <a:gdLst/>
              <a:ahLst/>
              <a:cxnLst/>
              <a:rect l="l" t="t" r="r" b="b"/>
              <a:pathLst>
                <a:path w="1826923" h="89877">
                  <a:moveTo>
                    <a:pt x="0" y="0"/>
                  </a:moveTo>
                  <a:lnTo>
                    <a:pt x="1826923" y="0"/>
                  </a:lnTo>
                  <a:lnTo>
                    <a:pt x="1826923" y="89877"/>
                  </a:lnTo>
                  <a:lnTo>
                    <a:pt x="0" y="89877"/>
                  </a:lnTo>
                  <a:close/>
                </a:path>
              </a:pathLst>
            </a:custGeom>
            <a:solidFill>
              <a:srgbClr val="B7CADB"/>
            </a:solidFill>
          </p:spPr>
        </p:sp>
        <p:sp>
          <p:nvSpPr>
            <p:cNvPr id="4" name="TextBox 4"/>
            <p:cNvSpPr txBox="1"/>
            <p:nvPr/>
          </p:nvSpPr>
          <p:spPr>
            <a:xfrm>
              <a:off x="0" y="-9525"/>
              <a:ext cx="812800" cy="822325"/>
            </a:xfrm>
            <a:prstGeom prst="rect">
              <a:avLst/>
            </a:prstGeom>
          </p:spPr>
          <p:txBody>
            <a:bodyPr lIns="50800" tIns="50800" rIns="50800" bIns="50800" rtlCol="0" anchor="ctr"/>
            <a:lstStyle/>
            <a:p>
              <a:pPr algn="ctr">
                <a:lnSpc>
                  <a:spcPts val="3100"/>
                </a:lnSpc>
              </a:pPr>
              <a:endParaRPr/>
            </a:p>
          </p:txBody>
        </p:sp>
      </p:grpSp>
      <p:sp>
        <p:nvSpPr>
          <p:cNvPr id="5" name="Freeform 5"/>
          <p:cNvSpPr/>
          <p:nvPr/>
        </p:nvSpPr>
        <p:spPr>
          <a:xfrm>
            <a:off x="629192" y="682974"/>
            <a:ext cx="691452" cy="691452"/>
          </a:xfrm>
          <a:custGeom>
            <a:avLst/>
            <a:gdLst/>
            <a:ahLst/>
            <a:cxnLst/>
            <a:rect l="l" t="t" r="r" b="b"/>
            <a:pathLst>
              <a:path w="691452" h="691452">
                <a:moveTo>
                  <a:pt x="0" y="0"/>
                </a:moveTo>
                <a:lnTo>
                  <a:pt x="691452" y="0"/>
                </a:lnTo>
                <a:lnTo>
                  <a:pt x="691452" y="691452"/>
                </a:lnTo>
                <a:lnTo>
                  <a:pt x="0" y="69145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6" name="Group 6"/>
          <p:cNvGrpSpPr/>
          <p:nvPr/>
        </p:nvGrpSpPr>
        <p:grpSpPr>
          <a:xfrm>
            <a:off x="17050418" y="9049203"/>
            <a:ext cx="770523" cy="770523"/>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6182A8"/>
            </a:solidFill>
          </p:spPr>
        </p:sp>
        <p:sp>
          <p:nvSpPr>
            <p:cNvPr id="8" name="TextBox 8"/>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rot="-5400000">
            <a:off x="161488" y="4438151"/>
            <a:ext cx="5771598" cy="3868701"/>
          </a:xfrm>
          <a:custGeom>
            <a:avLst/>
            <a:gdLst/>
            <a:ahLst/>
            <a:cxnLst/>
            <a:rect l="l" t="t" r="r" b="b"/>
            <a:pathLst>
              <a:path w="5771598" h="3868701">
                <a:moveTo>
                  <a:pt x="0" y="0"/>
                </a:moveTo>
                <a:lnTo>
                  <a:pt x="5771598" y="0"/>
                </a:lnTo>
                <a:lnTo>
                  <a:pt x="5771598" y="3868700"/>
                </a:lnTo>
                <a:lnTo>
                  <a:pt x="0" y="38687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0" name="Freeform 10"/>
          <p:cNvSpPr/>
          <p:nvPr/>
        </p:nvSpPr>
        <p:spPr>
          <a:xfrm rot="-5400000">
            <a:off x="4188339" y="4438151"/>
            <a:ext cx="5771598" cy="3868701"/>
          </a:xfrm>
          <a:custGeom>
            <a:avLst/>
            <a:gdLst/>
            <a:ahLst/>
            <a:cxnLst/>
            <a:rect l="l" t="t" r="r" b="b"/>
            <a:pathLst>
              <a:path w="5771598" h="3868701">
                <a:moveTo>
                  <a:pt x="0" y="0"/>
                </a:moveTo>
                <a:lnTo>
                  <a:pt x="5771598" y="0"/>
                </a:lnTo>
                <a:lnTo>
                  <a:pt x="5771598" y="3868700"/>
                </a:lnTo>
                <a:lnTo>
                  <a:pt x="0" y="38687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1" name="Freeform 11"/>
          <p:cNvSpPr/>
          <p:nvPr/>
        </p:nvSpPr>
        <p:spPr>
          <a:xfrm rot="-5400000">
            <a:off x="12300845" y="4424220"/>
            <a:ext cx="5687091" cy="3812055"/>
          </a:xfrm>
          <a:custGeom>
            <a:avLst/>
            <a:gdLst/>
            <a:ahLst/>
            <a:cxnLst/>
            <a:rect l="l" t="t" r="r" b="b"/>
            <a:pathLst>
              <a:path w="5687091" h="3812055">
                <a:moveTo>
                  <a:pt x="0" y="0"/>
                </a:moveTo>
                <a:lnTo>
                  <a:pt x="5687090" y="0"/>
                </a:lnTo>
                <a:lnTo>
                  <a:pt x="5687090" y="3812055"/>
                </a:lnTo>
                <a:lnTo>
                  <a:pt x="0" y="381205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2" name="Freeform 12"/>
          <p:cNvSpPr/>
          <p:nvPr/>
        </p:nvSpPr>
        <p:spPr>
          <a:xfrm rot="-5400000">
            <a:off x="8244762" y="4438151"/>
            <a:ext cx="5771598" cy="3868701"/>
          </a:xfrm>
          <a:custGeom>
            <a:avLst/>
            <a:gdLst/>
            <a:ahLst/>
            <a:cxnLst/>
            <a:rect l="l" t="t" r="r" b="b"/>
            <a:pathLst>
              <a:path w="5771598" h="3868701">
                <a:moveTo>
                  <a:pt x="0" y="0"/>
                </a:moveTo>
                <a:lnTo>
                  <a:pt x="5771598" y="0"/>
                </a:lnTo>
                <a:lnTo>
                  <a:pt x="5771598" y="3868700"/>
                </a:lnTo>
                <a:lnTo>
                  <a:pt x="0" y="38687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13" name="Group 13"/>
          <p:cNvGrpSpPr/>
          <p:nvPr/>
        </p:nvGrpSpPr>
        <p:grpSpPr>
          <a:xfrm>
            <a:off x="2307657" y="3525203"/>
            <a:ext cx="1406213" cy="1267236"/>
            <a:chOff x="0" y="0"/>
            <a:chExt cx="370361" cy="333758"/>
          </a:xfrm>
        </p:grpSpPr>
        <p:sp>
          <p:nvSpPr>
            <p:cNvPr id="14" name="Freeform 14"/>
            <p:cNvSpPr/>
            <p:nvPr/>
          </p:nvSpPr>
          <p:spPr>
            <a:xfrm>
              <a:off x="0" y="0"/>
              <a:ext cx="370361" cy="333758"/>
            </a:xfrm>
            <a:custGeom>
              <a:avLst/>
              <a:gdLst/>
              <a:ahLst/>
              <a:cxnLst/>
              <a:rect l="l" t="t" r="r" b="b"/>
              <a:pathLst>
                <a:path w="370361" h="333758">
                  <a:moveTo>
                    <a:pt x="0" y="0"/>
                  </a:moveTo>
                  <a:lnTo>
                    <a:pt x="370361" y="0"/>
                  </a:lnTo>
                  <a:lnTo>
                    <a:pt x="370361" y="333758"/>
                  </a:lnTo>
                  <a:lnTo>
                    <a:pt x="0" y="333758"/>
                  </a:lnTo>
                  <a:close/>
                </a:path>
              </a:pathLst>
            </a:custGeom>
            <a:solidFill>
              <a:srgbClr val="6182A8"/>
            </a:solidFill>
          </p:spPr>
        </p:sp>
        <p:sp>
          <p:nvSpPr>
            <p:cNvPr id="15" name="TextBox 15"/>
            <p:cNvSpPr txBox="1"/>
            <p:nvPr/>
          </p:nvSpPr>
          <p:spPr>
            <a:xfrm>
              <a:off x="0" y="-9525"/>
              <a:ext cx="812800" cy="822325"/>
            </a:xfrm>
            <a:prstGeom prst="rect">
              <a:avLst/>
            </a:prstGeom>
          </p:spPr>
          <p:txBody>
            <a:bodyPr lIns="50800" tIns="50800" rIns="50800" bIns="50800" rtlCol="0" anchor="ctr"/>
            <a:lstStyle/>
            <a:p>
              <a:pPr algn="ctr">
                <a:lnSpc>
                  <a:spcPts val="3100"/>
                </a:lnSpc>
              </a:pPr>
              <a:endParaRPr/>
            </a:p>
          </p:txBody>
        </p:sp>
      </p:grpSp>
      <p:grpSp>
        <p:nvGrpSpPr>
          <p:cNvPr id="16" name="Group 16"/>
          <p:cNvGrpSpPr/>
          <p:nvPr/>
        </p:nvGrpSpPr>
        <p:grpSpPr>
          <a:xfrm>
            <a:off x="6475108" y="3486702"/>
            <a:ext cx="1406213" cy="1267236"/>
            <a:chOff x="0" y="0"/>
            <a:chExt cx="370361" cy="333758"/>
          </a:xfrm>
        </p:grpSpPr>
        <p:sp>
          <p:nvSpPr>
            <p:cNvPr id="17" name="Freeform 17"/>
            <p:cNvSpPr/>
            <p:nvPr/>
          </p:nvSpPr>
          <p:spPr>
            <a:xfrm>
              <a:off x="0" y="0"/>
              <a:ext cx="370361" cy="333758"/>
            </a:xfrm>
            <a:custGeom>
              <a:avLst/>
              <a:gdLst/>
              <a:ahLst/>
              <a:cxnLst/>
              <a:rect l="l" t="t" r="r" b="b"/>
              <a:pathLst>
                <a:path w="370361" h="333758">
                  <a:moveTo>
                    <a:pt x="0" y="0"/>
                  </a:moveTo>
                  <a:lnTo>
                    <a:pt x="370361" y="0"/>
                  </a:lnTo>
                  <a:lnTo>
                    <a:pt x="370361" y="333758"/>
                  </a:lnTo>
                  <a:lnTo>
                    <a:pt x="0" y="333758"/>
                  </a:lnTo>
                  <a:close/>
                </a:path>
              </a:pathLst>
            </a:custGeom>
            <a:solidFill>
              <a:srgbClr val="6182A8"/>
            </a:solidFill>
          </p:spPr>
        </p:sp>
        <p:sp>
          <p:nvSpPr>
            <p:cNvPr id="18" name="TextBox 18"/>
            <p:cNvSpPr txBox="1"/>
            <p:nvPr/>
          </p:nvSpPr>
          <p:spPr>
            <a:xfrm>
              <a:off x="0" y="-9525"/>
              <a:ext cx="812800" cy="822325"/>
            </a:xfrm>
            <a:prstGeom prst="rect">
              <a:avLst/>
            </a:prstGeom>
          </p:spPr>
          <p:txBody>
            <a:bodyPr lIns="50800" tIns="50800" rIns="50800" bIns="50800" rtlCol="0" anchor="ctr"/>
            <a:lstStyle/>
            <a:p>
              <a:pPr algn="ctr">
                <a:lnSpc>
                  <a:spcPts val="3100"/>
                </a:lnSpc>
              </a:pPr>
              <a:endParaRPr/>
            </a:p>
          </p:txBody>
        </p:sp>
      </p:grpSp>
      <p:sp>
        <p:nvSpPr>
          <p:cNvPr id="19" name="Freeform 19"/>
          <p:cNvSpPr/>
          <p:nvPr/>
        </p:nvSpPr>
        <p:spPr>
          <a:xfrm>
            <a:off x="6862371" y="3777699"/>
            <a:ext cx="631685" cy="631685"/>
          </a:xfrm>
          <a:custGeom>
            <a:avLst/>
            <a:gdLst/>
            <a:ahLst/>
            <a:cxnLst/>
            <a:rect l="l" t="t" r="r" b="b"/>
            <a:pathLst>
              <a:path w="631685" h="631685">
                <a:moveTo>
                  <a:pt x="0" y="0"/>
                </a:moveTo>
                <a:lnTo>
                  <a:pt x="631686" y="0"/>
                </a:lnTo>
                <a:lnTo>
                  <a:pt x="631686" y="631686"/>
                </a:lnTo>
                <a:lnTo>
                  <a:pt x="0" y="63168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20" name="Freeform 20"/>
          <p:cNvSpPr/>
          <p:nvPr/>
        </p:nvSpPr>
        <p:spPr>
          <a:xfrm>
            <a:off x="2762170" y="3700651"/>
            <a:ext cx="497186" cy="785782"/>
          </a:xfrm>
          <a:custGeom>
            <a:avLst/>
            <a:gdLst/>
            <a:ahLst/>
            <a:cxnLst/>
            <a:rect l="l" t="t" r="r" b="b"/>
            <a:pathLst>
              <a:path w="497186" h="785782">
                <a:moveTo>
                  <a:pt x="0" y="0"/>
                </a:moveTo>
                <a:lnTo>
                  <a:pt x="497186" y="0"/>
                </a:lnTo>
                <a:lnTo>
                  <a:pt x="497186" y="785782"/>
                </a:lnTo>
                <a:lnTo>
                  <a:pt x="0" y="78578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21" name="TextBox 21"/>
          <p:cNvSpPr txBox="1"/>
          <p:nvPr/>
        </p:nvSpPr>
        <p:spPr>
          <a:xfrm>
            <a:off x="3259356" y="1784454"/>
            <a:ext cx="11680685" cy="1019175"/>
          </a:xfrm>
          <a:prstGeom prst="rect">
            <a:avLst/>
          </a:prstGeom>
        </p:spPr>
        <p:txBody>
          <a:bodyPr lIns="0" tIns="0" rIns="0" bIns="0" rtlCol="0" anchor="t">
            <a:spAutoFit/>
          </a:bodyPr>
          <a:lstStyle/>
          <a:p>
            <a:pPr algn="ctr">
              <a:lnSpc>
                <a:spcPts val="8399"/>
              </a:lnSpc>
            </a:pPr>
            <a:r>
              <a:rPr lang="en-US" sz="5999">
                <a:solidFill>
                  <a:srgbClr val="000000"/>
                </a:solidFill>
                <a:latin typeface="Heebo Bold"/>
              </a:rPr>
              <a:t>Peran Manajemen Humas</a:t>
            </a:r>
          </a:p>
        </p:txBody>
      </p:sp>
      <p:sp>
        <p:nvSpPr>
          <p:cNvPr id="22" name="TextBox 22"/>
          <p:cNvSpPr txBox="1"/>
          <p:nvPr/>
        </p:nvSpPr>
        <p:spPr>
          <a:xfrm>
            <a:off x="1351590" y="4823984"/>
            <a:ext cx="3391394" cy="4555797"/>
          </a:xfrm>
          <a:prstGeom prst="rect">
            <a:avLst/>
          </a:prstGeom>
        </p:spPr>
        <p:txBody>
          <a:bodyPr lIns="0" tIns="0" rIns="0" bIns="0" rtlCol="0" anchor="t">
            <a:spAutoFit/>
          </a:bodyPr>
          <a:lstStyle/>
          <a:p>
            <a:pPr algn="ctr">
              <a:lnSpc>
                <a:spcPts val="4568"/>
              </a:lnSpc>
            </a:pPr>
            <a:r>
              <a:rPr lang="en-US" sz="3262">
                <a:solidFill>
                  <a:srgbClr val="000000"/>
                </a:solidFill>
                <a:latin typeface="Mukta Mahee"/>
              </a:rPr>
              <a:t>Sebagai Penasihat ahli, yang berperan melayani publik dan menasehati pimpinan organisasi dengan kepentingan umum</a:t>
            </a:r>
          </a:p>
        </p:txBody>
      </p:sp>
      <p:sp>
        <p:nvSpPr>
          <p:cNvPr id="23" name="TextBox 23"/>
          <p:cNvSpPr txBox="1"/>
          <p:nvPr/>
        </p:nvSpPr>
        <p:spPr>
          <a:xfrm>
            <a:off x="5139788" y="5000625"/>
            <a:ext cx="3868701" cy="4257675"/>
          </a:xfrm>
          <a:prstGeom prst="rect">
            <a:avLst/>
          </a:prstGeom>
        </p:spPr>
        <p:txBody>
          <a:bodyPr lIns="0" tIns="0" rIns="0" bIns="0" rtlCol="0" anchor="t">
            <a:spAutoFit/>
          </a:bodyPr>
          <a:lstStyle/>
          <a:p>
            <a:pPr algn="ctr">
              <a:lnSpc>
                <a:spcPts val="4200"/>
              </a:lnSpc>
            </a:pPr>
            <a:r>
              <a:rPr lang="en-US" sz="3000">
                <a:solidFill>
                  <a:srgbClr val="000000"/>
                </a:solidFill>
                <a:latin typeface="Mukta Mahee"/>
              </a:rPr>
              <a:t>Fasilitator Komunikasi, yaitu menciptakan kobinasi dua arah dengan penyebaran informasi dari  organisasi kepada Publik dan dari publik ke organisasi</a:t>
            </a:r>
          </a:p>
        </p:txBody>
      </p:sp>
      <p:sp>
        <p:nvSpPr>
          <p:cNvPr id="24" name="TextBox 24"/>
          <p:cNvSpPr txBox="1"/>
          <p:nvPr/>
        </p:nvSpPr>
        <p:spPr>
          <a:xfrm>
            <a:off x="9460675" y="5122186"/>
            <a:ext cx="3492172" cy="1057275"/>
          </a:xfrm>
          <a:prstGeom prst="rect">
            <a:avLst/>
          </a:prstGeom>
        </p:spPr>
        <p:txBody>
          <a:bodyPr lIns="0" tIns="0" rIns="0" bIns="0" rtlCol="0" anchor="t">
            <a:spAutoFit/>
          </a:bodyPr>
          <a:lstStyle/>
          <a:p>
            <a:pPr algn="ctr">
              <a:lnSpc>
                <a:spcPts val="4200"/>
              </a:lnSpc>
            </a:pPr>
            <a:r>
              <a:rPr lang="en-US" sz="3000">
                <a:solidFill>
                  <a:srgbClr val="000000"/>
                </a:solidFill>
                <a:latin typeface="Mukta Mahee"/>
              </a:rPr>
              <a:t>Fasilitator proses pemecahan masalah</a:t>
            </a:r>
          </a:p>
        </p:txBody>
      </p:sp>
      <p:sp>
        <p:nvSpPr>
          <p:cNvPr id="25" name="TextBox 25"/>
          <p:cNvSpPr txBox="1"/>
          <p:nvPr/>
        </p:nvSpPr>
        <p:spPr>
          <a:xfrm>
            <a:off x="13255412" y="5131711"/>
            <a:ext cx="3795006" cy="3606798"/>
          </a:xfrm>
          <a:prstGeom prst="rect">
            <a:avLst/>
          </a:prstGeom>
        </p:spPr>
        <p:txBody>
          <a:bodyPr lIns="0" tIns="0" rIns="0" bIns="0" rtlCol="0" anchor="t">
            <a:spAutoFit/>
          </a:bodyPr>
          <a:lstStyle/>
          <a:p>
            <a:pPr algn="ctr">
              <a:lnSpc>
                <a:spcPts val="4784"/>
              </a:lnSpc>
            </a:pPr>
            <a:r>
              <a:rPr lang="en-US" sz="3417">
                <a:solidFill>
                  <a:srgbClr val="000000"/>
                </a:solidFill>
                <a:latin typeface="Mukta Mahee"/>
              </a:rPr>
              <a:t>Teknisi Komunikasi ini menjadi publik relation membina hubungan  harmonis antara public intern dan publik ekstrn</a:t>
            </a:r>
          </a:p>
        </p:txBody>
      </p:sp>
      <p:grpSp>
        <p:nvGrpSpPr>
          <p:cNvPr id="26" name="Group 26"/>
          <p:cNvGrpSpPr/>
          <p:nvPr/>
        </p:nvGrpSpPr>
        <p:grpSpPr>
          <a:xfrm>
            <a:off x="10367902" y="3486702"/>
            <a:ext cx="1406213" cy="1267236"/>
            <a:chOff x="0" y="0"/>
            <a:chExt cx="370361" cy="333758"/>
          </a:xfrm>
        </p:grpSpPr>
        <p:sp>
          <p:nvSpPr>
            <p:cNvPr id="27" name="Freeform 27"/>
            <p:cNvSpPr/>
            <p:nvPr/>
          </p:nvSpPr>
          <p:spPr>
            <a:xfrm>
              <a:off x="0" y="0"/>
              <a:ext cx="370361" cy="333758"/>
            </a:xfrm>
            <a:custGeom>
              <a:avLst/>
              <a:gdLst/>
              <a:ahLst/>
              <a:cxnLst/>
              <a:rect l="l" t="t" r="r" b="b"/>
              <a:pathLst>
                <a:path w="370361" h="333758">
                  <a:moveTo>
                    <a:pt x="0" y="0"/>
                  </a:moveTo>
                  <a:lnTo>
                    <a:pt x="370361" y="0"/>
                  </a:lnTo>
                  <a:lnTo>
                    <a:pt x="370361" y="333758"/>
                  </a:lnTo>
                  <a:lnTo>
                    <a:pt x="0" y="333758"/>
                  </a:lnTo>
                  <a:close/>
                </a:path>
              </a:pathLst>
            </a:custGeom>
            <a:solidFill>
              <a:srgbClr val="6182A8"/>
            </a:solidFill>
          </p:spPr>
        </p:sp>
        <p:sp>
          <p:nvSpPr>
            <p:cNvPr id="28" name="TextBox 28"/>
            <p:cNvSpPr txBox="1"/>
            <p:nvPr/>
          </p:nvSpPr>
          <p:spPr>
            <a:xfrm>
              <a:off x="0" y="-9525"/>
              <a:ext cx="812800" cy="822325"/>
            </a:xfrm>
            <a:prstGeom prst="rect">
              <a:avLst/>
            </a:prstGeom>
          </p:spPr>
          <p:txBody>
            <a:bodyPr lIns="50800" tIns="50800" rIns="50800" bIns="50800" rtlCol="0" anchor="ctr"/>
            <a:lstStyle/>
            <a:p>
              <a:pPr algn="ctr">
                <a:lnSpc>
                  <a:spcPts val="3100"/>
                </a:lnSpc>
              </a:pPr>
              <a:endParaRPr/>
            </a:p>
          </p:txBody>
        </p:sp>
      </p:grpSp>
      <p:grpSp>
        <p:nvGrpSpPr>
          <p:cNvPr id="29" name="Group 29"/>
          <p:cNvGrpSpPr/>
          <p:nvPr/>
        </p:nvGrpSpPr>
        <p:grpSpPr>
          <a:xfrm>
            <a:off x="14240302" y="3486702"/>
            <a:ext cx="1406213" cy="1267236"/>
            <a:chOff x="0" y="0"/>
            <a:chExt cx="370361" cy="333758"/>
          </a:xfrm>
        </p:grpSpPr>
        <p:sp>
          <p:nvSpPr>
            <p:cNvPr id="30" name="Freeform 30"/>
            <p:cNvSpPr/>
            <p:nvPr/>
          </p:nvSpPr>
          <p:spPr>
            <a:xfrm>
              <a:off x="0" y="0"/>
              <a:ext cx="370361" cy="333758"/>
            </a:xfrm>
            <a:custGeom>
              <a:avLst/>
              <a:gdLst/>
              <a:ahLst/>
              <a:cxnLst/>
              <a:rect l="l" t="t" r="r" b="b"/>
              <a:pathLst>
                <a:path w="370361" h="333758">
                  <a:moveTo>
                    <a:pt x="0" y="0"/>
                  </a:moveTo>
                  <a:lnTo>
                    <a:pt x="370361" y="0"/>
                  </a:lnTo>
                  <a:lnTo>
                    <a:pt x="370361" y="333758"/>
                  </a:lnTo>
                  <a:lnTo>
                    <a:pt x="0" y="333758"/>
                  </a:lnTo>
                  <a:close/>
                </a:path>
              </a:pathLst>
            </a:custGeom>
            <a:solidFill>
              <a:srgbClr val="6182A8"/>
            </a:solidFill>
          </p:spPr>
        </p:sp>
        <p:sp>
          <p:nvSpPr>
            <p:cNvPr id="31" name="TextBox 31"/>
            <p:cNvSpPr txBox="1"/>
            <p:nvPr/>
          </p:nvSpPr>
          <p:spPr>
            <a:xfrm>
              <a:off x="0" y="-9525"/>
              <a:ext cx="812800" cy="822325"/>
            </a:xfrm>
            <a:prstGeom prst="rect">
              <a:avLst/>
            </a:prstGeom>
          </p:spPr>
          <p:txBody>
            <a:bodyPr lIns="50800" tIns="50800" rIns="50800" bIns="50800" rtlCol="0" anchor="ctr"/>
            <a:lstStyle/>
            <a:p>
              <a:pPr algn="ctr">
                <a:lnSpc>
                  <a:spcPts val="3100"/>
                </a:lnSpc>
              </a:pPr>
              <a:endParaRPr/>
            </a:p>
          </p:txBody>
        </p:sp>
      </p:grpSp>
      <p:sp>
        <p:nvSpPr>
          <p:cNvPr id="32" name="Freeform 32"/>
          <p:cNvSpPr/>
          <p:nvPr/>
        </p:nvSpPr>
        <p:spPr>
          <a:xfrm>
            <a:off x="10604053" y="3868164"/>
            <a:ext cx="933911" cy="504312"/>
          </a:xfrm>
          <a:custGeom>
            <a:avLst/>
            <a:gdLst/>
            <a:ahLst/>
            <a:cxnLst/>
            <a:rect l="l" t="t" r="r" b="b"/>
            <a:pathLst>
              <a:path w="933911" h="504312">
                <a:moveTo>
                  <a:pt x="0" y="0"/>
                </a:moveTo>
                <a:lnTo>
                  <a:pt x="933910" y="0"/>
                </a:lnTo>
                <a:lnTo>
                  <a:pt x="933910" y="504312"/>
                </a:lnTo>
                <a:lnTo>
                  <a:pt x="0" y="504312"/>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33" name="Freeform 33"/>
          <p:cNvSpPr/>
          <p:nvPr/>
        </p:nvSpPr>
        <p:spPr>
          <a:xfrm>
            <a:off x="14652751" y="3868164"/>
            <a:ext cx="581315" cy="581315"/>
          </a:xfrm>
          <a:custGeom>
            <a:avLst/>
            <a:gdLst/>
            <a:ahLst/>
            <a:cxnLst/>
            <a:rect l="l" t="t" r="r" b="b"/>
            <a:pathLst>
              <a:path w="581315" h="581315">
                <a:moveTo>
                  <a:pt x="0" y="0"/>
                </a:moveTo>
                <a:lnTo>
                  <a:pt x="581315" y="0"/>
                </a:lnTo>
                <a:lnTo>
                  <a:pt x="581315" y="581315"/>
                </a:lnTo>
                <a:lnTo>
                  <a:pt x="0" y="581315"/>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34" name="Freeform 34"/>
          <p:cNvSpPr/>
          <p:nvPr/>
        </p:nvSpPr>
        <p:spPr>
          <a:xfrm>
            <a:off x="15831798" y="1028700"/>
            <a:ext cx="1427502" cy="1397311"/>
          </a:xfrm>
          <a:custGeom>
            <a:avLst/>
            <a:gdLst/>
            <a:ahLst/>
            <a:cxnLst/>
            <a:rect l="l" t="t" r="r" b="b"/>
            <a:pathLst>
              <a:path w="1427502" h="1397311">
                <a:moveTo>
                  <a:pt x="0" y="0"/>
                </a:moveTo>
                <a:lnTo>
                  <a:pt x="1427502" y="0"/>
                </a:lnTo>
                <a:lnTo>
                  <a:pt x="1427502" y="1397311"/>
                </a:lnTo>
                <a:lnTo>
                  <a:pt x="0" y="1397311"/>
                </a:lnTo>
                <a:lnTo>
                  <a:pt x="0" y="0"/>
                </a:lnTo>
                <a:close/>
              </a:path>
            </a:pathLst>
          </a:custGeom>
          <a:blipFill>
            <a:blip r:embed="rId14">
              <a:extLst>
                <a:ext uri="{96DAC541-7B7A-43D3-8B79-37D633B846F1}">
                  <asvg:svgBlip xmlns="" xmlns:asvg="http://schemas.microsoft.com/office/drawing/2016/SVG/main" r:embed="rId15"/>
                </a:ext>
              </a:extLst>
            </a:blip>
            <a:stretch>
              <a:fillRect l="-196617"/>
            </a:stretch>
          </a:blipFill>
        </p:spPr>
      </p:sp>
      <p:sp>
        <p:nvSpPr>
          <p:cNvPr id="35" name="Freeform 35"/>
          <p:cNvSpPr/>
          <p:nvPr/>
        </p:nvSpPr>
        <p:spPr>
          <a:xfrm>
            <a:off x="17259300" y="-368611"/>
            <a:ext cx="1427502" cy="1397311"/>
          </a:xfrm>
          <a:custGeom>
            <a:avLst/>
            <a:gdLst/>
            <a:ahLst/>
            <a:cxnLst/>
            <a:rect l="l" t="t" r="r" b="b"/>
            <a:pathLst>
              <a:path w="1427502" h="1397311">
                <a:moveTo>
                  <a:pt x="0" y="0"/>
                </a:moveTo>
                <a:lnTo>
                  <a:pt x="1427502" y="0"/>
                </a:lnTo>
                <a:lnTo>
                  <a:pt x="1427502" y="1397311"/>
                </a:lnTo>
                <a:lnTo>
                  <a:pt x="0" y="1397311"/>
                </a:lnTo>
                <a:lnTo>
                  <a:pt x="0" y="0"/>
                </a:lnTo>
                <a:close/>
              </a:path>
            </a:pathLst>
          </a:custGeom>
          <a:blipFill>
            <a:blip r:embed="rId14">
              <a:extLst>
                <a:ext uri="{96DAC541-7B7A-43D3-8B79-37D633B846F1}">
                  <asvg:svgBlip xmlns="" xmlns:asvg="http://schemas.microsoft.com/office/drawing/2016/SVG/main" r:embed="rId15"/>
                </a:ext>
              </a:extLst>
            </a:blip>
            <a:stretch>
              <a:fillRect l="-196617"/>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TextBox 2"/>
          <p:cNvSpPr txBox="1"/>
          <p:nvPr/>
        </p:nvSpPr>
        <p:spPr>
          <a:xfrm>
            <a:off x="5579046" y="1607009"/>
            <a:ext cx="6345555" cy="544195"/>
          </a:xfrm>
          <a:prstGeom prst="rect">
            <a:avLst/>
          </a:prstGeom>
        </p:spPr>
        <p:txBody>
          <a:bodyPr lIns="0" tIns="0" rIns="0" bIns="0" rtlCol="0" anchor="t">
            <a:spAutoFit/>
          </a:bodyPr>
          <a:lstStyle/>
          <a:p>
            <a:pPr algn="ctr">
              <a:lnSpc>
                <a:spcPts val="4339"/>
              </a:lnSpc>
              <a:spcBef>
                <a:spcPct val="0"/>
              </a:spcBef>
            </a:pPr>
            <a:r>
              <a:rPr lang="en-US" sz="3499">
                <a:solidFill>
                  <a:srgbClr val="000000"/>
                </a:solidFill>
                <a:latin typeface="Heebo Bold"/>
              </a:rPr>
              <a:t>Fungsi humas dalam organisasi</a:t>
            </a:r>
          </a:p>
        </p:txBody>
      </p:sp>
      <p:sp>
        <p:nvSpPr>
          <p:cNvPr id="3" name="TextBox 3"/>
          <p:cNvSpPr txBox="1"/>
          <p:nvPr/>
        </p:nvSpPr>
        <p:spPr>
          <a:xfrm>
            <a:off x="3924645" y="4935538"/>
            <a:ext cx="11768956" cy="1870710"/>
          </a:xfrm>
          <a:prstGeom prst="rect">
            <a:avLst/>
          </a:prstGeom>
        </p:spPr>
        <p:txBody>
          <a:bodyPr lIns="0" tIns="0" rIns="0" bIns="0" rtlCol="0" anchor="t">
            <a:spAutoFit/>
          </a:bodyPr>
          <a:lstStyle/>
          <a:p>
            <a:pPr algn="just">
              <a:lnSpc>
                <a:spcPts val="3720"/>
              </a:lnSpc>
            </a:pPr>
            <a:r>
              <a:rPr lang="en-US" sz="3000">
                <a:solidFill>
                  <a:srgbClr val="000000"/>
                </a:solidFill>
                <a:latin typeface="Heebo Bold"/>
              </a:rPr>
              <a:t>Humas sebagai pencari informasi:</a:t>
            </a:r>
          </a:p>
          <a:p>
            <a:pPr algn="just">
              <a:lnSpc>
                <a:spcPts val="3720"/>
              </a:lnSpc>
            </a:pPr>
            <a:r>
              <a:rPr lang="en-US" sz="3000">
                <a:solidFill>
                  <a:srgbClr val="000000"/>
                </a:solidFill>
                <a:latin typeface="Heebo Bold"/>
              </a:rPr>
              <a:t>humas bertugas untuk mencari segala informasi yang berkenaan dengan opini publik (pendapat, keluhan, pemikiran, kritikan, pujian, kepuasan, dan sebagainya) tentang organisasi.</a:t>
            </a:r>
          </a:p>
        </p:txBody>
      </p:sp>
      <p:sp>
        <p:nvSpPr>
          <p:cNvPr id="4" name="TextBox 4"/>
          <p:cNvSpPr txBox="1"/>
          <p:nvPr/>
        </p:nvSpPr>
        <p:spPr>
          <a:xfrm>
            <a:off x="3924645" y="2688890"/>
            <a:ext cx="11998240" cy="1403882"/>
          </a:xfrm>
          <a:prstGeom prst="rect">
            <a:avLst/>
          </a:prstGeom>
        </p:spPr>
        <p:txBody>
          <a:bodyPr lIns="0" tIns="0" rIns="0" bIns="0" rtlCol="0" anchor="t">
            <a:spAutoFit/>
          </a:bodyPr>
          <a:lstStyle/>
          <a:p>
            <a:pPr>
              <a:lnSpc>
                <a:spcPts val="3745"/>
              </a:lnSpc>
              <a:spcBef>
                <a:spcPct val="0"/>
              </a:spcBef>
            </a:pPr>
            <a:r>
              <a:rPr lang="en-US" sz="3020">
                <a:solidFill>
                  <a:srgbClr val="000000"/>
                </a:solidFill>
                <a:latin typeface="Heebo Bold"/>
              </a:rPr>
              <a:t>Humas sebagai penyampai informasi:</a:t>
            </a:r>
          </a:p>
          <a:p>
            <a:pPr>
              <a:lnSpc>
                <a:spcPts val="3745"/>
              </a:lnSpc>
              <a:spcBef>
                <a:spcPct val="0"/>
              </a:spcBef>
            </a:pPr>
            <a:r>
              <a:rPr lang="en-US" sz="3020">
                <a:solidFill>
                  <a:srgbClr val="000000"/>
                </a:solidFill>
                <a:latin typeface="Heebo Bold"/>
              </a:rPr>
              <a:t>humas bertugas untuk menyampaikan segala informasi penting mengenai organisasi kepada publik</a:t>
            </a:r>
          </a:p>
        </p:txBody>
      </p:sp>
      <p:grpSp>
        <p:nvGrpSpPr>
          <p:cNvPr id="5" name="Group 5"/>
          <p:cNvGrpSpPr/>
          <p:nvPr/>
        </p:nvGrpSpPr>
        <p:grpSpPr>
          <a:xfrm>
            <a:off x="2430002" y="2767194"/>
            <a:ext cx="1052252" cy="1052252"/>
            <a:chOff x="0" y="0"/>
            <a:chExt cx="812800" cy="812800"/>
          </a:xfrm>
        </p:grpSpPr>
        <p:sp>
          <p:nvSpPr>
            <p:cNvPr id="6"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6182A8"/>
            </a:solidFill>
          </p:spPr>
        </p:sp>
        <p:sp>
          <p:nvSpPr>
            <p:cNvPr id="7" name="TextBox 7"/>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2510546" y="2961533"/>
            <a:ext cx="971708" cy="596900"/>
          </a:xfrm>
          <a:prstGeom prst="rect">
            <a:avLst/>
          </a:prstGeom>
        </p:spPr>
        <p:txBody>
          <a:bodyPr lIns="0" tIns="0" rIns="0" bIns="0" rtlCol="0" anchor="t">
            <a:spAutoFit/>
          </a:bodyPr>
          <a:lstStyle/>
          <a:p>
            <a:pPr algn="ctr">
              <a:lnSpc>
                <a:spcPts val="4899"/>
              </a:lnSpc>
            </a:pPr>
            <a:r>
              <a:rPr lang="en-US" sz="3499">
                <a:solidFill>
                  <a:srgbClr val="FFFFFF"/>
                </a:solidFill>
                <a:latin typeface="Heebo Medium"/>
              </a:rPr>
              <a:t>01.</a:t>
            </a:r>
          </a:p>
        </p:txBody>
      </p:sp>
      <p:grpSp>
        <p:nvGrpSpPr>
          <p:cNvPr id="9" name="Group 9"/>
          <p:cNvGrpSpPr/>
          <p:nvPr/>
        </p:nvGrpSpPr>
        <p:grpSpPr>
          <a:xfrm>
            <a:off x="2430002" y="5354292"/>
            <a:ext cx="1052252" cy="1052252"/>
            <a:chOff x="0" y="0"/>
            <a:chExt cx="812800" cy="812800"/>
          </a:xfrm>
        </p:grpSpPr>
        <p:sp>
          <p:nvSpPr>
            <p:cNvPr id="10" name="Freeform 1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6182A8"/>
            </a:solidFill>
          </p:spPr>
        </p:sp>
        <p:sp>
          <p:nvSpPr>
            <p:cNvPr id="11" name="TextBox 1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2510546" y="5548630"/>
            <a:ext cx="971708" cy="596900"/>
          </a:xfrm>
          <a:prstGeom prst="rect">
            <a:avLst/>
          </a:prstGeom>
        </p:spPr>
        <p:txBody>
          <a:bodyPr lIns="0" tIns="0" rIns="0" bIns="0" rtlCol="0" anchor="t">
            <a:spAutoFit/>
          </a:bodyPr>
          <a:lstStyle/>
          <a:p>
            <a:pPr algn="ctr">
              <a:lnSpc>
                <a:spcPts val="4899"/>
              </a:lnSpc>
            </a:pPr>
            <a:r>
              <a:rPr lang="en-US" sz="3499">
                <a:solidFill>
                  <a:srgbClr val="FFFFFF"/>
                </a:solidFill>
                <a:latin typeface="Heebo Medium"/>
              </a:rPr>
              <a:t>02.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182A8"/>
        </a:solidFill>
        <a:effectLst/>
      </p:bgPr>
    </p:bg>
    <p:spTree>
      <p:nvGrpSpPr>
        <p:cNvPr id="1" name=""/>
        <p:cNvGrpSpPr/>
        <p:nvPr/>
      </p:nvGrpSpPr>
      <p:grpSpPr>
        <a:xfrm>
          <a:off x="0" y="0"/>
          <a:ext cx="0" cy="0"/>
          <a:chOff x="0" y="0"/>
          <a:chExt cx="0" cy="0"/>
        </a:xfrm>
      </p:grpSpPr>
      <p:grpSp>
        <p:nvGrpSpPr>
          <p:cNvPr id="2" name="Group 2"/>
          <p:cNvGrpSpPr/>
          <p:nvPr/>
        </p:nvGrpSpPr>
        <p:grpSpPr>
          <a:xfrm>
            <a:off x="5938533" y="4013130"/>
            <a:ext cx="6410935" cy="352711"/>
            <a:chOff x="0" y="0"/>
            <a:chExt cx="1633610" cy="89877"/>
          </a:xfrm>
        </p:grpSpPr>
        <p:sp>
          <p:nvSpPr>
            <p:cNvPr id="3" name="Freeform 3"/>
            <p:cNvSpPr/>
            <p:nvPr/>
          </p:nvSpPr>
          <p:spPr>
            <a:xfrm>
              <a:off x="0" y="0"/>
              <a:ext cx="1633610" cy="89877"/>
            </a:xfrm>
            <a:custGeom>
              <a:avLst/>
              <a:gdLst/>
              <a:ahLst/>
              <a:cxnLst/>
              <a:rect l="l" t="t" r="r" b="b"/>
              <a:pathLst>
                <a:path w="1633610" h="89877">
                  <a:moveTo>
                    <a:pt x="0" y="0"/>
                  </a:moveTo>
                  <a:lnTo>
                    <a:pt x="1633610" y="0"/>
                  </a:lnTo>
                  <a:lnTo>
                    <a:pt x="1633610" y="89877"/>
                  </a:lnTo>
                  <a:lnTo>
                    <a:pt x="0" y="89877"/>
                  </a:lnTo>
                  <a:close/>
                </a:path>
              </a:pathLst>
            </a:custGeom>
            <a:solidFill>
              <a:srgbClr val="B7CADB"/>
            </a:solidFill>
          </p:spPr>
        </p:sp>
        <p:sp>
          <p:nvSpPr>
            <p:cNvPr id="4" name="TextBox 4"/>
            <p:cNvSpPr txBox="1"/>
            <p:nvPr/>
          </p:nvSpPr>
          <p:spPr>
            <a:xfrm>
              <a:off x="0" y="-9525"/>
              <a:ext cx="812800" cy="822325"/>
            </a:xfrm>
            <a:prstGeom prst="rect">
              <a:avLst/>
            </a:prstGeom>
          </p:spPr>
          <p:txBody>
            <a:bodyPr lIns="50800" tIns="50800" rIns="50800" bIns="50800" rtlCol="0" anchor="ctr"/>
            <a:lstStyle/>
            <a:p>
              <a:pPr algn="ctr">
                <a:lnSpc>
                  <a:spcPts val="3100"/>
                </a:lnSpc>
              </a:pPr>
              <a:endParaRPr/>
            </a:p>
          </p:txBody>
        </p:sp>
      </p:grpSp>
      <p:sp>
        <p:nvSpPr>
          <p:cNvPr id="5" name="Freeform 5"/>
          <p:cNvSpPr/>
          <p:nvPr/>
        </p:nvSpPr>
        <p:spPr>
          <a:xfrm>
            <a:off x="629192" y="682974"/>
            <a:ext cx="691452" cy="691452"/>
          </a:xfrm>
          <a:custGeom>
            <a:avLst/>
            <a:gdLst/>
            <a:ahLst/>
            <a:cxnLst/>
            <a:rect l="l" t="t" r="r" b="b"/>
            <a:pathLst>
              <a:path w="691452" h="691452">
                <a:moveTo>
                  <a:pt x="0" y="0"/>
                </a:moveTo>
                <a:lnTo>
                  <a:pt x="691452" y="0"/>
                </a:lnTo>
                <a:lnTo>
                  <a:pt x="691452" y="691452"/>
                </a:lnTo>
                <a:lnTo>
                  <a:pt x="0" y="69145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6" name="Group 6"/>
          <p:cNvGrpSpPr/>
          <p:nvPr/>
        </p:nvGrpSpPr>
        <p:grpSpPr>
          <a:xfrm>
            <a:off x="17050418" y="9049203"/>
            <a:ext cx="770523" cy="770523"/>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8" name="TextBox 8"/>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flipH="1">
            <a:off x="14972201" y="682974"/>
            <a:ext cx="3513563" cy="3513563"/>
          </a:xfrm>
          <a:custGeom>
            <a:avLst/>
            <a:gdLst/>
            <a:ahLst/>
            <a:cxnLst/>
            <a:rect l="l" t="t" r="r" b="b"/>
            <a:pathLst>
              <a:path w="3513563" h="3513563">
                <a:moveTo>
                  <a:pt x="3513563" y="0"/>
                </a:moveTo>
                <a:lnTo>
                  <a:pt x="0" y="0"/>
                </a:lnTo>
                <a:lnTo>
                  <a:pt x="0" y="3513563"/>
                </a:lnTo>
                <a:lnTo>
                  <a:pt x="3513563" y="3513563"/>
                </a:lnTo>
                <a:lnTo>
                  <a:pt x="3513563"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0" name="Freeform 10"/>
          <p:cNvSpPr/>
          <p:nvPr/>
        </p:nvSpPr>
        <p:spPr>
          <a:xfrm>
            <a:off x="1427502" y="8889689"/>
            <a:ext cx="1427502" cy="1397311"/>
          </a:xfrm>
          <a:custGeom>
            <a:avLst/>
            <a:gdLst/>
            <a:ahLst/>
            <a:cxnLst/>
            <a:rect l="l" t="t" r="r" b="b"/>
            <a:pathLst>
              <a:path w="1427502" h="1397311">
                <a:moveTo>
                  <a:pt x="0" y="0"/>
                </a:moveTo>
                <a:lnTo>
                  <a:pt x="1427503" y="0"/>
                </a:lnTo>
                <a:lnTo>
                  <a:pt x="1427503" y="1397311"/>
                </a:lnTo>
                <a:lnTo>
                  <a:pt x="0" y="1397311"/>
                </a:lnTo>
                <a:lnTo>
                  <a:pt x="0" y="0"/>
                </a:lnTo>
                <a:close/>
              </a:path>
            </a:pathLst>
          </a:custGeom>
          <a:blipFill>
            <a:blip r:embed="rId6">
              <a:extLst>
                <a:ext uri="{96DAC541-7B7A-43D3-8B79-37D633B846F1}">
                  <asvg:svgBlip xmlns="" xmlns:asvg="http://schemas.microsoft.com/office/drawing/2016/SVG/main" r:embed="rId7"/>
                </a:ext>
              </a:extLst>
            </a:blip>
            <a:stretch>
              <a:fillRect l="-196617"/>
            </a:stretch>
          </a:blipFill>
        </p:spPr>
      </p:sp>
      <p:sp>
        <p:nvSpPr>
          <p:cNvPr id="11" name="Freeform 11"/>
          <p:cNvSpPr/>
          <p:nvPr/>
        </p:nvSpPr>
        <p:spPr>
          <a:xfrm>
            <a:off x="0" y="7492379"/>
            <a:ext cx="1427502" cy="1397311"/>
          </a:xfrm>
          <a:custGeom>
            <a:avLst/>
            <a:gdLst/>
            <a:ahLst/>
            <a:cxnLst/>
            <a:rect l="l" t="t" r="r" b="b"/>
            <a:pathLst>
              <a:path w="1427502" h="1397311">
                <a:moveTo>
                  <a:pt x="0" y="0"/>
                </a:moveTo>
                <a:lnTo>
                  <a:pt x="1427502" y="0"/>
                </a:lnTo>
                <a:lnTo>
                  <a:pt x="1427502" y="1397310"/>
                </a:lnTo>
                <a:lnTo>
                  <a:pt x="0" y="1397310"/>
                </a:lnTo>
                <a:lnTo>
                  <a:pt x="0" y="0"/>
                </a:lnTo>
                <a:close/>
              </a:path>
            </a:pathLst>
          </a:custGeom>
          <a:blipFill>
            <a:blip r:embed="rId6">
              <a:extLst>
                <a:ext uri="{96DAC541-7B7A-43D3-8B79-37D633B846F1}">
                  <asvg:svgBlip xmlns="" xmlns:asvg="http://schemas.microsoft.com/office/drawing/2016/SVG/main" r:embed="rId7"/>
                </a:ext>
              </a:extLst>
            </a:blip>
            <a:stretch>
              <a:fillRect l="-196617"/>
            </a:stretch>
          </a:blipFill>
        </p:spPr>
      </p:sp>
      <p:sp>
        <p:nvSpPr>
          <p:cNvPr id="12" name="Freeform 12"/>
          <p:cNvSpPr/>
          <p:nvPr/>
        </p:nvSpPr>
        <p:spPr>
          <a:xfrm>
            <a:off x="8081261" y="1959105"/>
            <a:ext cx="7859438" cy="5889339"/>
          </a:xfrm>
          <a:custGeom>
            <a:avLst/>
            <a:gdLst/>
            <a:ahLst/>
            <a:cxnLst/>
            <a:rect l="l" t="t" r="r" b="b"/>
            <a:pathLst>
              <a:path w="7859438" h="5889339">
                <a:moveTo>
                  <a:pt x="0" y="0"/>
                </a:moveTo>
                <a:lnTo>
                  <a:pt x="7859438" y="0"/>
                </a:lnTo>
                <a:lnTo>
                  <a:pt x="7859438" y="5889339"/>
                </a:lnTo>
                <a:lnTo>
                  <a:pt x="0" y="5889339"/>
                </a:lnTo>
                <a:lnTo>
                  <a:pt x="0" y="0"/>
                </a:lnTo>
                <a:close/>
              </a:path>
            </a:pathLst>
          </a:custGeom>
          <a:blipFill>
            <a:blip r:embed="rId8"/>
            <a:stretch>
              <a:fillRect/>
            </a:stretch>
          </a:blipFill>
        </p:spPr>
      </p:sp>
      <p:sp>
        <p:nvSpPr>
          <p:cNvPr id="13" name="TextBox 13"/>
          <p:cNvSpPr txBox="1"/>
          <p:nvPr/>
        </p:nvSpPr>
        <p:spPr>
          <a:xfrm>
            <a:off x="1682498" y="2311589"/>
            <a:ext cx="5554076" cy="4389643"/>
          </a:xfrm>
          <a:prstGeom prst="rect">
            <a:avLst/>
          </a:prstGeom>
        </p:spPr>
        <p:txBody>
          <a:bodyPr lIns="0" tIns="0" rIns="0" bIns="0" rtlCol="0" anchor="t">
            <a:spAutoFit/>
          </a:bodyPr>
          <a:lstStyle/>
          <a:p>
            <a:pPr algn="ctr">
              <a:lnSpc>
                <a:spcPts val="4987"/>
              </a:lnSpc>
              <a:spcBef>
                <a:spcPct val="0"/>
              </a:spcBef>
            </a:pPr>
            <a:r>
              <a:rPr lang="en-US" sz="4022">
                <a:solidFill>
                  <a:srgbClr val="000000"/>
                </a:solidFill>
                <a:latin typeface="Heebo Bold"/>
              </a:rPr>
              <a:t>Pentingnya Manajemen Humas untuk membangun hubungan baik dengan masyarakat dan pemangku kepentingan (stakeholder).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grpSp>
        <p:nvGrpSpPr>
          <p:cNvPr id="2" name="Group 2"/>
          <p:cNvGrpSpPr/>
          <p:nvPr/>
        </p:nvGrpSpPr>
        <p:grpSpPr>
          <a:xfrm>
            <a:off x="5807544" y="2360703"/>
            <a:ext cx="6672912" cy="341250"/>
            <a:chOff x="0" y="0"/>
            <a:chExt cx="1757475" cy="89877"/>
          </a:xfrm>
        </p:grpSpPr>
        <p:sp>
          <p:nvSpPr>
            <p:cNvPr id="3" name="Freeform 3"/>
            <p:cNvSpPr/>
            <p:nvPr/>
          </p:nvSpPr>
          <p:spPr>
            <a:xfrm>
              <a:off x="0" y="0"/>
              <a:ext cx="1757475" cy="89877"/>
            </a:xfrm>
            <a:custGeom>
              <a:avLst/>
              <a:gdLst/>
              <a:ahLst/>
              <a:cxnLst/>
              <a:rect l="l" t="t" r="r" b="b"/>
              <a:pathLst>
                <a:path w="1757475" h="89877">
                  <a:moveTo>
                    <a:pt x="0" y="0"/>
                  </a:moveTo>
                  <a:lnTo>
                    <a:pt x="1757475" y="0"/>
                  </a:lnTo>
                  <a:lnTo>
                    <a:pt x="1757475" y="89877"/>
                  </a:lnTo>
                  <a:lnTo>
                    <a:pt x="0" y="89877"/>
                  </a:lnTo>
                  <a:close/>
                </a:path>
              </a:pathLst>
            </a:custGeom>
            <a:solidFill>
              <a:srgbClr val="B7CADB"/>
            </a:solidFill>
          </p:spPr>
        </p:sp>
        <p:sp>
          <p:nvSpPr>
            <p:cNvPr id="4" name="TextBox 4"/>
            <p:cNvSpPr txBox="1"/>
            <p:nvPr/>
          </p:nvSpPr>
          <p:spPr>
            <a:xfrm>
              <a:off x="0" y="-9525"/>
              <a:ext cx="812800" cy="822325"/>
            </a:xfrm>
            <a:prstGeom prst="rect">
              <a:avLst/>
            </a:prstGeom>
          </p:spPr>
          <p:txBody>
            <a:bodyPr lIns="50800" tIns="50800" rIns="50800" bIns="50800" rtlCol="0" anchor="ctr"/>
            <a:lstStyle/>
            <a:p>
              <a:pPr algn="ctr">
                <a:lnSpc>
                  <a:spcPts val="3100"/>
                </a:lnSpc>
              </a:pPr>
              <a:endParaRPr/>
            </a:p>
          </p:txBody>
        </p:sp>
      </p:grpSp>
      <p:sp>
        <p:nvSpPr>
          <p:cNvPr id="5" name="Freeform 5"/>
          <p:cNvSpPr/>
          <p:nvPr/>
        </p:nvSpPr>
        <p:spPr>
          <a:xfrm>
            <a:off x="629192" y="682974"/>
            <a:ext cx="691452" cy="691452"/>
          </a:xfrm>
          <a:custGeom>
            <a:avLst/>
            <a:gdLst/>
            <a:ahLst/>
            <a:cxnLst/>
            <a:rect l="l" t="t" r="r" b="b"/>
            <a:pathLst>
              <a:path w="691452" h="691452">
                <a:moveTo>
                  <a:pt x="0" y="0"/>
                </a:moveTo>
                <a:lnTo>
                  <a:pt x="691452" y="0"/>
                </a:lnTo>
                <a:lnTo>
                  <a:pt x="691452" y="691452"/>
                </a:lnTo>
                <a:lnTo>
                  <a:pt x="0" y="69145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6" name="Group 6"/>
          <p:cNvGrpSpPr/>
          <p:nvPr/>
        </p:nvGrpSpPr>
        <p:grpSpPr>
          <a:xfrm>
            <a:off x="17050418" y="9049203"/>
            <a:ext cx="770523" cy="770523"/>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6182A8"/>
            </a:solidFill>
          </p:spPr>
        </p:sp>
        <p:sp>
          <p:nvSpPr>
            <p:cNvPr id="8" name="TextBox 8"/>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8249825" y="5429942"/>
            <a:ext cx="1263583" cy="1263583"/>
            <a:chOff x="0" y="0"/>
            <a:chExt cx="812800" cy="812800"/>
          </a:xfrm>
        </p:grpSpPr>
        <p:sp>
          <p:nvSpPr>
            <p:cNvPr id="10" name="Freeform 1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6182A8"/>
            </a:solidFill>
          </p:spPr>
        </p:sp>
        <p:sp>
          <p:nvSpPr>
            <p:cNvPr id="11" name="TextBox 11"/>
            <p:cNvSpPr txBox="1"/>
            <p:nvPr/>
          </p:nvSpPr>
          <p:spPr>
            <a:xfrm>
              <a:off x="76200" y="66675"/>
              <a:ext cx="660400" cy="669925"/>
            </a:xfrm>
            <a:prstGeom prst="rect">
              <a:avLst/>
            </a:prstGeom>
          </p:spPr>
          <p:txBody>
            <a:bodyPr lIns="50800" tIns="50800" rIns="50800" bIns="50800" rtlCol="0" anchor="ctr"/>
            <a:lstStyle/>
            <a:p>
              <a:pPr algn="ctr">
                <a:lnSpc>
                  <a:spcPts val="3100"/>
                </a:lnSpc>
              </a:pPr>
              <a:endParaRPr/>
            </a:p>
          </p:txBody>
        </p:sp>
      </p:grpSp>
      <p:grpSp>
        <p:nvGrpSpPr>
          <p:cNvPr id="12" name="Group 12"/>
          <p:cNvGrpSpPr/>
          <p:nvPr/>
        </p:nvGrpSpPr>
        <p:grpSpPr>
          <a:xfrm>
            <a:off x="2846046" y="1587687"/>
            <a:ext cx="773016" cy="773016"/>
            <a:chOff x="0" y="0"/>
            <a:chExt cx="812800" cy="812800"/>
          </a:xfrm>
        </p:grpSpPr>
        <p:sp>
          <p:nvSpPr>
            <p:cNvPr id="13" name="Freeform 1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6182A8"/>
            </a:solidFill>
          </p:spPr>
        </p:sp>
        <p:sp>
          <p:nvSpPr>
            <p:cNvPr id="14" name="TextBox 14"/>
            <p:cNvSpPr txBox="1"/>
            <p:nvPr/>
          </p:nvSpPr>
          <p:spPr>
            <a:xfrm>
              <a:off x="76200" y="66675"/>
              <a:ext cx="660400" cy="669925"/>
            </a:xfrm>
            <a:prstGeom prst="rect">
              <a:avLst/>
            </a:prstGeom>
          </p:spPr>
          <p:txBody>
            <a:bodyPr lIns="50800" tIns="50800" rIns="50800" bIns="50800" rtlCol="0" anchor="ctr"/>
            <a:lstStyle/>
            <a:p>
              <a:pPr algn="ctr">
                <a:lnSpc>
                  <a:spcPts val="3100"/>
                </a:lnSpc>
              </a:pPr>
              <a:endParaRPr/>
            </a:p>
          </p:txBody>
        </p:sp>
      </p:grpSp>
      <p:grpSp>
        <p:nvGrpSpPr>
          <p:cNvPr id="15" name="Group 15"/>
          <p:cNvGrpSpPr/>
          <p:nvPr/>
        </p:nvGrpSpPr>
        <p:grpSpPr>
          <a:xfrm>
            <a:off x="8212196" y="3660832"/>
            <a:ext cx="1263583" cy="1263583"/>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6182A8"/>
            </a:solidFill>
          </p:spPr>
        </p:sp>
        <p:sp>
          <p:nvSpPr>
            <p:cNvPr id="17" name="TextBox 17"/>
            <p:cNvSpPr txBox="1"/>
            <p:nvPr/>
          </p:nvSpPr>
          <p:spPr>
            <a:xfrm>
              <a:off x="76200" y="66675"/>
              <a:ext cx="660400" cy="669925"/>
            </a:xfrm>
            <a:prstGeom prst="rect">
              <a:avLst/>
            </a:prstGeom>
          </p:spPr>
          <p:txBody>
            <a:bodyPr lIns="50800" tIns="50800" rIns="50800" bIns="50800" rtlCol="0" anchor="ctr"/>
            <a:lstStyle/>
            <a:p>
              <a:pPr algn="ctr">
                <a:lnSpc>
                  <a:spcPts val="3100"/>
                </a:lnSpc>
              </a:pPr>
              <a:endParaRPr/>
            </a:p>
          </p:txBody>
        </p:sp>
      </p:grpSp>
      <p:grpSp>
        <p:nvGrpSpPr>
          <p:cNvPr id="18" name="Group 18"/>
          <p:cNvGrpSpPr/>
          <p:nvPr/>
        </p:nvGrpSpPr>
        <p:grpSpPr>
          <a:xfrm>
            <a:off x="8249825" y="7237245"/>
            <a:ext cx="1263583" cy="1263583"/>
            <a:chOff x="0" y="0"/>
            <a:chExt cx="812800" cy="812800"/>
          </a:xfrm>
        </p:grpSpPr>
        <p:sp>
          <p:nvSpPr>
            <p:cNvPr id="19" name="Freeform 1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6182A8"/>
            </a:solidFill>
          </p:spPr>
        </p:sp>
        <p:sp>
          <p:nvSpPr>
            <p:cNvPr id="20" name="TextBox 20"/>
            <p:cNvSpPr txBox="1"/>
            <p:nvPr/>
          </p:nvSpPr>
          <p:spPr>
            <a:xfrm>
              <a:off x="76200" y="66675"/>
              <a:ext cx="660400" cy="669925"/>
            </a:xfrm>
            <a:prstGeom prst="rect">
              <a:avLst/>
            </a:prstGeom>
          </p:spPr>
          <p:txBody>
            <a:bodyPr lIns="50800" tIns="50800" rIns="50800" bIns="50800" rtlCol="0" anchor="ctr"/>
            <a:lstStyle/>
            <a:p>
              <a:pPr algn="ctr">
                <a:lnSpc>
                  <a:spcPts val="3100"/>
                </a:lnSpc>
              </a:pPr>
              <a:endParaRPr/>
            </a:p>
          </p:txBody>
        </p:sp>
      </p:grpSp>
      <p:sp>
        <p:nvSpPr>
          <p:cNvPr id="21" name="Freeform 21"/>
          <p:cNvSpPr/>
          <p:nvPr/>
        </p:nvSpPr>
        <p:spPr>
          <a:xfrm>
            <a:off x="8478719" y="3889726"/>
            <a:ext cx="805794" cy="805794"/>
          </a:xfrm>
          <a:custGeom>
            <a:avLst/>
            <a:gdLst/>
            <a:ahLst/>
            <a:cxnLst/>
            <a:rect l="l" t="t" r="r" b="b"/>
            <a:pathLst>
              <a:path w="805794" h="805794">
                <a:moveTo>
                  <a:pt x="0" y="0"/>
                </a:moveTo>
                <a:lnTo>
                  <a:pt x="805794" y="0"/>
                </a:lnTo>
                <a:lnTo>
                  <a:pt x="805794" y="805794"/>
                </a:lnTo>
                <a:lnTo>
                  <a:pt x="0" y="80579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22" name="Freeform 22"/>
          <p:cNvSpPr/>
          <p:nvPr/>
        </p:nvSpPr>
        <p:spPr>
          <a:xfrm>
            <a:off x="8522901" y="7510322"/>
            <a:ext cx="717430" cy="717430"/>
          </a:xfrm>
          <a:custGeom>
            <a:avLst/>
            <a:gdLst/>
            <a:ahLst/>
            <a:cxnLst/>
            <a:rect l="l" t="t" r="r" b="b"/>
            <a:pathLst>
              <a:path w="717430" h="717430">
                <a:moveTo>
                  <a:pt x="0" y="0"/>
                </a:moveTo>
                <a:lnTo>
                  <a:pt x="717430" y="0"/>
                </a:lnTo>
                <a:lnTo>
                  <a:pt x="717430" y="717430"/>
                </a:lnTo>
                <a:lnTo>
                  <a:pt x="0" y="71743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23" name="Freeform 23"/>
          <p:cNvSpPr/>
          <p:nvPr/>
        </p:nvSpPr>
        <p:spPr>
          <a:xfrm>
            <a:off x="8414661" y="5809577"/>
            <a:ext cx="933911" cy="504312"/>
          </a:xfrm>
          <a:custGeom>
            <a:avLst/>
            <a:gdLst/>
            <a:ahLst/>
            <a:cxnLst/>
            <a:rect l="l" t="t" r="r" b="b"/>
            <a:pathLst>
              <a:path w="933911" h="504312">
                <a:moveTo>
                  <a:pt x="0" y="0"/>
                </a:moveTo>
                <a:lnTo>
                  <a:pt x="933911" y="0"/>
                </a:lnTo>
                <a:lnTo>
                  <a:pt x="933911" y="504312"/>
                </a:lnTo>
                <a:lnTo>
                  <a:pt x="0" y="50431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24" name="Freeform 24"/>
          <p:cNvSpPr/>
          <p:nvPr/>
        </p:nvSpPr>
        <p:spPr>
          <a:xfrm>
            <a:off x="-1629762" y="6677399"/>
            <a:ext cx="3259524" cy="3259524"/>
          </a:xfrm>
          <a:custGeom>
            <a:avLst/>
            <a:gdLst/>
            <a:ahLst/>
            <a:cxnLst/>
            <a:rect l="l" t="t" r="r" b="b"/>
            <a:pathLst>
              <a:path w="3259524" h="3259524">
                <a:moveTo>
                  <a:pt x="0" y="0"/>
                </a:moveTo>
                <a:lnTo>
                  <a:pt x="3259524" y="0"/>
                </a:lnTo>
                <a:lnTo>
                  <a:pt x="3259524" y="3259523"/>
                </a:lnTo>
                <a:lnTo>
                  <a:pt x="0" y="3259523"/>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25" name="Freeform 25"/>
          <p:cNvSpPr/>
          <p:nvPr/>
        </p:nvSpPr>
        <p:spPr>
          <a:xfrm>
            <a:off x="15831798" y="1028700"/>
            <a:ext cx="1427502" cy="1397311"/>
          </a:xfrm>
          <a:custGeom>
            <a:avLst/>
            <a:gdLst/>
            <a:ahLst/>
            <a:cxnLst/>
            <a:rect l="l" t="t" r="r" b="b"/>
            <a:pathLst>
              <a:path w="1427502" h="1397311">
                <a:moveTo>
                  <a:pt x="0" y="0"/>
                </a:moveTo>
                <a:lnTo>
                  <a:pt x="1427502" y="0"/>
                </a:lnTo>
                <a:lnTo>
                  <a:pt x="1427502" y="1397311"/>
                </a:lnTo>
                <a:lnTo>
                  <a:pt x="0" y="1397311"/>
                </a:lnTo>
                <a:lnTo>
                  <a:pt x="0" y="0"/>
                </a:lnTo>
                <a:close/>
              </a:path>
            </a:pathLst>
          </a:custGeom>
          <a:blipFill>
            <a:blip r:embed="rId12">
              <a:extLst>
                <a:ext uri="{96DAC541-7B7A-43D3-8B79-37D633B846F1}">
                  <asvg:svgBlip xmlns="" xmlns:asvg="http://schemas.microsoft.com/office/drawing/2016/SVG/main" r:embed="rId13"/>
                </a:ext>
              </a:extLst>
            </a:blip>
            <a:stretch>
              <a:fillRect l="-196617"/>
            </a:stretch>
          </a:blipFill>
        </p:spPr>
      </p:sp>
      <p:sp>
        <p:nvSpPr>
          <p:cNvPr id="26" name="Freeform 26"/>
          <p:cNvSpPr/>
          <p:nvPr/>
        </p:nvSpPr>
        <p:spPr>
          <a:xfrm>
            <a:off x="17259300" y="-368611"/>
            <a:ext cx="1427502" cy="1397311"/>
          </a:xfrm>
          <a:custGeom>
            <a:avLst/>
            <a:gdLst/>
            <a:ahLst/>
            <a:cxnLst/>
            <a:rect l="l" t="t" r="r" b="b"/>
            <a:pathLst>
              <a:path w="1427502" h="1397311">
                <a:moveTo>
                  <a:pt x="0" y="0"/>
                </a:moveTo>
                <a:lnTo>
                  <a:pt x="1427502" y="0"/>
                </a:lnTo>
                <a:lnTo>
                  <a:pt x="1427502" y="1397311"/>
                </a:lnTo>
                <a:lnTo>
                  <a:pt x="0" y="1397311"/>
                </a:lnTo>
                <a:lnTo>
                  <a:pt x="0" y="0"/>
                </a:lnTo>
                <a:close/>
              </a:path>
            </a:pathLst>
          </a:custGeom>
          <a:blipFill>
            <a:blip r:embed="rId12">
              <a:extLst>
                <a:ext uri="{96DAC541-7B7A-43D3-8B79-37D633B846F1}">
                  <asvg:svgBlip xmlns="" xmlns:asvg="http://schemas.microsoft.com/office/drawing/2016/SVG/main" r:embed="rId13"/>
                </a:ext>
              </a:extLst>
            </a:blip>
            <a:stretch>
              <a:fillRect l="-196617"/>
            </a:stretch>
          </a:blipFill>
        </p:spPr>
      </p:sp>
      <p:sp>
        <p:nvSpPr>
          <p:cNvPr id="27" name="AutoShape 27"/>
          <p:cNvSpPr/>
          <p:nvPr/>
        </p:nvSpPr>
        <p:spPr>
          <a:xfrm flipV="1">
            <a:off x="5622329" y="4292623"/>
            <a:ext cx="2589867" cy="1792045"/>
          </a:xfrm>
          <a:prstGeom prst="line">
            <a:avLst/>
          </a:prstGeom>
          <a:ln w="38100" cap="flat">
            <a:solidFill>
              <a:srgbClr val="000000"/>
            </a:solidFill>
            <a:prstDash val="solid"/>
            <a:headEnd type="none" w="sm" len="sm"/>
            <a:tailEnd type="none" w="sm" len="sm"/>
          </a:ln>
        </p:spPr>
      </p:sp>
      <p:grpSp>
        <p:nvGrpSpPr>
          <p:cNvPr id="28" name="Group 28"/>
          <p:cNvGrpSpPr/>
          <p:nvPr/>
        </p:nvGrpSpPr>
        <p:grpSpPr>
          <a:xfrm>
            <a:off x="1610048" y="4490897"/>
            <a:ext cx="4101583" cy="3086100"/>
            <a:chOff x="0" y="0"/>
            <a:chExt cx="1080252" cy="812800"/>
          </a:xfrm>
        </p:grpSpPr>
        <p:sp>
          <p:nvSpPr>
            <p:cNvPr id="29" name="Freeform 29"/>
            <p:cNvSpPr/>
            <p:nvPr/>
          </p:nvSpPr>
          <p:spPr>
            <a:xfrm>
              <a:off x="0" y="0"/>
              <a:ext cx="1080252" cy="812800"/>
            </a:xfrm>
            <a:custGeom>
              <a:avLst/>
              <a:gdLst/>
              <a:ahLst/>
              <a:cxnLst/>
              <a:rect l="l" t="t" r="r" b="b"/>
              <a:pathLst>
                <a:path w="1080252" h="812800">
                  <a:moveTo>
                    <a:pt x="96265" y="0"/>
                  </a:moveTo>
                  <a:lnTo>
                    <a:pt x="983988" y="0"/>
                  </a:lnTo>
                  <a:cubicBezTo>
                    <a:pt x="1009519" y="0"/>
                    <a:pt x="1034004" y="10142"/>
                    <a:pt x="1052057" y="28195"/>
                  </a:cubicBezTo>
                  <a:cubicBezTo>
                    <a:pt x="1070110" y="46248"/>
                    <a:pt x="1080252" y="70734"/>
                    <a:pt x="1080252" y="96265"/>
                  </a:cubicBezTo>
                  <a:lnTo>
                    <a:pt x="1080252" y="716535"/>
                  </a:lnTo>
                  <a:cubicBezTo>
                    <a:pt x="1080252" y="769701"/>
                    <a:pt x="1037153" y="812800"/>
                    <a:pt x="983988" y="812800"/>
                  </a:cubicBezTo>
                  <a:lnTo>
                    <a:pt x="96265" y="812800"/>
                  </a:lnTo>
                  <a:cubicBezTo>
                    <a:pt x="43099" y="812800"/>
                    <a:pt x="0" y="769701"/>
                    <a:pt x="0" y="716535"/>
                  </a:cubicBezTo>
                  <a:lnTo>
                    <a:pt x="0" y="96265"/>
                  </a:lnTo>
                  <a:cubicBezTo>
                    <a:pt x="0" y="43099"/>
                    <a:pt x="43099" y="0"/>
                    <a:pt x="96265" y="0"/>
                  </a:cubicBezTo>
                  <a:close/>
                </a:path>
              </a:pathLst>
            </a:custGeom>
            <a:solidFill>
              <a:srgbClr val="6182A8"/>
            </a:solidFill>
          </p:spPr>
        </p:sp>
        <p:sp>
          <p:nvSpPr>
            <p:cNvPr id="30" name="TextBox 30"/>
            <p:cNvSpPr txBox="1"/>
            <p:nvPr/>
          </p:nvSpPr>
          <p:spPr>
            <a:xfrm>
              <a:off x="0" y="-9525"/>
              <a:ext cx="812800" cy="822325"/>
            </a:xfrm>
            <a:prstGeom prst="rect">
              <a:avLst/>
            </a:prstGeom>
          </p:spPr>
          <p:txBody>
            <a:bodyPr lIns="50800" tIns="50800" rIns="50800" bIns="50800" rtlCol="0" anchor="ctr"/>
            <a:lstStyle/>
            <a:p>
              <a:pPr algn="ctr">
                <a:lnSpc>
                  <a:spcPts val="3100"/>
                </a:lnSpc>
              </a:pPr>
              <a:endParaRPr/>
            </a:p>
          </p:txBody>
        </p:sp>
      </p:grpSp>
      <p:sp>
        <p:nvSpPr>
          <p:cNvPr id="31" name="TextBox 31"/>
          <p:cNvSpPr txBox="1"/>
          <p:nvPr/>
        </p:nvSpPr>
        <p:spPr>
          <a:xfrm>
            <a:off x="2690940" y="1320573"/>
            <a:ext cx="12381353" cy="1615827"/>
          </a:xfrm>
          <a:prstGeom prst="rect">
            <a:avLst/>
          </a:prstGeom>
        </p:spPr>
        <p:txBody>
          <a:bodyPr lIns="0" tIns="0" rIns="0" bIns="0" rtlCol="0" anchor="t">
            <a:spAutoFit/>
          </a:bodyPr>
          <a:lstStyle/>
          <a:p>
            <a:pPr algn="ctr">
              <a:lnSpc>
                <a:spcPts val="6300"/>
              </a:lnSpc>
            </a:pPr>
            <a:r>
              <a:rPr lang="en-US" sz="4500" dirty="0" err="1">
                <a:solidFill>
                  <a:srgbClr val="000000"/>
                </a:solidFill>
                <a:latin typeface="Heebo Bold"/>
              </a:rPr>
              <a:t>Konsep</a:t>
            </a:r>
            <a:r>
              <a:rPr lang="en-US" sz="4500" dirty="0">
                <a:solidFill>
                  <a:srgbClr val="000000"/>
                </a:solidFill>
                <a:latin typeface="Heebo Bold"/>
              </a:rPr>
              <a:t> </a:t>
            </a:r>
            <a:r>
              <a:rPr lang="en-US" sz="4500" dirty="0" err="1">
                <a:solidFill>
                  <a:srgbClr val="000000"/>
                </a:solidFill>
                <a:latin typeface="Heebo Bold"/>
              </a:rPr>
              <a:t>dan</a:t>
            </a:r>
            <a:r>
              <a:rPr lang="en-US" sz="4500" dirty="0">
                <a:solidFill>
                  <a:srgbClr val="000000"/>
                </a:solidFill>
                <a:latin typeface="Heebo Bold"/>
              </a:rPr>
              <a:t> </a:t>
            </a:r>
            <a:r>
              <a:rPr lang="en-US" sz="4500" dirty="0" err="1" smtClean="0">
                <a:solidFill>
                  <a:srgbClr val="000000"/>
                </a:solidFill>
                <a:latin typeface="Heebo Bold"/>
              </a:rPr>
              <a:t>Prinsip</a:t>
            </a:r>
            <a:r>
              <a:rPr lang="en-US" sz="4500" dirty="0" smtClean="0">
                <a:solidFill>
                  <a:srgbClr val="000000"/>
                </a:solidFill>
                <a:latin typeface="Heebo Bold"/>
              </a:rPr>
              <a:t> </a:t>
            </a:r>
            <a:r>
              <a:rPr lang="en-US" sz="4500" dirty="0" err="1" smtClean="0">
                <a:solidFill>
                  <a:srgbClr val="000000"/>
                </a:solidFill>
                <a:latin typeface="Heebo Bold"/>
              </a:rPr>
              <a:t>Manajemen</a:t>
            </a:r>
            <a:r>
              <a:rPr lang="en-US" sz="4500" dirty="0" smtClean="0">
                <a:solidFill>
                  <a:srgbClr val="000000"/>
                </a:solidFill>
                <a:latin typeface="Heebo Bold"/>
              </a:rPr>
              <a:t> </a:t>
            </a:r>
            <a:r>
              <a:rPr lang="en-US" sz="4500" dirty="0" err="1">
                <a:solidFill>
                  <a:srgbClr val="000000"/>
                </a:solidFill>
                <a:latin typeface="Heebo Bold"/>
              </a:rPr>
              <a:t>Humas</a:t>
            </a:r>
            <a:r>
              <a:rPr lang="en-US" sz="4500" dirty="0">
                <a:solidFill>
                  <a:srgbClr val="000000"/>
                </a:solidFill>
                <a:latin typeface="Heebo Bold"/>
              </a:rPr>
              <a:t> </a:t>
            </a:r>
            <a:r>
              <a:rPr lang="en-US" sz="4500" dirty="0" err="1">
                <a:solidFill>
                  <a:srgbClr val="000000"/>
                </a:solidFill>
                <a:latin typeface="Heebo Bold"/>
              </a:rPr>
              <a:t>Organisasi</a:t>
            </a:r>
            <a:r>
              <a:rPr lang="en-US" sz="4500" dirty="0">
                <a:solidFill>
                  <a:srgbClr val="000000"/>
                </a:solidFill>
                <a:latin typeface="Heebo Bold"/>
              </a:rPr>
              <a:t> </a:t>
            </a:r>
            <a:r>
              <a:rPr lang="en-US" sz="4500" dirty="0" err="1">
                <a:solidFill>
                  <a:srgbClr val="000000"/>
                </a:solidFill>
                <a:latin typeface="Heebo Bold"/>
              </a:rPr>
              <a:t>Publik</a:t>
            </a:r>
            <a:endParaRPr lang="en-US" sz="4500" dirty="0">
              <a:solidFill>
                <a:srgbClr val="000000"/>
              </a:solidFill>
              <a:latin typeface="Heebo Bold"/>
            </a:endParaRPr>
          </a:p>
        </p:txBody>
      </p:sp>
      <p:sp>
        <p:nvSpPr>
          <p:cNvPr id="32" name="TextBox 32"/>
          <p:cNvSpPr txBox="1"/>
          <p:nvPr/>
        </p:nvSpPr>
        <p:spPr>
          <a:xfrm>
            <a:off x="1738778" y="4951084"/>
            <a:ext cx="3883551" cy="1780540"/>
          </a:xfrm>
          <a:prstGeom prst="rect">
            <a:avLst/>
          </a:prstGeom>
        </p:spPr>
        <p:txBody>
          <a:bodyPr lIns="0" tIns="0" rIns="0" bIns="0" rtlCol="0" anchor="t">
            <a:spAutoFit/>
          </a:bodyPr>
          <a:lstStyle/>
          <a:p>
            <a:pPr>
              <a:lnSpc>
                <a:spcPts val="4759"/>
              </a:lnSpc>
            </a:pPr>
            <a:r>
              <a:rPr lang="en-US" sz="3399">
                <a:solidFill>
                  <a:srgbClr val="000000"/>
                </a:solidFill>
                <a:latin typeface="Heebo"/>
              </a:rPr>
              <a:t>Prinsip-prinsip utama dalam Manajemen Humas</a:t>
            </a:r>
          </a:p>
        </p:txBody>
      </p:sp>
      <p:sp>
        <p:nvSpPr>
          <p:cNvPr id="33" name="TextBox 33"/>
          <p:cNvSpPr txBox="1"/>
          <p:nvPr/>
        </p:nvSpPr>
        <p:spPr>
          <a:xfrm>
            <a:off x="9671269" y="3603682"/>
            <a:ext cx="3623430" cy="1064260"/>
          </a:xfrm>
          <a:prstGeom prst="rect">
            <a:avLst/>
          </a:prstGeom>
        </p:spPr>
        <p:txBody>
          <a:bodyPr lIns="0" tIns="0" rIns="0" bIns="0" rtlCol="0" anchor="t">
            <a:spAutoFit/>
          </a:bodyPr>
          <a:lstStyle/>
          <a:p>
            <a:pPr>
              <a:lnSpc>
                <a:spcPts val="4340"/>
              </a:lnSpc>
            </a:pPr>
            <a:r>
              <a:rPr lang="en-US" sz="3100">
                <a:solidFill>
                  <a:srgbClr val="000000"/>
                </a:solidFill>
                <a:latin typeface="Heebo"/>
              </a:rPr>
              <a:t>Telling The Truth (tidak berbohong)</a:t>
            </a:r>
          </a:p>
        </p:txBody>
      </p:sp>
      <p:sp>
        <p:nvSpPr>
          <p:cNvPr id="34" name="TextBox 34"/>
          <p:cNvSpPr txBox="1"/>
          <p:nvPr/>
        </p:nvSpPr>
        <p:spPr>
          <a:xfrm>
            <a:off x="9671269" y="7300077"/>
            <a:ext cx="4482913" cy="1090295"/>
          </a:xfrm>
          <a:prstGeom prst="rect">
            <a:avLst/>
          </a:prstGeom>
        </p:spPr>
        <p:txBody>
          <a:bodyPr lIns="0" tIns="0" rIns="0" bIns="0" rtlCol="0" anchor="t">
            <a:spAutoFit/>
          </a:bodyPr>
          <a:lstStyle/>
          <a:p>
            <a:pPr>
              <a:lnSpc>
                <a:spcPts val="4480"/>
              </a:lnSpc>
            </a:pPr>
            <a:r>
              <a:rPr lang="en-US" sz="3200">
                <a:solidFill>
                  <a:srgbClr val="000000"/>
                </a:solidFill>
                <a:latin typeface="Mukta Mahee"/>
              </a:rPr>
              <a:t>Persuasi (memengaruhi orang lain)</a:t>
            </a:r>
          </a:p>
        </p:txBody>
      </p:sp>
      <p:sp>
        <p:nvSpPr>
          <p:cNvPr id="35" name="TextBox 35"/>
          <p:cNvSpPr txBox="1"/>
          <p:nvPr/>
        </p:nvSpPr>
        <p:spPr>
          <a:xfrm>
            <a:off x="9779944" y="5363267"/>
            <a:ext cx="5401023" cy="1126991"/>
          </a:xfrm>
          <a:prstGeom prst="rect">
            <a:avLst/>
          </a:prstGeom>
        </p:spPr>
        <p:txBody>
          <a:bodyPr lIns="0" tIns="0" rIns="0" bIns="0" rtlCol="0" anchor="t">
            <a:spAutoFit/>
          </a:bodyPr>
          <a:lstStyle/>
          <a:p>
            <a:pPr>
              <a:lnSpc>
                <a:spcPts val="4557"/>
              </a:lnSpc>
            </a:pPr>
            <a:r>
              <a:rPr lang="en-US" sz="3255">
                <a:solidFill>
                  <a:srgbClr val="000000"/>
                </a:solidFill>
                <a:latin typeface="Mukta Mahee"/>
              </a:rPr>
              <a:t>Building Trust (Membangun Kepercayaan)</a:t>
            </a:r>
          </a:p>
        </p:txBody>
      </p:sp>
      <p:sp>
        <p:nvSpPr>
          <p:cNvPr id="36" name="AutoShape 36"/>
          <p:cNvSpPr/>
          <p:nvPr/>
        </p:nvSpPr>
        <p:spPr>
          <a:xfrm>
            <a:off x="5731345" y="6084668"/>
            <a:ext cx="2518480" cy="1784368"/>
          </a:xfrm>
          <a:prstGeom prst="line">
            <a:avLst/>
          </a:prstGeom>
          <a:ln w="38100" cap="flat">
            <a:solidFill>
              <a:srgbClr val="000000"/>
            </a:solidFill>
            <a:prstDash val="solid"/>
            <a:headEnd type="none" w="sm" len="sm"/>
            <a:tailEnd type="none" w="sm" len="sm"/>
          </a:ln>
        </p:spPr>
      </p:sp>
      <p:sp>
        <p:nvSpPr>
          <p:cNvPr id="37" name="AutoShape 37"/>
          <p:cNvSpPr/>
          <p:nvPr/>
        </p:nvSpPr>
        <p:spPr>
          <a:xfrm flipH="1">
            <a:off x="5807544" y="6061733"/>
            <a:ext cx="2442281" cy="3886"/>
          </a:xfrm>
          <a:prstGeom prst="line">
            <a:avLst/>
          </a:prstGeom>
          <a:ln w="38100" cap="flat">
            <a:solidFill>
              <a:srgbClr val="000000"/>
            </a:solidFill>
            <a:prstDash val="solid"/>
            <a:headEnd type="none" w="sm" len="sm"/>
            <a:tailEnd type="none" w="sm" len="sm"/>
          </a:ln>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8E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022739"/>
            <a:ext cx="16230600" cy="7945173"/>
            <a:chOff x="0" y="0"/>
            <a:chExt cx="4274726" cy="2092556"/>
          </a:xfrm>
        </p:grpSpPr>
        <p:sp>
          <p:nvSpPr>
            <p:cNvPr id="3" name="Freeform 3"/>
            <p:cNvSpPr/>
            <p:nvPr/>
          </p:nvSpPr>
          <p:spPr>
            <a:xfrm>
              <a:off x="0" y="0"/>
              <a:ext cx="4274726" cy="2092556"/>
            </a:xfrm>
            <a:custGeom>
              <a:avLst/>
              <a:gdLst/>
              <a:ahLst/>
              <a:cxnLst/>
              <a:rect l="l" t="t" r="r" b="b"/>
              <a:pathLst>
                <a:path w="4274726" h="2092556">
                  <a:moveTo>
                    <a:pt x="14310" y="0"/>
                  </a:moveTo>
                  <a:lnTo>
                    <a:pt x="4260416" y="0"/>
                  </a:lnTo>
                  <a:cubicBezTo>
                    <a:pt x="4264211" y="0"/>
                    <a:pt x="4267851" y="1508"/>
                    <a:pt x="4270535" y="4191"/>
                  </a:cubicBezTo>
                  <a:cubicBezTo>
                    <a:pt x="4273218" y="6875"/>
                    <a:pt x="4274726" y="10515"/>
                    <a:pt x="4274726" y="14310"/>
                  </a:cubicBezTo>
                  <a:lnTo>
                    <a:pt x="4274726" y="2078246"/>
                  </a:lnTo>
                  <a:cubicBezTo>
                    <a:pt x="4274726" y="2082041"/>
                    <a:pt x="4273218" y="2085681"/>
                    <a:pt x="4270535" y="2088365"/>
                  </a:cubicBezTo>
                  <a:cubicBezTo>
                    <a:pt x="4267851" y="2091048"/>
                    <a:pt x="4264211" y="2092556"/>
                    <a:pt x="4260416" y="2092556"/>
                  </a:cubicBezTo>
                  <a:lnTo>
                    <a:pt x="14310" y="2092556"/>
                  </a:lnTo>
                  <a:cubicBezTo>
                    <a:pt x="10515" y="2092556"/>
                    <a:pt x="6875" y="2091048"/>
                    <a:pt x="4191" y="2088365"/>
                  </a:cubicBezTo>
                  <a:cubicBezTo>
                    <a:pt x="1508" y="2085681"/>
                    <a:pt x="0" y="2082041"/>
                    <a:pt x="0" y="2078246"/>
                  </a:cubicBezTo>
                  <a:lnTo>
                    <a:pt x="0" y="14310"/>
                  </a:lnTo>
                  <a:cubicBezTo>
                    <a:pt x="0" y="10515"/>
                    <a:pt x="1508" y="6875"/>
                    <a:pt x="4191" y="4191"/>
                  </a:cubicBezTo>
                  <a:cubicBezTo>
                    <a:pt x="6875" y="1508"/>
                    <a:pt x="10515" y="0"/>
                    <a:pt x="14310" y="0"/>
                  </a:cubicBezTo>
                  <a:close/>
                </a:path>
              </a:pathLst>
            </a:custGeom>
            <a:solidFill>
              <a:srgbClr val="87A3C4"/>
            </a:soli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2800"/>
                </a:lnSpc>
              </a:pPr>
              <a:endParaRPr/>
            </a:p>
          </p:txBody>
        </p:sp>
      </p:grpSp>
      <p:sp>
        <p:nvSpPr>
          <p:cNvPr id="5" name="AutoShape 5"/>
          <p:cNvSpPr/>
          <p:nvPr/>
        </p:nvSpPr>
        <p:spPr>
          <a:xfrm>
            <a:off x="9001125" y="3856714"/>
            <a:ext cx="0" cy="2573573"/>
          </a:xfrm>
          <a:prstGeom prst="line">
            <a:avLst/>
          </a:prstGeom>
          <a:ln w="95250" cap="flat">
            <a:solidFill>
              <a:srgbClr val="FFF8ED"/>
            </a:solidFill>
            <a:prstDash val="solid"/>
            <a:headEnd type="none" w="sm" len="sm"/>
            <a:tailEnd type="none" w="sm" len="sm"/>
          </a:ln>
        </p:spPr>
      </p:sp>
      <p:sp>
        <p:nvSpPr>
          <p:cNvPr id="6" name="AutoShape 6"/>
          <p:cNvSpPr/>
          <p:nvPr/>
        </p:nvSpPr>
        <p:spPr>
          <a:xfrm>
            <a:off x="9001125" y="6430286"/>
            <a:ext cx="0" cy="2573573"/>
          </a:xfrm>
          <a:prstGeom prst="line">
            <a:avLst/>
          </a:prstGeom>
          <a:ln w="95250" cap="flat">
            <a:solidFill>
              <a:srgbClr val="FFF8ED"/>
            </a:solidFill>
            <a:prstDash val="solid"/>
            <a:headEnd type="none" w="sm" len="sm"/>
            <a:tailEnd type="none" w="sm" len="sm"/>
          </a:ln>
        </p:spPr>
      </p:sp>
      <p:sp>
        <p:nvSpPr>
          <p:cNvPr id="7" name="TextBox 7"/>
          <p:cNvSpPr txBox="1"/>
          <p:nvPr/>
        </p:nvSpPr>
        <p:spPr>
          <a:xfrm>
            <a:off x="2738102" y="2600568"/>
            <a:ext cx="4031615" cy="1218565"/>
          </a:xfrm>
          <a:prstGeom prst="rect">
            <a:avLst/>
          </a:prstGeom>
        </p:spPr>
        <p:txBody>
          <a:bodyPr lIns="0" tIns="0" rIns="0" bIns="0" rtlCol="0" anchor="t">
            <a:spAutoFit/>
          </a:bodyPr>
          <a:lstStyle/>
          <a:p>
            <a:pPr algn="ctr">
              <a:lnSpc>
                <a:spcPts val="4759"/>
              </a:lnSpc>
            </a:pPr>
            <a:r>
              <a:rPr lang="en-US" sz="3399">
                <a:solidFill>
                  <a:srgbClr val="000000"/>
                </a:solidFill>
                <a:latin typeface="Poppins Bold"/>
              </a:rPr>
              <a:t>Humas Pemerintahan</a:t>
            </a:r>
          </a:p>
        </p:txBody>
      </p:sp>
      <p:sp>
        <p:nvSpPr>
          <p:cNvPr id="8" name="TextBox 8"/>
          <p:cNvSpPr txBox="1"/>
          <p:nvPr/>
        </p:nvSpPr>
        <p:spPr>
          <a:xfrm>
            <a:off x="1341687" y="3742933"/>
            <a:ext cx="6824446" cy="4531465"/>
          </a:xfrm>
          <a:prstGeom prst="rect">
            <a:avLst/>
          </a:prstGeom>
        </p:spPr>
        <p:txBody>
          <a:bodyPr lIns="0" tIns="0" rIns="0" bIns="0" rtlCol="0" anchor="t">
            <a:spAutoFit/>
          </a:bodyPr>
          <a:lstStyle/>
          <a:p>
            <a:pPr marL="546950" lvl="1" indent="-273475" algn="just">
              <a:lnSpc>
                <a:spcPts val="3546"/>
              </a:lnSpc>
              <a:buFont typeface="Arial"/>
              <a:buChar char="•"/>
            </a:pPr>
            <a:r>
              <a:rPr lang="en-US" sz="2533">
                <a:solidFill>
                  <a:srgbClr val="000000"/>
                </a:solidFill>
                <a:latin typeface="Poppins"/>
              </a:rPr>
              <a:t>Transparancy (Masyarakat berhak mengetahui informasi apapun dari pembuat dan pelaku kebijakan)</a:t>
            </a:r>
          </a:p>
          <a:p>
            <a:pPr marL="546950" lvl="1" indent="-273475" algn="just">
              <a:lnSpc>
                <a:spcPts val="3546"/>
              </a:lnSpc>
              <a:buFont typeface="Arial"/>
              <a:buChar char="•"/>
            </a:pPr>
            <a:r>
              <a:rPr lang="en-US" sz="2533">
                <a:solidFill>
                  <a:srgbClr val="000000"/>
                </a:solidFill>
                <a:latin typeface="Poppins"/>
              </a:rPr>
              <a:t>Pemberi informan kepada masyarakat sekaligus penghubung antara pemerintah dan masyarakat</a:t>
            </a:r>
          </a:p>
          <a:p>
            <a:pPr marL="546950" lvl="1" indent="-273475" algn="just">
              <a:lnSpc>
                <a:spcPts val="3546"/>
              </a:lnSpc>
              <a:buFont typeface="Arial"/>
              <a:buChar char="•"/>
            </a:pPr>
            <a:r>
              <a:rPr lang="en-US" sz="2533">
                <a:solidFill>
                  <a:srgbClr val="000000"/>
                </a:solidFill>
                <a:latin typeface="Poppins"/>
              </a:rPr>
              <a:t>Menjadi palang pintu bagi hubungan yang harmonis antara pemerintah dengan publik atau masyarakat</a:t>
            </a:r>
          </a:p>
          <a:p>
            <a:pPr algn="just">
              <a:lnSpc>
                <a:spcPts val="3546"/>
              </a:lnSpc>
            </a:pPr>
            <a:endParaRPr lang="en-US" sz="2533">
              <a:solidFill>
                <a:srgbClr val="000000"/>
              </a:solidFill>
              <a:latin typeface="Poppins"/>
            </a:endParaRPr>
          </a:p>
        </p:txBody>
      </p:sp>
      <p:sp>
        <p:nvSpPr>
          <p:cNvPr id="9" name="TextBox 9"/>
          <p:cNvSpPr txBox="1"/>
          <p:nvPr/>
        </p:nvSpPr>
        <p:spPr>
          <a:xfrm>
            <a:off x="9284852" y="3752458"/>
            <a:ext cx="7658927" cy="5741988"/>
          </a:xfrm>
          <a:prstGeom prst="rect">
            <a:avLst/>
          </a:prstGeom>
        </p:spPr>
        <p:txBody>
          <a:bodyPr lIns="0" tIns="0" rIns="0" bIns="0" rtlCol="0" anchor="t">
            <a:spAutoFit/>
          </a:bodyPr>
          <a:lstStyle/>
          <a:p>
            <a:pPr marL="539748" lvl="1" indent="-269874" algn="just">
              <a:lnSpc>
                <a:spcPts val="3499"/>
              </a:lnSpc>
              <a:buFont typeface="Arial"/>
              <a:buChar char="•"/>
            </a:pPr>
            <a:r>
              <a:rPr lang="en-US" sz="2499">
                <a:solidFill>
                  <a:srgbClr val="000000"/>
                </a:solidFill>
                <a:latin typeface="Poppins"/>
              </a:rPr>
              <a:t>Menjalankan suatau program perusahaan/ industri untuk memperkenalkan hasil-hasil produksi dari perusahaan dan memperluas distribusi barang atau jasa perusahaannya </a:t>
            </a:r>
          </a:p>
          <a:p>
            <a:pPr marL="539748" lvl="1" indent="-269874" algn="just">
              <a:lnSpc>
                <a:spcPts val="3499"/>
              </a:lnSpc>
              <a:buFont typeface="Arial"/>
              <a:buChar char="•"/>
            </a:pPr>
            <a:r>
              <a:rPr lang="en-US" sz="2499">
                <a:solidFill>
                  <a:srgbClr val="000000"/>
                </a:solidFill>
                <a:latin typeface="Poppins"/>
              </a:rPr>
              <a:t>Memasang reklame, iklan, atau adpertasi disurat-surat kabar untuk memajukan penjualan prosuksinya. </a:t>
            </a:r>
          </a:p>
          <a:p>
            <a:pPr marL="539748" lvl="1" indent="-269874" algn="just">
              <a:lnSpc>
                <a:spcPts val="3499"/>
              </a:lnSpc>
              <a:buFont typeface="Arial"/>
              <a:buChar char="•"/>
            </a:pPr>
            <a:r>
              <a:rPr lang="en-US" sz="2499">
                <a:solidFill>
                  <a:srgbClr val="000000"/>
                </a:solidFill>
                <a:latin typeface="Poppins"/>
              </a:rPr>
              <a:t>Mengadakan program yang teratur member penerangan kepada masyarakat mengenai beberapa keadaan dan kemajuan dari perusahaannya.</a:t>
            </a:r>
          </a:p>
          <a:p>
            <a:pPr algn="just">
              <a:lnSpc>
                <a:spcPts val="3499"/>
              </a:lnSpc>
            </a:pPr>
            <a:endParaRPr lang="en-US" sz="2499">
              <a:solidFill>
                <a:srgbClr val="000000"/>
              </a:solidFill>
              <a:latin typeface="Poppins"/>
            </a:endParaRPr>
          </a:p>
          <a:p>
            <a:pPr algn="just">
              <a:lnSpc>
                <a:spcPts val="3499"/>
              </a:lnSpc>
            </a:pPr>
            <a:endParaRPr lang="en-US" sz="2499">
              <a:solidFill>
                <a:srgbClr val="000000"/>
              </a:solidFill>
              <a:latin typeface="Poppins"/>
            </a:endParaRPr>
          </a:p>
        </p:txBody>
      </p:sp>
      <p:sp>
        <p:nvSpPr>
          <p:cNvPr id="10" name="TextBox 10"/>
          <p:cNvSpPr txBox="1"/>
          <p:nvPr/>
        </p:nvSpPr>
        <p:spPr>
          <a:xfrm>
            <a:off x="11318126" y="2600568"/>
            <a:ext cx="3019197" cy="1218565"/>
          </a:xfrm>
          <a:prstGeom prst="rect">
            <a:avLst/>
          </a:prstGeom>
        </p:spPr>
        <p:txBody>
          <a:bodyPr lIns="0" tIns="0" rIns="0" bIns="0" rtlCol="0" anchor="t">
            <a:spAutoFit/>
          </a:bodyPr>
          <a:lstStyle/>
          <a:p>
            <a:pPr algn="ctr">
              <a:lnSpc>
                <a:spcPts val="4759"/>
              </a:lnSpc>
            </a:pPr>
            <a:r>
              <a:rPr lang="en-US" sz="3399">
                <a:solidFill>
                  <a:srgbClr val="000000"/>
                </a:solidFill>
                <a:latin typeface="Poppins Bold"/>
              </a:rPr>
              <a:t>Humas Swasta</a:t>
            </a:r>
          </a:p>
        </p:txBody>
      </p:sp>
      <p:grpSp>
        <p:nvGrpSpPr>
          <p:cNvPr id="11" name="Group 11"/>
          <p:cNvGrpSpPr/>
          <p:nvPr/>
        </p:nvGrpSpPr>
        <p:grpSpPr>
          <a:xfrm>
            <a:off x="-1605917" y="688209"/>
            <a:ext cx="20811131" cy="1055595"/>
            <a:chOff x="0" y="0"/>
            <a:chExt cx="5481121" cy="278017"/>
          </a:xfrm>
        </p:grpSpPr>
        <p:sp>
          <p:nvSpPr>
            <p:cNvPr id="12" name="Freeform 12"/>
            <p:cNvSpPr/>
            <p:nvPr/>
          </p:nvSpPr>
          <p:spPr>
            <a:xfrm>
              <a:off x="0" y="0"/>
              <a:ext cx="5481121" cy="278017"/>
            </a:xfrm>
            <a:custGeom>
              <a:avLst/>
              <a:gdLst/>
              <a:ahLst/>
              <a:cxnLst/>
              <a:rect l="l" t="t" r="r" b="b"/>
              <a:pathLst>
                <a:path w="5481121" h="278017">
                  <a:moveTo>
                    <a:pt x="0" y="0"/>
                  </a:moveTo>
                  <a:lnTo>
                    <a:pt x="5481121" y="0"/>
                  </a:lnTo>
                  <a:lnTo>
                    <a:pt x="5481121" y="278017"/>
                  </a:lnTo>
                  <a:lnTo>
                    <a:pt x="0" y="278017"/>
                  </a:lnTo>
                  <a:close/>
                </a:path>
              </a:pathLst>
            </a:custGeom>
            <a:solidFill>
              <a:srgbClr val="000000">
                <a:alpha val="0"/>
              </a:srgbClr>
            </a:solidFill>
            <a:ln w="28575">
              <a:solidFill>
                <a:srgbClr val="000000"/>
              </a:solidFill>
            </a:ln>
          </p:spPr>
        </p:sp>
        <p:sp>
          <p:nvSpPr>
            <p:cNvPr id="13" name="TextBox 13"/>
            <p:cNvSpPr txBox="1"/>
            <p:nvPr/>
          </p:nvSpPr>
          <p:spPr>
            <a:xfrm>
              <a:off x="0" y="-47625"/>
              <a:ext cx="812800" cy="860425"/>
            </a:xfrm>
            <a:prstGeom prst="rect">
              <a:avLst/>
            </a:prstGeom>
          </p:spPr>
          <p:txBody>
            <a:bodyPr lIns="50800" tIns="50800" rIns="50800" bIns="50800" rtlCol="0" anchor="ctr"/>
            <a:lstStyle/>
            <a:p>
              <a:pPr algn="ctr">
                <a:lnSpc>
                  <a:spcPts val="2800"/>
                </a:lnSpc>
              </a:pPr>
              <a:endParaRPr/>
            </a:p>
          </p:txBody>
        </p:sp>
      </p:grpSp>
      <p:sp>
        <p:nvSpPr>
          <p:cNvPr id="14" name="TextBox 14"/>
          <p:cNvSpPr txBox="1"/>
          <p:nvPr/>
        </p:nvSpPr>
        <p:spPr>
          <a:xfrm>
            <a:off x="1975203" y="925525"/>
            <a:ext cx="15284097" cy="626824"/>
          </a:xfrm>
          <a:prstGeom prst="rect">
            <a:avLst/>
          </a:prstGeom>
        </p:spPr>
        <p:txBody>
          <a:bodyPr lIns="0" tIns="0" rIns="0" bIns="0" rtlCol="0" anchor="t">
            <a:spAutoFit/>
          </a:bodyPr>
          <a:lstStyle/>
          <a:p>
            <a:pPr algn="ctr">
              <a:lnSpc>
                <a:spcPts val="5095"/>
              </a:lnSpc>
              <a:spcBef>
                <a:spcPct val="0"/>
              </a:spcBef>
            </a:pPr>
            <a:r>
              <a:rPr lang="en-US" sz="4109">
                <a:solidFill>
                  <a:srgbClr val="000000"/>
                </a:solidFill>
                <a:latin typeface="Heebo Bold"/>
              </a:rPr>
              <a:t>Perbedaan Manajemen Humas di organisasi publik dan swasta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8ED"/>
        </a:solidFill>
        <a:effectLst/>
      </p:bgPr>
    </p:bg>
    <p:spTree>
      <p:nvGrpSpPr>
        <p:cNvPr id="1" name=""/>
        <p:cNvGrpSpPr/>
        <p:nvPr/>
      </p:nvGrpSpPr>
      <p:grpSpPr>
        <a:xfrm>
          <a:off x="0" y="0"/>
          <a:ext cx="0" cy="0"/>
          <a:chOff x="0" y="0"/>
          <a:chExt cx="0" cy="0"/>
        </a:xfrm>
      </p:grpSpPr>
      <p:grpSp>
        <p:nvGrpSpPr>
          <p:cNvPr id="2" name="Group 2"/>
          <p:cNvGrpSpPr/>
          <p:nvPr/>
        </p:nvGrpSpPr>
        <p:grpSpPr>
          <a:xfrm>
            <a:off x="2339181" y="493205"/>
            <a:ext cx="13465760" cy="1004547"/>
            <a:chOff x="0" y="0"/>
            <a:chExt cx="3546538" cy="264572"/>
          </a:xfrm>
        </p:grpSpPr>
        <p:sp>
          <p:nvSpPr>
            <p:cNvPr id="3" name="Freeform 3"/>
            <p:cNvSpPr/>
            <p:nvPr/>
          </p:nvSpPr>
          <p:spPr>
            <a:xfrm>
              <a:off x="0" y="0"/>
              <a:ext cx="3546537" cy="264572"/>
            </a:xfrm>
            <a:custGeom>
              <a:avLst/>
              <a:gdLst/>
              <a:ahLst/>
              <a:cxnLst/>
              <a:rect l="l" t="t" r="r" b="b"/>
              <a:pathLst>
                <a:path w="3546537" h="264572">
                  <a:moveTo>
                    <a:pt x="29322" y="0"/>
                  </a:moveTo>
                  <a:lnTo>
                    <a:pt x="3517216" y="0"/>
                  </a:lnTo>
                  <a:cubicBezTo>
                    <a:pt x="3533410" y="0"/>
                    <a:pt x="3546537" y="13128"/>
                    <a:pt x="3546537" y="29322"/>
                  </a:cubicBezTo>
                  <a:lnTo>
                    <a:pt x="3546537" y="235250"/>
                  </a:lnTo>
                  <a:cubicBezTo>
                    <a:pt x="3546537" y="243027"/>
                    <a:pt x="3543448" y="250485"/>
                    <a:pt x="3537949" y="255984"/>
                  </a:cubicBezTo>
                  <a:cubicBezTo>
                    <a:pt x="3532450" y="261483"/>
                    <a:pt x="3524992" y="264572"/>
                    <a:pt x="3517216" y="264572"/>
                  </a:cubicBezTo>
                  <a:lnTo>
                    <a:pt x="29322" y="264572"/>
                  </a:lnTo>
                  <a:cubicBezTo>
                    <a:pt x="13128" y="264572"/>
                    <a:pt x="0" y="251444"/>
                    <a:pt x="0" y="235250"/>
                  </a:cubicBezTo>
                  <a:lnTo>
                    <a:pt x="0" y="29322"/>
                  </a:lnTo>
                  <a:cubicBezTo>
                    <a:pt x="0" y="13128"/>
                    <a:pt x="13128" y="0"/>
                    <a:pt x="29322" y="0"/>
                  </a:cubicBezTo>
                  <a:close/>
                </a:path>
              </a:pathLst>
            </a:custGeom>
            <a:solidFill>
              <a:srgbClr val="6182A8"/>
            </a:solidFill>
          </p:spPr>
        </p:sp>
        <p:sp>
          <p:nvSpPr>
            <p:cNvPr id="4" name="TextBox 4"/>
            <p:cNvSpPr txBox="1"/>
            <p:nvPr/>
          </p:nvSpPr>
          <p:spPr>
            <a:xfrm>
              <a:off x="0" y="-9525"/>
              <a:ext cx="812800" cy="822325"/>
            </a:xfrm>
            <a:prstGeom prst="rect">
              <a:avLst/>
            </a:prstGeom>
          </p:spPr>
          <p:txBody>
            <a:bodyPr lIns="50800" tIns="50800" rIns="50800" bIns="50800" rtlCol="0" anchor="ctr"/>
            <a:lstStyle/>
            <a:p>
              <a:pPr algn="ctr">
                <a:lnSpc>
                  <a:spcPts val="3100"/>
                </a:lnSpc>
              </a:pPr>
              <a:endParaRPr/>
            </a:p>
          </p:txBody>
        </p:sp>
      </p:grpSp>
      <p:grpSp>
        <p:nvGrpSpPr>
          <p:cNvPr id="5" name="Group 5"/>
          <p:cNvGrpSpPr/>
          <p:nvPr/>
        </p:nvGrpSpPr>
        <p:grpSpPr>
          <a:xfrm>
            <a:off x="1222986" y="6296728"/>
            <a:ext cx="15820005" cy="3719616"/>
            <a:chOff x="0" y="0"/>
            <a:chExt cx="4166586" cy="979652"/>
          </a:xfrm>
        </p:grpSpPr>
        <p:sp>
          <p:nvSpPr>
            <p:cNvPr id="6" name="Freeform 6"/>
            <p:cNvSpPr/>
            <p:nvPr/>
          </p:nvSpPr>
          <p:spPr>
            <a:xfrm>
              <a:off x="0" y="0"/>
              <a:ext cx="4166586" cy="979652"/>
            </a:xfrm>
            <a:custGeom>
              <a:avLst/>
              <a:gdLst/>
              <a:ahLst/>
              <a:cxnLst/>
              <a:rect l="l" t="t" r="r" b="b"/>
              <a:pathLst>
                <a:path w="4166586" h="979652">
                  <a:moveTo>
                    <a:pt x="24958" y="0"/>
                  </a:moveTo>
                  <a:lnTo>
                    <a:pt x="4141627" y="0"/>
                  </a:lnTo>
                  <a:cubicBezTo>
                    <a:pt x="4155411" y="0"/>
                    <a:pt x="4166586" y="11174"/>
                    <a:pt x="4166586" y="24958"/>
                  </a:cubicBezTo>
                  <a:lnTo>
                    <a:pt x="4166586" y="954694"/>
                  </a:lnTo>
                  <a:cubicBezTo>
                    <a:pt x="4166586" y="968478"/>
                    <a:pt x="4155411" y="979652"/>
                    <a:pt x="4141627" y="979652"/>
                  </a:cubicBezTo>
                  <a:lnTo>
                    <a:pt x="24958" y="979652"/>
                  </a:lnTo>
                  <a:cubicBezTo>
                    <a:pt x="18339" y="979652"/>
                    <a:pt x="11991" y="977022"/>
                    <a:pt x="7310" y="972342"/>
                  </a:cubicBezTo>
                  <a:cubicBezTo>
                    <a:pt x="2630" y="967661"/>
                    <a:pt x="0" y="961313"/>
                    <a:pt x="0" y="954694"/>
                  </a:cubicBezTo>
                  <a:lnTo>
                    <a:pt x="0" y="24958"/>
                  </a:lnTo>
                  <a:cubicBezTo>
                    <a:pt x="0" y="18339"/>
                    <a:pt x="2630" y="11991"/>
                    <a:pt x="7310" y="7310"/>
                  </a:cubicBezTo>
                  <a:cubicBezTo>
                    <a:pt x="11991" y="2630"/>
                    <a:pt x="18339" y="0"/>
                    <a:pt x="24958" y="0"/>
                  </a:cubicBezTo>
                  <a:close/>
                </a:path>
              </a:pathLst>
            </a:custGeom>
            <a:solidFill>
              <a:srgbClr val="6182A8"/>
            </a:solidFill>
          </p:spPr>
        </p:sp>
        <p:sp>
          <p:nvSpPr>
            <p:cNvPr id="7" name="TextBox 7"/>
            <p:cNvSpPr txBox="1"/>
            <p:nvPr/>
          </p:nvSpPr>
          <p:spPr>
            <a:xfrm>
              <a:off x="0" y="-9525"/>
              <a:ext cx="812800" cy="822325"/>
            </a:xfrm>
            <a:prstGeom prst="rect">
              <a:avLst/>
            </a:prstGeom>
          </p:spPr>
          <p:txBody>
            <a:bodyPr lIns="50800" tIns="50800" rIns="50800" bIns="50800" rtlCol="0" anchor="ctr"/>
            <a:lstStyle/>
            <a:p>
              <a:pPr algn="ctr">
                <a:lnSpc>
                  <a:spcPts val="3100"/>
                </a:lnSpc>
              </a:pPr>
              <a:endParaRPr/>
            </a:p>
          </p:txBody>
        </p:sp>
      </p:grpSp>
      <p:grpSp>
        <p:nvGrpSpPr>
          <p:cNvPr id="8" name="Group 8"/>
          <p:cNvGrpSpPr/>
          <p:nvPr/>
        </p:nvGrpSpPr>
        <p:grpSpPr>
          <a:xfrm>
            <a:off x="1222986" y="4297279"/>
            <a:ext cx="15820005" cy="1182426"/>
            <a:chOff x="0" y="0"/>
            <a:chExt cx="4166586" cy="311421"/>
          </a:xfrm>
        </p:grpSpPr>
        <p:sp>
          <p:nvSpPr>
            <p:cNvPr id="9" name="Freeform 9"/>
            <p:cNvSpPr/>
            <p:nvPr/>
          </p:nvSpPr>
          <p:spPr>
            <a:xfrm>
              <a:off x="0" y="0"/>
              <a:ext cx="4166586" cy="311421"/>
            </a:xfrm>
            <a:custGeom>
              <a:avLst/>
              <a:gdLst/>
              <a:ahLst/>
              <a:cxnLst/>
              <a:rect l="l" t="t" r="r" b="b"/>
              <a:pathLst>
                <a:path w="4166586" h="311421">
                  <a:moveTo>
                    <a:pt x="24958" y="0"/>
                  </a:moveTo>
                  <a:lnTo>
                    <a:pt x="4141627" y="0"/>
                  </a:lnTo>
                  <a:cubicBezTo>
                    <a:pt x="4155411" y="0"/>
                    <a:pt x="4166586" y="11174"/>
                    <a:pt x="4166586" y="24958"/>
                  </a:cubicBezTo>
                  <a:lnTo>
                    <a:pt x="4166586" y="286463"/>
                  </a:lnTo>
                  <a:cubicBezTo>
                    <a:pt x="4166586" y="300247"/>
                    <a:pt x="4155411" y="311421"/>
                    <a:pt x="4141627" y="311421"/>
                  </a:cubicBezTo>
                  <a:lnTo>
                    <a:pt x="24958" y="311421"/>
                  </a:lnTo>
                  <a:cubicBezTo>
                    <a:pt x="18339" y="311421"/>
                    <a:pt x="11991" y="308791"/>
                    <a:pt x="7310" y="304111"/>
                  </a:cubicBezTo>
                  <a:cubicBezTo>
                    <a:pt x="2630" y="299430"/>
                    <a:pt x="0" y="293082"/>
                    <a:pt x="0" y="286463"/>
                  </a:cubicBezTo>
                  <a:lnTo>
                    <a:pt x="0" y="24958"/>
                  </a:lnTo>
                  <a:cubicBezTo>
                    <a:pt x="0" y="18339"/>
                    <a:pt x="2630" y="11991"/>
                    <a:pt x="7310" y="7310"/>
                  </a:cubicBezTo>
                  <a:cubicBezTo>
                    <a:pt x="11991" y="2630"/>
                    <a:pt x="18339" y="0"/>
                    <a:pt x="24958" y="0"/>
                  </a:cubicBezTo>
                  <a:close/>
                </a:path>
              </a:pathLst>
            </a:custGeom>
            <a:solidFill>
              <a:srgbClr val="6182A8"/>
            </a:solidFill>
          </p:spPr>
        </p:sp>
        <p:sp>
          <p:nvSpPr>
            <p:cNvPr id="10" name="TextBox 10"/>
            <p:cNvSpPr txBox="1"/>
            <p:nvPr/>
          </p:nvSpPr>
          <p:spPr>
            <a:xfrm>
              <a:off x="0" y="-9525"/>
              <a:ext cx="812800" cy="822325"/>
            </a:xfrm>
            <a:prstGeom prst="rect">
              <a:avLst/>
            </a:prstGeom>
          </p:spPr>
          <p:txBody>
            <a:bodyPr lIns="50800" tIns="50800" rIns="50800" bIns="50800" rtlCol="0" anchor="ctr"/>
            <a:lstStyle/>
            <a:p>
              <a:pPr algn="ctr">
                <a:lnSpc>
                  <a:spcPts val="3100"/>
                </a:lnSpc>
              </a:pPr>
              <a:endParaRPr/>
            </a:p>
          </p:txBody>
        </p:sp>
      </p:grpSp>
      <p:grpSp>
        <p:nvGrpSpPr>
          <p:cNvPr id="11" name="Group 11"/>
          <p:cNvGrpSpPr/>
          <p:nvPr/>
        </p:nvGrpSpPr>
        <p:grpSpPr>
          <a:xfrm>
            <a:off x="1222986" y="1782452"/>
            <a:ext cx="15820005" cy="1819502"/>
            <a:chOff x="0" y="0"/>
            <a:chExt cx="4166586" cy="479210"/>
          </a:xfrm>
        </p:grpSpPr>
        <p:sp>
          <p:nvSpPr>
            <p:cNvPr id="12" name="Freeform 12"/>
            <p:cNvSpPr/>
            <p:nvPr/>
          </p:nvSpPr>
          <p:spPr>
            <a:xfrm>
              <a:off x="0" y="0"/>
              <a:ext cx="4166586" cy="479210"/>
            </a:xfrm>
            <a:custGeom>
              <a:avLst/>
              <a:gdLst/>
              <a:ahLst/>
              <a:cxnLst/>
              <a:rect l="l" t="t" r="r" b="b"/>
              <a:pathLst>
                <a:path w="4166586" h="479210">
                  <a:moveTo>
                    <a:pt x="24958" y="0"/>
                  </a:moveTo>
                  <a:lnTo>
                    <a:pt x="4141627" y="0"/>
                  </a:lnTo>
                  <a:cubicBezTo>
                    <a:pt x="4155411" y="0"/>
                    <a:pt x="4166586" y="11174"/>
                    <a:pt x="4166586" y="24958"/>
                  </a:cubicBezTo>
                  <a:lnTo>
                    <a:pt x="4166586" y="454252"/>
                  </a:lnTo>
                  <a:cubicBezTo>
                    <a:pt x="4166586" y="460871"/>
                    <a:pt x="4163956" y="467220"/>
                    <a:pt x="4159276" y="471900"/>
                  </a:cubicBezTo>
                  <a:cubicBezTo>
                    <a:pt x="4154595" y="476581"/>
                    <a:pt x="4148247" y="479210"/>
                    <a:pt x="4141627" y="479210"/>
                  </a:cubicBezTo>
                  <a:lnTo>
                    <a:pt x="24958" y="479210"/>
                  </a:lnTo>
                  <a:cubicBezTo>
                    <a:pt x="11174" y="479210"/>
                    <a:pt x="0" y="468036"/>
                    <a:pt x="0" y="454252"/>
                  </a:cubicBezTo>
                  <a:lnTo>
                    <a:pt x="0" y="24958"/>
                  </a:lnTo>
                  <a:cubicBezTo>
                    <a:pt x="0" y="18339"/>
                    <a:pt x="2630" y="11991"/>
                    <a:pt x="7310" y="7310"/>
                  </a:cubicBezTo>
                  <a:cubicBezTo>
                    <a:pt x="11991" y="2630"/>
                    <a:pt x="18339" y="0"/>
                    <a:pt x="24958" y="0"/>
                  </a:cubicBezTo>
                  <a:close/>
                </a:path>
              </a:pathLst>
            </a:custGeom>
            <a:solidFill>
              <a:srgbClr val="6182A8"/>
            </a:solidFill>
          </p:spPr>
        </p:sp>
        <p:sp>
          <p:nvSpPr>
            <p:cNvPr id="13" name="TextBox 13"/>
            <p:cNvSpPr txBox="1"/>
            <p:nvPr/>
          </p:nvSpPr>
          <p:spPr>
            <a:xfrm>
              <a:off x="0" y="-9525"/>
              <a:ext cx="812800" cy="822325"/>
            </a:xfrm>
            <a:prstGeom prst="rect">
              <a:avLst/>
            </a:prstGeom>
          </p:spPr>
          <p:txBody>
            <a:bodyPr lIns="50800" tIns="50800" rIns="50800" bIns="50800" rtlCol="0" anchor="ctr"/>
            <a:lstStyle/>
            <a:p>
              <a:pPr algn="ctr">
                <a:lnSpc>
                  <a:spcPts val="3100"/>
                </a:lnSpc>
              </a:pPr>
              <a:endParaRPr/>
            </a:p>
          </p:txBody>
        </p:sp>
      </p:grpSp>
      <p:sp>
        <p:nvSpPr>
          <p:cNvPr id="14" name="TextBox 14"/>
          <p:cNvSpPr txBox="1"/>
          <p:nvPr/>
        </p:nvSpPr>
        <p:spPr>
          <a:xfrm>
            <a:off x="2786697" y="820738"/>
            <a:ext cx="12714605" cy="470535"/>
          </a:xfrm>
          <a:prstGeom prst="rect">
            <a:avLst/>
          </a:prstGeom>
        </p:spPr>
        <p:txBody>
          <a:bodyPr lIns="0" tIns="0" rIns="0" bIns="0" rtlCol="0" anchor="t">
            <a:spAutoFit/>
          </a:bodyPr>
          <a:lstStyle/>
          <a:p>
            <a:pPr algn="ctr">
              <a:lnSpc>
                <a:spcPts val="3720"/>
              </a:lnSpc>
              <a:spcBef>
                <a:spcPct val="0"/>
              </a:spcBef>
            </a:pPr>
            <a:r>
              <a:rPr lang="en-US" sz="3000">
                <a:solidFill>
                  <a:srgbClr val="000000"/>
                </a:solidFill>
                <a:latin typeface="Heebo Bold"/>
              </a:rPr>
              <a:t>Hubungan antara Manajemen Humas dengan citra dan reputasi organisasi</a:t>
            </a:r>
          </a:p>
        </p:txBody>
      </p:sp>
      <p:sp>
        <p:nvSpPr>
          <p:cNvPr id="15" name="TextBox 15"/>
          <p:cNvSpPr txBox="1"/>
          <p:nvPr/>
        </p:nvSpPr>
        <p:spPr>
          <a:xfrm>
            <a:off x="2339181" y="1907978"/>
            <a:ext cx="13002685" cy="1558925"/>
          </a:xfrm>
          <a:prstGeom prst="rect">
            <a:avLst/>
          </a:prstGeom>
        </p:spPr>
        <p:txBody>
          <a:bodyPr lIns="0" tIns="0" rIns="0" bIns="0" rtlCol="0" anchor="t">
            <a:spAutoFit/>
          </a:bodyPr>
          <a:lstStyle/>
          <a:p>
            <a:pPr algn="ctr">
              <a:lnSpc>
                <a:spcPts val="3100"/>
              </a:lnSpc>
              <a:spcBef>
                <a:spcPct val="0"/>
              </a:spcBef>
            </a:pPr>
            <a:r>
              <a:rPr lang="en-US" sz="2500">
                <a:solidFill>
                  <a:srgbClr val="000000"/>
                </a:solidFill>
                <a:latin typeface="Heebo Bold"/>
              </a:rPr>
              <a:t>Manajemen humas sebagai sebuah upaya yang dilakukan oleh lembaga organisasi dalam membangun sebuah komunikasi yang efektif dengan masyarakat sehingga dibutuhkan jalinan komunikasi yang intensif dalam mencapai tujuan yang telah ditetapkan oleh lembaga.</a:t>
            </a:r>
          </a:p>
        </p:txBody>
      </p:sp>
      <p:sp>
        <p:nvSpPr>
          <p:cNvPr id="16" name="TextBox 16"/>
          <p:cNvSpPr txBox="1"/>
          <p:nvPr/>
        </p:nvSpPr>
        <p:spPr>
          <a:xfrm>
            <a:off x="1493679" y="4690054"/>
            <a:ext cx="15376843" cy="387350"/>
          </a:xfrm>
          <a:prstGeom prst="rect">
            <a:avLst/>
          </a:prstGeom>
        </p:spPr>
        <p:txBody>
          <a:bodyPr lIns="0" tIns="0" rIns="0" bIns="0" rtlCol="0" anchor="t">
            <a:spAutoFit/>
          </a:bodyPr>
          <a:lstStyle/>
          <a:p>
            <a:pPr algn="ctr">
              <a:lnSpc>
                <a:spcPts val="3100"/>
              </a:lnSpc>
              <a:spcBef>
                <a:spcPct val="0"/>
              </a:spcBef>
            </a:pPr>
            <a:r>
              <a:rPr lang="en-US" sz="2500">
                <a:solidFill>
                  <a:srgbClr val="000000"/>
                </a:solidFill>
                <a:latin typeface="Heebo Bold"/>
              </a:rPr>
              <a:t>Citra merupakan  cara bagaimana pihak lain memandang sebuah organisasi , seseorang, atau suatu komite.</a:t>
            </a:r>
          </a:p>
        </p:txBody>
      </p:sp>
      <p:sp>
        <p:nvSpPr>
          <p:cNvPr id="17" name="TextBox 17"/>
          <p:cNvSpPr txBox="1"/>
          <p:nvPr/>
        </p:nvSpPr>
        <p:spPr>
          <a:xfrm>
            <a:off x="1765788" y="6572953"/>
            <a:ext cx="14832624" cy="3121025"/>
          </a:xfrm>
          <a:prstGeom prst="rect">
            <a:avLst/>
          </a:prstGeom>
        </p:spPr>
        <p:txBody>
          <a:bodyPr lIns="0" tIns="0" rIns="0" bIns="0" rtlCol="0" anchor="t">
            <a:spAutoFit/>
          </a:bodyPr>
          <a:lstStyle/>
          <a:p>
            <a:pPr algn="just">
              <a:lnSpc>
                <a:spcPts val="3100"/>
              </a:lnSpc>
              <a:spcBef>
                <a:spcPct val="0"/>
              </a:spcBef>
            </a:pPr>
            <a:r>
              <a:rPr lang="en-US" sz="2500">
                <a:solidFill>
                  <a:srgbClr val="000000"/>
                </a:solidFill>
                <a:latin typeface="Heebo Bold"/>
              </a:rPr>
              <a:t>Reputasi sebagai sebuah penghargaan yang didapat oleh organisasi karena adanya keunggulan yang dimiliki organisasi, seperti kemampuan yang dimiliki/mutu pelayanan organisasi sehingga organisasi terus dapat mengembangkan dirinya dalam hal-hal baru bagi pemenuhan kebutuhan publik, adanya integritas yang tinggi dari penyedia jasa/pelayanan agar dapat memberikan pelayanan terbaik. Reputasi juga bergantung pada identitas daripada perusahaan (logo, laporan tahunan, bentuk kemasan, interior kantor atau seragam dan sebagainya). Adanya identitas korporat yang bersifat non fisik (Value, filosofi, visi misi), organisasi membentuk dan membangun kebiasaan/perlakuan dari karyawan secara perilaku, pelayanan, gaya kerja, komunikasi dan lain sebagainya.</a:t>
            </a:r>
          </a:p>
        </p:txBody>
      </p:sp>
      <p:sp>
        <p:nvSpPr>
          <p:cNvPr id="18" name="AutoShape 18"/>
          <p:cNvSpPr/>
          <p:nvPr/>
        </p:nvSpPr>
        <p:spPr>
          <a:xfrm>
            <a:off x="9132988" y="5558358"/>
            <a:ext cx="0" cy="738370"/>
          </a:xfrm>
          <a:prstGeom prst="line">
            <a:avLst/>
          </a:prstGeom>
          <a:ln w="38100" cap="flat">
            <a:solidFill>
              <a:srgbClr val="000000"/>
            </a:solidFill>
            <a:prstDash val="solid"/>
            <a:headEnd type="none" w="sm" len="sm"/>
            <a:tailEnd type="arrow" w="med" len="sm"/>
          </a:ln>
        </p:spPr>
      </p:sp>
      <p:sp>
        <p:nvSpPr>
          <p:cNvPr id="19" name="AutoShape 19"/>
          <p:cNvSpPr/>
          <p:nvPr/>
        </p:nvSpPr>
        <p:spPr>
          <a:xfrm>
            <a:off x="9094888" y="3601954"/>
            <a:ext cx="0" cy="739280"/>
          </a:xfrm>
          <a:prstGeom prst="line">
            <a:avLst/>
          </a:prstGeom>
          <a:ln w="38100" cap="flat">
            <a:solidFill>
              <a:srgbClr val="000000"/>
            </a:solidFill>
            <a:prstDash val="solid"/>
            <a:headEnd type="none" w="sm" len="sm"/>
            <a:tailEnd type="arrow" w="med" len="sm"/>
          </a:ln>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524</Words>
  <Application>Microsoft Office PowerPoint</Application>
  <PresentationFormat>Custom</PresentationFormat>
  <Paragraphs>39</Paragraphs>
  <Slides>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Arial</vt:lpstr>
      <vt:lpstr>Heebo Bold</vt:lpstr>
      <vt:lpstr>Heebo</vt:lpstr>
      <vt:lpstr>Poppins Bold</vt:lpstr>
      <vt:lpstr>Heebo Medium</vt:lpstr>
      <vt:lpstr>Calibri</vt:lpstr>
      <vt:lpstr>Poppins</vt:lpstr>
      <vt:lpstr>Arima Madurai Bold</vt:lpstr>
      <vt:lpstr>Mukta Mahee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KONSEP MANAJEMEN HUMAS ORGANISASI PUBLIK</dc:title>
  <dc:creator>Pardiah</dc:creator>
  <cp:lastModifiedBy>HP</cp:lastModifiedBy>
  <cp:revision>3</cp:revision>
  <dcterms:created xsi:type="dcterms:W3CDTF">2006-08-16T00:00:00Z</dcterms:created>
  <dcterms:modified xsi:type="dcterms:W3CDTF">2023-07-30T13:29:46Z</dcterms:modified>
  <dc:identifier>DAFpmq7AUgE</dc:identifier>
</cp:coreProperties>
</file>