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8" r:id="rId10"/>
    <p:sldId id="269" r:id="rId11"/>
    <p:sldId id="270" r:id="rId12"/>
    <p:sldId id="263" r:id="rId13"/>
    <p:sldId id="264" r:id="rId14"/>
  </p:sldIdLst>
  <p:sldSz cx="18288000" cy="10287000"/>
  <p:notesSz cx="6858000" cy="9144000"/>
  <p:embeddedFontLst>
    <p:embeddedFont>
      <p:font typeface="Public Sans Heavy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Public Sans Bold" panose="020B0604020202020204" charset="0"/>
      <p:regular r:id="rId20"/>
    </p:embeddedFont>
    <p:embeddedFont>
      <p:font typeface="Public Sans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4" autoAdjust="0"/>
    <p:restoredTop sz="94622" autoAdjust="0"/>
  </p:normalViewPr>
  <p:slideViewPr>
    <p:cSldViewPr>
      <p:cViewPr varScale="1">
        <p:scale>
          <a:sx n="46" d="100"/>
          <a:sy n="46" d="100"/>
        </p:scale>
        <p:origin x="61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9519997"/>
            <a:ext cx="18288000" cy="192367"/>
            <a:chOff x="0" y="0"/>
            <a:chExt cx="4816593" cy="506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50665"/>
            </a:xfrm>
            <a:custGeom>
              <a:avLst/>
              <a:gdLst/>
              <a:ahLst/>
              <a:cxnLst/>
              <a:rect l="l" t="t" r="r" b="b"/>
              <a:pathLst>
                <a:path w="4816592" h="50665">
                  <a:moveTo>
                    <a:pt x="0" y="0"/>
                  </a:moveTo>
                  <a:lnTo>
                    <a:pt x="4816592" y="0"/>
                  </a:lnTo>
                  <a:lnTo>
                    <a:pt x="4816592" y="50665"/>
                  </a:lnTo>
                  <a:lnTo>
                    <a:pt x="0" y="5066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833733" y="76925"/>
            <a:ext cx="12620535" cy="2003834"/>
            <a:chOff x="0" y="0"/>
            <a:chExt cx="5753780" cy="91356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753780" cy="913560"/>
            </a:xfrm>
            <a:custGeom>
              <a:avLst/>
              <a:gdLst/>
              <a:ahLst/>
              <a:cxnLst/>
              <a:rect l="l" t="t" r="r" b="b"/>
              <a:pathLst>
                <a:path w="5753780" h="913560">
                  <a:moveTo>
                    <a:pt x="1918963" y="894491"/>
                  </a:moveTo>
                  <a:cubicBezTo>
                    <a:pt x="2213944" y="906005"/>
                    <a:pt x="2549301" y="913560"/>
                    <a:pt x="2878439" y="913560"/>
                  </a:cubicBezTo>
                  <a:cubicBezTo>
                    <a:pt x="3207589" y="913560"/>
                    <a:pt x="3524312" y="907083"/>
                    <a:pt x="3816183" y="895569"/>
                  </a:cubicBezTo>
                  <a:cubicBezTo>
                    <a:pt x="3822402" y="895210"/>
                    <a:pt x="3828609" y="895210"/>
                    <a:pt x="3834817" y="894850"/>
                  </a:cubicBezTo>
                  <a:cubicBezTo>
                    <a:pt x="4930923" y="848795"/>
                    <a:pt x="5738256" y="727181"/>
                    <a:pt x="5753780" y="582820"/>
                  </a:cubicBezTo>
                  <a:lnTo>
                    <a:pt x="5753780" y="0"/>
                  </a:lnTo>
                  <a:lnTo>
                    <a:pt x="0" y="0"/>
                  </a:lnTo>
                  <a:lnTo>
                    <a:pt x="0" y="582387"/>
                  </a:lnTo>
                  <a:cubicBezTo>
                    <a:pt x="15526" y="727900"/>
                    <a:pt x="810435" y="849515"/>
                    <a:pt x="1918963" y="89449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6604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3806885" y="199103"/>
            <a:ext cx="1453030" cy="1453030"/>
          </a:xfrm>
          <a:custGeom>
            <a:avLst/>
            <a:gdLst/>
            <a:ahLst/>
            <a:cxnLst/>
            <a:rect l="l" t="t" r="r" b="b"/>
            <a:pathLst>
              <a:path w="1453030" h="1453030">
                <a:moveTo>
                  <a:pt x="0" y="0"/>
                </a:moveTo>
                <a:lnTo>
                  <a:pt x="1453030" y="0"/>
                </a:lnTo>
                <a:lnTo>
                  <a:pt x="1453030" y="1453030"/>
                </a:lnTo>
                <a:lnTo>
                  <a:pt x="0" y="14530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047573" y="187159"/>
            <a:ext cx="1551143" cy="1476919"/>
          </a:xfrm>
          <a:custGeom>
            <a:avLst/>
            <a:gdLst/>
            <a:ahLst/>
            <a:cxnLst/>
            <a:rect l="l" t="t" r="r" b="b"/>
            <a:pathLst>
              <a:path w="1551143" h="1476919">
                <a:moveTo>
                  <a:pt x="0" y="0"/>
                </a:moveTo>
                <a:lnTo>
                  <a:pt x="1551144" y="0"/>
                </a:lnTo>
                <a:lnTo>
                  <a:pt x="1551144" y="1476919"/>
                </a:lnTo>
                <a:lnTo>
                  <a:pt x="0" y="14769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898080" y="161003"/>
            <a:ext cx="1529230" cy="1529230"/>
          </a:xfrm>
          <a:custGeom>
            <a:avLst/>
            <a:gdLst/>
            <a:ahLst/>
            <a:cxnLst/>
            <a:rect l="l" t="t" r="r" b="b"/>
            <a:pathLst>
              <a:path w="1529230" h="1529230">
                <a:moveTo>
                  <a:pt x="0" y="0"/>
                </a:moveTo>
                <a:lnTo>
                  <a:pt x="1529229" y="0"/>
                </a:lnTo>
                <a:lnTo>
                  <a:pt x="1529229" y="1529230"/>
                </a:lnTo>
                <a:lnTo>
                  <a:pt x="0" y="15292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259915" y="-79966"/>
            <a:ext cx="2011169" cy="2011169"/>
          </a:xfrm>
          <a:custGeom>
            <a:avLst/>
            <a:gdLst/>
            <a:ahLst/>
            <a:cxnLst/>
            <a:rect l="l" t="t" r="r" b="b"/>
            <a:pathLst>
              <a:path w="2011169" h="2011169">
                <a:moveTo>
                  <a:pt x="0" y="0"/>
                </a:moveTo>
                <a:lnTo>
                  <a:pt x="2011169" y="0"/>
                </a:lnTo>
                <a:lnTo>
                  <a:pt x="2011169" y="2011169"/>
                </a:lnTo>
                <a:lnTo>
                  <a:pt x="0" y="20111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0722584" y="180053"/>
            <a:ext cx="1496117" cy="1491130"/>
          </a:xfrm>
          <a:custGeom>
            <a:avLst/>
            <a:gdLst/>
            <a:ahLst/>
            <a:cxnLst/>
            <a:rect l="l" t="t" r="r" b="b"/>
            <a:pathLst>
              <a:path w="1496117" h="1491130">
                <a:moveTo>
                  <a:pt x="0" y="0"/>
                </a:moveTo>
                <a:lnTo>
                  <a:pt x="1496117" y="0"/>
                </a:lnTo>
                <a:lnTo>
                  <a:pt x="1496117" y="1491130"/>
                </a:lnTo>
                <a:lnTo>
                  <a:pt x="0" y="14911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2513976" y="276827"/>
            <a:ext cx="2432799" cy="1299106"/>
          </a:xfrm>
          <a:custGeom>
            <a:avLst/>
            <a:gdLst/>
            <a:ahLst/>
            <a:cxnLst/>
            <a:rect l="l" t="t" r="r" b="b"/>
            <a:pathLst>
              <a:path w="2432799" h="1299106">
                <a:moveTo>
                  <a:pt x="0" y="0"/>
                </a:moveTo>
                <a:lnTo>
                  <a:pt x="2432799" y="0"/>
                </a:lnTo>
                <a:lnTo>
                  <a:pt x="2432799" y="1299106"/>
                </a:lnTo>
                <a:lnTo>
                  <a:pt x="0" y="12991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138940" y="2233158"/>
            <a:ext cx="16448783" cy="218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18"/>
              </a:lnSpc>
            </a:pPr>
            <a:r>
              <a:rPr lang="en-US" sz="8518" dirty="0" smtClean="0">
                <a:solidFill>
                  <a:srgbClr val="FFFFFF"/>
                </a:solidFill>
                <a:latin typeface="Public Sans Bold"/>
              </a:rPr>
              <a:t>MERANCANG PEMBELAJARAN MEMBACA</a:t>
            </a:r>
            <a:endParaRPr lang="en-US" sz="8518" dirty="0">
              <a:solidFill>
                <a:srgbClr val="FFFFFF"/>
              </a:solidFill>
              <a:latin typeface="Public Sans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839217" y="7973650"/>
            <a:ext cx="15420083" cy="1346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3499">
                <a:solidFill>
                  <a:srgbClr val="FFFFFF"/>
                </a:solidFill>
                <a:latin typeface="Public Sans"/>
              </a:rPr>
              <a:t>Direktorat Pembelajaran dan Kemahasiswaan, </a:t>
            </a:r>
          </a:p>
          <a:p>
            <a:pPr algn="ctr">
              <a:lnSpc>
                <a:spcPts val="3499"/>
              </a:lnSpc>
            </a:pPr>
            <a:r>
              <a:rPr lang="en-US" sz="3499">
                <a:solidFill>
                  <a:srgbClr val="FFFFFF"/>
                </a:solidFill>
                <a:latin typeface="Public Sans"/>
              </a:rPr>
              <a:t>Direktorat Jenderal Pendidikan Tinggi, Riset, dan Teknologi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Public Sans"/>
              </a:rPr>
              <a:t>2023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952653" y="5966758"/>
            <a:ext cx="15420083" cy="1346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3499">
                <a:solidFill>
                  <a:srgbClr val="FFFFFF"/>
                </a:solidFill>
                <a:latin typeface="Public Sans"/>
              </a:rPr>
              <a:t>Oleh</a:t>
            </a:r>
          </a:p>
          <a:p>
            <a:pPr algn="ctr">
              <a:lnSpc>
                <a:spcPts val="3499"/>
              </a:lnSpc>
            </a:pPr>
            <a:r>
              <a:rPr lang="en-US" sz="3499">
                <a:solidFill>
                  <a:srgbClr val="FFFFFF"/>
                </a:solidFill>
                <a:latin typeface="Public Sans"/>
              </a:rPr>
              <a:t>Antonius Alam Wicaksono, S.Pd, M.Pd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Public Sans"/>
              </a:rPr>
              <a:t>Yanuarius Bria Seran, S.Pd., M.Pd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952653" y="4937125"/>
            <a:ext cx="15420083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3499" dirty="0" err="1">
                <a:solidFill>
                  <a:srgbClr val="FFFFFF"/>
                </a:solidFill>
                <a:latin typeface="Public Sans"/>
              </a:rPr>
              <a:t>Pertemuan</a:t>
            </a:r>
            <a:r>
              <a:rPr lang="en-US" sz="3499" dirty="0">
                <a:solidFill>
                  <a:srgbClr val="FFFFFF"/>
                </a:solidFill>
                <a:latin typeface="Public Sans"/>
              </a:rPr>
              <a:t> </a:t>
            </a:r>
            <a:r>
              <a:rPr lang="en-US" sz="3499" dirty="0" smtClean="0">
                <a:solidFill>
                  <a:srgbClr val="FFFFFF"/>
                </a:solidFill>
                <a:latin typeface="Public Sans"/>
              </a:rPr>
              <a:t>5</a:t>
            </a:r>
            <a:endParaRPr lang="en-US" sz="3499" dirty="0">
              <a:solidFill>
                <a:srgbClr val="FFFFFF"/>
              </a:solidFill>
              <a:latin typeface="Public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466390"/>
            <a:ext cx="18288000" cy="820610"/>
          </a:xfrm>
          <a:custGeom>
            <a:avLst/>
            <a:gdLst/>
            <a:ahLst/>
            <a:cxnLst/>
            <a:rect l="l" t="t" r="r" b="b"/>
            <a:pathLst>
              <a:path w="18288000" h="820610">
                <a:moveTo>
                  <a:pt x="0" y="0"/>
                </a:moveTo>
                <a:lnTo>
                  <a:pt x="18288000" y="0"/>
                </a:lnTo>
                <a:lnTo>
                  <a:pt x="18288000" y="820610"/>
                </a:lnTo>
                <a:lnTo>
                  <a:pt x="0" y="820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71439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905000" y="876300"/>
            <a:ext cx="1454366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38"/>
              </a:lnSpc>
            </a:pPr>
            <a:r>
              <a:rPr lang="en-US" sz="6038" dirty="0" smtClean="0">
                <a:solidFill>
                  <a:srgbClr val="53578E"/>
                </a:solidFill>
                <a:latin typeface="Public Sans Heavy"/>
              </a:rPr>
              <a:t>AKTIVITAS PEMBELAJARAN </a:t>
            </a:r>
            <a:endParaRPr lang="en-US" sz="6038" dirty="0">
              <a:solidFill>
                <a:srgbClr val="53578E"/>
              </a:solidFill>
              <a:latin typeface="Public Sans Heavy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2628900"/>
            <a:ext cx="16230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Rancang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aktivitas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mendorong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partisipasi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aktif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siswa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membangun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keterampilan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membaca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Aktivitas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termasuk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membaca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berpasangan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menggambar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pemahaman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rangkuman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mengadakan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diskusi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kelompok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Aktivitas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mendukung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pencapaian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pembelajaran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2265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466390"/>
            <a:ext cx="18288000" cy="820610"/>
          </a:xfrm>
          <a:custGeom>
            <a:avLst/>
            <a:gdLst/>
            <a:ahLst/>
            <a:cxnLst/>
            <a:rect l="l" t="t" r="r" b="b"/>
            <a:pathLst>
              <a:path w="18288000" h="820610">
                <a:moveTo>
                  <a:pt x="0" y="0"/>
                </a:moveTo>
                <a:lnTo>
                  <a:pt x="18288000" y="0"/>
                </a:lnTo>
                <a:lnTo>
                  <a:pt x="18288000" y="820610"/>
                </a:lnTo>
                <a:lnTo>
                  <a:pt x="0" y="820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71439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905000" y="876300"/>
            <a:ext cx="1454366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38"/>
              </a:lnSpc>
            </a:pPr>
            <a:r>
              <a:rPr lang="en-US" sz="6038" dirty="0" smtClean="0">
                <a:solidFill>
                  <a:srgbClr val="53578E"/>
                </a:solidFill>
                <a:latin typeface="Public Sans Heavy"/>
              </a:rPr>
              <a:t>PENILAIAN</a:t>
            </a:r>
            <a:endParaRPr lang="en-US" sz="6038" dirty="0">
              <a:solidFill>
                <a:srgbClr val="53578E"/>
              </a:solidFill>
              <a:latin typeface="Public Sans Heavy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2628900"/>
            <a:ext cx="1623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Rencanakan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penilaian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mengukur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pencapaian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pembelajaran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Penilaian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meliputi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ujian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tulis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proyek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baca-menulis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presentasi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lisan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portofolio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karya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Penilaian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umpan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balik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siswa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guru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mengenai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kemajuan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membaca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247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800405" y="8244593"/>
            <a:ext cx="1013707" cy="1013707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024232" y="8244593"/>
            <a:ext cx="1013707" cy="1013707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245593" y="8244593"/>
            <a:ext cx="1013707" cy="101370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3899129" y="8286702"/>
            <a:ext cx="816260" cy="929489"/>
          </a:xfrm>
          <a:custGeom>
            <a:avLst/>
            <a:gdLst/>
            <a:ahLst/>
            <a:cxnLst/>
            <a:rect l="l" t="t" r="r" b="b"/>
            <a:pathLst>
              <a:path w="816260" h="929489">
                <a:moveTo>
                  <a:pt x="0" y="0"/>
                </a:moveTo>
                <a:lnTo>
                  <a:pt x="816260" y="0"/>
                </a:lnTo>
                <a:lnTo>
                  <a:pt x="816260" y="929489"/>
                </a:lnTo>
                <a:lnTo>
                  <a:pt x="0" y="9294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062505" y="8288186"/>
            <a:ext cx="933094" cy="928004"/>
          </a:xfrm>
          <a:custGeom>
            <a:avLst/>
            <a:gdLst/>
            <a:ahLst/>
            <a:cxnLst/>
            <a:rect l="l" t="t" r="r" b="b"/>
            <a:pathLst>
              <a:path w="933094" h="928004">
                <a:moveTo>
                  <a:pt x="0" y="0"/>
                </a:moveTo>
                <a:lnTo>
                  <a:pt x="933094" y="0"/>
                </a:lnTo>
                <a:lnTo>
                  <a:pt x="933094" y="928005"/>
                </a:lnTo>
                <a:lnTo>
                  <a:pt x="0" y="9280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6382571" y="8464088"/>
            <a:ext cx="790236" cy="574717"/>
          </a:xfrm>
          <a:custGeom>
            <a:avLst/>
            <a:gdLst/>
            <a:ahLst/>
            <a:cxnLst/>
            <a:rect l="l" t="t" r="r" b="b"/>
            <a:pathLst>
              <a:path w="790236" h="574717">
                <a:moveTo>
                  <a:pt x="0" y="0"/>
                </a:moveTo>
                <a:lnTo>
                  <a:pt x="790237" y="0"/>
                </a:lnTo>
                <a:lnTo>
                  <a:pt x="790237" y="574717"/>
                </a:lnTo>
                <a:lnTo>
                  <a:pt x="0" y="5747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938085" y="0"/>
            <a:ext cx="8716629" cy="1262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83"/>
              </a:lnSpc>
            </a:pPr>
            <a:r>
              <a:rPr lang="en-US" sz="6600" dirty="0" smtClean="0">
                <a:solidFill>
                  <a:srgbClr val="FFFFFF"/>
                </a:solidFill>
                <a:latin typeface="Public Sans Heavy"/>
              </a:rPr>
              <a:t>KESIMPULAN</a:t>
            </a:r>
            <a:endParaRPr lang="en-US" sz="11083" dirty="0">
              <a:solidFill>
                <a:srgbClr val="FFFFFF"/>
              </a:solidFill>
              <a:latin typeface="Public Sans Heavy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85799" y="1490023"/>
            <a:ext cx="17221200" cy="664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Merancang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pembelajaran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membaca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sekolah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dasar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memerlukan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perencanaan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matang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menganalisis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kebutuhan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siswa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menetapkan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jelas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memilih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bacaan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tepat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menerapkan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pengajaran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efektif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membantu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siswa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mengembangkan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keterampilan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membaca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kuat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Ingatlah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bahwa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pembelajaran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upaya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terus-menerus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meningkatkan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pembelajaran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9519997"/>
            <a:ext cx="18288000" cy="192367"/>
            <a:chOff x="0" y="0"/>
            <a:chExt cx="4816593" cy="506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50665"/>
            </a:xfrm>
            <a:custGeom>
              <a:avLst/>
              <a:gdLst/>
              <a:ahLst/>
              <a:cxnLst/>
              <a:rect l="l" t="t" r="r" b="b"/>
              <a:pathLst>
                <a:path w="4816592" h="50665">
                  <a:moveTo>
                    <a:pt x="0" y="0"/>
                  </a:moveTo>
                  <a:lnTo>
                    <a:pt x="4816592" y="0"/>
                  </a:lnTo>
                  <a:lnTo>
                    <a:pt x="4816592" y="50665"/>
                  </a:lnTo>
                  <a:lnTo>
                    <a:pt x="0" y="5066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469083" y="123825"/>
            <a:ext cx="12537574" cy="2003834"/>
            <a:chOff x="0" y="0"/>
            <a:chExt cx="5715958" cy="9135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715958" cy="913560"/>
            </a:xfrm>
            <a:custGeom>
              <a:avLst/>
              <a:gdLst/>
              <a:ahLst/>
              <a:cxnLst/>
              <a:rect l="l" t="t" r="r" b="b"/>
              <a:pathLst>
                <a:path w="5715958" h="913560">
                  <a:moveTo>
                    <a:pt x="1906349" y="894491"/>
                  </a:moveTo>
                  <a:cubicBezTo>
                    <a:pt x="2199391" y="906005"/>
                    <a:pt x="2532543" y="913560"/>
                    <a:pt x="2859518" y="913560"/>
                  </a:cubicBezTo>
                  <a:cubicBezTo>
                    <a:pt x="3186504" y="913560"/>
                    <a:pt x="3501145" y="907083"/>
                    <a:pt x="3791098" y="895569"/>
                  </a:cubicBezTo>
                  <a:cubicBezTo>
                    <a:pt x="3797276" y="895210"/>
                    <a:pt x="3803442" y="895210"/>
                    <a:pt x="3809609" y="894850"/>
                  </a:cubicBezTo>
                  <a:cubicBezTo>
                    <a:pt x="4898510" y="848795"/>
                    <a:pt x="5700536" y="727181"/>
                    <a:pt x="5715958" y="582820"/>
                  </a:cubicBezTo>
                  <a:lnTo>
                    <a:pt x="5715958" y="0"/>
                  </a:lnTo>
                  <a:lnTo>
                    <a:pt x="0" y="0"/>
                  </a:lnTo>
                  <a:lnTo>
                    <a:pt x="0" y="582387"/>
                  </a:lnTo>
                  <a:cubicBezTo>
                    <a:pt x="15424" y="727900"/>
                    <a:pt x="805108" y="849515"/>
                    <a:pt x="1906349" y="89449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6604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4857932" y="340285"/>
            <a:ext cx="1453030" cy="1453030"/>
          </a:xfrm>
          <a:custGeom>
            <a:avLst/>
            <a:gdLst/>
            <a:ahLst/>
            <a:cxnLst/>
            <a:rect l="l" t="t" r="r" b="b"/>
            <a:pathLst>
              <a:path w="1453030" h="1453030">
                <a:moveTo>
                  <a:pt x="0" y="0"/>
                </a:moveTo>
                <a:lnTo>
                  <a:pt x="1453030" y="0"/>
                </a:lnTo>
                <a:lnTo>
                  <a:pt x="1453030" y="1453030"/>
                </a:lnTo>
                <a:lnTo>
                  <a:pt x="0" y="14530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941308" y="320736"/>
            <a:ext cx="1487087" cy="1415927"/>
          </a:xfrm>
          <a:custGeom>
            <a:avLst/>
            <a:gdLst/>
            <a:ahLst/>
            <a:cxnLst/>
            <a:rect l="l" t="t" r="r" b="b"/>
            <a:pathLst>
              <a:path w="1487087" h="1415927">
                <a:moveTo>
                  <a:pt x="0" y="0"/>
                </a:moveTo>
                <a:lnTo>
                  <a:pt x="1487086" y="0"/>
                </a:lnTo>
                <a:lnTo>
                  <a:pt x="1487086" y="1415928"/>
                </a:lnTo>
                <a:lnTo>
                  <a:pt x="0" y="14159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476305" y="264085"/>
            <a:ext cx="1529230" cy="1529230"/>
          </a:xfrm>
          <a:custGeom>
            <a:avLst/>
            <a:gdLst/>
            <a:ahLst/>
            <a:cxnLst/>
            <a:rect l="l" t="t" r="r" b="b"/>
            <a:pathLst>
              <a:path w="1529230" h="1529230">
                <a:moveTo>
                  <a:pt x="0" y="0"/>
                </a:moveTo>
                <a:lnTo>
                  <a:pt x="1529230" y="0"/>
                </a:lnTo>
                <a:lnTo>
                  <a:pt x="1529230" y="1529230"/>
                </a:lnTo>
                <a:lnTo>
                  <a:pt x="0" y="15292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143817" y="61216"/>
            <a:ext cx="2011169" cy="2011169"/>
          </a:xfrm>
          <a:custGeom>
            <a:avLst/>
            <a:gdLst/>
            <a:ahLst/>
            <a:cxnLst/>
            <a:rect l="l" t="t" r="r" b="b"/>
            <a:pathLst>
              <a:path w="2011169" h="2011169">
                <a:moveTo>
                  <a:pt x="0" y="0"/>
                </a:moveTo>
                <a:lnTo>
                  <a:pt x="2011169" y="0"/>
                </a:lnTo>
                <a:lnTo>
                  <a:pt x="2011169" y="2011168"/>
                </a:lnTo>
                <a:lnTo>
                  <a:pt x="0" y="20111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053160" y="340285"/>
            <a:ext cx="1496117" cy="1491130"/>
          </a:xfrm>
          <a:custGeom>
            <a:avLst/>
            <a:gdLst/>
            <a:ahLst/>
            <a:cxnLst/>
            <a:rect l="l" t="t" r="r" b="b"/>
            <a:pathLst>
              <a:path w="1496117" h="1491130">
                <a:moveTo>
                  <a:pt x="0" y="0"/>
                </a:moveTo>
                <a:lnTo>
                  <a:pt x="1496117" y="0"/>
                </a:lnTo>
                <a:lnTo>
                  <a:pt x="1496117" y="1491130"/>
                </a:lnTo>
                <a:lnTo>
                  <a:pt x="0" y="14911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796927" y="379147"/>
            <a:ext cx="2432799" cy="1299106"/>
          </a:xfrm>
          <a:custGeom>
            <a:avLst/>
            <a:gdLst/>
            <a:ahLst/>
            <a:cxnLst/>
            <a:rect l="l" t="t" r="r" b="b"/>
            <a:pathLst>
              <a:path w="2432799" h="1299106">
                <a:moveTo>
                  <a:pt x="0" y="0"/>
                </a:moveTo>
                <a:lnTo>
                  <a:pt x="2432799" y="0"/>
                </a:lnTo>
                <a:lnTo>
                  <a:pt x="2432799" y="1299106"/>
                </a:lnTo>
                <a:lnTo>
                  <a:pt x="0" y="12991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8684851" y="3506616"/>
            <a:ext cx="8574449" cy="4020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431"/>
              </a:lnSpc>
            </a:pPr>
            <a:r>
              <a:rPr lang="en-US" sz="15431">
                <a:solidFill>
                  <a:srgbClr val="FFFFFF"/>
                </a:solidFill>
                <a:latin typeface="Public Sans Heavy"/>
              </a:rPr>
              <a:t>TERIMA</a:t>
            </a:r>
          </a:p>
          <a:p>
            <a:pPr algn="r">
              <a:lnSpc>
                <a:spcPts val="15431"/>
              </a:lnSpc>
            </a:pPr>
            <a:r>
              <a:rPr lang="en-US" sz="15431">
                <a:solidFill>
                  <a:srgbClr val="FFFFFF"/>
                </a:solidFill>
                <a:latin typeface="Public Sans Heavy"/>
              </a:rPr>
              <a:t>KASIH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258300"/>
            <a:ext cx="18288000" cy="10287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0"/>
                </a:moveTo>
                <a:lnTo>
                  <a:pt x="18288000" y="0"/>
                </a:lnTo>
                <a:lnTo>
                  <a:pt x="182880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3333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1177750"/>
            <a:ext cx="6025654" cy="584063"/>
          </a:xfrm>
          <a:custGeom>
            <a:avLst/>
            <a:gdLst/>
            <a:ahLst/>
            <a:cxnLst/>
            <a:rect l="l" t="t" r="r" b="b"/>
            <a:pathLst>
              <a:path w="6025654" h="584063">
                <a:moveTo>
                  <a:pt x="0" y="0"/>
                </a:moveTo>
                <a:lnTo>
                  <a:pt x="6025654" y="0"/>
                </a:lnTo>
                <a:lnTo>
                  <a:pt x="6025654" y="584063"/>
                </a:lnTo>
                <a:lnTo>
                  <a:pt x="0" y="5840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65701" b="-805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095090" y="1177750"/>
            <a:ext cx="6192910" cy="584063"/>
          </a:xfrm>
          <a:custGeom>
            <a:avLst/>
            <a:gdLst/>
            <a:ahLst/>
            <a:cxnLst/>
            <a:rect l="l" t="t" r="r" b="b"/>
            <a:pathLst>
              <a:path w="6192910" h="584063">
                <a:moveTo>
                  <a:pt x="0" y="0"/>
                </a:moveTo>
                <a:lnTo>
                  <a:pt x="6192910" y="0"/>
                </a:lnTo>
                <a:lnTo>
                  <a:pt x="6192910" y="584063"/>
                </a:lnTo>
                <a:lnTo>
                  <a:pt x="0" y="5840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85567" b="-9669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360708" y="1047750"/>
            <a:ext cx="13332605" cy="2089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8C2D57"/>
                </a:solidFill>
                <a:latin typeface="Public Sans Bold"/>
              </a:rPr>
              <a:t>TUJUAN</a:t>
            </a:r>
          </a:p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8C2D57"/>
                </a:solidFill>
                <a:latin typeface="Public Sans Bold"/>
              </a:rPr>
              <a:t>PEMBELAJARAN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55525" y="4815630"/>
            <a:ext cx="977695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en-US" sz="4400" dirty="0" err="1"/>
              <a:t>Mahasiswa</a:t>
            </a:r>
            <a:r>
              <a:rPr lang="en-US" sz="4400" dirty="0"/>
              <a:t> </a:t>
            </a:r>
            <a:r>
              <a:rPr lang="en-US" sz="4400" dirty="0" err="1"/>
              <a:t>dapat</a:t>
            </a:r>
            <a:r>
              <a:rPr lang="en-US" sz="4400" dirty="0"/>
              <a:t> </a:t>
            </a:r>
            <a:r>
              <a:rPr lang="en-US" sz="4400" dirty="0" err="1"/>
              <a:t>merancang</a:t>
            </a:r>
            <a:r>
              <a:rPr lang="en-US" sz="4400" dirty="0"/>
              <a:t> </a:t>
            </a:r>
            <a:r>
              <a:rPr lang="en-US" sz="4400" dirty="0" err="1"/>
              <a:t>strategi</a:t>
            </a:r>
            <a:r>
              <a:rPr lang="en-US" sz="4400" dirty="0"/>
              <a:t> </a:t>
            </a:r>
            <a:r>
              <a:rPr lang="en-US" sz="4400" dirty="0" err="1"/>
              <a:t>pembelajaran</a:t>
            </a:r>
            <a:r>
              <a:rPr lang="en-US" sz="4400" dirty="0"/>
              <a:t> </a:t>
            </a:r>
            <a:r>
              <a:rPr lang="en-US" sz="4400" dirty="0" err="1"/>
              <a:t>membaca</a:t>
            </a:r>
            <a:r>
              <a:rPr lang="en-US" sz="4400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 rot="-10800000">
            <a:off x="9144000" y="5143500"/>
            <a:ext cx="4139734" cy="4139734"/>
            <a:chOff x="0" y="0"/>
            <a:chExt cx="14400530" cy="1440053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400530" cy="14399261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5301009" y="1300509"/>
            <a:ext cx="3852558" cy="3852558"/>
            <a:chOff x="0" y="0"/>
            <a:chExt cx="14400530" cy="1440053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00530" cy="14399261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8C2D57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-10800000">
            <a:off x="9134433" y="5133933"/>
            <a:ext cx="3852558" cy="3852558"/>
            <a:chOff x="0" y="0"/>
            <a:chExt cx="14400530" cy="144005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400530" cy="14399261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8C2D57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497971" y="6103267"/>
            <a:ext cx="8391679" cy="218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00"/>
              </a:lnSpc>
            </a:pPr>
            <a:r>
              <a:rPr lang="sv-SE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Keterampilan literasi sangatlah penting bagi anak, terutama pada saat anak bersekolah. Karena keberhasilan belajar mereka amat tergantung pada keterampilan membaca dan menulis.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524944" y="2518814"/>
            <a:ext cx="8391679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99"/>
              </a:lnSpc>
            </a:pPr>
            <a:r>
              <a:rPr lang="sv-SE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Kemampuan literasi dapat memberdayakan dan meningkatkan kualitas individu, keluarga, masyarakat.</a:t>
            </a:r>
            <a:endParaRPr lang="en-US"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564926" y="2260318"/>
            <a:ext cx="3324725" cy="2323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86"/>
              </a:lnSpc>
            </a:pPr>
            <a:r>
              <a:rPr lang="en-US" sz="17486">
                <a:solidFill>
                  <a:srgbClr val="FFFFFF"/>
                </a:solidFill>
                <a:latin typeface="Public Sans Heavy"/>
              </a:rPr>
              <a:t>01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398350" y="6065167"/>
            <a:ext cx="3324725" cy="2323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86"/>
              </a:lnSpc>
            </a:pPr>
            <a:r>
              <a:rPr lang="en-US" sz="17486">
                <a:solidFill>
                  <a:srgbClr val="FFFFFF"/>
                </a:solidFill>
                <a:latin typeface="Public Sans Heavy"/>
              </a:rPr>
              <a:t>02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11903" y="349970"/>
            <a:ext cx="16355493" cy="1974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7679" dirty="0" smtClean="0">
                <a:solidFill>
                  <a:srgbClr val="FFFFFF"/>
                </a:solidFill>
                <a:latin typeface="Public Sans Bold"/>
              </a:rPr>
              <a:t>PENTINGNYA LITERASI DAN MEMBACA</a:t>
            </a:r>
            <a:endParaRPr lang="en-US" sz="7679" dirty="0">
              <a:solidFill>
                <a:srgbClr val="FFFFFF"/>
              </a:solidFill>
              <a:latin typeface="Public Sans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466390"/>
            <a:ext cx="18288000" cy="820610"/>
          </a:xfrm>
          <a:custGeom>
            <a:avLst/>
            <a:gdLst/>
            <a:ahLst/>
            <a:cxnLst/>
            <a:rect l="l" t="t" r="r" b="b"/>
            <a:pathLst>
              <a:path w="18288000" h="820610">
                <a:moveTo>
                  <a:pt x="0" y="0"/>
                </a:moveTo>
                <a:lnTo>
                  <a:pt x="18288000" y="0"/>
                </a:lnTo>
                <a:lnTo>
                  <a:pt x="18288000" y="820610"/>
                </a:lnTo>
                <a:lnTo>
                  <a:pt x="0" y="820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7143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1044400"/>
            <a:ext cx="6025654" cy="584063"/>
          </a:xfrm>
          <a:custGeom>
            <a:avLst/>
            <a:gdLst/>
            <a:ahLst/>
            <a:cxnLst/>
            <a:rect l="l" t="t" r="r" b="b"/>
            <a:pathLst>
              <a:path w="6025654" h="584063">
                <a:moveTo>
                  <a:pt x="0" y="0"/>
                </a:moveTo>
                <a:lnTo>
                  <a:pt x="6025654" y="0"/>
                </a:lnTo>
                <a:lnTo>
                  <a:pt x="6025654" y="584063"/>
                </a:lnTo>
                <a:lnTo>
                  <a:pt x="0" y="5840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65701" b="-805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095090" y="1044400"/>
            <a:ext cx="6192910" cy="584063"/>
          </a:xfrm>
          <a:custGeom>
            <a:avLst/>
            <a:gdLst/>
            <a:ahLst/>
            <a:cxnLst/>
            <a:rect l="l" t="t" r="r" b="b"/>
            <a:pathLst>
              <a:path w="6192910" h="584063">
                <a:moveTo>
                  <a:pt x="0" y="0"/>
                </a:moveTo>
                <a:lnTo>
                  <a:pt x="6192910" y="0"/>
                </a:lnTo>
                <a:lnTo>
                  <a:pt x="6192910" y="584063"/>
                </a:lnTo>
                <a:lnTo>
                  <a:pt x="0" y="5840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85567" b="-9669"/>
            </a:stretch>
          </a:blipFill>
        </p:spPr>
      </p:sp>
      <p:grpSp>
        <p:nvGrpSpPr>
          <p:cNvPr id="5" name="Group 5"/>
          <p:cNvGrpSpPr/>
          <p:nvPr/>
        </p:nvGrpSpPr>
        <p:grpSpPr>
          <a:xfrm rot="-10800000">
            <a:off x="1601257" y="5782152"/>
            <a:ext cx="2047468" cy="2375802"/>
            <a:chOff x="0" y="0"/>
            <a:chExt cx="2771140" cy="32155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71140" cy="3215523"/>
            </a:xfrm>
            <a:custGeom>
              <a:avLst/>
              <a:gdLst/>
              <a:ahLst/>
              <a:cxnLst/>
              <a:rect l="l" t="t" r="r" b="b"/>
              <a:pathLst>
                <a:path w="2771140" h="3215523">
                  <a:moveTo>
                    <a:pt x="0" y="0"/>
                  </a:moveTo>
                  <a:lnTo>
                    <a:pt x="0" y="2312553"/>
                  </a:lnTo>
                  <a:lnTo>
                    <a:pt x="1384300" y="3215523"/>
                  </a:lnTo>
                  <a:lnTo>
                    <a:pt x="2771140" y="2312553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53578E"/>
            </a:solidFill>
          </p:spPr>
        </p:sp>
      </p:grpSp>
      <p:grpSp>
        <p:nvGrpSpPr>
          <p:cNvPr id="7" name="Group 7"/>
          <p:cNvGrpSpPr/>
          <p:nvPr/>
        </p:nvGrpSpPr>
        <p:grpSpPr>
          <a:xfrm rot="-10800000">
            <a:off x="4002210" y="4611995"/>
            <a:ext cx="2047468" cy="3545959"/>
            <a:chOff x="0" y="0"/>
            <a:chExt cx="2771140" cy="47992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71140" cy="4799268"/>
            </a:xfrm>
            <a:custGeom>
              <a:avLst/>
              <a:gdLst/>
              <a:ahLst/>
              <a:cxnLst/>
              <a:rect l="l" t="t" r="r" b="b"/>
              <a:pathLst>
                <a:path w="2771140" h="4799268">
                  <a:moveTo>
                    <a:pt x="0" y="0"/>
                  </a:moveTo>
                  <a:lnTo>
                    <a:pt x="0" y="3896298"/>
                  </a:lnTo>
                  <a:lnTo>
                    <a:pt x="1384300" y="4799268"/>
                  </a:lnTo>
                  <a:lnTo>
                    <a:pt x="2771140" y="3896298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D03C70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6406985" y="3406349"/>
            <a:ext cx="2047468" cy="4751604"/>
            <a:chOff x="0" y="0"/>
            <a:chExt cx="2771140" cy="643104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71140" cy="6431045"/>
            </a:xfrm>
            <a:custGeom>
              <a:avLst/>
              <a:gdLst/>
              <a:ahLst/>
              <a:cxnLst/>
              <a:rect l="l" t="t" r="r" b="b"/>
              <a:pathLst>
                <a:path w="2771140" h="6431045">
                  <a:moveTo>
                    <a:pt x="0" y="0"/>
                  </a:moveTo>
                  <a:lnTo>
                    <a:pt x="0" y="5528076"/>
                  </a:lnTo>
                  <a:lnTo>
                    <a:pt x="1384300" y="6431045"/>
                  </a:lnTo>
                  <a:lnTo>
                    <a:pt x="2771140" y="5528076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8C2D57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2360708" y="914400"/>
            <a:ext cx="13332605" cy="203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400" dirty="0">
                <a:solidFill>
                  <a:srgbClr val="8C2D57"/>
                </a:solidFill>
                <a:latin typeface="Public Sans Bold"/>
              </a:rPr>
              <a:t>SIMPULAN </a:t>
            </a:r>
          </a:p>
          <a:p>
            <a:pPr algn="ctr"/>
            <a:r>
              <a:rPr lang="en-US" sz="4400" dirty="0" smtClean="0">
                <a:solidFill>
                  <a:srgbClr val="8C2D57"/>
                </a:solidFill>
                <a:latin typeface="Public Sans Bold"/>
              </a:rPr>
              <a:t>PEMBELAJARAN MEMBACA PENTING UNTUK ANAK SD</a:t>
            </a:r>
            <a:endParaRPr lang="en-US" sz="4400" dirty="0">
              <a:solidFill>
                <a:srgbClr val="8C2D57"/>
              </a:solidFill>
              <a:latin typeface="Public Sa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914033" y="8281779"/>
            <a:ext cx="1421917" cy="898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84"/>
              </a:lnSpc>
            </a:pPr>
            <a:r>
              <a:rPr lang="en-US" sz="6784">
                <a:solidFill>
                  <a:srgbClr val="8C2D57"/>
                </a:solidFill>
                <a:latin typeface="Public Sans Heavy"/>
              </a:rPr>
              <a:t>01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314986" y="8281779"/>
            <a:ext cx="1421917" cy="898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84"/>
              </a:lnSpc>
            </a:pPr>
            <a:r>
              <a:rPr lang="en-US" sz="6784">
                <a:solidFill>
                  <a:srgbClr val="8C2D57"/>
                </a:solidFill>
                <a:latin typeface="Public Sans Heavy"/>
              </a:rPr>
              <a:t>02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719761" y="8281779"/>
            <a:ext cx="1421917" cy="898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84"/>
              </a:lnSpc>
            </a:pPr>
            <a:r>
              <a:rPr lang="en-US" sz="6784">
                <a:solidFill>
                  <a:srgbClr val="8C2D57"/>
                </a:solidFill>
                <a:latin typeface="Public Sans Heavy"/>
              </a:rPr>
              <a:t>03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677400" y="4076700"/>
            <a:ext cx="7565553" cy="3860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9"/>
              </a:lnSpc>
              <a:spcBef>
                <a:spcPct val="0"/>
              </a:spcBef>
            </a:pPr>
            <a:r>
              <a:rPr lang="en-US" sz="4400" dirty="0" err="1">
                <a:solidFill>
                  <a:srgbClr val="000000"/>
                </a:solidFill>
                <a:latin typeface="Public Sans"/>
              </a:rPr>
              <a:t>Dengan</a:t>
            </a:r>
            <a:r>
              <a:rPr lang="en-US" sz="4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Public Sans"/>
              </a:rPr>
              <a:t>membaca</a:t>
            </a:r>
            <a:r>
              <a:rPr lang="en-US" sz="4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Public Sans"/>
              </a:rPr>
              <a:t>anak</a:t>
            </a:r>
            <a:r>
              <a:rPr lang="en-US" sz="4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Public Sans"/>
              </a:rPr>
              <a:t>dapat</a:t>
            </a:r>
            <a:r>
              <a:rPr lang="en-US" sz="4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Public Sans"/>
              </a:rPr>
              <a:t>memperluas</a:t>
            </a:r>
            <a:r>
              <a:rPr lang="en-US" sz="4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Public Sans"/>
              </a:rPr>
              <a:t>cakrawala</a:t>
            </a:r>
            <a:r>
              <a:rPr lang="en-US" sz="4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Public Sans"/>
              </a:rPr>
              <a:t>ilmu</a:t>
            </a:r>
            <a:r>
              <a:rPr lang="en-US" sz="4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Public Sans"/>
              </a:rPr>
              <a:t>pengetahuan</a:t>
            </a:r>
            <a:r>
              <a:rPr lang="en-US" sz="4400" dirty="0">
                <a:solidFill>
                  <a:srgbClr val="000000"/>
                </a:solidFill>
                <a:latin typeface="Public Sans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Public Sans"/>
              </a:rPr>
              <a:t>menambah</a:t>
            </a:r>
            <a:r>
              <a:rPr lang="en-US" sz="4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Public Sans"/>
              </a:rPr>
              <a:t>informasi</a:t>
            </a:r>
            <a:r>
              <a:rPr lang="en-US" sz="4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Public Sans"/>
              </a:rPr>
              <a:t>bagi</a:t>
            </a:r>
            <a:r>
              <a:rPr lang="en-US" sz="4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Public Sans"/>
              </a:rPr>
              <a:t>diri</a:t>
            </a:r>
            <a:r>
              <a:rPr lang="en-US" sz="4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Public Sans"/>
              </a:rPr>
              <a:t>sendiri</a:t>
            </a:r>
            <a:r>
              <a:rPr lang="en-US" sz="4400" dirty="0">
                <a:solidFill>
                  <a:srgbClr val="000000"/>
                </a:solidFill>
                <a:latin typeface="Public Sans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Public Sans"/>
              </a:rPr>
              <a:t>meningkatkan</a:t>
            </a:r>
            <a:r>
              <a:rPr lang="en-US" sz="4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Public Sans"/>
              </a:rPr>
              <a:t>pengetahuan</a:t>
            </a:r>
            <a:r>
              <a:rPr lang="en-US" sz="4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Public Sans"/>
              </a:rPr>
              <a:t>serta</a:t>
            </a:r>
            <a:r>
              <a:rPr lang="en-US" sz="4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Public Sans"/>
              </a:rPr>
              <a:t>menambah</a:t>
            </a:r>
            <a:r>
              <a:rPr lang="en-US" sz="4400" dirty="0">
                <a:solidFill>
                  <a:srgbClr val="000000"/>
                </a:solidFill>
                <a:latin typeface="Public Sans"/>
              </a:rPr>
              <a:t> ide. </a:t>
            </a:r>
            <a:endParaRPr lang="en-US" sz="4400" dirty="0">
              <a:solidFill>
                <a:srgbClr val="000000"/>
              </a:solidFill>
              <a:latin typeface="Public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466390"/>
            <a:ext cx="18288000" cy="820610"/>
          </a:xfrm>
          <a:custGeom>
            <a:avLst/>
            <a:gdLst/>
            <a:ahLst/>
            <a:cxnLst/>
            <a:rect l="l" t="t" r="r" b="b"/>
            <a:pathLst>
              <a:path w="18288000" h="820610">
                <a:moveTo>
                  <a:pt x="0" y="0"/>
                </a:moveTo>
                <a:lnTo>
                  <a:pt x="18288000" y="0"/>
                </a:lnTo>
                <a:lnTo>
                  <a:pt x="18288000" y="820610"/>
                </a:lnTo>
                <a:lnTo>
                  <a:pt x="0" y="820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7143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68438" y="2719303"/>
            <a:ext cx="856926" cy="848445"/>
          </a:xfrm>
          <a:custGeom>
            <a:avLst/>
            <a:gdLst/>
            <a:ahLst/>
            <a:cxnLst/>
            <a:rect l="l" t="t" r="r" b="b"/>
            <a:pathLst>
              <a:path w="856926" h="848445">
                <a:moveTo>
                  <a:pt x="0" y="0"/>
                </a:moveTo>
                <a:lnTo>
                  <a:pt x="856925" y="0"/>
                </a:lnTo>
                <a:lnTo>
                  <a:pt x="856925" y="848445"/>
                </a:lnTo>
                <a:lnTo>
                  <a:pt x="0" y="8484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5458" t="-226418" r="-165458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068438" y="4276776"/>
            <a:ext cx="856926" cy="848445"/>
          </a:xfrm>
          <a:custGeom>
            <a:avLst/>
            <a:gdLst/>
            <a:ahLst/>
            <a:cxnLst/>
            <a:rect l="l" t="t" r="r" b="b"/>
            <a:pathLst>
              <a:path w="856926" h="848445">
                <a:moveTo>
                  <a:pt x="0" y="0"/>
                </a:moveTo>
                <a:lnTo>
                  <a:pt x="856926" y="0"/>
                </a:lnTo>
                <a:lnTo>
                  <a:pt x="856926" y="848444"/>
                </a:lnTo>
                <a:lnTo>
                  <a:pt x="0" y="848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5458" t="-226418" r="-165458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096146" y="5606956"/>
            <a:ext cx="856926" cy="848445"/>
          </a:xfrm>
          <a:custGeom>
            <a:avLst/>
            <a:gdLst/>
            <a:ahLst/>
            <a:cxnLst/>
            <a:rect l="l" t="t" r="r" b="b"/>
            <a:pathLst>
              <a:path w="856926" h="848445">
                <a:moveTo>
                  <a:pt x="0" y="0"/>
                </a:moveTo>
                <a:lnTo>
                  <a:pt x="856926" y="0"/>
                </a:lnTo>
                <a:lnTo>
                  <a:pt x="856926" y="848444"/>
                </a:lnTo>
                <a:lnTo>
                  <a:pt x="0" y="848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5458" t="-226418" r="-165458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946564" y="516253"/>
            <a:ext cx="14543662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38"/>
              </a:lnSpc>
            </a:pPr>
            <a:r>
              <a:rPr lang="en-US" sz="6038" dirty="0" err="1">
                <a:solidFill>
                  <a:srgbClr val="53578E"/>
                </a:solidFill>
                <a:latin typeface="Public Sans Heavy"/>
              </a:rPr>
              <a:t>Komponen-Komponen</a:t>
            </a:r>
            <a:r>
              <a:rPr lang="en-US" sz="6038" dirty="0">
                <a:solidFill>
                  <a:srgbClr val="53578E"/>
                </a:solidFill>
                <a:latin typeface="Public Sans Heavy"/>
              </a:rPr>
              <a:t> </a:t>
            </a:r>
            <a:r>
              <a:rPr lang="en-US" sz="6038" dirty="0" err="1">
                <a:solidFill>
                  <a:srgbClr val="53578E"/>
                </a:solidFill>
                <a:latin typeface="Public Sans Heavy"/>
              </a:rPr>
              <a:t>Pembelajaran</a:t>
            </a:r>
            <a:r>
              <a:rPr lang="en-US" sz="6038" dirty="0">
                <a:solidFill>
                  <a:srgbClr val="53578E"/>
                </a:solidFill>
                <a:latin typeface="Public Sans Heavy"/>
              </a:rPr>
              <a:t> </a:t>
            </a:r>
            <a:r>
              <a:rPr lang="en-US" sz="6038" dirty="0" err="1">
                <a:solidFill>
                  <a:srgbClr val="53578E"/>
                </a:solidFill>
                <a:latin typeface="Public Sans Heavy"/>
              </a:rPr>
              <a:t>Membaca</a:t>
            </a:r>
            <a:endParaRPr lang="en-US" sz="6038" dirty="0">
              <a:solidFill>
                <a:srgbClr val="53578E"/>
              </a:solidFill>
              <a:latin typeface="Public Sans Heav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429000" y="2793842"/>
            <a:ext cx="6234143" cy="913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Keterampilan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membaca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fonemik</a:t>
            </a:r>
            <a:endParaRPr lang="en-US" sz="6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428999" y="4476577"/>
            <a:ext cx="6234143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Pemahaman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bacaan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5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408217" y="5588070"/>
            <a:ext cx="6234143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  <a:spcBef>
                <a:spcPct val="0"/>
              </a:spcBef>
            </a:pPr>
            <a:r>
              <a:rPr lang="fi-FI" sz="4000" dirty="0">
                <a:latin typeface="Arial" panose="020B0604020202020204" pitchFamily="34" charset="0"/>
                <a:cs typeface="Arial" panose="020B0604020202020204" pitchFamily="34" charset="0"/>
              </a:rPr>
              <a:t>Kosa kata dan pemahaman kata.</a:t>
            </a:r>
            <a:endParaRPr lang="en-US" sz="6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981200" y="2829338"/>
            <a:ext cx="1031403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1"/>
              </a:lnSpc>
            </a:pPr>
            <a:r>
              <a:rPr lang="en-US" sz="4921" dirty="0">
                <a:solidFill>
                  <a:srgbClr val="FFFFFF"/>
                </a:solidFill>
                <a:latin typeface="Public Sans Heavy"/>
              </a:rPr>
              <a:t>A</a:t>
            </a:r>
            <a:endParaRPr lang="en-US" sz="4921" dirty="0">
              <a:solidFill>
                <a:srgbClr val="FFFFFF"/>
              </a:solidFill>
              <a:latin typeface="Public Sans Heavy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981200" y="5806242"/>
            <a:ext cx="1031403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1"/>
              </a:lnSpc>
            </a:pPr>
            <a:r>
              <a:rPr lang="en-US" sz="4921" dirty="0" smtClean="0">
                <a:solidFill>
                  <a:srgbClr val="FFFFFF"/>
                </a:solidFill>
                <a:latin typeface="Public Sans Heavy"/>
              </a:rPr>
              <a:t>C</a:t>
            </a:r>
            <a:endParaRPr lang="en-US" sz="4921" dirty="0">
              <a:solidFill>
                <a:srgbClr val="FFFFFF"/>
              </a:solidFill>
              <a:latin typeface="Public Sans Heavy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2059455" y="4386811"/>
            <a:ext cx="1031403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1"/>
              </a:lnSpc>
            </a:pPr>
            <a:r>
              <a:rPr lang="en-US" sz="4921" dirty="0" smtClean="0">
                <a:solidFill>
                  <a:srgbClr val="FFFFFF"/>
                </a:solidFill>
                <a:latin typeface="Public Sans Heavy"/>
              </a:rPr>
              <a:t>B</a:t>
            </a:r>
            <a:endParaRPr lang="en-US" sz="4921" dirty="0">
              <a:solidFill>
                <a:srgbClr val="FFFFFF"/>
              </a:solidFill>
              <a:latin typeface="Public Sans Heavy"/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3373581" y="7210208"/>
            <a:ext cx="6234143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  <a:spcBef>
                <a:spcPct val="0"/>
              </a:spcBef>
            </a:pPr>
            <a:r>
              <a:rPr lang="fi-FI" sz="4000" dirty="0">
                <a:latin typeface="Arial" panose="020B0604020202020204" pitchFamily="34" charset="0"/>
                <a:cs typeface="Arial" panose="020B0604020202020204" pitchFamily="34" charset="0"/>
              </a:rPr>
              <a:t>Keterampilan berbicara dan mendengar.</a:t>
            </a:r>
            <a:endParaRPr lang="en-US" sz="6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5"/>
          <p:cNvSpPr/>
          <p:nvPr/>
        </p:nvSpPr>
        <p:spPr>
          <a:xfrm>
            <a:off x="2082560" y="7246455"/>
            <a:ext cx="856926" cy="848445"/>
          </a:xfrm>
          <a:custGeom>
            <a:avLst/>
            <a:gdLst/>
            <a:ahLst/>
            <a:cxnLst/>
            <a:rect l="l" t="t" r="r" b="b"/>
            <a:pathLst>
              <a:path w="856926" h="848445">
                <a:moveTo>
                  <a:pt x="0" y="0"/>
                </a:moveTo>
                <a:lnTo>
                  <a:pt x="856926" y="0"/>
                </a:lnTo>
                <a:lnTo>
                  <a:pt x="856926" y="848444"/>
                </a:lnTo>
                <a:lnTo>
                  <a:pt x="0" y="848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5458" t="-226418" r="-165458"/>
            </a:stretch>
          </a:blipFill>
        </p:spPr>
      </p:sp>
      <p:sp>
        <p:nvSpPr>
          <p:cNvPr id="15" name="TextBox 12"/>
          <p:cNvSpPr txBox="1"/>
          <p:nvPr/>
        </p:nvSpPr>
        <p:spPr>
          <a:xfrm>
            <a:off x="1942719" y="7450611"/>
            <a:ext cx="1031403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1"/>
              </a:lnSpc>
            </a:pPr>
            <a:r>
              <a:rPr lang="en-US" sz="4921" b="1" dirty="0" smtClean="0">
                <a:solidFill>
                  <a:schemeClr val="bg1"/>
                </a:solidFill>
                <a:latin typeface="Public Sans Heavy"/>
              </a:rPr>
              <a:t>D</a:t>
            </a:r>
            <a:endParaRPr lang="en-US" sz="4921" b="1" dirty="0">
              <a:solidFill>
                <a:schemeClr val="bg1"/>
              </a:solidFill>
              <a:latin typeface="Public Sans Heav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466390"/>
            <a:ext cx="18288000" cy="820610"/>
          </a:xfrm>
          <a:custGeom>
            <a:avLst/>
            <a:gdLst/>
            <a:ahLst/>
            <a:cxnLst/>
            <a:rect l="l" t="t" r="r" b="b"/>
            <a:pathLst>
              <a:path w="18288000" h="820610">
                <a:moveTo>
                  <a:pt x="0" y="0"/>
                </a:moveTo>
                <a:lnTo>
                  <a:pt x="18288000" y="0"/>
                </a:lnTo>
                <a:lnTo>
                  <a:pt x="18288000" y="820610"/>
                </a:lnTo>
                <a:lnTo>
                  <a:pt x="0" y="820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71439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905000" y="876300"/>
            <a:ext cx="1454366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38"/>
              </a:lnSpc>
            </a:pPr>
            <a:r>
              <a:rPr lang="en-US" sz="6038" dirty="0" smtClean="0">
                <a:solidFill>
                  <a:srgbClr val="53578E"/>
                </a:solidFill>
                <a:latin typeface="Public Sans Heavy"/>
              </a:rPr>
              <a:t>ANALISIS KEBUTUHAN</a:t>
            </a:r>
            <a:endParaRPr lang="en-US" sz="6038" dirty="0">
              <a:solidFill>
                <a:srgbClr val="53578E"/>
              </a:solidFill>
              <a:latin typeface="Public Sans Heavy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2400300"/>
            <a:ext cx="1623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Langkah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pertama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merancang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pembelajaran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membaca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menganalisis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kebutuhan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siswa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Pertimbangkan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tingkat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kemampuan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membaca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siswa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minat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baca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latar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belakang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budaya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membantu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menyesuaikan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pendekatan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materi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pembelajaran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0323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466390"/>
            <a:ext cx="18288000" cy="820610"/>
          </a:xfrm>
          <a:custGeom>
            <a:avLst/>
            <a:gdLst/>
            <a:ahLst/>
            <a:cxnLst/>
            <a:rect l="l" t="t" r="r" b="b"/>
            <a:pathLst>
              <a:path w="18288000" h="820610">
                <a:moveTo>
                  <a:pt x="0" y="0"/>
                </a:moveTo>
                <a:lnTo>
                  <a:pt x="18288000" y="0"/>
                </a:lnTo>
                <a:lnTo>
                  <a:pt x="18288000" y="820610"/>
                </a:lnTo>
                <a:lnTo>
                  <a:pt x="0" y="820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71439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905000" y="876300"/>
            <a:ext cx="1454366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38"/>
              </a:lnSpc>
            </a:pPr>
            <a:r>
              <a:rPr lang="en-US" sz="6038" dirty="0" smtClean="0">
                <a:solidFill>
                  <a:srgbClr val="53578E"/>
                </a:solidFill>
                <a:latin typeface="Public Sans Heavy"/>
              </a:rPr>
              <a:t>TUJUAN PEMBELAJARAN</a:t>
            </a:r>
            <a:endParaRPr lang="en-US" sz="6038" dirty="0">
              <a:solidFill>
                <a:srgbClr val="53578E"/>
              </a:solidFill>
              <a:latin typeface="Public Sans Heavy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2628900"/>
            <a:ext cx="1623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just">
              <a:buFont typeface="+mj-lt"/>
              <a:buAutoNum type="arabicPeriod"/>
            </a:pP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Setelah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menganalisis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kebutuhan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tentukan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pembelajaran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spesifik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terukur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indent="-914400" algn="just">
              <a:buFont typeface="+mj-lt"/>
              <a:buAutoNum type="arabicPeriod"/>
            </a:pP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: "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Siswa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mampu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mengidentifikasi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ide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pokok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detail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teks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pendek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2472342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466390"/>
            <a:ext cx="18288000" cy="820610"/>
          </a:xfrm>
          <a:custGeom>
            <a:avLst/>
            <a:gdLst/>
            <a:ahLst/>
            <a:cxnLst/>
            <a:rect l="l" t="t" r="r" b="b"/>
            <a:pathLst>
              <a:path w="18288000" h="820610">
                <a:moveTo>
                  <a:pt x="0" y="0"/>
                </a:moveTo>
                <a:lnTo>
                  <a:pt x="18288000" y="0"/>
                </a:lnTo>
                <a:lnTo>
                  <a:pt x="18288000" y="820610"/>
                </a:lnTo>
                <a:lnTo>
                  <a:pt x="0" y="820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71439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905000" y="876300"/>
            <a:ext cx="1454366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38"/>
              </a:lnSpc>
            </a:pPr>
            <a:r>
              <a:rPr lang="en-US" sz="6038" dirty="0" smtClean="0">
                <a:solidFill>
                  <a:srgbClr val="53578E"/>
                </a:solidFill>
                <a:latin typeface="Public Sans Heavy"/>
              </a:rPr>
              <a:t>PEMILIHAN MATERI BACAAN</a:t>
            </a:r>
            <a:endParaRPr lang="en-US" sz="6038" dirty="0">
              <a:solidFill>
                <a:srgbClr val="53578E"/>
              </a:solidFill>
              <a:latin typeface="Public Sans Heavy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2628900"/>
            <a:ext cx="1623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Pilih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materi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bacaan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tingkat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kesulitan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siswa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relevan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konteks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Gunakan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beragam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teks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cerita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fiksi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non-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fiksi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puisi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artikel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Pastikan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materi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bacaan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menarik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memotivasi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siswa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membaca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9754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466390"/>
            <a:ext cx="18288000" cy="820610"/>
          </a:xfrm>
          <a:custGeom>
            <a:avLst/>
            <a:gdLst/>
            <a:ahLst/>
            <a:cxnLst/>
            <a:rect l="l" t="t" r="r" b="b"/>
            <a:pathLst>
              <a:path w="18288000" h="820610">
                <a:moveTo>
                  <a:pt x="0" y="0"/>
                </a:moveTo>
                <a:lnTo>
                  <a:pt x="18288000" y="0"/>
                </a:lnTo>
                <a:lnTo>
                  <a:pt x="18288000" y="820610"/>
                </a:lnTo>
                <a:lnTo>
                  <a:pt x="0" y="820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71439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905000" y="876300"/>
            <a:ext cx="1454366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38"/>
              </a:lnSpc>
            </a:pPr>
            <a:r>
              <a:rPr lang="en-US" sz="6038" dirty="0" smtClean="0">
                <a:solidFill>
                  <a:srgbClr val="53578E"/>
                </a:solidFill>
                <a:latin typeface="Public Sans Heavy"/>
              </a:rPr>
              <a:t>STRATEGI PENGAJARAN </a:t>
            </a:r>
            <a:endParaRPr lang="en-US" sz="6038" dirty="0">
              <a:solidFill>
                <a:srgbClr val="53578E"/>
              </a:solidFill>
              <a:latin typeface="Public Sans Heavy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2628900"/>
            <a:ext cx="16230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Pilih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strategi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pengajaran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pembelajaran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karakteristik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siswa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Beberapa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strategi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efektif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meliputi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pembacaan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bersama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diskusi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berbasis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teks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bermain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peran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proyek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baca-menulis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Integrasikan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memungkinkan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misalnya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penggunaan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aplikasi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pembelajaran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membaca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968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440</Words>
  <Application>Microsoft Office PowerPoint</Application>
  <PresentationFormat>Custom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Public Sans Heavy</vt:lpstr>
      <vt:lpstr>Arial</vt:lpstr>
      <vt:lpstr>Calibri</vt:lpstr>
      <vt:lpstr>Public Sans Bold</vt:lpstr>
      <vt:lpstr>Public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dasar Literasi</dc:title>
  <cp:lastModifiedBy>Antonius</cp:lastModifiedBy>
  <cp:revision>5</cp:revision>
  <dcterms:created xsi:type="dcterms:W3CDTF">2006-08-16T00:00:00Z</dcterms:created>
  <dcterms:modified xsi:type="dcterms:W3CDTF">2023-08-22T17:38:48Z</dcterms:modified>
  <dc:identifier>DAFsMwPMJng</dc:identifier>
</cp:coreProperties>
</file>