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5" r:id="rId7"/>
    <p:sldId id="261" r:id="rId8"/>
    <p:sldId id="260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9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pa.kemdikbud.go.id/belajar_subcat.php?cat=1&amp;subcat=untuk%20Pelajar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256949"/>
            <a:ext cx="7477601" cy="2947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4800" b="1" dirty="0" err="1">
                <a:solidFill>
                  <a:schemeClr val="bg1"/>
                </a:solidFill>
              </a:rPr>
              <a:t>Pembelajaran</a:t>
            </a:r>
            <a:r>
              <a:rPr lang="en-US" sz="4800" b="1" dirty="0">
                <a:solidFill>
                  <a:schemeClr val="bg1"/>
                </a:solidFill>
              </a:rPr>
              <a:t> BIPA: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Tingkat, </a:t>
            </a:r>
            <a:r>
              <a:rPr lang="en-US" sz="4800" b="1" dirty="0" err="1">
                <a:solidFill>
                  <a:schemeClr val="bg1"/>
                </a:solidFill>
              </a:rPr>
              <a:t>kebutuhan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Kelebihan</a:t>
            </a:r>
            <a:r>
              <a:rPr lang="en-US" sz="4800" b="1" dirty="0">
                <a:solidFill>
                  <a:schemeClr val="bg1"/>
                </a:solidFill>
              </a:rPr>
              <a:t>, dan </a:t>
            </a:r>
            <a:r>
              <a:rPr lang="en-US" sz="4800" b="1" dirty="0" err="1">
                <a:solidFill>
                  <a:schemeClr val="bg1"/>
                </a:solidFill>
              </a:rPr>
              <a:t>kekurangan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Pembelajaran</a:t>
            </a:r>
            <a:r>
              <a:rPr lang="en-US" sz="4800" b="1" dirty="0">
                <a:solidFill>
                  <a:schemeClr val="bg1"/>
                </a:solidFill>
              </a:rPr>
              <a:t> BIPA</a:t>
            </a: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56987"/>
            <a:ext cx="63451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Jenis Pembelajaran BIPA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292370" y="2010966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30635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Pembelajaran Langsung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2587228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Metode pembelajaran tatap muka langsung di kelas.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73320" y="4010620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31764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Pembelajaran Jarak Jauh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4586883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Metode pembelajaran secara online melalui aplikasi.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269510" y="6010275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31321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Pembelajaran Campuran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593306" y="6586538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Metode pembelajaran yang menggabungkan virtual dan tatap muka langsung.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5599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Tingkat Bahasa Indonesia untuk Penutur Asing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30790" y="2309147"/>
            <a:ext cx="3370064" cy="3884533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98963" y="23901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Pemula</a:t>
            </a: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(A1-A2)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366772" y="2807819"/>
            <a:ext cx="2898100" cy="2613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Untuk orang yang belum pernah mempelajari Bahasa Indonesia, tingkat ini memperkenalkan kosakata dasar yang diperlukan untuk berbicara tentang topik umum seperti makanan, transportasi, dan sapaan.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3176975" y="3225363"/>
            <a:ext cx="3370064" cy="3884533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12838" y="32263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Menengah</a:t>
            </a: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(B1-B2)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18795" y="3740319"/>
            <a:ext cx="289810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Untuk orang yang sudah mempunyai dasar pemahaman, tingkat ini akan mengeksplorasi bahasa sehari-hari dan lebih kompleks serta lebih banyak tekanan pada menguasai tata bahasa dasar.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361598" y="4352567"/>
            <a:ext cx="3370064" cy="3884533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888859" y="43525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Lanjutan</a:t>
            </a: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(C1-C2)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6728370" y="4873226"/>
            <a:ext cx="289810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Tingkat ini menampilkan bahasa yang lebih formal dan kompleks termasuk teknis bahasa, sastra, dan budaya. Cocok untuk orang yang ingin mencari pekerjaan di Indonesia atau menempuh studi akademis.</a:t>
            </a:r>
            <a:endParaRPr lang="en-US" sz="1750" dirty="0"/>
          </a:p>
        </p:txBody>
      </p:sp>
      <p:pic>
        <p:nvPicPr>
          <p:cNvPr id="14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5" name="Shape 6">
            <a:extLst>
              <a:ext uri="{FF2B5EF4-FFF2-40B4-BE49-F238E27FC236}">
                <a16:creationId xmlns:a16="http://schemas.microsoft.com/office/drawing/2014/main" id="{5B77C81A-7748-4C39-BF5D-A9375782FC31}"/>
              </a:ext>
            </a:extLst>
          </p:cNvPr>
          <p:cNvSpPr/>
          <p:nvPr/>
        </p:nvSpPr>
        <p:spPr>
          <a:xfrm>
            <a:off x="10975964" y="2059951"/>
            <a:ext cx="3370064" cy="3507131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C830874D-D3D5-4325-A73B-99A6EB738B1D}"/>
              </a:ext>
            </a:extLst>
          </p:cNvPr>
          <p:cNvSpPr/>
          <p:nvPr/>
        </p:nvSpPr>
        <p:spPr>
          <a:xfrm>
            <a:off x="10018059" y="1950362"/>
            <a:ext cx="2891117" cy="43974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UNTUK PELAJAR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7B63054-94B2-4028-A3EC-EEF53BF96F4D}"/>
              </a:ext>
            </a:extLst>
          </p:cNvPr>
          <p:cNvSpPr/>
          <p:nvPr/>
        </p:nvSpPr>
        <p:spPr>
          <a:xfrm>
            <a:off x="174079" y="7369649"/>
            <a:ext cx="6013441" cy="43974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UNTUK ANAK SEKOLAH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115E5-AA35-4B60-970D-B0AA0943C96A}"/>
              </a:ext>
            </a:extLst>
          </p:cNvPr>
          <p:cNvSpPr txBox="1"/>
          <p:nvPr/>
        </p:nvSpPr>
        <p:spPr>
          <a:xfrm>
            <a:off x="11017562" y="3363562"/>
            <a:ext cx="337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TINGKAT 1 S.D 7</a:t>
            </a:r>
          </a:p>
          <a:p>
            <a:r>
              <a:rPr lang="en-US" dirty="0">
                <a:solidFill>
                  <a:schemeClr val="bg1"/>
                </a:solidFill>
              </a:rPr>
              <a:t>YANG DAPAT DITEMUKAN DALAM BUKU 1 S.D 7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FCD5B5-5CB9-47E5-8439-BC4F2E0477D1}"/>
              </a:ext>
            </a:extLst>
          </p:cNvPr>
          <p:cNvSpPr/>
          <p:nvPr/>
        </p:nvSpPr>
        <p:spPr>
          <a:xfrm>
            <a:off x="10663518" y="5947363"/>
            <a:ext cx="3875442" cy="2093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 TAUTAN BUKU: </a:t>
            </a:r>
            <a:r>
              <a:rPr lang="en-US" dirty="0">
                <a:hlinkClick r:id="rId5"/>
              </a:rPr>
              <a:t>https://bipa.kemdikbud.go.id/belajar_subcat.php?cat=1&amp;subcat=untuk%20Pelajar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82234"/>
            <a:ext cx="94780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Kebutuhan dalam Pembelajaran BIPA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820948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056930"/>
            <a:ext cx="3413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Kemampuan Bahasa Dasar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Sebaiknya sudah mahir atau setidaknya menguasai dasar bahasa Indonesia.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20948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3056930"/>
            <a:ext cx="2501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Waktu dan Motivasi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Menguasai bahasa Indonesia membutuhkan waktu dan usaha dari diri sendiri.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Sumber Belajar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Membutuhkan sumber belajar yang berkualitas, seperti buku, audio, video, dll.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36910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Belajar di Kelas yang Nyaman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Belajar di kelas yang nyaman dan kondusif akan lebih meningkatkan semangat belajar.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92555"/>
            <a:ext cx="75205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Kelebihan Pembelajaran BIPA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24672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Budaya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43863" y="3194684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BIPA membawa Anda lebih dekat pada kehidupan dan kebudayaan di Indonesia.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798284" y="24672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Kualitas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98284" y="317739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BIPA menjamin kualitas dan akreditasi program, serta berkualitas tinggi dan profesional.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833431" y="247223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Makanan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399" y="316010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Anda dapat mempelajari bahasa Indonesia dan sekaligus menikmati makanan lokal yang lezat.</a:t>
            </a:r>
            <a:endParaRPr lang="en-US" sz="1750" dirty="0"/>
          </a:p>
        </p:txBody>
      </p:sp>
      <p:pic>
        <p:nvPicPr>
          <p:cNvPr id="14" name="Image 3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5" name="Text 14">
            <a:extLst>
              <a:ext uri="{FF2B5EF4-FFF2-40B4-BE49-F238E27FC236}">
                <a16:creationId xmlns:a16="http://schemas.microsoft.com/office/drawing/2014/main" id="{68E8F4C1-8E78-4228-9AAD-0BB5BB786F93}"/>
              </a:ext>
            </a:extLst>
          </p:cNvPr>
          <p:cNvSpPr/>
          <p:nvPr/>
        </p:nvSpPr>
        <p:spPr>
          <a:xfrm>
            <a:off x="2008228" y="5995636"/>
            <a:ext cx="3127772" cy="1314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Sumber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belajar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yang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mudah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diakses</a:t>
            </a:r>
            <a:endParaRPr lang="en-US" sz="1750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49342CF3-D12B-4CF2-9FF2-C62CAC7270B2}"/>
              </a:ext>
            </a:extLst>
          </p:cNvPr>
          <p:cNvSpPr/>
          <p:nvPr/>
        </p:nvSpPr>
        <p:spPr>
          <a:xfrm>
            <a:off x="2008228" y="51080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</a:rPr>
              <a:t>Sumber</a:t>
            </a: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</a:rPr>
              <a:t> </a:t>
            </a:r>
            <a:r>
              <a:rPr lang="en-US" sz="2187" b="1" kern="0" spc="-66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</a:rPr>
              <a:t>belajar</a:t>
            </a:r>
            <a:endParaRPr lang="en-US" sz="2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7954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Kekurangan Pembelajaran BIPA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9751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4292" y="3016806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1555313" y="30514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Biaya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1555313" y="3620810"/>
            <a:ext cx="2905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Biaya pembelajaran bahasa asing bisa cukup mahal.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683085" y="29751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835128" y="3016806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405199" y="30514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Kesulitan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405199" y="3620810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Indonesia memiliki struktur gramatikal dan membentuk kalimat yang cukup sulit bagi penutur asing.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33199" y="57935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1432" y="5835253"/>
            <a:ext cx="269144" cy="4579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555313" y="58699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Takut Berbicara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555314" y="6441141"/>
            <a:ext cx="3127772" cy="1314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Masalah umum bagi penutur asing adalah kurang percaya diri saat berbicara.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9" name="Shape 11">
            <a:extLst>
              <a:ext uri="{FF2B5EF4-FFF2-40B4-BE49-F238E27FC236}">
                <a16:creationId xmlns:a16="http://schemas.microsoft.com/office/drawing/2014/main" id="{90291176-8709-40A8-83DC-60C7E6B539D3}"/>
              </a:ext>
            </a:extLst>
          </p:cNvPr>
          <p:cNvSpPr/>
          <p:nvPr/>
        </p:nvSpPr>
        <p:spPr>
          <a:xfrm>
            <a:off x="4986458" y="58250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4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B499E3FE-E88E-4BDC-B628-D484382A4F45}"/>
              </a:ext>
            </a:extLst>
          </p:cNvPr>
          <p:cNvSpPr/>
          <p:nvPr/>
        </p:nvSpPr>
        <p:spPr>
          <a:xfrm>
            <a:off x="1133832" y="5987653"/>
            <a:ext cx="188462" cy="4176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56361257-FD68-4C5B-88DC-90F35FB5E958}"/>
              </a:ext>
            </a:extLst>
          </p:cNvPr>
          <p:cNvSpPr/>
          <p:nvPr/>
        </p:nvSpPr>
        <p:spPr>
          <a:xfrm>
            <a:off x="5691485" y="58699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</a:rPr>
              <a:t>Bahan</a:t>
            </a: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</a:rPr>
              <a:t> ajar yang </a:t>
            </a:r>
            <a:r>
              <a:rPr lang="en-US" sz="2187" b="1" kern="0" spc="-6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</a:rPr>
              <a:t>disajikan</a:t>
            </a: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</a:rPr>
              <a:t> </a:t>
            </a:r>
            <a:endParaRPr lang="en-US" sz="2187" dirty="0"/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65F53419-4AB3-49C0-83E8-5DB9CBF501E1}"/>
              </a:ext>
            </a:extLst>
          </p:cNvPr>
          <p:cNvSpPr/>
          <p:nvPr/>
        </p:nvSpPr>
        <p:spPr>
          <a:xfrm>
            <a:off x="5486401" y="6471853"/>
            <a:ext cx="3127772" cy="1314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Bahan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ajar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sudah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tersedia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namun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budaya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yang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ditampilkan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fokus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pada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budaya-budaya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yang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sudah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mapan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dampak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pada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pariwisata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182058"/>
            <a:ext cx="65661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 Pembelajaran BIPA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Buku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07050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Materi pembelajaran bahasa Indonesia tersedia dalam bentuk buku yang dapat ditemukan di toko buku atau perpustakaan.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070509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Indonesia juga dapat dipelajari melalui podcast atau rekaman audio.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070509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pembelajaran tersedia di YouTube dan platform media sosial lainnya.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097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86527" y="745569"/>
            <a:ext cx="75709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Tantangan Belajar Bahasa Indonesia</a:t>
            </a:r>
            <a:endParaRPr lang="en-US" sz="4129" dirty="0"/>
          </a:p>
        </p:txBody>
      </p:sp>
      <p:sp>
        <p:nvSpPr>
          <p:cNvPr id="5" name="Shape 3"/>
          <p:cNvSpPr/>
          <p:nvPr/>
        </p:nvSpPr>
        <p:spPr>
          <a:xfrm>
            <a:off x="786527" y="253507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50952" y="2574369"/>
            <a:ext cx="14299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78" dirty="0"/>
          </a:p>
        </p:txBody>
      </p:sp>
      <p:sp>
        <p:nvSpPr>
          <p:cNvPr id="7" name="Text 5"/>
          <p:cNvSpPr/>
          <p:nvPr/>
        </p:nvSpPr>
        <p:spPr>
          <a:xfrm>
            <a:off x="1468160" y="2607231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Pelafalan</a:t>
            </a:r>
            <a:endParaRPr lang="en-US" sz="2065" dirty="0"/>
          </a:p>
        </p:txBody>
      </p:sp>
      <p:sp>
        <p:nvSpPr>
          <p:cNvPr id="8" name="Text 6"/>
          <p:cNvSpPr/>
          <p:nvPr/>
        </p:nvSpPr>
        <p:spPr>
          <a:xfrm>
            <a:off x="1468160" y="3144560"/>
            <a:ext cx="2999065" cy="23494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Indonesia mempunyai sistem pelafalan yang jauh berbeda dengan Bahasa Inggris. Namun, dengan latihan dan bantuan instruktur yang baik, Anda dapat mampu dalam waktu yang singkat.</a:t>
            </a:r>
            <a:endParaRPr lang="en-US" sz="1652" dirty="0"/>
          </a:p>
        </p:txBody>
      </p:sp>
      <p:sp>
        <p:nvSpPr>
          <p:cNvPr id="9" name="Shape 7"/>
          <p:cNvSpPr/>
          <p:nvPr/>
        </p:nvSpPr>
        <p:spPr>
          <a:xfrm>
            <a:off x="4676894" y="253507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818459" y="2574369"/>
            <a:ext cx="18871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78" dirty="0"/>
          </a:p>
        </p:txBody>
      </p:sp>
      <p:sp>
        <p:nvSpPr>
          <p:cNvPr id="11" name="Text 9"/>
          <p:cNvSpPr/>
          <p:nvPr/>
        </p:nvSpPr>
        <p:spPr>
          <a:xfrm>
            <a:off x="5358527" y="2607231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Tata Bahasa</a:t>
            </a:r>
            <a:endParaRPr lang="en-US" sz="2065" dirty="0"/>
          </a:p>
        </p:txBody>
      </p:sp>
      <p:sp>
        <p:nvSpPr>
          <p:cNvPr id="12" name="Text 10"/>
          <p:cNvSpPr/>
          <p:nvPr/>
        </p:nvSpPr>
        <p:spPr>
          <a:xfrm>
            <a:off x="5358527" y="3144560"/>
            <a:ext cx="2999065" cy="23494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Tata bahasa Bahasa Indonesia yang berbeda dari bahasa lainnya, sehingga membutuhkan waktu untuk memahami konsep dasar seperti kata kerja dan kata benda.</a:t>
            </a:r>
            <a:endParaRPr lang="en-US" sz="1652" dirty="0"/>
          </a:p>
        </p:txBody>
      </p:sp>
      <p:sp>
        <p:nvSpPr>
          <p:cNvPr id="13" name="Shape 11"/>
          <p:cNvSpPr/>
          <p:nvPr/>
        </p:nvSpPr>
        <p:spPr>
          <a:xfrm>
            <a:off x="786527" y="586751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3097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24282" y="5906810"/>
            <a:ext cx="196334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7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78" dirty="0"/>
          </a:p>
        </p:txBody>
      </p:sp>
      <p:sp>
        <p:nvSpPr>
          <p:cNvPr id="15" name="Text 13"/>
          <p:cNvSpPr/>
          <p:nvPr/>
        </p:nvSpPr>
        <p:spPr>
          <a:xfrm>
            <a:off x="1468160" y="5939671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Variasi Bahasa</a:t>
            </a:r>
            <a:endParaRPr lang="en-US" sz="2065" dirty="0"/>
          </a:p>
        </p:txBody>
      </p:sp>
      <p:sp>
        <p:nvSpPr>
          <p:cNvPr id="16" name="Text 14"/>
          <p:cNvSpPr/>
          <p:nvPr/>
        </p:nvSpPr>
        <p:spPr>
          <a:xfrm>
            <a:off x="1468160" y="6477000"/>
            <a:ext cx="6889313" cy="1006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Bahasa Indonesia memiliki banyak variasi yang berbeda seperti bahasa Melayu, Betawi, dan Sulawesi. Setiap wilayah memiliki dialek bahasa yang unik.</a:t>
            </a:r>
            <a:endParaRPr lang="en-US" sz="1652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536</Words>
  <Application>Microsoft Office PowerPoint</Application>
  <PresentationFormat>Custom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fransiskus martinno</cp:lastModifiedBy>
  <cp:revision>5</cp:revision>
  <dcterms:created xsi:type="dcterms:W3CDTF">2023-10-02T01:46:37Z</dcterms:created>
  <dcterms:modified xsi:type="dcterms:W3CDTF">2023-10-02T03:04:44Z</dcterms:modified>
</cp:coreProperties>
</file>