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75" r:id="rId3"/>
    <p:sldId id="276" r:id="rId4"/>
    <p:sldId id="291" r:id="rId5"/>
    <p:sldId id="277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5EE6"/>
    <a:srgbClr val="132BDC"/>
    <a:srgbClr val="DCE0FC"/>
    <a:srgbClr val="FDF200"/>
    <a:srgbClr val="80FBE5"/>
    <a:srgbClr val="3CF3D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26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37" d="100"/>
          <a:sy n="137" d="100"/>
        </p:scale>
        <p:origin x="674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14A1CB-5452-AC70-7D60-1A44C62C56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16B759-0F79-F999-E975-D9DBEDB8A5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9E520-E069-0742-BD97-ED28BB08EC53}" type="datetimeFigureOut">
              <a:rPr lang="en-US" smtClean="0"/>
              <a:t>12/10/2023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A7C7E-774B-6207-364F-BAC51DF08F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ACE22-8537-7305-26E3-E0E0AF83D5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964BE-1CD1-1943-8CAA-B6D417321F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500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85F30-A497-F84E-BC49-B57AB2B760AA}" type="datetimeFigureOut">
              <a:rPr lang="en-US" smtClean="0"/>
              <a:t>12/10/2023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D3E5B-4BED-B24C-9674-6B6454D045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23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612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28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1EBC0340-3AAE-A39F-0BAF-0E7430611152}"/>
              </a:ext>
            </a:extLst>
          </p:cNvPr>
          <p:cNvSpPr/>
          <p:nvPr userDrawn="1"/>
        </p:nvSpPr>
        <p:spPr>
          <a:xfrm>
            <a:off x="3127386" y="1976768"/>
            <a:ext cx="6929120" cy="4877511"/>
          </a:xfrm>
          <a:custGeom>
            <a:avLst/>
            <a:gdLst>
              <a:gd name="connsiteX0" fmla="*/ 3464560 w 6929120"/>
              <a:gd name="connsiteY0" fmla="*/ 0 h 4877511"/>
              <a:gd name="connsiteX1" fmla="*/ 6929120 w 6929120"/>
              <a:gd name="connsiteY1" fmla="*/ 3464560 h 4877511"/>
              <a:gd name="connsiteX2" fmla="*/ 6656858 w 6929120"/>
              <a:gd name="connsiteY2" fmla="*/ 4813124 h 4877511"/>
              <a:gd name="connsiteX3" fmla="*/ 6625841 w 6929120"/>
              <a:gd name="connsiteY3" fmla="*/ 4877511 h 4877511"/>
              <a:gd name="connsiteX4" fmla="*/ 303280 w 6929120"/>
              <a:gd name="connsiteY4" fmla="*/ 4877511 h 4877511"/>
              <a:gd name="connsiteX5" fmla="*/ 272263 w 6929120"/>
              <a:gd name="connsiteY5" fmla="*/ 4813124 h 4877511"/>
              <a:gd name="connsiteX6" fmla="*/ 0 w 6929120"/>
              <a:gd name="connsiteY6" fmla="*/ 3464560 h 4877511"/>
              <a:gd name="connsiteX7" fmla="*/ 3464560 w 6929120"/>
              <a:gd name="connsiteY7" fmla="*/ 0 h 4877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9120" h="4877511">
                <a:moveTo>
                  <a:pt x="3464560" y="0"/>
                </a:moveTo>
                <a:cubicBezTo>
                  <a:pt x="5377984" y="0"/>
                  <a:pt x="6929120" y="1551136"/>
                  <a:pt x="6929120" y="3464560"/>
                </a:cubicBezTo>
                <a:cubicBezTo>
                  <a:pt x="6929120" y="3942916"/>
                  <a:pt x="6832174" y="4398629"/>
                  <a:pt x="6656858" y="4813124"/>
                </a:cubicBezTo>
                <a:lnTo>
                  <a:pt x="6625841" y="4877511"/>
                </a:lnTo>
                <a:lnTo>
                  <a:pt x="303280" y="4877511"/>
                </a:lnTo>
                <a:lnTo>
                  <a:pt x="272263" y="4813124"/>
                </a:lnTo>
                <a:cubicBezTo>
                  <a:pt x="96946" y="4398629"/>
                  <a:pt x="0" y="3942916"/>
                  <a:pt x="0" y="3464560"/>
                </a:cubicBezTo>
                <a:cubicBezTo>
                  <a:pt x="0" y="1551136"/>
                  <a:pt x="1551136" y="0"/>
                  <a:pt x="34645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0" name="Picture 9" descr="Gap between two buildings against the blue sky">
            <a:extLst>
              <a:ext uri="{FF2B5EF4-FFF2-40B4-BE49-F238E27FC236}">
                <a16:creationId xmlns:a16="http://schemas.microsoft.com/office/drawing/2014/main" id="{C40F96A3-9DAF-4D22-64AD-CEC023D28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546"/>
                    </a14:imgEffect>
                    <a14:imgEffect>
                      <a14:saturation sat="0"/>
                    </a14:imgEffect>
                    <a14:imgEffect>
                      <a14:brightnessContrast bright="-34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550" b="8386"/>
          <a:stretch/>
        </p:blipFill>
        <p:spPr>
          <a:xfrm>
            <a:off x="760411" y="0"/>
            <a:ext cx="11431589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6768" y="633753"/>
            <a:ext cx="7414940" cy="57832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6768" y="1313284"/>
            <a:ext cx="6226593" cy="3427502"/>
          </a:xfrm>
        </p:spPr>
        <p:txBody>
          <a:bodyPr lIns="0" tIns="0" rIns="0" bIns="0" anchor="t">
            <a:noAutofit/>
          </a:bodyPr>
          <a:lstStyle>
            <a:lvl1pPr algn="l">
              <a:defRPr sz="45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8D869122-E2BC-ED44-681B-43F70BEF8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255CBD6C-C281-8722-27D4-3D2CC5788A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0665" y="1650517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F1774C4E-7344-8232-3750-E424576E1D7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88136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1CE5D490-4727-FFF1-4BFF-A3DED42ECA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85312" y="3587657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18" name="Picture Placeholder 23">
            <a:extLst>
              <a:ext uri="{FF2B5EF4-FFF2-40B4-BE49-F238E27FC236}">
                <a16:creationId xmlns:a16="http://schemas.microsoft.com/office/drawing/2014/main" id="{53802057-01C6-8655-30FA-091AC26925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38242" y="1656748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9E47AF5-CB74-C3EB-76CA-1CA76678E2D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36236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890DFA6A-3356-DE98-022D-0DA202FBFD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34201" y="3589774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19" name="Picture Placeholder 23">
            <a:extLst>
              <a:ext uri="{FF2B5EF4-FFF2-40B4-BE49-F238E27FC236}">
                <a16:creationId xmlns:a16="http://schemas.microsoft.com/office/drawing/2014/main" id="{4EB02CDB-488A-8142-CAF9-8E37FFF7C0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5819" y="166297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4F3265D0-915B-E319-A154-B81C7A2C5B9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83813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CC0A1957-087D-BAC8-2FD3-C7879A14D6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3090" y="3594007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17" name="Picture Placeholder 23">
            <a:extLst>
              <a:ext uri="{FF2B5EF4-FFF2-40B4-BE49-F238E27FC236}">
                <a16:creationId xmlns:a16="http://schemas.microsoft.com/office/drawing/2014/main" id="{C0FA0782-5A43-CA2A-3152-A02B9D5D74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33396" y="166920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D922E682-729B-97DE-1956-5B8FDDB7A7B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31390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2" name="Text Placeholder 28">
            <a:extLst>
              <a:ext uri="{FF2B5EF4-FFF2-40B4-BE49-F238E27FC236}">
                <a16:creationId xmlns:a16="http://schemas.microsoft.com/office/drawing/2014/main" id="{8A2E2333-661F-499A-4099-13003D5327D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31978" y="3591891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BC2B0E64-6036-C50A-4B09-3307E136D0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0665" y="4221285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B1360129-7F80-B48D-D46B-A111F17E47B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88136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34A00EE2-7DE2-BF48-E0C1-81C2158B41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85312" y="6150401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90EE9725-A8CC-5A72-59F1-663EECC9FDF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38242" y="4218973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874C74F1-405C-C6EE-A607-2236B9B08E0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36236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F3B25311-1AE4-31EC-9514-AD4642A2B4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34201" y="6151618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EA14E23B-F3B1-C7A2-B03A-1CEABC2E4C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5819" y="422012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3914135F-F251-D319-FE2A-787B519F907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83813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8" name="Text Placeholder 28">
            <a:extLst>
              <a:ext uri="{FF2B5EF4-FFF2-40B4-BE49-F238E27FC236}">
                <a16:creationId xmlns:a16="http://schemas.microsoft.com/office/drawing/2014/main" id="{A39619BE-B308-86FC-D02B-5B8AE1C8B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83090" y="6149184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D44FC776-875A-9EAD-435C-F5D0F3DF385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33396" y="4222440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B9DED069-060F-0176-B4A9-26120A147B7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731390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1" name="Text Placeholder 28">
            <a:extLst>
              <a:ext uri="{FF2B5EF4-FFF2-40B4-BE49-F238E27FC236}">
                <a16:creationId xmlns:a16="http://schemas.microsoft.com/office/drawing/2014/main" id="{4AD10861-EBBA-146D-C4EC-C0252F808B5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31978" y="6152835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B2A1B4-8B38-9645-3655-35A4232B984C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D77F83-709B-A595-838B-A50CBBA8DB76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1">
            <a:extLst>
              <a:ext uri="{FF2B5EF4-FFF2-40B4-BE49-F238E27FC236}">
                <a16:creationId xmlns:a16="http://schemas.microsoft.com/office/drawing/2014/main" id="{3995F526-330B-DAB7-25A1-EFA47C9C80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2"/>
            <a:ext cx="5744335" cy="979204"/>
          </a:xfrm>
        </p:spPr>
        <p:txBody>
          <a:bodyPr lIns="0" tIns="0" rIns="0" bIns="0" anchor="t">
            <a:noAutofit/>
          </a:bodyPr>
          <a:lstStyle>
            <a:lvl1pPr>
              <a:defRPr sz="3600" cap="all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93B8605C-A60E-DE47-5851-9BF04601C89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2790" y="1864186"/>
            <a:ext cx="5753520" cy="631867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7B436DCE-21AD-38E2-5C66-1BA0938511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1805" y="2553205"/>
            <a:ext cx="5257800" cy="131156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en-US" sz="1400" spc="0" baseline="0" dirty="0"/>
            </a:lvl1pPr>
          </a:lstStyle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Second level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3A8FAFF0-E023-1B32-CC58-E8ABA8632D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2790" y="4057317"/>
            <a:ext cx="5753520" cy="631867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B73215FA-B8EB-7DD7-837F-F76B74F8372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1805" y="4746336"/>
            <a:ext cx="5257800" cy="131156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en-US" sz="1400" spc="0" baseline="0" dirty="0"/>
            </a:lvl1pPr>
          </a:lstStyle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Second level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ED9AA9-2FB1-B400-47C0-803090B07B01}"/>
              </a:ext>
            </a:extLst>
          </p:cNvPr>
          <p:cNvSpPr/>
          <p:nvPr userDrawn="1"/>
        </p:nvSpPr>
        <p:spPr>
          <a:xfrm>
            <a:off x="7793831" y="810843"/>
            <a:ext cx="3091172" cy="5597912"/>
          </a:xfrm>
          <a:prstGeom prst="rect">
            <a:avLst/>
          </a:prstGeom>
          <a:solidFill>
            <a:schemeClr val="accent1">
              <a:alpha val="9323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39E8D03-897F-C49F-D816-03B8BD6301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14510" y="1066373"/>
            <a:ext cx="2243137" cy="4929188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DE571619-8CCB-E378-472D-84C8ED7F8A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91099" y="1066373"/>
            <a:ext cx="1672682" cy="2278993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17">
            <a:extLst>
              <a:ext uri="{FF2B5EF4-FFF2-40B4-BE49-F238E27FC236}">
                <a16:creationId xmlns:a16="http://schemas.microsoft.com/office/drawing/2014/main" id="{4A772672-1696-B0AC-34A7-37560F101D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1099" y="3716568"/>
            <a:ext cx="1672682" cy="2278993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615220-DA65-3A8D-609D-95B6D86B192A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C2A57F-F2BF-F3B3-9D45-5DCD2608D80C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821385B8-472C-422F-2A52-C71336190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DE7CA9C-8486-4EA1-8701-DB28FF478598}"/>
              </a:ext>
            </a:extLst>
          </p:cNvPr>
          <p:cNvSpPr/>
          <p:nvPr userDrawn="1"/>
        </p:nvSpPr>
        <p:spPr>
          <a:xfrm>
            <a:off x="2060160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5C378C59-971F-BF38-742D-D95B205A12C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540257" y="2001750"/>
            <a:ext cx="1159161" cy="1036101"/>
          </a:xfrm>
          <a:noFill/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3BAF3E19-6FBE-8CBB-4079-33F65C860D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4257" y="3029583"/>
            <a:ext cx="2940863" cy="1002007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 i="0" cap="all" spc="300" baseline="0">
                <a:latin typeface="+mj-lt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C42666-9F54-E92B-0327-85CCBAD21F0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4257" y="4053021"/>
            <a:ext cx="2944737" cy="2284667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CFF2E1B-0868-370D-4DD5-C9FAA608FAF8}"/>
              </a:ext>
            </a:extLst>
          </p:cNvPr>
          <p:cNvSpPr/>
          <p:nvPr userDrawn="1"/>
        </p:nvSpPr>
        <p:spPr>
          <a:xfrm>
            <a:off x="5617535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B4A9B4F-A838-18BA-A205-674E6E13EB4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107541" y="2001750"/>
            <a:ext cx="1159161" cy="1036101"/>
          </a:xfrm>
          <a:noFill/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35959781-AA1F-7789-57AC-F3583B408E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17227" y="3064120"/>
            <a:ext cx="2940864" cy="988902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3AFA26A-367B-C958-6FDA-30DC18B3854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7226" y="4066126"/>
            <a:ext cx="2944737" cy="2284667"/>
          </a:xfrm>
        </p:spPr>
        <p:txBody>
          <a:bodyPr t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E993317-B15E-4278-C4C8-D2C8F54AED79}"/>
              </a:ext>
            </a:extLst>
          </p:cNvPr>
          <p:cNvSpPr/>
          <p:nvPr userDrawn="1"/>
        </p:nvSpPr>
        <p:spPr>
          <a:xfrm>
            <a:off x="8836567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320E0A84-9337-4401-9D13-157978C6077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333421" y="2004710"/>
            <a:ext cx="1159161" cy="1036101"/>
          </a:xfrm>
          <a:noFill/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AC8F3009-6B00-DF9F-8517-05A8265566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03008" y="3029583"/>
            <a:ext cx="2940864" cy="988902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51E11FB-D524-5781-B4B3-F6E5484F19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98539" y="4031589"/>
            <a:ext cx="2944737" cy="2284667"/>
          </a:xfrm>
        </p:spPr>
        <p:txBody>
          <a:bodyPr t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6B1E6-E67B-3B07-B464-6C782D2D21E7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3D2A3-D5E9-1D68-8AB2-1DB5C21E9126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1">
            <a:extLst>
              <a:ext uri="{FF2B5EF4-FFF2-40B4-BE49-F238E27FC236}">
                <a16:creationId xmlns:a16="http://schemas.microsoft.com/office/drawing/2014/main" id="{592F592C-CC3F-8FC0-DAF8-24019474C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2"/>
            <a:ext cx="5744335" cy="979204"/>
          </a:xfrm>
        </p:spPr>
        <p:txBody>
          <a:bodyPr lIns="0" tIns="0" rIns="0" bIns="0" anchor="t">
            <a:noAutofit/>
          </a:bodyPr>
          <a:lstStyle>
            <a:lvl1pPr>
              <a:defRPr sz="3600" baseline="0">
                <a:latin typeface="+mj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D5AF112-F5BD-9AA8-0E64-A6972333D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915" y="2046038"/>
            <a:ext cx="4831207" cy="356813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D9A5508-A146-4C36-FF14-5B78325C52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68966" y="1112838"/>
            <a:ext cx="3475649" cy="497522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04F5115-4987-5C8E-E191-E06A29A553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10733" y="2803273"/>
            <a:ext cx="2121408" cy="2121408"/>
          </a:xfrm>
          <a:prstGeom prst="ellipse">
            <a:avLst/>
          </a:prstGeom>
          <a:solidFill>
            <a:schemeClr val="accent1">
              <a:alpha val="72000"/>
            </a:schemeClr>
          </a:solidFill>
        </p:spPr>
        <p:txBody>
          <a:bodyPr/>
          <a:lstStyle>
            <a:lvl1pPr>
              <a:defRPr sz="3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1EA969D2-43E7-374C-2BD3-3ED94ADEAE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58537" y="4711495"/>
            <a:ext cx="192024" cy="1033272"/>
          </a:xfrm>
          <a:prstGeom prst="rect">
            <a:avLst/>
          </a:prstGeom>
          <a:solidFill>
            <a:schemeClr val="accent1">
              <a:alpha val="83000"/>
            </a:schemeClr>
          </a:solidFill>
        </p:spPr>
        <p:txBody>
          <a:bodyPr/>
          <a:lstStyle>
            <a:lvl1pPr>
              <a:defRPr sz="3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E7E217-DB17-AA1B-8753-DBFDF42AB3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6FA3F1-16D7-20B8-B929-59317A576C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579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rge walking intersection with one lone person">
            <a:extLst>
              <a:ext uri="{FF2B5EF4-FFF2-40B4-BE49-F238E27FC236}">
                <a16:creationId xmlns:a16="http://schemas.microsoft.com/office/drawing/2014/main" id="{09010683-ED2B-BF6C-90F9-AF09D38DB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7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1811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C7A66511-B85E-197E-52D6-398E0BABD4A3}"/>
              </a:ext>
            </a:extLst>
          </p:cNvPr>
          <p:cNvSpPr/>
          <p:nvPr userDrawn="1"/>
        </p:nvSpPr>
        <p:spPr>
          <a:xfrm>
            <a:off x="777819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36714-0A6D-7D0D-3336-B8081C409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7196" y="2188196"/>
            <a:ext cx="5985159" cy="1594507"/>
          </a:xfrm>
        </p:spPr>
        <p:txBody>
          <a:bodyPr lIns="0" tIns="0" rIns="0" bIns="0" anchor="b">
            <a:noAutofit/>
          </a:bodyPr>
          <a:lstStyle>
            <a:lvl1pPr>
              <a:defRPr sz="3600" b="1" i="0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FA9DBC5-E4A8-5230-9CE1-902849869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7196" y="3790988"/>
            <a:ext cx="5444517" cy="1731890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9F29DD-6F0C-B005-FD16-89C061AE31C9}"/>
              </a:ext>
            </a:extLst>
          </p:cNvPr>
          <p:cNvSpPr/>
          <p:nvPr userDrawn="1"/>
        </p:nvSpPr>
        <p:spPr>
          <a:xfrm>
            <a:off x="10408059" y="1151133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980795-C54D-B27A-60D2-8758CAF840E2}"/>
              </a:ext>
            </a:extLst>
          </p:cNvPr>
          <p:cNvSpPr/>
          <p:nvPr userDrawn="1"/>
        </p:nvSpPr>
        <p:spPr>
          <a:xfrm>
            <a:off x="10987993" y="114070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05DD54-AC6C-8FD6-3ABF-282F1F124B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CBBA03-8EAF-9651-6DC8-7316BA1FE5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0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6222" y="654637"/>
            <a:ext cx="4834517" cy="2774361"/>
          </a:xfrm>
        </p:spPr>
        <p:txBody>
          <a:bodyPr lIns="0" tIns="0" rIns="0" bIns="0" anchor="b">
            <a:noAutofit/>
          </a:bodyPr>
          <a:lstStyle>
            <a:lvl1pPr>
              <a:defRPr sz="3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46650F3-FE62-E3A1-C1F7-6A7E767D00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5412" y="653461"/>
            <a:ext cx="4597556" cy="55499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6221" y="3429000"/>
            <a:ext cx="4834517" cy="277436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DE39F4-E652-D021-FAC3-9A057954548D}"/>
              </a:ext>
            </a:extLst>
          </p:cNvPr>
          <p:cNvSpPr/>
          <p:nvPr userDrawn="1"/>
        </p:nvSpPr>
        <p:spPr>
          <a:xfrm>
            <a:off x="0" y="0"/>
            <a:ext cx="453347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1"/>
            <a:ext cx="10506416" cy="1128519"/>
          </a:xfrm>
        </p:spPr>
        <p:txBody>
          <a:bodyPr lIns="0" tIns="0" rIns="0" bIns="0" anchor="t">
            <a:noAutofit/>
          </a:bodyPr>
          <a:lstStyle>
            <a:lvl1pPr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763DD79-6EE3-B8D8-0CBF-2151E351590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6438" y="2090460"/>
            <a:ext cx="4729163" cy="3271838"/>
          </a:xfrm>
          <a:custGeom>
            <a:avLst/>
            <a:gdLst>
              <a:gd name="connsiteX0" fmla="*/ 0 w 4729163"/>
              <a:gd name="connsiteY0" fmla="*/ 0 h 3271838"/>
              <a:gd name="connsiteX1" fmla="*/ 4729163 w 4729163"/>
              <a:gd name="connsiteY1" fmla="*/ 0 h 3271838"/>
              <a:gd name="connsiteX2" fmla="*/ 4729163 w 4729163"/>
              <a:gd name="connsiteY2" fmla="*/ 1519113 h 3271838"/>
              <a:gd name="connsiteX3" fmla="*/ 4674888 w 4729163"/>
              <a:gd name="connsiteY3" fmla="*/ 1524585 h 3271838"/>
              <a:gd name="connsiteX4" fmla="*/ 4145679 w 4729163"/>
              <a:gd name="connsiteY4" fmla="*/ 2173901 h 3271838"/>
              <a:gd name="connsiteX5" fmla="*/ 4674888 w 4729163"/>
              <a:gd name="connsiteY5" fmla="*/ 2823218 h 3271838"/>
              <a:gd name="connsiteX6" fmla="*/ 4729163 w 4729163"/>
              <a:gd name="connsiteY6" fmla="*/ 2828689 h 3271838"/>
              <a:gd name="connsiteX7" fmla="*/ 4729163 w 4729163"/>
              <a:gd name="connsiteY7" fmla="*/ 3271838 h 3271838"/>
              <a:gd name="connsiteX8" fmla="*/ 0 w 4729163"/>
              <a:gd name="connsiteY8" fmla="*/ 3271838 h 327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9163" h="3271838">
                <a:moveTo>
                  <a:pt x="0" y="0"/>
                </a:moveTo>
                <a:lnTo>
                  <a:pt x="4729163" y="0"/>
                </a:lnTo>
                <a:lnTo>
                  <a:pt x="4729163" y="1519113"/>
                </a:lnTo>
                <a:lnTo>
                  <a:pt x="4674888" y="1524585"/>
                </a:lnTo>
                <a:cubicBezTo>
                  <a:pt x="4372869" y="1586387"/>
                  <a:pt x="4145679" y="1853613"/>
                  <a:pt x="4145679" y="2173901"/>
                </a:cubicBezTo>
                <a:cubicBezTo>
                  <a:pt x="4145679" y="2494190"/>
                  <a:pt x="4372869" y="2761416"/>
                  <a:pt x="4674888" y="2823218"/>
                </a:cubicBezTo>
                <a:lnTo>
                  <a:pt x="4729163" y="2828689"/>
                </a:lnTo>
                <a:lnTo>
                  <a:pt x="4729163" y="3271838"/>
                </a:lnTo>
                <a:lnTo>
                  <a:pt x="0" y="327183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78650" y="2087562"/>
            <a:ext cx="4375150" cy="389106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3A22C8-6F2C-1CDE-8309-91BEE025D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92117" y="3601579"/>
            <a:ext cx="1325563" cy="1325563"/>
          </a:xfrm>
          <a:prstGeom prst="ellipse">
            <a:avLst/>
          </a:pr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D6503F-0A61-068C-55A7-DCFF406FB3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AB612C-940F-4C41-D28D-9328F152416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C36ADBF6-BB82-4096-70C0-7517A47A41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1975" b="1533"/>
          <a:stretch>
            <a:fillRect/>
          </a:stretch>
        </p:blipFill>
        <p:spPr>
          <a:xfrm rot="8325578">
            <a:off x="-1775001" y="-1607470"/>
            <a:ext cx="10567962" cy="8905077"/>
          </a:xfrm>
          <a:custGeom>
            <a:avLst/>
            <a:gdLst>
              <a:gd name="connsiteX0" fmla="*/ 6047036 w 10567962"/>
              <a:gd name="connsiteY0" fmla="*/ 8905077 h 8905077"/>
              <a:gd name="connsiteX1" fmla="*/ 0 w 10567962"/>
              <a:gd name="connsiteY1" fmla="*/ 3603767 h 8905077"/>
              <a:gd name="connsiteX2" fmla="*/ 0 w 10567962"/>
              <a:gd name="connsiteY2" fmla="*/ 0 h 8905077"/>
              <a:gd name="connsiteX3" fmla="*/ 6292508 w 10567962"/>
              <a:gd name="connsiteY3" fmla="*/ 0 h 8905077"/>
              <a:gd name="connsiteX4" fmla="*/ 10567962 w 10567962"/>
              <a:gd name="connsiteY4" fmla="*/ 3748201 h 890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67962" h="8905077">
                <a:moveTo>
                  <a:pt x="6047036" y="8905077"/>
                </a:moveTo>
                <a:lnTo>
                  <a:pt x="0" y="3603767"/>
                </a:lnTo>
                <a:lnTo>
                  <a:pt x="0" y="0"/>
                </a:lnTo>
                <a:lnTo>
                  <a:pt x="6292508" y="0"/>
                </a:lnTo>
                <a:lnTo>
                  <a:pt x="10567962" y="3748201"/>
                </a:lnTo>
                <a:close/>
              </a:path>
            </a:pathLst>
          </a:cu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FA127B08-9EC5-3FDF-B7CC-DF3587255E18}"/>
              </a:ext>
            </a:extLst>
          </p:cNvPr>
          <p:cNvSpPr/>
          <p:nvPr userDrawn="1"/>
        </p:nvSpPr>
        <p:spPr>
          <a:xfrm>
            <a:off x="925160" y="4144752"/>
            <a:ext cx="4788322" cy="2713249"/>
          </a:xfrm>
          <a:custGeom>
            <a:avLst/>
            <a:gdLst>
              <a:gd name="connsiteX0" fmla="*/ 2394161 w 4788322"/>
              <a:gd name="connsiteY0" fmla="*/ 0 h 2713249"/>
              <a:gd name="connsiteX1" fmla="*/ 4788322 w 4788322"/>
              <a:gd name="connsiteY1" fmla="*/ 2394161 h 2713249"/>
              <a:gd name="connsiteX2" fmla="*/ 4775962 w 4788322"/>
              <a:gd name="connsiteY2" fmla="*/ 2638950 h 2713249"/>
              <a:gd name="connsiteX3" fmla="*/ 4764622 w 4788322"/>
              <a:gd name="connsiteY3" fmla="*/ 2713249 h 2713249"/>
              <a:gd name="connsiteX4" fmla="*/ 23700 w 4788322"/>
              <a:gd name="connsiteY4" fmla="*/ 2713249 h 2713249"/>
              <a:gd name="connsiteX5" fmla="*/ 12361 w 4788322"/>
              <a:gd name="connsiteY5" fmla="*/ 2638950 h 2713249"/>
              <a:gd name="connsiteX6" fmla="*/ 0 w 4788322"/>
              <a:gd name="connsiteY6" fmla="*/ 2394161 h 2713249"/>
              <a:gd name="connsiteX7" fmla="*/ 2394161 w 4788322"/>
              <a:gd name="connsiteY7" fmla="*/ 0 h 271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8322" h="2713249">
                <a:moveTo>
                  <a:pt x="2394161" y="0"/>
                </a:moveTo>
                <a:cubicBezTo>
                  <a:pt x="3716420" y="0"/>
                  <a:pt x="4788322" y="1071902"/>
                  <a:pt x="4788322" y="2394161"/>
                </a:cubicBezTo>
                <a:cubicBezTo>
                  <a:pt x="4788322" y="2476803"/>
                  <a:pt x="4784135" y="2558466"/>
                  <a:pt x="4775962" y="2638950"/>
                </a:cubicBezTo>
                <a:lnTo>
                  <a:pt x="4764622" y="2713249"/>
                </a:lnTo>
                <a:lnTo>
                  <a:pt x="23700" y="2713249"/>
                </a:lnTo>
                <a:lnTo>
                  <a:pt x="12361" y="2638950"/>
                </a:lnTo>
                <a:cubicBezTo>
                  <a:pt x="4187" y="2558466"/>
                  <a:pt x="0" y="2476803"/>
                  <a:pt x="0" y="2394161"/>
                </a:cubicBezTo>
                <a:cubicBezTo>
                  <a:pt x="0" y="1071902"/>
                  <a:pt x="1071902" y="0"/>
                  <a:pt x="2394161" y="0"/>
                </a:cubicBezTo>
                <a:close/>
              </a:path>
            </a:pathLst>
          </a:cu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651D38D-DD64-4914-C669-30AA47A5A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3445" y="2043946"/>
            <a:ext cx="6034216" cy="1439604"/>
          </a:xfrm>
        </p:spPr>
        <p:txBody>
          <a:bodyPr lIns="0" tIns="0" rIns="0" bIns="0" anchor="b">
            <a:noAutofit/>
          </a:bodyPr>
          <a:lstStyle>
            <a:lvl1pPr>
              <a:defRPr sz="3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A8DA7F4-A65E-7F16-9966-719CC1CE28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13445" y="3469262"/>
            <a:ext cx="6034216" cy="108564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 cap="all" spc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1B6B04-886C-2862-3BD4-97071FCAD7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0F1657-AAC1-699F-C320-E5260E3806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06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250F21D-F2DD-7321-0EAB-DA9F671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168" y="1828800"/>
            <a:ext cx="10126362" cy="4351338"/>
          </a:xfrm>
        </p:spPr>
        <p:txBody>
          <a:bodyPr lIns="0" tIns="0" rIns="0" bIns="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EECBEC-47C0-1CBF-96E7-318D538984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5D78F7-5CBD-4D51-970A-4C050848D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879" y="884902"/>
            <a:ext cx="4567228" cy="1877976"/>
          </a:xfrm>
        </p:spPr>
        <p:txBody>
          <a:bodyPr lIns="0" tIns="0" rIns="0" bIns="0">
            <a:noAutofit/>
          </a:bodyPr>
          <a:lstStyle>
            <a:lvl1pPr>
              <a:defRPr sz="3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2125" y="409576"/>
            <a:ext cx="5789913" cy="6067424"/>
          </a:xfrm>
        </p:spPr>
        <p:txBody>
          <a:bodyPr lIns="0" tIns="0" rIns="0" bIns="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reeform 5" descr="Man looking up at skyscrapers">
            <a:extLst>
              <a:ext uri="{FF2B5EF4-FFF2-40B4-BE49-F238E27FC236}">
                <a16:creationId xmlns:a16="http://schemas.microsoft.com/office/drawing/2014/main" id="{7BCB4311-6C5C-4FCF-5824-E1C8254AC360}"/>
              </a:ext>
            </a:extLst>
          </p:cNvPr>
          <p:cNvSpPr/>
          <p:nvPr userDrawn="1"/>
        </p:nvSpPr>
        <p:spPr>
          <a:xfrm rot="2329651">
            <a:off x="-532604" y="2895950"/>
            <a:ext cx="5658498" cy="5088743"/>
          </a:xfrm>
          <a:custGeom>
            <a:avLst/>
            <a:gdLst>
              <a:gd name="connsiteX0" fmla="*/ 1041364 w 5658498"/>
              <a:gd name="connsiteY0" fmla="*/ 660618 h 5088743"/>
              <a:gd name="connsiteX1" fmla="*/ 2881574 w 5658498"/>
              <a:gd name="connsiteY1" fmla="*/ 0 h 5088743"/>
              <a:gd name="connsiteX2" fmla="*/ 5644500 w 5658498"/>
              <a:gd name="connsiteY2" fmla="*/ 2032703 h 5088743"/>
              <a:gd name="connsiteX3" fmla="*/ 5658498 w 5658498"/>
              <a:gd name="connsiteY3" fmla="*/ 2087143 h 5088743"/>
              <a:gd name="connsiteX4" fmla="*/ 1928931 w 5658498"/>
              <a:gd name="connsiteY4" fmla="*/ 5088743 h 5088743"/>
              <a:gd name="connsiteX5" fmla="*/ 0 w 5658498"/>
              <a:gd name="connsiteY5" fmla="*/ 2691993 h 5088743"/>
              <a:gd name="connsiteX6" fmla="*/ 7450 w 5658498"/>
              <a:gd name="connsiteY6" fmla="*/ 2560795 h 5088743"/>
              <a:gd name="connsiteX7" fmla="*/ 1041364 w 5658498"/>
              <a:gd name="connsiteY7" fmla="*/ 660618 h 508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58498" h="5088743">
                <a:moveTo>
                  <a:pt x="1041364" y="660618"/>
                </a:moveTo>
                <a:cubicBezTo>
                  <a:pt x="1541443" y="247916"/>
                  <a:pt x="2182557" y="0"/>
                  <a:pt x="2881574" y="0"/>
                </a:cubicBezTo>
                <a:cubicBezTo>
                  <a:pt x="4179749" y="0"/>
                  <a:pt x="5278215" y="855058"/>
                  <a:pt x="5644500" y="2032703"/>
                </a:cubicBezTo>
                <a:lnTo>
                  <a:pt x="5658498" y="2087143"/>
                </a:lnTo>
                <a:lnTo>
                  <a:pt x="1928931" y="5088743"/>
                </a:lnTo>
                <a:lnTo>
                  <a:pt x="0" y="2691993"/>
                </a:lnTo>
                <a:lnTo>
                  <a:pt x="7450" y="2560795"/>
                </a:lnTo>
                <a:cubicBezTo>
                  <a:pt x="94683" y="1797754"/>
                  <a:pt x="478776" y="1124908"/>
                  <a:pt x="1041364" y="660618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8000" contras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B5704EA-7A65-5CC2-D428-F28396B06208}"/>
              </a:ext>
            </a:extLst>
          </p:cNvPr>
          <p:cNvSpPr/>
          <p:nvPr userDrawn="1"/>
        </p:nvSpPr>
        <p:spPr>
          <a:xfrm>
            <a:off x="356461" y="2238899"/>
            <a:ext cx="1411557" cy="1411557"/>
          </a:xfrm>
          <a:prstGeom prst="ellipse">
            <a:avLst/>
          </a:prstGeom>
          <a:solidFill>
            <a:schemeClr val="accent1">
              <a:alpha val="7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231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9880" y="1781357"/>
            <a:ext cx="5157787" cy="823912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9880" y="2605269"/>
            <a:ext cx="5157787" cy="3684588"/>
          </a:xfrm>
        </p:spPr>
        <p:txBody>
          <a:bodyPr lIns="0" tIns="0" rIns="0" bIns="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2292" y="1781357"/>
            <a:ext cx="5183188" cy="823912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292" y="2605269"/>
            <a:ext cx="5183188" cy="3684588"/>
          </a:xfrm>
        </p:spPr>
        <p:txBody>
          <a:bodyPr lIns="0" tIns="0" rIns="0" bIns="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EB52FD-12DF-7F90-E06C-0C83CEB26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5B760E-02DF-5B11-D744-D98DE8A01E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BFEC7-DD3B-F9AE-2192-83960534DE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AB86DE8E-78DF-CA66-5AED-C7FF0CCF0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17383" y="4010866"/>
            <a:ext cx="5056094" cy="2847135"/>
          </a:xfrm>
          <a:custGeom>
            <a:avLst/>
            <a:gdLst>
              <a:gd name="connsiteX0" fmla="*/ 2528047 w 5056094"/>
              <a:gd name="connsiteY0" fmla="*/ 0 h 2847135"/>
              <a:gd name="connsiteX1" fmla="*/ 5056094 w 5056094"/>
              <a:gd name="connsiteY1" fmla="*/ 2528047 h 2847135"/>
              <a:gd name="connsiteX2" fmla="*/ 5043042 w 5056094"/>
              <a:gd name="connsiteY2" fmla="*/ 2786525 h 2847135"/>
              <a:gd name="connsiteX3" fmla="*/ 5033792 w 5056094"/>
              <a:gd name="connsiteY3" fmla="*/ 2847135 h 2847135"/>
              <a:gd name="connsiteX4" fmla="*/ 22302 w 5056094"/>
              <a:gd name="connsiteY4" fmla="*/ 2847135 h 2847135"/>
              <a:gd name="connsiteX5" fmla="*/ 13052 w 5056094"/>
              <a:gd name="connsiteY5" fmla="*/ 2786525 h 2847135"/>
              <a:gd name="connsiteX6" fmla="*/ 0 w 5056094"/>
              <a:gd name="connsiteY6" fmla="*/ 2528047 h 2847135"/>
              <a:gd name="connsiteX7" fmla="*/ 2528047 w 5056094"/>
              <a:gd name="connsiteY7" fmla="*/ 0 h 284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56094" h="2847135">
                <a:moveTo>
                  <a:pt x="2528047" y="0"/>
                </a:moveTo>
                <a:cubicBezTo>
                  <a:pt x="3924249" y="0"/>
                  <a:pt x="5056094" y="1131845"/>
                  <a:pt x="5056094" y="2528047"/>
                </a:cubicBezTo>
                <a:cubicBezTo>
                  <a:pt x="5056094" y="2615310"/>
                  <a:pt x="5051673" y="2701540"/>
                  <a:pt x="5043042" y="2786525"/>
                </a:cubicBezTo>
                <a:lnTo>
                  <a:pt x="5033792" y="2847135"/>
                </a:lnTo>
                <a:lnTo>
                  <a:pt x="22302" y="2847135"/>
                </a:lnTo>
                <a:lnTo>
                  <a:pt x="13052" y="2786525"/>
                </a:lnTo>
                <a:cubicBezTo>
                  <a:pt x="4422" y="2701540"/>
                  <a:pt x="0" y="2615310"/>
                  <a:pt x="0" y="2528047"/>
                </a:cubicBezTo>
                <a:cubicBezTo>
                  <a:pt x="0" y="1131845"/>
                  <a:pt x="1131845" y="0"/>
                  <a:pt x="2528047" y="0"/>
                </a:cubicBezTo>
                <a:close/>
              </a:path>
            </a:pathLst>
          </a:custGeom>
          <a:solidFill>
            <a:schemeClr val="accent1">
              <a:alpha val="8969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2" name="Picture 11" descr="Modern house with cubic design">
            <a:extLst>
              <a:ext uri="{FF2B5EF4-FFF2-40B4-BE49-F238E27FC236}">
                <a16:creationId xmlns:a16="http://schemas.microsoft.com/office/drawing/2014/main" id="{FE966628-FEAF-3BD3-2DC4-23A466ABB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2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3487"/>
          <a:stretch/>
        </p:blipFill>
        <p:spPr>
          <a:xfrm>
            <a:off x="2531165" y="2125402"/>
            <a:ext cx="9279835" cy="47325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8500" y="1155320"/>
            <a:ext cx="8244113" cy="970081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3000" b="0" i="0" spc="0" baseline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04A311B-BF0E-4ABD-250E-58093E12EC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8500" y="2229358"/>
            <a:ext cx="7044643" cy="559184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spc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310569-B083-466A-F24B-8C44360B4E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B78C1-0CD8-FD34-E7BB-B8F6E296A4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227E488-456A-A645-EEF4-38AAED9C5E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327" y="1747520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4825303-FCCD-E705-1213-BF7CF16DF7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0326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9000"/>
            </a:scheme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5524" y="5567730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EA9E795C-FED0-FB6B-2D18-0BDABCA2C5B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89968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BF18F814-0B06-5B49-EC7F-2FFDDB498F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89968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9000"/>
            </a:scheme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518B0AC6-8555-9EC9-31D5-2D41E9278A3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31421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1026B989-CBAD-BCCA-CE61-AC5ABC3F875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139567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3A6E4A81-98BC-4A0B-637E-A8A4EF704A2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39567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9000"/>
            </a:scheme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71F3A8D-7485-35BA-4D51-752E669CD51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60967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EC3EE756-2FF0-64E0-D905-235B8973F7D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55158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5068E76-B8E5-A95C-FAAC-7F43B2481D1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55158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79000"/>
            </a:scheme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5985B1DB-E488-ABA9-E8FB-18D2006DCE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90513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C1105-93C5-0E50-1656-271A54E5D97D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34F48D-1D23-34DB-1FB6-07EEB752692C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419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688C66-2A77-64CD-38B5-90492185CACE}"/>
              </a:ext>
            </a:extLst>
          </p:cNvPr>
          <p:cNvSpPr/>
          <p:nvPr userDrawn="1"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854442" y="2953511"/>
            <a:ext cx="6291068" cy="384048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438" y="409576"/>
            <a:ext cx="109728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5644" y="1825625"/>
            <a:ext cx="11098307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716512" y="6382510"/>
            <a:ext cx="566928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9" r:id="rId4"/>
    <p:sldLayoutId id="2147483652" r:id="rId5"/>
    <p:sldLayoutId id="2147483665" r:id="rId6"/>
    <p:sldLayoutId id="2147483653" r:id="rId7"/>
    <p:sldLayoutId id="2147483654" r:id="rId8"/>
    <p:sldLayoutId id="2147483658" r:id="rId9"/>
    <p:sldLayoutId id="2147483655" r:id="rId10"/>
    <p:sldLayoutId id="2147483656" r:id="rId11"/>
    <p:sldLayoutId id="2147483657" r:id="rId12"/>
    <p:sldLayoutId id="2147483664" r:id="rId13"/>
    <p:sldLayoutId id="2147483663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2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orient="horz" pos="1152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19" userDrawn="1">
          <p15:clr>
            <a:srgbClr val="547EBF"/>
          </p15:clr>
        </p15:guide>
        <p15:guide id="20" pos="7680" userDrawn="1">
          <p15:clr>
            <a:srgbClr val="547EBF"/>
          </p15:clr>
        </p15:guide>
        <p15:guide id="21" pos="528" userDrawn="1">
          <p15:clr>
            <a:srgbClr val="547EBF"/>
          </p15:clr>
        </p15:guide>
        <p15:guide id="22" pos="6912" userDrawn="1">
          <p15:clr>
            <a:srgbClr val="547EBF"/>
          </p15:clr>
        </p15:guide>
        <p15:guide id="23" orient="horz" pos="240" userDrawn="1">
          <p15:clr>
            <a:srgbClr val="547EBF"/>
          </p15:clr>
        </p15:guide>
        <p15:guide id="25" orient="horz" pos="552" userDrawn="1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7.png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228BAE-048B-681E-DD8D-BD96B22560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Bipa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tenaga</a:t>
            </a:r>
            <a:r>
              <a:rPr lang="en-US" dirty="0"/>
              <a:t> </a:t>
            </a:r>
            <a:r>
              <a:rPr lang="en-US" dirty="0" err="1"/>
              <a:t>kerja</a:t>
            </a:r>
            <a:r>
              <a:rPr lang="en-US" dirty="0"/>
              <a:t> </a:t>
            </a:r>
            <a:r>
              <a:rPr lang="en-US" dirty="0" err="1"/>
              <a:t>asing</a:t>
            </a:r>
            <a:r>
              <a:rPr lang="en-US" dirty="0"/>
              <a:t> 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3AFD8D3D-82CB-EA16-814E-A3FED8BBF3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Ppriska</a:t>
            </a:r>
            <a:r>
              <a:rPr lang="en-US" dirty="0"/>
              <a:t> Filomena </a:t>
            </a:r>
            <a:r>
              <a:rPr lang="en-US" dirty="0" err="1"/>
              <a:t>iku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1F5FA-DADF-4FCC-8AE7-3600027EC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Ukbi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</a:t>
            </a:r>
            <a:r>
              <a:rPr lang="en-US" sz="2400" dirty="0" err="1"/>
              <a:t>standar</a:t>
            </a:r>
            <a:r>
              <a:rPr lang="en-US" sz="2400" dirty="0"/>
              <a:t> </a:t>
            </a:r>
            <a:r>
              <a:rPr lang="en-US" sz="2400" dirty="0" err="1"/>
              <a:t>kemahiran</a:t>
            </a:r>
            <a:r>
              <a:rPr lang="en-US" sz="2400" dirty="0"/>
              <a:t> </a:t>
            </a:r>
            <a:r>
              <a:rPr lang="en-US" sz="2400" dirty="0" err="1"/>
              <a:t>berbahasa</a:t>
            </a:r>
            <a:r>
              <a:rPr lang="en-US" sz="2400" dirty="0"/>
              <a:t> Indonesia </a:t>
            </a:r>
            <a:r>
              <a:rPr lang="en-US" sz="2400" dirty="0" err="1"/>
              <a:t>bagi</a:t>
            </a:r>
            <a:r>
              <a:rPr lang="en-US" sz="2400" dirty="0"/>
              <a:t> </a:t>
            </a:r>
            <a:r>
              <a:rPr lang="en-US" sz="2400" dirty="0" err="1"/>
              <a:t>tka</a:t>
            </a:r>
            <a:endParaRPr lang="en-ID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F0C36-9546-4872-B8CF-A7123DD149D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D" sz="1800" dirty="0"/>
              <a:t>UKBI </a:t>
            </a:r>
            <a:r>
              <a:rPr lang="en-ID" sz="1800" dirty="0" err="1"/>
              <a:t>adalah</a:t>
            </a:r>
            <a:r>
              <a:rPr lang="en-ID" sz="1800" dirty="0"/>
              <a:t> </a:t>
            </a:r>
            <a:r>
              <a:rPr lang="en-ID" sz="1800" dirty="0" err="1"/>
              <a:t>tes</a:t>
            </a:r>
            <a:r>
              <a:rPr lang="en-ID" sz="1800" dirty="0"/>
              <a:t> </a:t>
            </a:r>
            <a:r>
              <a:rPr lang="en-ID" sz="1800" dirty="0" err="1"/>
              <a:t>standar</a:t>
            </a:r>
            <a:r>
              <a:rPr lang="en-ID" sz="1800" dirty="0"/>
              <a:t> </a:t>
            </a:r>
            <a:r>
              <a:rPr lang="en-ID" sz="1800" dirty="0" err="1"/>
              <a:t>milik</a:t>
            </a:r>
            <a:r>
              <a:rPr lang="en-ID" sz="1800" dirty="0"/>
              <a:t> Badan Bahasa dan </a:t>
            </a:r>
            <a:r>
              <a:rPr lang="en-ID" sz="1800" dirty="0" err="1"/>
              <a:t>Perbukuan</a:t>
            </a:r>
            <a:r>
              <a:rPr lang="en-ID" sz="1800" dirty="0"/>
              <a:t>, </a:t>
            </a:r>
            <a:r>
              <a:rPr lang="en-ID" sz="1800" dirty="0" err="1"/>
              <a:t>Kemendikbud</a:t>
            </a:r>
            <a:r>
              <a:rPr lang="en-ID" sz="1800" dirty="0"/>
              <a:t> yang </a:t>
            </a:r>
            <a:r>
              <a:rPr lang="en-ID" sz="1800" dirty="0" err="1"/>
              <a:t>keberadaannya</a:t>
            </a:r>
            <a:r>
              <a:rPr lang="en-ID" sz="1800" dirty="0"/>
              <a:t> </a:t>
            </a:r>
            <a:r>
              <a:rPr lang="en-ID" sz="1800" dirty="0" err="1"/>
              <a:t>sangat</a:t>
            </a:r>
            <a:r>
              <a:rPr lang="en-ID" sz="1800" dirty="0"/>
              <a:t> </a:t>
            </a:r>
            <a:r>
              <a:rPr lang="en-ID" sz="1800" dirty="0" err="1"/>
              <a:t>kuat</a:t>
            </a:r>
            <a:r>
              <a:rPr lang="en-ID" sz="1800" dirty="0"/>
              <a:t> </a:t>
            </a:r>
            <a:r>
              <a:rPr lang="en-ID" sz="1800" dirty="0" err="1"/>
              <a:t>karena</a:t>
            </a:r>
            <a:r>
              <a:rPr lang="en-ID" sz="1800" dirty="0"/>
              <a:t> </a:t>
            </a:r>
            <a:r>
              <a:rPr lang="en-ID" sz="1800" dirty="0" err="1"/>
              <a:t>didasari</a:t>
            </a:r>
            <a:r>
              <a:rPr lang="en-ID" sz="1800" dirty="0"/>
              <a:t> oleh </a:t>
            </a:r>
            <a:r>
              <a:rPr lang="en-ID" sz="1800" dirty="0" err="1"/>
              <a:t>peraturan</a:t>
            </a:r>
            <a:r>
              <a:rPr lang="en-ID" sz="1800" dirty="0"/>
              <a:t> </a:t>
            </a:r>
            <a:r>
              <a:rPr lang="en-ID" sz="1800" dirty="0" err="1"/>
              <a:t>perundang</a:t>
            </a:r>
            <a:r>
              <a:rPr lang="en-ID" sz="1800" dirty="0"/>
              <a:t> </a:t>
            </a:r>
            <a:r>
              <a:rPr lang="en-ID" sz="1800" dirty="0" err="1"/>
              <a:t>undangan</a:t>
            </a:r>
            <a:r>
              <a:rPr lang="en-ID" sz="1800" dirty="0"/>
              <a:t>. </a:t>
            </a:r>
            <a:r>
              <a:rPr lang="en-ID" sz="1800" dirty="0" err="1"/>
              <a:t>Pembahasan</a:t>
            </a:r>
            <a:r>
              <a:rPr lang="en-ID" sz="1800" dirty="0"/>
              <a:t> </a:t>
            </a:r>
            <a:r>
              <a:rPr lang="en-ID" sz="1800" dirty="0" err="1"/>
              <a:t>mengenai</a:t>
            </a:r>
            <a:r>
              <a:rPr lang="en-ID" sz="1800" dirty="0"/>
              <a:t> </a:t>
            </a:r>
            <a:r>
              <a:rPr lang="en-ID" sz="1800" dirty="0" err="1"/>
              <a:t>gagasan</a:t>
            </a:r>
            <a:r>
              <a:rPr lang="en-ID" sz="1800" dirty="0"/>
              <a:t> </a:t>
            </a:r>
            <a:r>
              <a:rPr lang="en-ID" sz="1800" dirty="0" err="1"/>
              <a:t>pengujian</a:t>
            </a:r>
            <a:r>
              <a:rPr lang="en-ID" sz="1800" dirty="0"/>
              <a:t> </a:t>
            </a:r>
            <a:r>
              <a:rPr lang="en-ID" sz="1800" dirty="0" err="1"/>
              <a:t>bahasa</a:t>
            </a:r>
            <a:r>
              <a:rPr lang="en-ID" sz="1800" dirty="0"/>
              <a:t> </a:t>
            </a:r>
            <a:r>
              <a:rPr lang="en-ID" sz="1800" dirty="0" err="1"/>
              <a:t>sudah</a:t>
            </a:r>
            <a:r>
              <a:rPr lang="en-ID" sz="1800" dirty="0"/>
              <a:t> </a:t>
            </a:r>
            <a:r>
              <a:rPr lang="en-ID" sz="1800" dirty="0" err="1"/>
              <a:t>dimulai</a:t>
            </a:r>
            <a:r>
              <a:rPr lang="en-ID" sz="1800" dirty="0"/>
              <a:t> </a:t>
            </a:r>
            <a:r>
              <a:rPr lang="en-ID" sz="1800" dirty="0" err="1"/>
              <a:t>sejak</a:t>
            </a:r>
            <a:r>
              <a:rPr lang="en-ID" sz="1800" dirty="0"/>
              <a:t> era </a:t>
            </a:r>
            <a:r>
              <a:rPr lang="en-ID" sz="1800" dirty="0" err="1"/>
              <a:t>sebelum</a:t>
            </a:r>
            <a:r>
              <a:rPr lang="en-ID" sz="1800" dirty="0"/>
              <a:t> </a:t>
            </a:r>
            <a:r>
              <a:rPr lang="en-ID" sz="1800" dirty="0" err="1"/>
              <a:t>kemerdekaan</a:t>
            </a:r>
            <a:r>
              <a:rPr lang="en-ID" sz="1800" dirty="0"/>
              <a:t>.</a:t>
            </a:r>
          </a:p>
          <a:p>
            <a:r>
              <a:rPr lang="en-ID" sz="1800" dirty="0" err="1"/>
              <a:t>Sebagai</a:t>
            </a:r>
            <a:r>
              <a:rPr lang="en-ID" sz="1800" dirty="0"/>
              <a:t> </a:t>
            </a:r>
            <a:r>
              <a:rPr lang="en-ID" sz="1800" dirty="0" err="1"/>
              <a:t>pendukungnya</a:t>
            </a:r>
            <a:r>
              <a:rPr lang="en-ID" sz="1800" dirty="0"/>
              <a:t>, </a:t>
            </a:r>
            <a:r>
              <a:rPr lang="en-ID" sz="1800" dirty="0" err="1"/>
              <a:t>sertifikasi</a:t>
            </a:r>
            <a:r>
              <a:rPr lang="en-ID" sz="1800" dirty="0"/>
              <a:t> Uji Kemahiran Bahasa Indonesia (UKBI) </a:t>
            </a:r>
            <a:r>
              <a:rPr lang="en-ID" sz="1800" dirty="0" err="1"/>
              <a:t>bagi</a:t>
            </a:r>
            <a:r>
              <a:rPr lang="en-ID" sz="1800" dirty="0"/>
              <a:t> </a:t>
            </a:r>
            <a:r>
              <a:rPr lang="en-ID" sz="1800" dirty="0" err="1"/>
              <a:t>warga</a:t>
            </a:r>
            <a:r>
              <a:rPr lang="en-ID" sz="1800" dirty="0"/>
              <a:t> negara </a:t>
            </a:r>
            <a:r>
              <a:rPr lang="en-ID" sz="1800" dirty="0" err="1"/>
              <a:t>asing</a:t>
            </a:r>
            <a:r>
              <a:rPr lang="en-ID" sz="1800" dirty="0"/>
              <a:t> yang </a:t>
            </a:r>
            <a:r>
              <a:rPr lang="en-ID" sz="1800" dirty="0" err="1"/>
              <a:t>berkepentingan</a:t>
            </a:r>
            <a:r>
              <a:rPr lang="en-ID" sz="1800" dirty="0"/>
              <a:t> di Indonesia </a:t>
            </a:r>
            <a:r>
              <a:rPr lang="en-ID" sz="1800" dirty="0" err="1"/>
              <a:t>wajib</a:t>
            </a:r>
            <a:r>
              <a:rPr lang="en-ID" sz="1800" dirty="0"/>
              <a:t> </a:t>
            </a:r>
            <a:r>
              <a:rPr lang="en-ID" sz="1800" dirty="0" err="1"/>
              <a:t>diberlakukan</a:t>
            </a:r>
            <a:r>
              <a:rPr lang="en-ID" sz="1800" dirty="0"/>
              <a:t>. UKBI </a:t>
            </a:r>
            <a:r>
              <a:rPr lang="en-ID" sz="1800" dirty="0" err="1"/>
              <a:t>memang</a:t>
            </a:r>
            <a:r>
              <a:rPr lang="en-ID" sz="1800" dirty="0"/>
              <a:t> </a:t>
            </a:r>
            <a:r>
              <a:rPr lang="en-ID" sz="1800" dirty="0" err="1"/>
              <a:t>sudah</a:t>
            </a:r>
            <a:r>
              <a:rPr lang="en-ID" sz="1800" dirty="0"/>
              <a:t> </a:t>
            </a:r>
            <a:r>
              <a:rPr lang="en-ID" sz="1800" dirty="0" err="1"/>
              <a:t>diberlakukan</a:t>
            </a:r>
            <a:r>
              <a:rPr lang="en-ID" sz="1800" dirty="0"/>
              <a:t> </a:t>
            </a:r>
            <a:r>
              <a:rPr lang="en-ID" sz="1800" dirty="0" err="1"/>
              <a:t>sejak</a:t>
            </a:r>
            <a:r>
              <a:rPr lang="en-ID" sz="1800" dirty="0"/>
              <a:t> 2006, </a:t>
            </a:r>
            <a:r>
              <a:rPr lang="en-ID" sz="1800" dirty="0" err="1"/>
              <a:t>tetapi</a:t>
            </a:r>
            <a:r>
              <a:rPr lang="en-ID" sz="1800" dirty="0"/>
              <a:t> </a:t>
            </a:r>
            <a:r>
              <a:rPr lang="en-ID" sz="1800" dirty="0" err="1"/>
              <a:t>dalam</a:t>
            </a:r>
            <a:r>
              <a:rPr lang="en-ID" sz="1800" dirty="0"/>
              <a:t> </a:t>
            </a:r>
            <a:r>
              <a:rPr lang="en-ID" sz="1800" dirty="0" err="1"/>
              <a:t>pelaksanaannya</a:t>
            </a:r>
            <a:r>
              <a:rPr lang="en-ID" sz="1800" dirty="0"/>
              <a:t>, </a:t>
            </a:r>
            <a:r>
              <a:rPr lang="en-ID" sz="1800" dirty="0" err="1"/>
              <a:t>Pemerintah</a:t>
            </a:r>
            <a:r>
              <a:rPr lang="en-ID" sz="1800" dirty="0"/>
              <a:t> yang </a:t>
            </a:r>
            <a:r>
              <a:rPr lang="en-ID" sz="1800" dirty="0" err="1"/>
              <a:t>dalam</a:t>
            </a:r>
            <a:r>
              <a:rPr lang="en-ID" sz="1800" dirty="0"/>
              <a:t> </a:t>
            </a:r>
            <a:r>
              <a:rPr lang="en-ID" sz="1800" dirty="0" err="1"/>
              <a:t>hal</a:t>
            </a:r>
            <a:r>
              <a:rPr lang="en-ID" sz="1800" dirty="0"/>
              <a:t> </a:t>
            </a:r>
            <a:r>
              <a:rPr lang="en-ID" sz="1800" dirty="0" err="1"/>
              <a:t>ini</a:t>
            </a:r>
            <a:r>
              <a:rPr lang="en-ID" sz="1800" dirty="0"/>
              <a:t> </a:t>
            </a:r>
            <a:r>
              <a:rPr lang="en-ID" sz="1800" dirty="0" err="1"/>
              <a:t>diwakili</a:t>
            </a:r>
            <a:r>
              <a:rPr lang="en-ID" sz="1800" dirty="0"/>
              <a:t> oleh Badan </a:t>
            </a:r>
            <a:r>
              <a:rPr lang="en-ID" sz="1800" dirty="0" err="1"/>
              <a:t>Pembinaan</a:t>
            </a:r>
            <a:r>
              <a:rPr lang="en-ID" sz="1800" dirty="0"/>
              <a:t> dan </a:t>
            </a:r>
            <a:r>
              <a:rPr lang="en-ID" sz="1800" dirty="0" err="1"/>
              <a:t>Pengembangan</a:t>
            </a:r>
            <a:r>
              <a:rPr lang="en-ID" sz="1800" dirty="0"/>
              <a:t> Bahasa </a:t>
            </a:r>
            <a:r>
              <a:rPr lang="en-ID" sz="1800" dirty="0" err="1"/>
              <a:t>masih</a:t>
            </a:r>
            <a:r>
              <a:rPr lang="en-ID" sz="1800" dirty="0"/>
              <a:t> </a:t>
            </a:r>
            <a:r>
              <a:rPr lang="en-ID" sz="1800" dirty="0" err="1"/>
              <a:t>perlu</a:t>
            </a:r>
            <a:r>
              <a:rPr lang="en-ID" sz="1800" dirty="0"/>
              <a:t> </a:t>
            </a:r>
            <a:r>
              <a:rPr lang="en-ID" sz="1800" dirty="0" err="1"/>
              <a:t>meningkatkan</a:t>
            </a:r>
            <a:r>
              <a:rPr lang="en-ID" sz="1800" dirty="0"/>
              <a:t> </a:t>
            </a:r>
            <a:r>
              <a:rPr lang="en-ID" sz="1800" dirty="0" err="1"/>
              <a:t>kualitas</a:t>
            </a:r>
            <a:r>
              <a:rPr lang="en-ID" sz="1800" dirty="0"/>
              <a:t> UKBI </a:t>
            </a:r>
            <a:r>
              <a:rPr lang="en-ID" sz="1800" dirty="0" err="1"/>
              <a:t>terutama</a:t>
            </a:r>
            <a:r>
              <a:rPr lang="en-ID" sz="1800" dirty="0"/>
              <a:t> </a:t>
            </a:r>
            <a:r>
              <a:rPr lang="en-ID" sz="1800" dirty="0" err="1"/>
              <a:t>dari</a:t>
            </a:r>
            <a:r>
              <a:rPr lang="en-ID" sz="1800" dirty="0"/>
              <a:t> </a:t>
            </a:r>
            <a:r>
              <a:rPr lang="en-ID" sz="1800" dirty="0" err="1"/>
              <a:t>sisi</a:t>
            </a:r>
            <a:r>
              <a:rPr lang="en-ID" sz="1800" dirty="0"/>
              <a:t> </a:t>
            </a:r>
            <a:r>
              <a:rPr lang="en-ID" sz="1800" dirty="0" err="1"/>
              <a:t>pelaksanaannya</a:t>
            </a:r>
            <a:r>
              <a:rPr lang="en-ID" sz="1800" dirty="0"/>
              <a:t> yang </a:t>
            </a:r>
            <a:r>
              <a:rPr lang="en-ID" sz="1800" dirty="0" err="1"/>
              <a:t>harus</a:t>
            </a:r>
            <a:r>
              <a:rPr lang="en-ID" sz="1800" dirty="0"/>
              <a:t> </a:t>
            </a:r>
            <a:r>
              <a:rPr lang="en-ID" sz="1800" dirty="0" err="1"/>
              <a:t>tegas</a:t>
            </a:r>
            <a:r>
              <a:rPr lang="en-ID" sz="1800" dirty="0"/>
              <a:t> </a:t>
            </a:r>
            <a:r>
              <a:rPr lang="en-ID" sz="1800" dirty="0" err="1"/>
              <a:t>untuk</a:t>
            </a:r>
            <a:r>
              <a:rPr lang="en-ID" sz="1800" dirty="0"/>
              <a:t> </a:t>
            </a:r>
            <a:r>
              <a:rPr lang="en-ID" sz="1800" dirty="0" err="1"/>
              <a:t>mewajibkan</a:t>
            </a:r>
            <a:r>
              <a:rPr lang="en-ID" sz="1800" dirty="0"/>
              <a:t> </a:t>
            </a:r>
            <a:r>
              <a:rPr lang="en-ID" sz="1800" dirty="0" err="1"/>
              <a:t>sertifikasi</a:t>
            </a:r>
            <a:r>
              <a:rPr lang="en-ID" sz="1800" dirty="0"/>
              <a:t> UKBI </a:t>
            </a:r>
            <a:r>
              <a:rPr lang="en-ID" sz="1800" dirty="0" err="1"/>
              <a:t>bagi</a:t>
            </a:r>
            <a:r>
              <a:rPr lang="en-ID" sz="1800" dirty="0"/>
              <a:t> </a:t>
            </a:r>
            <a:r>
              <a:rPr lang="en-ID" sz="1800" dirty="0" err="1"/>
              <a:t>warga</a:t>
            </a:r>
            <a:r>
              <a:rPr lang="en-ID" sz="1800" dirty="0"/>
              <a:t> negara </a:t>
            </a:r>
            <a:r>
              <a:rPr lang="en-ID" sz="1800" dirty="0" err="1"/>
              <a:t>asing</a:t>
            </a:r>
            <a:r>
              <a:rPr lang="en-ID" sz="1800" dirty="0"/>
              <a:t>, </a:t>
            </a:r>
            <a:r>
              <a:rPr lang="en-ID" sz="1800" dirty="0" err="1"/>
              <a:t>baik</a:t>
            </a:r>
            <a:r>
              <a:rPr lang="en-ID" sz="1800" dirty="0"/>
              <a:t> yang </a:t>
            </a:r>
            <a:r>
              <a:rPr lang="en-ID" sz="1800" dirty="0" err="1"/>
              <a:t>hendak</a:t>
            </a:r>
            <a:r>
              <a:rPr lang="en-ID" sz="1800" dirty="0"/>
              <a:t> </a:t>
            </a:r>
            <a:r>
              <a:rPr lang="en-ID" sz="1800" dirty="0" err="1"/>
              <a:t>melamar</a:t>
            </a:r>
            <a:r>
              <a:rPr lang="en-ID" sz="1800" dirty="0"/>
              <a:t> </a:t>
            </a:r>
            <a:r>
              <a:rPr lang="en-ID" sz="1800" dirty="0" err="1"/>
              <a:t>sebagai</a:t>
            </a:r>
            <a:r>
              <a:rPr lang="en-ID" sz="1800" dirty="0"/>
              <a:t> </a:t>
            </a:r>
            <a:r>
              <a:rPr lang="en-ID" sz="1800" dirty="0" err="1"/>
              <a:t>tenaga</a:t>
            </a:r>
            <a:r>
              <a:rPr lang="en-ID" sz="1800" dirty="0"/>
              <a:t> </a:t>
            </a:r>
            <a:r>
              <a:rPr lang="en-ID" sz="1800" dirty="0" err="1"/>
              <a:t>kerja</a:t>
            </a:r>
            <a:r>
              <a:rPr lang="en-ID" sz="1800" dirty="0"/>
              <a:t> </a:t>
            </a:r>
            <a:r>
              <a:rPr lang="en-ID" sz="1800" dirty="0" err="1"/>
              <a:t>maupun</a:t>
            </a:r>
            <a:r>
              <a:rPr lang="en-ID" sz="1800" dirty="0"/>
              <a:t> </a:t>
            </a:r>
            <a:r>
              <a:rPr lang="en-ID" sz="1800" dirty="0" err="1"/>
              <a:t>warga</a:t>
            </a:r>
            <a:r>
              <a:rPr lang="en-ID" sz="1800" dirty="0"/>
              <a:t> </a:t>
            </a:r>
            <a:r>
              <a:rPr lang="en-ID" sz="1800" dirty="0" err="1"/>
              <a:t>negera</a:t>
            </a:r>
            <a:r>
              <a:rPr lang="en-ID" sz="1800" dirty="0"/>
              <a:t> </a:t>
            </a:r>
            <a:r>
              <a:rPr lang="en-ID" sz="1800" dirty="0" err="1"/>
              <a:t>asing</a:t>
            </a:r>
            <a:r>
              <a:rPr lang="en-ID" sz="1800" dirty="0"/>
              <a:t> yang </a:t>
            </a:r>
            <a:r>
              <a:rPr lang="en-ID" sz="1800" dirty="0" err="1"/>
              <a:t>hendak</a:t>
            </a:r>
            <a:r>
              <a:rPr lang="en-ID" sz="1800" dirty="0"/>
              <a:t> </a:t>
            </a:r>
            <a:r>
              <a:rPr lang="en-ID" sz="1800" dirty="0" err="1"/>
              <a:t>melanjutkan</a:t>
            </a:r>
            <a:r>
              <a:rPr lang="en-ID" sz="1800" dirty="0"/>
              <a:t> </a:t>
            </a:r>
            <a:r>
              <a:rPr lang="en-ID" sz="1800" dirty="0" err="1"/>
              <a:t>studi</a:t>
            </a:r>
            <a:r>
              <a:rPr lang="en-ID" sz="1800" dirty="0"/>
              <a:t> di Indonesia.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4ED7C2-A24F-4AF2-8063-5974A2B614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017AD9-5648-4327-8644-9B8DAA8C44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526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9E0F6-8066-485A-8773-E119F0BE3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UKBI</a:t>
            </a:r>
            <a:endParaRPr lang="en-ID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907B6A3-8AD4-481F-A266-D19E4B5D4E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50454" y="1828800"/>
            <a:ext cx="7925966" cy="435133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F809C8-A43D-49C1-862D-ACC2F90667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C31C6C-9948-42B4-8FE9-5770D65BC3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580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7A3BD-119B-4F77-9DCA-273A84E95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9BBA0-DABC-4B07-9CBB-307E842FDC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/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Menurut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Peraturan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Pemerintah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Kemendikbud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No. 70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Tahun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2016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melalui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Badan Bahasa,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terdapat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ketentuan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standar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kemahiran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berbahasa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Indonesia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bagi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penutur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asing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yang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akan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bekerja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di Indonesia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atau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TKA. Jika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tujuan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kedatangan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ke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Indonesia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untuk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bekerja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pada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bidang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umum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, TKA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harus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memiliki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standar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kemahiran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semenjana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(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nilai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405 -581) dan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jika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tujuan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kedatangan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ke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Indonesia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untuk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bekerja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di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bidang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sosial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,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pendidikan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, dan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penelitian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, TKA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harus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memiliki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standar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kemahiran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berbahasa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Indonesia pada level 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madya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(</a:t>
            </a:r>
            <a:r>
              <a:rPr lang="en-ID" b="0" i="0" dirty="0" err="1">
                <a:solidFill>
                  <a:srgbClr val="000000"/>
                </a:solidFill>
                <a:effectLst/>
                <a:latin typeface="TimesNewRomanPSMT"/>
              </a:rPr>
              <a:t>nilai</a:t>
            </a:r>
            <a:r>
              <a:rPr lang="en-ID" b="0" i="0" dirty="0">
                <a:solidFill>
                  <a:srgbClr val="000000"/>
                </a:solidFill>
                <a:effectLst/>
                <a:latin typeface="TimesNewRomanPSMT"/>
              </a:rPr>
              <a:t> 482 – 577).</a:t>
            </a:r>
            <a:r>
              <a:rPr lang="en-ID" dirty="0"/>
              <a:t> </a:t>
            </a:r>
            <a:br>
              <a:rPr lang="en-ID" dirty="0"/>
            </a:br>
            <a:endParaRPr lang="en-ID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3AB586-1BCD-40B7-AD46-D7306AA912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0A5398-1CFB-45D4-94AA-F9DE1A2EC9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254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8C6CC-3EE5-4752-BF97-9E39A4381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EC2B5ED-5208-4412-B094-D589A0B1C0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39695" y="1828800"/>
            <a:ext cx="7947485" cy="435133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E00371-745B-44B9-9E68-453B88996E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34FE20-8E57-4C6E-B1E0-9E2FEDA925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067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72BA6-7837-404A-BD34-FDF4D21D6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2DCBE-1F7D-401B-B6E1-7C0240A379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Sumber</a:t>
            </a:r>
            <a:r>
              <a:rPr lang="en-US" dirty="0"/>
              <a:t>: </a:t>
            </a:r>
          </a:p>
          <a:p>
            <a:pPr algn="just"/>
            <a:r>
              <a:rPr lang="en-ID" dirty="0" err="1"/>
              <a:t>Niknik</a:t>
            </a:r>
            <a:r>
              <a:rPr lang="en-ID" dirty="0"/>
              <a:t> </a:t>
            </a:r>
            <a:r>
              <a:rPr lang="en-ID" dirty="0" err="1"/>
              <a:t>Mediyawati</a:t>
            </a:r>
            <a:r>
              <a:rPr lang="en-ID" dirty="0"/>
              <a:t>. 2019. Model </a:t>
            </a:r>
            <a:r>
              <a:rPr lang="en-ID" dirty="0" err="1"/>
              <a:t>Bahan</a:t>
            </a:r>
            <a:r>
              <a:rPr lang="en-ID" dirty="0"/>
              <a:t> Ajar Bahasa Indonesia </a:t>
            </a:r>
            <a:r>
              <a:rPr lang="en-ID" dirty="0" err="1"/>
              <a:t>Berbasis</a:t>
            </a:r>
            <a:r>
              <a:rPr lang="en-ID" dirty="0"/>
              <a:t> </a:t>
            </a:r>
            <a:r>
              <a:rPr lang="en-ID" dirty="0" err="1"/>
              <a:t>Tugas</a:t>
            </a:r>
            <a:r>
              <a:rPr lang="en-ID" dirty="0"/>
              <a:t> </a:t>
            </a:r>
            <a:r>
              <a:rPr lang="en-ID" dirty="0" err="1"/>
              <a:t>Ranah</a:t>
            </a:r>
            <a:r>
              <a:rPr lang="en-ID" dirty="0"/>
              <a:t> </a:t>
            </a:r>
            <a:r>
              <a:rPr lang="en-ID" dirty="0" err="1"/>
              <a:t>Komunikasi</a:t>
            </a:r>
            <a:r>
              <a:rPr lang="en-ID" dirty="0"/>
              <a:t> </a:t>
            </a:r>
            <a:r>
              <a:rPr lang="en-ID" dirty="0" err="1"/>
              <a:t>Bisnis</a:t>
            </a:r>
            <a:r>
              <a:rPr lang="en-ID" dirty="0"/>
              <a:t> </a:t>
            </a:r>
            <a:r>
              <a:rPr lang="en-ID" dirty="0" err="1"/>
              <a:t>Bagi</a:t>
            </a:r>
            <a:r>
              <a:rPr lang="en-ID" dirty="0"/>
              <a:t> Tenaga </a:t>
            </a:r>
            <a:r>
              <a:rPr lang="en-ID" dirty="0" err="1"/>
              <a:t>Kerja</a:t>
            </a:r>
            <a:r>
              <a:rPr lang="en-ID" dirty="0"/>
              <a:t> </a:t>
            </a:r>
            <a:r>
              <a:rPr lang="en-ID" dirty="0" err="1"/>
              <a:t>Asing</a:t>
            </a:r>
            <a:r>
              <a:rPr lang="en-ID" dirty="0"/>
              <a:t>: </a:t>
            </a:r>
            <a:r>
              <a:rPr lang="en-ID" dirty="0" err="1"/>
              <a:t>Penelitian</a:t>
            </a:r>
            <a:r>
              <a:rPr lang="en-ID" dirty="0"/>
              <a:t> </a:t>
            </a:r>
            <a:r>
              <a:rPr lang="en-ID" dirty="0" err="1"/>
              <a:t>Pengembangan</a:t>
            </a:r>
            <a:r>
              <a:rPr lang="en-ID" dirty="0"/>
              <a:t> Di Universitas Multimedia Nusantara. </a:t>
            </a:r>
            <a:r>
              <a:rPr lang="en-ID" dirty="0" err="1"/>
              <a:t>Disertasi</a:t>
            </a:r>
            <a:r>
              <a:rPr lang="en-ID" dirty="0"/>
              <a:t> Universitas Negeri Jakarta.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diterbitkan</a:t>
            </a:r>
            <a:r>
              <a:rPr lang="en-ID"/>
              <a:t>.</a:t>
            </a:r>
            <a:endParaRPr lang="en-ID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4B538-00ED-4166-9F13-5A7E30FF0E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D4A3E4-8722-4BE6-A876-B103F00C69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588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6A12F8-DD2F-AE73-677F-D5310D6D5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91AF693-3675-52A5-9E8E-C071048A1A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B35086-0CC9-27F6-6E0B-D4F2AD6181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8A5661-D5F1-FE42-FC42-CC2D27E7AA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783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984E2-4C7E-D7E0-9603-A0CE74B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8169" y="190811"/>
            <a:ext cx="4834517" cy="1903032"/>
          </a:xfrm>
        </p:spPr>
        <p:txBody>
          <a:bodyPr/>
          <a:lstStyle/>
          <a:p>
            <a:r>
              <a:rPr lang="en-US" sz="2800" dirty="0"/>
              <a:t>Bahasa </a:t>
            </a:r>
            <a:r>
              <a:rPr lang="en-US" sz="2800" dirty="0" err="1"/>
              <a:t>indonesia</a:t>
            </a:r>
            <a:r>
              <a:rPr lang="en-US" sz="2800" dirty="0"/>
              <a:t> 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tenaga</a:t>
            </a:r>
            <a:r>
              <a:rPr lang="en-US" sz="2800" dirty="0"/>
              <a:t> </a:t>
            </a:r>
            <a:r>
              <a:rPr lang="en-US" sz="2800" dirty="0" err="1"/>
              <a:t>kerja</a:t>
            </a:r>
            <a:r>
              <a:rPr lang="en-US" sz="2800" dirty="0"/>
              <a:t> </a:t>
            </a:r>
            <a:r>
              <a:rPr lang="en-US" sz="2800" dirty="0" err="1"/>
              <a:t>asing</a:t>
            </a:r>
            <a:endParaRPr lang="en-US" sz="2800" dirty="0"/>
          </a:p>
        </p:txBody>
      </p:sp>
      <p:pic>
        <p:nvPicPr>
          <p:cNvPr id="9" name="Picture Placeholder 11" descr="Close-up of skyscrapers">
            <a:extLst>
              <a:ext uri="{FF2B5EF4-FFF2-40B4-BE49-F238E27FC236}">
                <a16:creationId xmlns:a16="http://schemas.microsoft.com/office/drawing/2014/main" id="{F1C48F23-8E0F-4719-8886-4A20421AAB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6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blipFill dpi="0" rotWithShape="1">
            <a:blip r:embed="rId5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24"/>
            </a:stretch>
          </a:blipFill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A50CB90F-9D48-F8DD-961F-C3F1AE2B2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221" y="2332383"/>
            <a:ext cx="5164475" cy="4161182"/>
          </a:xfrm>
        </p:spPr>
        <p:txBody>
          <a:bodyPr/>
          <a:lstStyle/>
          <a:p>
            <a:r>
              <a:rPr lang="en-US" sz="1600" cap="none" dirty="0" err="1"/>
              <a:t>Pengajaran</a:t>
            </a:r>
            <a:r>
              <a:rPr lang="en-US" sz="1600" cap="none" dirty="0"/>
              <a:t> dan </a:t>
            </a:r>
            <a:r>
              <a:rPr lang="en-US" sz="1600" cap="none" dirty="0" err="1"/>
              <a:t>pembelajaran</a:t>
            </a:r>
            <a:r>
              <a:rPr lang="en-US" sz="1600" cap="none" dirty="0"/>
              <a:t> Bahasa Indonesia </a:t>
            </a:r>
            <a:r>
              <a:rPr lang="en-US" sz="1600" cap="none" dirty="0" err="1"/>
              <a:t>untuk</a:t>
            </a:r>
            <a:r>
              <a:rPr lang="en-US" sz="1600" cap="none" dirty="0"/>
              <a:t> </a:t>
            </a:r>
            <a:r>
              <a:rPr lang="en-US" sz="1600" cap="none" dirty="0" err="1"/>
              <a:t>penutur</a:t>
            </a:r>
            <a:r>
              <a:rPr lang="en-US" sz="1600" cap="none" dirty="0"/>
              <a:t> </a:t>
            </a:r>
            <a:r>
              <a:rPr lang="en-US" sz="1600" cap="none" dirty="0" err="1"/>
              <a:t>asing</a:t>
            </a:r>
            <a:r>
              <a:rPr lang="en-US" sz="1600" cap="none" dirty="0"/>
              <a:t> (</a:t>
            </a:r>
            <a:r>
              <a:rPr lang="en-US" sz="1600" cap="none" dirty="0" err="1"/>
              <a:t>bipa</a:t>
            </a:r>
            <a:r>
              <a:rPr lang="en-US" sz="1600" cap="none" dirty="0"/>
              <a:t>) </a:t>
            </a:r>
            <a:r>
              <a:rPr lang="en-US" sz="1600" cap="none" dirty="0" err="1"/>
              <a:t>memiliki</a:t>
            </a:r>
            <a:r>
              <a:rPr lang="en-US" sz="1600" cap="none" dirty="0"/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sejumlah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unsur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yang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berbeda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bila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dibandingan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dengan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pengajaran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bahasa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indonesia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secara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umum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. salah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satu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letak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perbedaan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yang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mencolok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adalah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adanya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perbedaan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latar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belakang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budaya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dari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para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peserta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. oleh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karena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itu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,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sebelum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merancang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bahan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ajar,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analisis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kebutuhan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para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peserta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serta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norma-norma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pedagogis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dari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pembelajaran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bahasa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merupakan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prasyarat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yang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tidak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bisa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ditawar-tawar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ketika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memilih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bahan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ajar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bipa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yang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melibatkan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para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peserta</a:t>
            </a:r>
            <a:r>
              <a:rPr lang="en-ID" sz="1600" b="0" i="0" cap="none" dirty="0">
                <a:solidFill>
                  <a:srgbClr val="000000"/>
                </a:solidFill>
                <a:effectLst/>
              </a:rPr>
              <a:t> </a:t>
            </a:r>
            <a:r>
              <a:rPr lang="en-ID" sz="1600" b="0" i="0" cap="none" dirty="0" err="1">
                <a:solidFill>
                  <a:srgbClr val="000000"/>
                </a:solidFill>
                <a:effectLst/>
              </a:rPr>
              <a:t>asing</a:t>
            </a:r>
            <a:r>
              <a:rPr lang="en-ID" sz="1600" cap="none" dirty="0">
                <a:solidFill>
                  <a:srgbClr val="000000"/>
                </a:solidFill>
              </a:rPr>
              <a:t> (</a:t>
            </a:r>
            <a:r>
              <a:rPr lang="en-ID" sz="1600" cap="none" dirty="0" err="1">
                <a:solidFill>
                  <a:srgbClr val="000000"/>
                </a:solidFill>
              </a:rPr>
              <a:t>Suyitno</a:t>
            </a:r>
            <a:r>
              <a:rPr lang="en-ID" sz="1600" cap="none" dirty="0">
                <a:solidFill>
                  <a:srgbClr val="000000"/>
                </a:solidFill>
              </a:rPr>
              <a:t>, 2008)</a:t>
            </a:r>
            <a:br>
              <a:rPr lang="en-ID" sz="1600" dirty="0"/>
            </a:br>
            <a:endParaRPr lang="en-US" sz="1600" cap="non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15BEAD-012C-AF1F-9EBB-243A511C9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9107" y="638594"/>
            <a:ext cx="2743200" cy="1336433"/>
          </a:xfrm>
          <a:prstGeom prst="rect">
            <a:avLst/>
          </a:prstGeom>
          <a:solidFill>
            <a:schemeClr val="accent1">
              <a:alpha val="87843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578531-1E9F-3E5A-7A85-E9CA9A5C7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67072" y="2918445"/>
            <a:ext cx="251791" cy="2071501"/>
          </a:xfrm>
          <a:prstGeom prst="rect">
            <a:avLst/>
          </a:prstGeom>
          <a:solidFill>
            <a:schemeClr val="accent1">
              <a:alpha val="76078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735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752655-72F7-26B4-5DA5-07E2346C1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INTRO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FC01B0-7BC5-5869-A281-EF11B59BA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68278" y="884982"/>
            <a:ext cx="5539674" cy="5820618"/>
          </a:xfrm>
        </p:spPr>
        <p:txBody>
          <a:bodyPr/>
          <a:lstStyle/>
          <a:p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Cook (Tomlinson, 1987)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menyebutkan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tiga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hal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penting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dalam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bahan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 ajar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pengajaran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bahasa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untuk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dewasa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.</a:t>
            </a:r>
          </a:p>
          <a:p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a)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Peserta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dewasa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memiliki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pengalaman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 dan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minat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.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Pembelajaran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dewasa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untuk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bahasa</a:t>
            </a:r>
            <a:r>
              <a:rPr lang="en-ID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kedua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,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mereka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menggunakan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bahasa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kedua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 di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luar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kelas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dengan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tujuan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tertentu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seperti</a:t>
            </a:r>
            <a:r>
              <a:rPr lang="en-ID" dirty="0">
                <a:solidFill>
                  <a:srgbClr val="000000"/>
                </a:solidFill>
                <a:latin typeface="TimesNewRomanPSMT"/>
              </a:rPr>
              <a:t>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pekerjaan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 (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profesi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mereka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),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untuk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liburan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,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atau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penggunaan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bahasa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 </a:t>
            </a:r>
            <a:r>
              <a:rPr lang="en-ID" sz="1800" b="0" i="0" dirty="0" err="1">
                <a:solidFill>
                  <a:srgbClr val="000000"/>
                </a:solidFill>
                <a:effectLst/>
                <a:latin typeface="TimesNewRomanPSMT"/>
              </a:rPr>
              <a:t>kedua</a:t>
            </a:r>
            <a:r>
              <a:rPr lang="en-ID" sz="1800" b="0" i="0" dirty="0">
                <a:solidFill>
                  <a:srgbClr val="000000"/>
                </a:solidFill>
                <a:effectLst/>
                <a:latin typeface="TimesNewRomanPSMT"/>
              </a:rPr>
              <a:t> yang</a:t>
            </a:r>
            <a:r>
              <a:rPr lang="en-ID" dirty="0"/>
              <a:t> </a:t>
            </a:r>
            <a:r>
              <a:rPr lang="en-ID" dirty="0" err="1"/>
              <a:t>berhubungan</a:t>
            </a:r>
            <a:r>
              <a:rPr lang="en-ID" dirty="0"/>
              <a:t> </a:t>
            </a:r>
            <a:r>
              <a:rPr lang="en-ID" sz="1200" dirty="0" err="1"/>
              <a:t>dengan</a:t>
            </a:r>
            <a:r>
              <a:rPr lang="en-ID" sz="1200" dirty="0"/>
              <a:t> </a:t>
            </a:r>
            <a:r>
              <a:rPr lang="en-ID" sz="1200" dirty="0" err="1"/>
              <a:t>studi</a:t>
            </a:r>
            <a:r>
              <a:rPr lang="en-ID" sz="1200" dirty="0"/>
              <a:t> </a:t>
            </a:r>
            <a:r>
              <a:rPr lang="en-ID" sz="1200" dirty="0" err="1"/>
              <a:t>akademik</a:t>
            </a:r>
            <a:r>
              <a:rPr lang="en-ID" sz="1200" dirty="0"/>
              <a:t> </a:t>
            </a:r>
            <a:r>
              <a:rPr lang="en-ID" sz="1200" dirty="0" err="1"/>
              <a:t>dengan</a:t>
            </a:r>
            <a:r>
              <a:rPr lang="en-ID" sz="1200" dirty="0"/>
              <a:t> </a:t>
            </a:r>
            <a:r>
              <a:rPr lang="en-ID" sz="1200" dirty="0" err="1"/>
              <a:t>menerapkan</a:t>
            </a:r>
            <a:r>
              <a:rPr lang="en-ID" sz="1200" dirty="0"/>
              <a:t> </a:t>
            </a:r>
            <a:r>
              <a:rPr lang="en-ID" sz="1200" dirty="0" err="1"/>
              <a:t>tema</a:t>
            </a:r>
            <a:r>
              <a:rPr lang="en-ID" sz="1200" dirty="0"/>
              <a:t>, </a:t>
            </a:r>
            <a:r>
              <a:rPr lang="en-ID" sz="1200" dirty="0" err="1"/>
              <a:t>metode</a:t>
            </a:r>
            <a:r>
              <a:rPr lang="en-ID" sz="1200" dirty="0"/>
              <a:t> </a:t>
            </a:r>
            <a:r>
              <a:rPr lang="en-ID" sz="1200" dirty="0" err="1"/>
              <a:t>pengajaran</a:t>
            </a:r>
            <a:r>
              <a:rPr lang="en-ID" sz="1200" dirty="0"/>
              <a:t>, dan </a:t>
            </a:r>
            <a:r>
              <a:rPr lang="en-ID" sz="1200" dirty="0" err="1"/>
              <a:t>bahasa</a:t>
            </a:r>
            <a:r>
              <a:rPr lang="en-ID" sz="1200" dirty="0"/>
              <a:t> yang </a:t>
            </a:r>
            <a:r>
              <a:rPr lang="en-ID" sz="1200" dirty="0" err="1"/>
              <a:t>dewasa</a:t>
            </a:r>
            <a:r>
              <a:rPr lang="en-ID" sz="1200" dirty="0"/>
              <a:t>.</a:t>
            </a:r>
          </a:p>
          <a:p>
            <a:r>
              <a:rPr lang="en-ID" sz="1200" dirty="0"/>
              <a:t>b) </a:t>
            </a:r>
            <a:r>
              <a:rPr lang="en-ID" sz="1200" dirty="0" err="1"/>
              <a:t>Penggunaan</a:t>
            </a:r>
            <a:r>
              <a:rPr lang="en-ID" sz="1200" dirty="0"/>
              <a:t> </a:t>
            </a:r>
            <a:r>
              <a:rPr lang="en-ID" sz="1200" dirty="0" err="1"/>
              <a:t>bahasa</a:t>
            </a:r>
            <a:r>
              <a:rPr lang="en-ID" sz="1200" dirty="0"/>
              <a:t> </a:t>
            </a:r>
            <a:r>
              <a:rPr lang="en-ID" sz="1200" dirty="0" err="1"/>
              <a:t>kedua</a:t>
            </a:r>
            <a:r>
              <a:rPr lang="en-ID" sz="1200" dirty="0"/>
              <a:t> </a:t>
            </a:r>
            <a:r>
              <a:rPr lang="en-ID" sz="1200" dirty="0" err="1"/>
              <a:t>adalah</a:t>
            </a:r>
            <a:r>
              <a:rPr lang="en-ID" sz="1200" dirty="0"/>
              <a:t> orang yang </a:t>
            </a:r>
            <a:r>
              <a:rPr lang="en-ID" sz="1200" dirty="0" err="1"/>
              <a:t>memiliki</a:t>
            </a:r>
            <a:r>
              <a:rPr lang="en-ID" sz="1200" dirty="0"/>
              <a:t> </a:t>
            </a:r>
            <a:r>
              <a:rPr lang="en-ID" sz="1200" dirty="0" err="1"/>
              <a:t>hak</a:t>
            </a:r>
            <a:r>
              <a:rPr lang="en-ID" sz="1200" dirty="0"/>
              <a:t> </a:t>
            </a:r>
            <a:r>
              <a:rPr lang="en-ID" sz="1200" dirty="0" err="1"/>
              <a:t>tersendiri</a:t>
            </a:r>
            <a:r>
              <a:rPr lang="en-ID" sz="1200" dirty="0"/>
              <a:t>. </a:t>
            </a:r>
            <a:r>
              <a:rPr lang="en-ID" sz="1200" dirty="0" err="1"/>
              <a:t>Penggunaan</a:t>
            </a:r>
            <a:endParaRPr lang="en-ID" sz="1200" dirty="0"/>
          </a:p>
          <a:p>
            <a:r>
              <a:rPr lang="en-ID" sz="1200" dirty="0" err="1"/>
              <a:t>bahasa</a:t>
            </a:r>
            <a:r>
              <a:rPr lang="en-ID" sz="1200" dirty="0"/>
              <a:t> </a:t>
            </a:r>
            <a:r>
              <a:rPr lang="en-ID" sz="1200" dirty="0" err="1"/>
              <a:t>kedua</a:t>
            </a:r>
            <a:r>
              <a:rPr lang="en-ID" sz="1200" dirty="0"/>
              <a:t> </a:t>
            </a:r>
            <a:r>
              <a:rPr lang="en-ID" sz="1200" dirty="0" err="1"/>
              <a:t>mempunyai</a:t>
            </a:r>
            <a:r>
              <a:rPr lang="en-ID" sz="1200" dirty="0"/>
              <a:t> </a:t>
            </a:r>
            <a:r>
              <a:rPr lang="en-ID" sz="1200" dirty="0" err="1"/>
              <a:t>kekuatan</a:t>
            </a:r>
            <a:r>
              <a:rPr lang="en-ID" sz="1200" dirty="0"/>
              <a:t> dan </a:t>
            </a:r>
            <a:r>
              <a:rPr lang="en-ID" sz="1200" dirty="0" err="1"/>
              <a:t>kemampuan</a:t>
            </a:r>
            <a:r>
              <a:rPr lang="en-ID" sz="1200" dirty="0"/>
              <a:t>. </a:t>
            </a:r>
            <a:r>
              <a:rPr lang="en-ID" sz="1200" dirty="0" err="1"/>
              <a:t>Penggunaan</a:t>
            </a:r>
            <a:r>
              <a:rPr lang="en-ID" sz="1200" dirty="0"/>
              <a:t> </a:t>
            </a:r>
            <a:r>
              <a:rPr lang="en-ID" sz="1200" dirty="0" err="1"/>
              <a:t>bahasa</a:t>
            </a:r>
            <a:r>
              <a:rPr lang="en-ID" sz="1200" dirty="0"/>
              <a:t> </a:t>
            </a:r>
            <a:r>
              <a:rPr lang="en-ID" sz="1200" dirty="0" err="1"/>
              <a:t>kedua</a:t>
            </a:r>
            <a:r>
              <a:rPr lang="en-ID" sz="1200" dirty="0"/>
              <a:t> </a:t>
            </a:r>
            <a:r>
              <a:rPr lang="en-ID" sz="1200" dirty="0" err="1"/>
              <a:t>tidak</a:t>
            </a:r>
            <a:endParaRPr lang="en-ID" sz="1200" dirty="0"/>
          </a:p>
          <a:p>
            <a:r>
              <a:rPr lang="en-ID" sz="1200" dirty="0" err="1"/>
              <a:t>hanya</a:t>
            </a:r>
            <a:r>
              <a:rPr lang="en-ID" sz="1200" dirty="0"/>
              <a:t> </a:t>
            </a:r>
            <a:r>
              <a:rPr lang="en-ID" sz="1200" dirty="0" err="1"/>
              <a:t>berbicara</a:t>
            </a:r>
            <a:r>
              <a:rPr lang="en-ID" sz="1200" dirty="0"/>
              <a:t> </a:t>
            </a:r>
            <a:r>
              <a:rPr lang="en-ID" sz="1200" dirty="0" err="1"/>
              <a:t>bahasa</a:t>
            </a:r>
            <a:r>
              <a:rPr lang="en-ID" sz="1200" dirty="0"/>
              <a:t> </a:t>
            </a:r>
            <a:r>
              <a:rPr lang="en-ID" sz="1200" dirty="0" err="1"/>
              <a:t>kedua</a:t>
            </a:r>
            <a:r>
              <a:rPr lang="en-ID" sz="1200" dirty="0"/>
              <a:t>, </a:t>
            </a:r>
            <a:r>
              <a:rPr lang="en-ID" sz="1200" dirty="0" err="1"/>
              <a:t>tetapi</a:t>
            </a:r>
            <a:r>
              <a:rPr lang="en-ID" sz="1200" dirty="0"/>
              <a:t> juga </a:t>
            </a:r>
            <a:r>
              <a:rPr lang="en-ID" sz="1200" dirty="0" err="1"/>
              <a:t>harus</a:t>
            </a:r>
            <a:r>
              <a:rPr lang="en-ID" sz="1200" dirty="0"/>
              <a:t> </a:t>
            </a:r>
            <a:r>
              <a:rPr lang="en-ID" sz="1200" dirty="0" err="1"/>
              <a:t>menggunakan</a:t>
            </a:r>
            <a:r>
              <a:rPr lang="en-ID" sz="1200" dirty="0"/>
              <a:t> </a:t>
            </a:r>
            <a:r>
              <a:rPr lang="en-ID" sz="1200" dirty="0" err="1"/>
              <a:t>bahasa</a:t>
            </a:r>
            <a:r>
              <a:rPr lang="en-ID" sz="1200" dirty="0"/>
              <a:t> </a:t>
            </a:r>
            <a:r>
              <a:rPr lang="en-ID" sz="1200" dirty="0" err="1"/>
              <a:t>pertama</a:t>
            </a:r>
            <a:r>
              <a:rPr lang="en-ID" sz="1200" dirty="0"/>
              <a:t> </a:t>
            </a:r>
            <a:r>
              <a:rPr lang="en-ID" sz="1200" dirty="0" err="1"/>
              <a:t>mereka</a:t>
            </a:r>
            <a:endParaRPr lang="en-ID" sz="1200" dirty="0"/>
          </a:p>
          <a:p>
            <a:r>
              <a:rPr lang="en-ID" sz="1200" dirty="0" err="1"/>
              <a:t>sendiri</a:t>
            </a:r>
            <a:r>
              <a:rPr lang="en-ID" sz="1200" dirty="0"/>
              <a:t>, </a:t>
            </a:r>
            <a:r>
              <a:rPr lang="en-ID" sz="1200" dirty="0" err="1"/>
              <a:t>misalnya</a:t>
            </a:r>
            <a:r>
              <a:rPr lang="en-ID" sz="1200" dirty="0"/>
              <a:t> </a:t>
            </a:r>
            <a:r>
              <a:rPr lang="en-ID" sz="1200" dirty="0" err="1"/>
              <a:t>untuk</a:t>
            </a:r>
            <a:r>
              <a:rPr lang="en-ID" sz="1200" dirty="0"/>
              <a:t> </a:t>
            </a:r>
            <a:r>
              <a:rPr lang="en-ID" sz="1200" dirty="0" err="1"/>
              <a:t>bisnis</a:t>
            </a:r>
            <a:r>
              <a:rPr lang="en-ID" sz="1200" dirty="0"/>
              <a:t>, </a:t>
            </a:r>
            <a:r>
              <a:rPr lang="en-ID" sz="1200" dirty="0" err="1"/>
              <a:t>wisata</a:t>
            </a:r>
            <a:r>
              <a:rPr lang="en-ID" sz="1200" dirty="0"/>
              <a:t>, </a:t>
            </a:r>
            <a:r>
              <a:rPr lang="en-ID" sz="1200" dirty="0" err="1"/>
              <a:t>untuk</a:t>
            </a:r>
            <a:r>
              <a:rPr lang="en-ID" sz="1200" dirty="0"/>
              <a:t> </a:t>
            </a:r>
            <a:r>
              <a:rPr lang="en-ID" sz="1200" dirty="0" err="1"/>
              <a:t>membaca</a:t>
            </a:r>
            <a:r>
              <a:rPr lang="en-ID" sz="1200" dirty="0"/>
              <a:t> sastra (</a:t>
            </a:r>
            <a:r>
              <a:rPr lang="en-ID" sz="1200" dirty="0" err="1"/>
              <a:t>puisi</a:t>
            </a:r>
            <a:r>
              <a:rPr lang="en-ID" sz="1200" dirty="0"/>
              <a:t>) </a:t>
            </a:r>
            <a:r>
              <a:rPr lang="en-ID" sz="1200" dirty="0" err="1"/>
              <a:t>untuk</a:t>
            </a:r>
            <a:r>
              <a:rPr lang="en-ID" sz="1200" dirty="0"/>
              <a:t> </a:t>
            </a:r>
            <a:r>
              <a:rPr lang="en-ID" sz="1200" dirty="0" err="1"/>
              <a:t>perundingan</a:t>
            </a:r>
            <a:r>
              <a:rPr lang="en-ID" sz="1200" dirty="0"/>
              <a:t>,</a:t>
            </a:r>
          </a:p>
          <a:p>
            <a:r>
              <a:rPr lang="en-ID" sz="1200" dirty="0" err="1"/>
              <a:t>penerjemah</a:t>
            </a:r>
            <a:r>
              <a:rPr lang="en-ID" sz="1200" dirty="0"/>
              <a:t>, </a:t>
            </a:r>
            <a:r>
              <a:rPr lang="en-ID" sz="1200" dirty="0" err="1"/>
              <a:t>campur</a:t>
            </a:r>
            <a:r>
              <a:rPr lang="en-ID" sz="1200" dirty="0"/>
              <a:t> </a:t>
            </a:r>
            <a:r>
              <a:rPr lang="en-ID" sz="1200" dirty="0" err="1"/>
              <a:t>kode</a:t>
            </a:r>
            <a:r>
              <a:rPr lang="en-ID" sz="1200" dirty="0"/>
              <a:t>. </a:t>
            </a:r>
            <a:r>
              <a:rPr lang="en-ID" sz="1200" dirty="0" err="1"/>
              <a:t>Menurut</a:t>
            </a:r>
            <a:r>
              <a:rPr lang="en-ID" sz="1200" dirty="0"/>
              <a:t> Cook </a:t>
            </a:r>
            <a:r>
              <a:rPr lang="en-ID" sz="1200" dirty="0" err="1"/>
              <a:t>dalam</a:t>
            </a:r>
            <a:r>
              <a:rPr lang="en-ID" sz="1200" dirty="0"/>
              <a:t> Tomlinson, </a:t>
            </a:r>
            <a:r>
              <a:rPr lang="en-ID" sz="1200" dirty="0" err="1"/>
              <a:t>penggunaan</a:t>
            </a:r>
            <a:r>
              <a:rPr lang="en-ID" sz="1200" dirty="0"/>
              <a:t> </a:t>
            </a:r>
            <a:r>
              <a:rPr lang="en-ID" sz="1200" dirty="0" err="1"/>
              <a:t>bahasa</a:t>
            </a:r>
            <a:r>
              <a:rPr lang="en-ID" sz="1200" dirty="0"/>
              <a:t> </a:t>
            </a:r>
            <a:r>
              <a:rPr lang="en-ID" sz="1200" dirty="0" err="1"/>
              <a:t>kedua</a:t>
            </a:r>
            <a:endParaRPr lang="en-ID" sz="1200" dirty="0"/>
          </a:p>
          <a:p>
            <a:r>
              <a:rPr lang="en-ID" sz="1200" dirty="0"/>
              <a:t>juga </a:t>
            </a:r>
            <a:r>
              <a:rPr lang="en-ID" sz="1200" dirty="0" err="1"/>
              <a:t>sebagai</a:t>
            </a:r>
            <a:r>
              <a:rPr lang="en-ID" sz="1200" dirty="0"/>
              <a:t> mediator </a:t>
            </a:r>
            <a:r>
              <a:rPr lang="en-ID" sz="1200" dirty="0" err="1"/>
              <a:t>budaya</a:t>
            </a:r>
            <a:r>
              <a:rPr lang="en-ID" sz="1200" dirty="0"/>
              <a:t> </a:t>
            </a:r>
            <a:r>
              <a:rPr lang="en-ID" sz="1200" dirty="0" err="1"/>
              <a:t>antardua</a:t>
            </a:r>
            <a:r>
              <a:rPr lang="en-ID" sz="1200" dirty="0"/>
              <a:t> </a:t>
            </a:r>
            <a:r>
              <a:rPr lang="en-ID" sz="1200" dirty="0" err="1"/>
              <a:t>bahasa</a:t>
            </a:r>
            <a:r>
              <a:rPr lang="en-ID" sz="1200" dirty="0"/>
              <a:t>. </a:t>
            </a:r>
            <a:r>
              <a:rPr lang="en-ID" sz="1200" dirty="0" err="1"/>
              <a:t>Bahan</a:t>
            </a:r>
            <a:r>
              <a:rPr lang="en-ID" sz="1200" dirty="0"/>
              <a:t> ajar </a:t>
            </a:r>
            <a:r>
              <a:rPr lang="en-ID" sz="1200" dirty="0" err="1"/>
              <a:t>bahasa</a:t>
            </a:r>
            <a:r>
              <a:rPr lang="en-ID" sz="1200" dirty="0"/>
              <a:t> yang </a:t>
            </a:r>
            <a:r>
              <a:rPr lang="en-ID" sz="1200" dirty="0" err="1"/>
              <a:t>berdasarkan</a:t>
            </a:r>
            <a:endParaRPr lang="en-ID" sz="1200" dirty="0"/>
          </a:p>
          <a:p>
            <a:r>
              <a:rPr lang="en-ID" sz="1200" dirty="0"/>
              <a:t>pada orang </a:t>
            </a:r>
            <a:r>
              <a:rPr lang="en-ID" sz="1200" dirty="0" err="1"/>
              <a:t>dewasa</a:t>
            </a:r>
            <a:r>
              <a:rPr lang="en-ID" sz="1200" dirty="0"/>
              <a:t> </a:t>
            </a:r>
            <a:r>
              <a:rPr lang="en-ID" sz="1200" dirty="0" err="1"/>
              <a:t>harus</a:t>
            </a:r>
            <a:r>
              <a:rPr lang="en-ID" sz="1200" dirty="0"/>
              <a:t> </a:t>
            </a:r>
            <a:r>
              <a:rPr lang="en-ID" sz="1200" dirty="0" err="1"/>
              <a:t>merefleksikan</a:t>
            </a:r>
            <a:r>
              <a:rPr lang="en-ID" sz="1200" dirty="0"/>
              <a:t> </a:t>
            </a:r>
            <a:r>
              <a:rPr lang="en-ID" sz="1200" dirty="0" err="1"/>
              <a:t>situasi</a:t>
            </a:r>
            <a:r>
              <a:rPr lang="en-ID" sz="1200" dirty="0"/>
              <a:t> </a:t>
            </a:r>
            <a:r>
              <a:rPr lang="en-ID" sz="1200" dirty="0" err="1"/>
              <a:t>peran</a:t>
            </a:r>
            <a:r>
              <a:rPr lang="en-ID" sz="1200" dirty="0"/>
              <a:t> </a:t>
            </a:r>
            <a:r>
              <a:rPr lang="en-ID" sz="1200" dirty="0" err="1"/>
              <a:t>dari</a:t>
            </a:r>
            <a:r>
              <a:rPr lang="en-ID" sz="1200" dirty="0"/>
              <a:t> </a:t>
            </a:r>
            <a:r>
              <a:rPr lang="en-ID" sz="1200" dirty="0" err="1"/>
              <a:t>pengguna</a:t>
            </a:r>
            <a:r>
              <a:rPr lang="en-ID" sz="1200" dirty="0"/>
              <a:t> </a:t>
            </a:r>
            <a:r>
              <a:rPr lang="en-ID" sz="1200" dirty="0" err="1"/>
              <a:t>bahasa</a:t>
            </a:r>
            <a:r>
              <a:rPr lang="en-ID" sz="1200" dirty="0"/>
              <a:t> </a:t>
            </a:r>
            <a:r>
              <a:rPr lang="en-ID" sz="1200" dirty="0" err="1"/>
              <a:t>kedua</a:t>
            </a:r>
            <a:r>
              <a:rPr lang="en-ID" sz="1200" dirty="0"/>
              <a:t>, dan</a:t>
            </a:r>
          </a:p>
          <a:p>
            <a:r>
              <a:rPr lang="en-ID" sz="1200" dirty="0" err="1"/>
              <a:t>tidak</a:t>
            </a:r>
            <a:r>
              <a:rPr lang="en-ID" sz="1200" dirty="0"/>
              <a:t> </a:t>
            </a:r>
            <a:r>
              <a:rPr lang="en-ID" sz="1200" dirty="0" err="1"/>
              <a:t>hanya</a:t>
            </a:r>
            <a:r>
              <a:rPr lang="en-ID" sz="1200" dirty="0"/>
              <a:t> </a:t>
            </a:r>
            <a:r>
              <a:rPr lang="en-ID" sz="1200" dirty="0" err="1"/>
              <a:t>penutur</a:t>
            </a:r>
            <a:r>
              <a:rPr lang="en-ID" sz="1200" dirty="0"/>
              <a:t> </a:t>
            </a:r>
            <a:r>
              <a:rPr lang="en-ID" sz="1200" dirty="0" err="1"/>
              <a:t>asli</a:t>
            </a:r>
            <a:r>
              <a:rPr lang="en-ID" sz="1200" dirty="0"/>
              <a:t>.</a:t>
            </a:r>
            <a:br>
              <a:rPr lang="en-ID" dirty="0"/>
            </a:b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2E16497-4AD4-29BC-9602-2FDFDA688E0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A2D1EE3-10BA-7879-1DC3-ACF7D44361D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6F4EE51-DB64-49D0-8D58-C68ED56E50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612500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7B32B-CF07-4D64-A973-33D885505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52FC6B-2AA5-4CFD-A719-D6F3029129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F3BBF3-3BE7-448C-B9DA-DF7B8AA2A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57461" y="2013500"/>
            <a:ext cx="5950491" cy="4625839"/>
          </a:xfrm>
        </p:spPr>
        <p:txBody>
          <a:bodyPr/>
          <a:lstStyle/>
          <a:p>
            <a:r>
              <a:rPr lang="en-ID" sz="1100" dirty="0"/>
              <a:t>b</a:t>
            </a:r>
            <a:r>
              <a:rPr lang="en-ID" sz="1600" dirty="0"/>
              <a:t>) </a:t>
            </a:r>
            <a:r>
              <a:rPr lang="en-ID" sz="1600" dirty="0" err="1"/>
              <a:t>Penggunaan</a:t>
            </a:r>
            <a:r>
              <a:rPr lang="en-ID" sz="1600" dirty="0"/>
              <a:t> </a:t>
            </a:r>
            <a:r>
              <a:rPr lang="en-ID" sz="1600" dirty="0" err="1"/>
              <a:t>bahasa</a:t>
            </a:r>
            <a:r>
              <a:rPr lang="en-ID" sz="1600" dirty="0"/>
              <a:t> </a:t>
            </a:r>
            <a:r>
              <a:rPr lang="en-ID" sz="1600" dirty="0" err="1"/>
              <a:t>kedua</a:t>
            </a:r>
            <a:r>
              <a:rPr lang="en-ID" sz="1600" dirty="0"/>
              <a:t> </a:t>
            </a:r>
            <a:r>
              <a:rPr lang="en-ID" sz="1600" dirty="0" err="1"/>
              <a:t>adalah</a:t>
            </a:r>
            <a:r>
              <a:rPr lang="en-ID" sz="1600" dirty="0"/>
              <a:t> orang yang </a:t>
            </a:r>
            <a:r>
              <a:rPr lang="en-ID" sz="1600" dirty="0" err="1"/>
              <a:t>memiliki</a:t>
            </a:r>
            <a:r>
              <a:rPr lang="en-ID" sz="1600" dirty="0"/>
              <a:t> </a:t>
            </a:r>
            <a:r>
              <a:rPr lang="en-ID" sz="1600" dirty="0" err="1"/>
              <a:t>hak</a:t>
            </a:r>
            <a:r>
              <a:rPr lang="en-ID" sz="1600" dirty="0"/>
              <a:t> </a:t>
            </a:r>
            <a:r>
              <a:rPr lang="en-ID" sz="1600" dirty="0" err="1"/>
              <a:t>tersendiri</a:t>
            </a:r>
            <a:r>
              <a:rPr lang="en-ID" sz="1600" dirty="0"/>
              <a:t>. </a:t>
            </a:r>
            <a:r>
              <a:rPr lang="en-ID" sz="1600" dirty="0" err="1"/>
              <a:t>Penggunaanahasa</a:t>
            </a:r>
            <a:r>
              <a:rPr lang="en-ID" sz="1600" dirty="0"/>
              <a:t> </a:t>
            </a:r>
            <a:r>
              <a:rPr lang="en-ID" sz="1600" dirty="0" err="1"/>
              <a:t>kedua</a:t>
            </a:r>
            <a:r>
              <a:rPr lang="en-ID" sz="1600" dirty="0"/>
              <a:t> </a:t>
            </a:r>
            <a:r>
              <a:rPr lang="en-ID" sz="1600" dirty="0" err="1"/>
              <a:t>mempunyai</a:t>
            </a:r>
            <a:r>
              <a:rPr lang="en-ID" sz="1600" dirty="0"/>
              <a:t> </a:t>
            </a:r>
            <a:r>
              <a:rPr lang="en-ID" sz="1600" dirty="0" err="1"/>
              <a:t>kekuatan</a:t>
            </a:r>
            <a:r>
              <a:rPr lang="en-ID" sz="1600" dirty="0"/>
              <a:t> dan </a:t>
            </a:r>
            <a:r>
              <a:rPr lang="en-ID" sz="1600" dirty="0" err="1"/>
              <a:t>kemampuan</a:t>
            </a:r>
            <a:r>
              <a:rPr lang="en-ID" sz="1600" dirty="0"/>
              <a:t>. </a:t>
            </a:r>
            <a:r>
              <a:rPr lang="en-ID" sz="1600" dirty="0" err="1"/>
              <a:t>Penggunaan</a:t>
            </a:r>
            <a:r>
              <a:rPr lang="en-ID" sz="1600" dirty="0"/>
              <a:t> </a:t>
            </a:r>
            <a:r>
              <a:rPr lang="en-ID" sz="1600" dirty="0" err="1"/>
              <a:t>bahasa</a:t>
            </a:r>
            <a:r>
              <a:rPr lang="en-ID" sz="1600" dirty="0"/>
              <a:t> </a:t>
            </a:r>
            <a:r>
              <a:rPr lang="en-ID" sz="1600" dirty="0" err="1"/>
              <a:t>kedua</a:t>
            </a:r>
            <a:r>
              <a:rPr lang="en-ID" sz="1600" dirty="0"/>
              <a:t> </a:t>
            </a:r>
            <a:r>
              <a:rPr lang="en-ID" sz="1600" dirty="0" err="1"/>
              <a:t>tidak</a:t>
            </a:r>
            <a:r>
              <a:rPr lang="en-ID" sz="1600" dirty="0"/>
              <a:t> </a:t>
            </a:r>
            <a:r>
              <a:rPr lang="en-ID" sz="1600" dirty="0" err="1"/>
              <a:t>hanya</a:t>
            </a:r>
            <a:r>
              <a:rPr lang="en-ID" sz="1600" dirty="0"/>
              <a:t> </a:t>
            </a:r>
            <a:r>
              <a:rPr lang="en-ID" sz="1600" dirty="0" err="1"/>
              <a:t>berbicara</a:t>
            </a:r>
            <a:r>
              <a:rPr lang="en-ID" sz="1600" dirty="0"/>
              <a:t> </a:t>
            </a:r>
            <a:r>
              <a:rPr lang="en-ID" sz="1600" dirty="0" err="1"/>
              <a:t>bahasa</a:t>
            </a:r>
            <a:r>
              <a:rPr lang="en-ID" sz="1600" dirty="0"/>
              <a:t> </a:t>
            </a:r>
            <a:r>
              <a:rPr lang="en-ID" sz="1600" dirty="0" err="1"/>
              <a:t>kedua</a:t>
            </a:r>
            <a:r>
              <a:rPr lang="en-ID" sz="1600" dirty="0"/>
              <a:t>, </a:t>
            </a:r>
            <a:r>
              <a:rPr lang="en-ID" sz="1600" dirty="0" err="1"/>
              <a:t>tetapi</a:t>
            </a:r>
            <a:r>
              <a:rPr lang="en-ID" sz="1600" dirty="0"/>
              <a:t> juga </a:t>
            </a:r>
            <a:r>
              <a:rPr lang="en-ID" sz="1600" dirty="0" err="1"/>
              <a:t>harus</a:t>
            </a:r>
            <a:r>
              <a:rPr lang="en-ID" sz="1600" dirty="0"/>
              <a:t> </a:t>
            </a:r>
            <a:r>
              <a:rPr lang="en-ID" sz="1600" dirty="0" err="1"/>
              <a:t>menggunakan</a:t>
            </a:r>
            <a:r>
              <a:rPr lang="en-ID" sz="1600" dirty="0"/>
              <a:t> </a:t>
            </a:r>
            <a:r>
              <a:rPr lang="en-ID" sz="1600" dirty="0" err="1"/>
              <a:t>bahasa</a:t>
            </a:r>
            <a:r>
              <a:rPr lang="en-ID" sz="1600" dirty="0"/>
              <a:t> </a:t>
            </a:r>
            <a:r>
              <a:rPr lang="en-ID" sz="1600" dirty="0" err="1"/>
              <a:t>pertama</a:t>
            </a:r>
            <a:r>
              <a:rPr lang="en-ID" sz="1600" dirty="0"/>
              <a:t> </a:t>
            </a:r>
            <a:r>
              <a:rPr lang="en-ID" sz="1600" dirty="0" err="1"/>
              <a:t>mereka</a:t>
            </a:r>
            <a:r>
              <a:rPr lang="en-ID" sz="1600" dirty="0"/>
              <a:t> </a:t>
            </a:r>
            <a:r>
              <a:rPr lang="en-ID" sz="1600" dirty="0" err="1"/>
              <a:t>sendiri</a:t>
            </a:r>
            <a:r>
              <a:rPr lang="en-ID" sz="1600" dirty="0"/>
              <a:t>, </a:t>
            </a:r>
            <a:r>
              <a:rPr lang="en-ID" sz="1600" dirty="0" err="1"/>
              <a:t>misalnya</a:t>
            </a:r>
            <a:r>
              <a:rPr lang="en-ID" sz="1600" dirty="0"/>
              <a:t> </a:t>
            </a:r>
            <a:r>
              <a:rPr lang="en-ID" sz="1600" dirty="0" err="1"/>
              <a:t>untuk</a:t>
            </a:r>
            <a:r>
              <a:rPr lang="en-ID" sz="1600" dirty="0"/>
              <a:t> </a:t>
            </a:r>
            <a:r>
              <a:rPr lang="en-ID" sz="1600" dirty="0" err="1"/>
              <a:t>bisnis</a:t>
            </a:r>
            <a:r>
              <a:rPr lang="en-ID" sz="1600" dirty="0"/>
              <a:t>, </a:t>
            </a:r>
            <a:r>
              <a:rPr lang="en-ID" sz="1600" dirty="0" err="1"/>
              <a:t>wisata</a:t>
            </a:r>
            <a:r>
              <a:rPr lang="en-ID" sz="1600" dirty="0"/>
              <a:t>, </a:t>
            </a:r>
            <a:r>
              <a:rPr lang="en-ID" sz="1600" dirty="0" err="1"/>
              <a:t>untuk</a:t>
            </a:r>
            <a:r>
              <a:rPr lang="en-ID" sz="1600" dirty="0"/>
              <a:t> </a:t>
            </a:r>
            <a:r>
              <a:rPr lang="en-ID" sz="1600" dirty="0" err="1"/>
              <a:t>membaca</a:t>
            </a:r>
            <a:r>
              <a:rPr lang="en-ID" sz="1600" dirty="0"/>
              <a:t> sastra (</a:t>
            </a:r>
            <a:r>
              <a:rPr lang="en-ID" sz="1600" dirty="0" err="1"/>
              <a:t>puisi</a:t>
            </a:r>
            <a:r>
              <a:rPr lang="en-ID" sz="1600" dirty="0"/>
              <a:t>) </a:t>
            </a:r>
            <a:r>
              <a:rPr lang="en-ID" sz="1600" dirty="0" err="1"/>
              <a:t>untuk</a:t>
            </a:r>
            <a:r>
              <a:rPr lang="en-ID" sz="1600" dirty="0"/>
              <a:t> </a:t>
            </a:r>
            <a:r>
              <a:rPr lang="en-ID" sz="1600" dirty="0" err="1"/>
              <a:t>perundingan</a:t>
            </a:r>
            <a:r>
              <a:rPr lang="en-ID" sz="1600" dirty="0"/>
              <a:t>, </a:t>
            </a:r>
            <a:r>
              <a:rPr lang="en-ID" sz="1600" dirty="0" err="1"/>
              <a:t>penerjemah</a:t>
            </a:r>
            <a:r>
              <a:rPr lang="en-ID" sz="1600" dirty="0"/>
              <a:t>, </a:t>
            </a:r>
            <a:r>
              <a:rPr lang="en-ID" sz="1600" dirty="0" err="1"/>
              <a:t>campur</a:t>
            </a:r>
            <a:r>
              <a:rPr lang="en-ID" sz="1600" dirty="0"/>
              <a:t> </a:t>
            </a:r>
            <a:r>
              <a:rPr lang="en-ID" sz="1600" dirty="0" err="1"/>
              <a:t>kode</a:t>
            </a:r>
            <a:r>
              <a:rPr lang="en-ID" sz="1600" dirty="0"/>
              <a:t>. </a:t>
            </a:r>
            <a:r>
              <a:rPr lang="en-ID" sz="1600" dirty="0" err="1"/>
              <a:t>Menurut</a:t>
            </a:r>
            <a:r>
              <a:rPr lang="en-ID" sz="1600" dirty="0"/>
              <a:t> Cook </a:t>
            </a:r>
            <a:r>
              <a:rPr lang="en-ID" sz="1600" dirty="0" err="1"/>
              <a:t>dalam</a:t>
            </a:r>
            <a:r>
              <a:rPr lang="en-ID" sz="1600" dirty="0"/>
              <a:t> Tomlinson, </a:t>
            </a:r>
            <a:r>
              <a:rPr lang="en-ID" sz="1600" dirty="0" err="1"/>
              <a:t>penggunaan</a:t>
            </a:r>
            <a:r>
              <a:rPr lang="en-ID" sz="1600" dirty="0"/>
              <a:t> </a:t>
            </a:r>
            <a:r>
              <a:rPr lang="en-ID" sz="1600" dirty="0" err="1"/>
              <a:t>bahasa</a:t>
            </a:r>
            <a:r>
              <a:rPr lang="en-ID" sz="1600" dirty="0"/>
              <a:t> </a:t>
            </a:r>
            <a:r>
              <a:rPr lang="en-ID" sz="1600" dirty="0" err="1"/>
              <a:t>kedua</a:t>
            </a:r>
            <a:r>
              <a:rPr lang="en-ID" sz="1600" dirty="0"/>
              <a:t> juga </a:t>
            </a:r>
            <a:r>
              <a:rPr lang="en-ID" sz="1600" dirty="0" err="1"/>
              <a:t>sebagai</a:t>
            </a:r>
            <a:r>
              <a:rPr lang="en-ID" sz="1600" dirty="0"/>
              <a:t> mediator </a:t>
            </a:r>
            <a:r>
              <a:rPr lang="en-ID" sz="1600" dirty="0" err="1"/>
              <a:t>budaya</a:t>
            </a:r>
            <a:r>
              <a:rPr lang="en-ID" sz="1600" dirty="0"/>
              <a:t> </a:t>
            </a:r>
            <a:r>
              <a:rPr lang="en-ID" sz="1600" dirty="0" err="1"/>
              <a:t>antardua</a:t>
            </a:r>
            <a:r>
              <a:rPr lang="en-ID" sz="1600" dirty="0"/>
              <a:t> </a:t>
            </a:r>
            <a:r>
              <a:rPr lang="en-ID" sz="1600" dirty="0" err="1"/>
              <a:t>bahasa</a:t>
            </a:r>
            <a:r>
              <a:rPr lang="en-ID" sz="1600" dirty="0"/>
              <a:t>. </a:t>
            </a:r>
            <a:r>
              <a:rPr lang="en-ID" sz="1600" dirty="0" err="1"/>
              <a:t>Bahan</a:t>
            </a:r>
            <a:r>
              <a:rPr lang="en-ID" sz="1600" dirty="0"/>
              <a:t> ajar </a:t>
            </a:r>
            <a:r>
              <a:rPr lang="en-ID" sz="1600" dirty="0" err="1"/>
              <a:t>bahasa</a:t>
            </a:r>
            <a:r>
              <a:rPr lang="en-ID" sz="1600" dirty="0"/>
              <a:t> yang </a:t>
            </a:r>
            <a:r>
              <a:rPr lang="en-ID" sz="1600" dirty="0" err="1"/>
              <a:t>berdasarkan</a:t>
            </a:r>
            <a:r>
              <a:rPr lang="en-ID" sz="1600" dirty="0"/>
              <a:t> pada orang </a:t>
            </a:r>
            <a:r>
              <a:rPr lang="en-ID" sz="1600" dirty="0" err="1"/>
              <a:t>dewasa</a:t>
            </a:r>
            <a:r>
              <a:rPr lang="en-ID" sz="1600" dirty="0"/>
              <a:t> </a:t>
            </a:r>
            <a:r>
              <a:rPr lang="en-ID" sz="1600" dirty="0" err="1"/>
              <a:t>harus</a:t>
            </a:r>
            <a:r>
              <a:rPr lang="en-ID" sz="1600" dirty="0"/>
              <a:t> </a:t>
            </a:r>
            <a:r>
              <a:rPr lang="en-ID" sz="1600" dirty="0" err="1"/>
              <a:t>merefleksikan</a:t>
            </a:r>
            <a:r>
              <a:rPr lang="en-ID" sz="1600" dirty="0"/>
              <a:t> </a:t>
            </a:r>
            <a:r>
              <a:rPr lang="en-ID" sz="1600" dirty="0" err="1"/>
              <a:t>situasi</a:t>
            </a:r>
            <a:r>
              <a:rPr lang="en-ID" sz="1600" dirty="0"/>
              <a:t> </a:t>
            </a:r>
            <a:r>
              <a:rPr lang="en-ID" sz="1600" dirty="0" err="1"/>
              <a:t>peran</a:t>
            </a:r>
            <a:r>
              <a:rPr lang="en-ID" sz="1600" dirty="0"/>
              <a:t> </a:t>
            </a:r>
            <a:r>
              <a:rPr lang="en-ID" sz="1600" dirty="0" err="1"/>
              <a:t>dari</a:t>
            </a:r>
            <a:r>
              <a:rPr lang="en-ID" sz="1600" dirty="0"/>
              <a:t> </a:t>
            </a:r>
            <a:r>
              <a:rPr lang="en-ID" sz="1600" dirty="0" err="1"/>
              <a:t>pengguna</a:t>
            </a:r>
            <a:r>
              <a:rPr lang="en-ID" sz="1600" dirty="0"/>
              <a:t> </a:t>
            </a:r>
            <a:r>
              <a:rPr lang="en-ID" sz="1600" dirty="0" err="1"/>
              <a:t>bahasa</a:t>
            </a:r>
            <a:r>
              <a:rPr lang="en-ID" sz="1600" dirty="0"/>
              <a:t> </a:t>
            </a:r>
            <a:r>
              <a:rPr lang="en-ID" sz="1600" dirty="0" err="1"/>
              <a:t>kedua</a:t>
            </a:r>
            <a:r>
              <a:rPr lang="en-ID" sz="1600" dirty="0"/>
              <a:t>, dan </a:t>
            </a:r>
            <a:r>
              <a:rPr lang="en-ID" sz="1600" dirty="0" err="1"/>
              <a:t>tidak</a:t>
            </a:r>
            <a:r>
              <a:rPr lang="en-ID" sz="1600" dirty="0"/>
              <a:t> </a:t>
            </a:r>
            <a:r>
              <a:rPr lang="en-ID" sz="1600" dirty="0" err="1"/>
              <a:t>hanya</a:t>
            </a:r>
            <a:r>
              <a:rPr lang="en-ID" sz="1600" dirty="0"/>
              <a:t> </a:t>
            </a:r>
            <a:r>
              <a:rPr lang="en-ID" sz="1600" dirty="0" err="1"/>
              <a:t>penutur</a:t>
            </a:r>
            <a:r>
              <a:rPr lang="en-ID" sz="1600" dirty="0"/>
              <a:t> </a:t>
            </a:r>
            <a:r>
              <a:rPr lang="en-ID" sz="1600" dirty="0" err="1"/>
              <a:t>asli</a:t>
            </a:r>
            <a:r>
              <a:rPr lang="en-ID" sz="1600" dirty="0"/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C1AEC-3720-45A6-B8D9-A4AD401FEA7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DEB53-8885-45A1-BAB2-A651AC78DAD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118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C8CC3-7107-300E-F28E-20A5D6EB0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Ciri</a:t>
            </a:r>
            <a:r>
              <a:rPr lang="en-US" dirty="0"/>
              <a:t> </a:t>
            </a:r>
            <a:r>
              <a:rPr lang="en-US" dirty="0" err="1"/>
              <a:t>bahan</a:t>
            </a:r>
            <a:r>
              <a:rPr lang="en-US" dirty="0"/>
              <a:t> ajar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tka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C2019C-5BC9-A628-7DDB-469DAE4B64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B68C79-AE91-FF3F-0612-FC961FFD31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0719D3-FC6F-4A34-A886-FB49F8D0BC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D" sz="1600" dirty="0" err="1"/>
              <a:t>Berdasarkan</a:t>
            </a:r>
            <a:r>
              <a:rPr lang="en-ID" sz="1600" dirty="0"/>
              <a:t> </a:t>
            </a:r>
            <a:r>
              <a:rPr lang="en-ID" sz="1600" dirty="0" err="1"/>
              <a:t>paparan</a:t>
            </a:r>
            <a:r>
              <a:rPr lang="en-ID" sz="1600" dirty="0"/>
              <a:t> </a:t>
            </a:r>
            <a:r>
              <a:rPr lang="en-ID" sz="1600" dirty="0" err="1"/>
              <a:t>sebelumnya</a:t>
            </a:r>
            <a:r>
              <a:rPr lang="en-ID" sz="1600" dirty="0"/>
              <a:t> </a:t>
            </a:r>
            <a:r>
              <a:rPr lang="en-ID" sz="1600" dirty="0" err="1"/>
              <a:t>dapat</a:t>
            </a:r>
            <a:r>
              <a:rPr lang="en-ID" sz="1600" dirty="0"/>
              <a:t> </a:t>
            </a:r>
            <a:r>
              <a:rPr lang="en-ID" sz="1600" dirty="0" err="1"/>
              <a:t>disimpulkan</a:t>
            </a:r>
            <a:r>
              <a:rPr lang="en-ID" sz="1600" dirty="0"/>
              <a:t> </a:t>
            </a:r>
            <a:r>
              <a:rPr lang="en-ID" sz="1600" dirty="0" err="1"/>
              <a:t>bahwa</a:t>
            </a:r>
            <a:r>
              <a:rPr lang="en-ID" sz="1600" dirty="0"/>
              <a:t> </a:t>
            </a:r>
            <a:r>
              <a:rPr lang="en-ID" sz="1600" dirty="0" err="1"/>
              <a:t>bahan</a:t>
            </a:r>
            <a:r>
              <a:rPr lang="en-ID" sz="1600" dirty="0"/>
              <a:t> ajar </a:t>
            </a:r>
            <a:r>
              <a:rPr lang="en-ID" sz="1600" dirty="0" err="1"/>
              <a:t>bagi</a:t>
            </a:r>
            <a:r>
              <a:rPr lang="en-ID" sz="1600" dirty="0"/>
              <a:t> TKA </a:t>
            </a:r>
            <a:r>
              <a:rPr lang="en-ID" sz="1600" dirty="0" err="1"/>
              <a:t>berbeda</a:t>
            </a:r>
            <a:r>
              <a:rPr lang="en-ID" sz="1600" dirty="0"/>
              <a:t> </a:t>
            </a:r>
            <a:r>
              <a:rPr lang="en-ID" sz="1600" dirty="0" err="1"/>
              <a:t>dengan</a:t>
            </a:r>
            <a:r>
              <a:rPr lang="en-ID" sz="1600" dirty="0"/>
              <a:t> </a:t>
            </a:r>
            <a:r>
              <a:rPr lang="en-ID" sz="1600" dirty="0" err="1"/>
              <a:t>bahan</a:t>
            </a:r>
            <a:r>
              <a:rPr lang="en-ID" sz="1600" dirty="0"/>
              <a:t> ajar </a:t>
            </a:r>
            <a:r>
              <a:rPr lang="en-ID" sz="1600" dirty="0" err="1"/>
              <a:t>bagi</a:t>
            </a:r>
            <a:r>
              <a:rPr lang="en-ID" sz="1600" dirty="0"/>
              <a:t> </a:t>
            </a:r>
            <a:r>
              <a:rPr lang="en-ID" sz="1600" dirty="0" err="1"/>
              <a:t>penutur</a:t>
            </a:r>
            <a:r>
              <a:rPr lang="en-ID" sz="1600" dirty="0"/>
              <a:t> </a:t>
            </a:r>
            <a:r>
              <a:rPr lang="en-ID" sz="1600" dirty="0" err="1"/>
              <a:t>asing</a:t>
            </a:r>
            <a:r>
              <a:rPr lang="en-ID" sz="1600" dirty="0"/>
              <a:t> </a:t>
            </a:r>
            <a:r>
              <a:rPr lang="en-ID" sz="1600" dirty="0" err="1"/>
              <a:t>secara</a:t>
            </a:r>
            <a:r>
              <a:rPr lang="en-ID" sz="1600" dirty="0"/>
              <a:t> </a:t>
            </a:r>
            <a:r>
              <a:rPr lang="en-ID" sz="1600" dirty="0" err="1"/>
              <a:t>umum</a:t>
            </a:r>
            <a:r>
              <a:rPr lang="en-ID" sz="1600" dirty="0"/>
              <a:t>. </a:t>
            </a:r>
            <a:r>
              <a:rPr lang="en-ID" sz="1600" dirty="0" err="1"/>
              <a:t>Bahan</a:t>
            </a:r>
            <a:r>
              <a:rPr lang="en-ID" sz="1600" dirty="0"/>
              <a:t> ajar </a:t>
            </a:r>
            <a:r>
              <a:rPr lang="en-ID" sz="1600" dirty="0" err="1"/>
              <a:t>bagi</a:t>
            </a:r>
            <a:r>
              <a:rPr lang="en-ID" sz="1600" dirty="0"/>
              <a:t> TKA </a:t>
            </a:r>
            <a:r>
              <a:rPr lang="en-ID" sz="1600" dirty="0" err="1"/>
              <a:t>mempunyai</a:t>
            </a:r>
            <a:r>
              <a:rPr lang="en-ID" sz="1600" dirty="0"/>
              <a:t> </a:t>
            </a:r>
            <a:r>
              <a:rPr lang="en-ID" sz="1600" dirty="0" err="1"/>
              <a:t>karakteristik</a:t>
            </a:r>
            <a:r>
              <a:rPr lang="en-ID" sz="1600" dirty="0"/>
              <a:t> </a:t>
            </a:r>
            <a:r>
              <a:rPr lang="en-ID" sz="1600" dirty="0" err="1"/>
              <a:t>sebagai</a:t>
            </a:r>
            <a:r>
              <a:rPr lang="en-ID" sz="1600" dirty="0"/>
              <a:t> </a:t>
            </a:r>
            <a:r>
              <a:rPr lang="en-ID" sz="1600" dirty="0" err="1"/>
              <a:t>pelajar</a:t>
            </a:r>
            <a:r>
              <a:rPr lang="en-ID" sz="1600" dirty="0"/>
              <a:t> </a:t>
            </a:r>
            <a:r>
              <a:rPr lang="en-ID" sz="1600" dirty="0" err="1"/>
              <a:t>dewasa</a:t>
            </a:r>
            <a:r>
              <a:rPr lang="en-ID" sz="1600" dirty="0"/>
              <a:t> yang </a:t>
            </a:r>
            <a:r>
              <a:rPr lang="en-ID" sz="1600" dirty="0" err="1"/>
              <a:t>memiliki</a:t>
            </a:r>
            <a:r>
              <a:rPr lang="en-ID" sz="1600" dirty="0"/>
              <a:t> </a:t>
            </a:r>
            <a:r>
              <a:rPr lang="en-ID" sz="1600" dirty="0" err="1"/>
              <a:t>minat</a:t>
            </a:r>
            <a:r>
              <a:rPr lang="en-ID" sz="1600" dirty="0"/>
              <a:t> dan </a:t>
            </a:r>
            <a:r>
              <a:rPr lang="en-ID" sz="1600" dirty="0" err="1"/>
              <a:t>pengalaman</a:t>
            </a:r>
            <a:r>
              <a:rPr lang="en-ID" sz="1600" dirty="0"/>
              <a:t> </a:t>
            </a:r>
            <a:r>
              <a:rPr lang="en-ID" sz="1600" dirty="0" err="1"/>
              <a:t>sendiri</a:t>
            </a:r>
            <a:r>
              <a:rPr lang="en-ID" sz="1600" dirty="0"/>
              <a:t> </a:t>
            </a:r>
            <a:r>
              <a:rPr lang="en-ID" sz="1600" dirty="0" err="1"/>
              <a:t>dalam</a:t>
            </a:r>
            <a:r>
              <a:rPr lang="en-ID" sz="1600" dirty="0"/>
              <a:t> </a:t>
            </a:r>
            <a:r>
              <a:rPr lang="en-ID" sz="1600" dirty="0" err="1"/>
              <a:t>pembelajaran</a:t>
            </a:r>
            <a:r>
              <a:rPr lang="en-ID" sz="1600" dirty="0"/>
              <a:t> </a:t>
            </a:r>
            <a:r>
              <a:rPr lang="en-ID" sz="1600" dirty="0" err="1"/>
              <a:t>sehingga</a:t>
            </a:r>
            <a:r>
              <a:rPr lang="en-ID" sz="1600" dirty="0"/>
              <a:t> </a:t>
            </a:r>
            <a:r>
              <a:rPr lang="en-ID" sz="1600" dirty="0" err="1"/>
              <a:t>mempunyai</a:t>
            </a:r>
            <a:r>
              <a:rPr lang="en-ID" sz="1600" dirty="0"/>
              <a:t> </a:t>
            </a:r>
            <a:r>
              <a:rPr lang="en-ID" sz="1600" dirty="0" err="1"/>
              <a:t>hak</a:t>
            </a:r>
            <a:r>
              <a:rPr lang="en-ID" sz="1600" dirty="0"/>
              <a:t> </a:t>
            </a:r>
            <a:r>
              <a:rPr lang="en-ID" sz="1600" dirty="0" err="1"/>
              <a:t>sendiri</a:t>
            </a:r>
            <a:r>
              <a:rPr lang="en-ID" sz="1600" dirty="0"/>
              <a:t> </a:t>
            </a:r>
            <a:r>
              <a:rPr lang="en-ID" sz="1600" dirty="0" err="1"/>
              <a:t>dalam</a:t>
            </a:r>
            <a:r>
              <a:rPr lang="en-ID" sz="1600" dirty="0"/>
              <a:t> </a:t>
            </a:r>
            <a:r>
              <a:rPr lang="en-ID" sz="1600" dirty="0" err="1"/>
              <a:t>menentukan</a:t>
            </a:r>
            <a:r>
              <a:rPr lang="en-ID" sz="1600" dirty="0"/>
              <a:t> </a:t>
            </a:r>
            <a:r>
              <a:rPr lang="en-ID" sz="1600" dirty="0" err="1"/>
              <a:t>tujuan</a:t>
            </a:r>
            <a:r>
              <a:rPr lang="en-ID" sz="1600" dirty="0"/>
              <a:t> </a:t>
            </a:r>
            <a:r>
              <a:rPr lang="en-ID" sz="1600" dirty="0" err="1"/>
              <a:t>belajar</a:t>
            </a:r>
            <a:r>
              <a:rPr lang="en-ID" sz="1600" dirty="0"/>
              <a:t> </a:t>
            </a:r>
            <a:r>
              <a:rPr lang="en-ID" sz="1600" dirty="0" err="1"/>
              <a:t>bahasa</a:t>
            </a:r>
            <a:r>
              <a:rPr lang="en-ID" sz="1600" dirty="0"/>
              <a:t>. </a:t>
            </a:r>
            <a:r>
              <a:rPr lang="en-ID" sz="1600" dirty="0" err="1"/>
              <a:t>Pembelajaran</a:t>
            </a:r>
            <a:r>
              <a:rPr lang="en-ID" sz="1600" dirty="0"/>
              <a:t> orang </a:t>
            </a:r>
            <a:r>
              <a:rPr lang="en-ID" sz="1600" dirty="0" err="1"/>
              <a:t>dewasa</a:t>
            </a:r>
            <a:r>
              <a:rPr lang="en-ID" sz="1600" dirty="0"/>
              <a:t> </a:t>
            </a:r>
            <a:r>
              <a:rPr lang="en-ID" sz="1600" dirty="0" err="1"/>
              <a:t>dapat</a:t>
            </a:r>
            <a:r>
              <a:rPr lang="en-ID" sz="1600" dirty="0"/>
              <a:t> </a:t>
            </a:r>
            <a:r>
              <a:rPr lang="en-ID" sz="1600" dirty="0" err="1"/>
              <a:t>diartikan</a:t>
            </a:r>
            <a:r>
              <a:rPr lang="en-ID" sz="1600" dirty="0"/>
              <a:t> </a:t>
            </a:r>
            <a:r>
              <a:rPr lang="en-ID" sz="1600" dirty="0" err="1"/>
              <a:t>sebagai</a:t>
            </a:r>
            <a:r>
              <a:rPr lang="en-ID" sz="1600" dirty="0"/>
              <a:t> </a:t>
            </a:r>
            <a:r>
              <a:rPr lang="en-ID" sz="1600" dirty="0" err="1"/>
              <a:t>keseluruhan</a:t>
            </a:r>
            <a:r>
              <a:rPr lang="en-ID" sz="1600" dirty="0"/>
              <a:t> proses </a:t>
            </a:r>
            <a:r>
              <a:rPr lang="en-ID" sz="1600" dirty="0" err="1"/>
              <a:t>pendidikan</a:t>
            </a:r>
            <a:r>
              <a:rPr lang="en-ID" sz="1600" dirty="0"/>
              <a:t> yang </a:t>
            </a:r>
            <a:r>
              <a:rPr lang="en-ID" sz="1600" dirty="0" err="1"/>
              <a:t>diorganisasikan</a:t>
            </a:r>
            <a:r>
              <a:rPr lang="en-ID" sz="1600" dirty="0"/>
              <a:t>, </a:t>
            </a:r>
            <a:r>
              <a:rPr lang="en-ID" sz="1600" dirty="0" err="1"/>
              <a:t>mengenai</a:t>
            </a:r>
            <a:r>
              <a:rPr lang="en-ID" sz="1600" dirty="0"/>
              <a:t> </a:t>
            </a:r>
            <a:r>
              <a:rPr lang="en-ID" sz="1600" dirty="0" err="1"/>
              <a:t>apa</a:t>
            </a:r>
            <a:r>
              <a:rPr lang="en-ID" sz="1600" dirty="0"/>
              <a:t> pun </a:t>
            </a:r>
            <a:r>
              <a:rPr lang="en-ID" sz="1600" dirty="0" err="1"/>
              <a:t>bentuk</a:t>
            </a:r>
            <a:r>
              <a:rPr lang="en-ID" sz="1600" dirty="0"/>
              <a:t>, </a:t>
            </a:r>
            <a:r>
              <a:rPr lang="en-ID" sz="1600" dirty="0" err="1"/>
              <a:t>isi</a:t>
            </a:r>
            <a:r>
              <a:rPr lang="en-ID" sz="1600" dirty="0"/>
              <a:t>, </a:t>
            </a:r>
            <a:r>
              <a:rPr lang="en-ID" sz="1600" dirty="0" err="1"/>
              <a:t>tingkat</a:t>
            </a:r>
            <a:r>
              <a:rPr lang="en-ID" sz="1600" dirty="0"/>
              <a:t> status, dan </a:t>
            </a:r>
            <a:r>
              <a:rPr lang="en-ID" sz="1600" dirty="0" err="1"/>
              <a:t>metode</a:t>
            </a:r>
            <a:r>
              <a:rPr lang="en-ID" sz="1600" dirty="0"/>
              <a:t> </a:t>
            </a:r>
            <a:r>
              <a:rPr lang="en-ID" sz="1600" dirty="0" err="1"/>
              <a:t>apa</a:t>
            </a:r>
            <a:r>
              <a:rPr lang="en-ID" sz="1600" dirty="0"/>
              <a:t> yang </a:t>
            </a:r>
            <a:r>
              <a:rPr lang="en-ID" sz="1600" dirty="0" err="1"/>
              <a:t>digunakan</a:t>
            </a:r>
            <a:r>
              <a:rPr lang="en-ID" sz="1600" dirty="0"/>
              <a:t> </a:t>
            </a:r>
            <a:r>
              <a:rPr lang="en-ID" sz="1600" dirty="0" err="1"/>
              <a:t>dalam</a:t>
            </a:r>
            <a:r>
              <a:rPr lang="en-ID" sz="1600" dirty="0"/>
              <a:t> proses </a:t>
            </a:r>
            <a:r>
              <a:rPr lang="en-ID" sz="1600" dirty="0" err="1"/>
              <a:t>pendidikan</a:t>
            </a:r>
            <a:r>
              <a:rPr lang="en-ID" sz="1600" dirty="0"/>
              <a:t> </a:t>
            </a:r>
            <a:r>
              <a:rPr lang="en-ID" sz="1600" dirty="0" err="1"/>
              <a:t>tersebut</a:t>
            </a:r>
            <a:r>
              <a:rPr lang="en-ID" sz="1600" dirty="0"/>
              <a:t>, </a:t>
            </a:r>
            <a:r>
              <a:rPr lang="en-ID" sz="1600" dirty="0" err="1"/>
              <a:t>baik</a:t>
            </a:r>
            <a:r>
              <a:rPr lang="en-ID" sz="1600" dirty="0"/>
              <a:t> formal </a:t>
            </a:r>
            <a:r>
              <a:rPr lang="en-ID" sz="1600" dirty="0" err="1"/>
              <a:t>maupun</a:t>
            </a:r>
            <a:r>
              <a:rPr lang="en-ID" sz="1600" dirty="0"/>
              <a:t> nonformal, </a:t>
            </a:r>
            <a:r>
              <a:rPr lang="en-ID" sz="1600" dirty="0" err="1"/>
              <a:t>baik</a:t>
            </a:r>
            <a:r>
              <a:rPr lang="en-ID" sz="1600" dirty="0"/>
              <a:t> </a:t>
            </a:r>
            <a:r>
              <a:rPr lang="en-ID" sz="1600" dirty="0" err="1"/>
              <a:t>dalam</a:t>
            </a:r>
            <a:r>
              <a:rPr lang="en-ID" sz="1600" dirty="0"/>
              <a:t> </a:t>
            </a:r>
            <a:r>
              <a:rPr lang="en-ID" sz="1600" dirty="0" err="1"/>
              <a:t>rangka</a:t>
            </a:r>
            <a:r>
              <a:rPr lang="en-ID" sz="1600" dirty="0"/>
              <a:t> </a:t>
            </a:r>
            <a:r>
              <a:rPr lang="en-ID" sz="1600" dirty="0" err="1"/>
              <a:t>kelanjutan</a:t>
            </a:r>
            <a:r>
              <a:rPr lang="en-ID" sz="1600" dirty="0"/>
              <a:t> </a:t>
            </a:r>
            <a:r>
              <a:rPr lang="en-ID" sz="1600" dirty="0" err="1"/>
              <a:t>pendidikan</a:t>
            </a:r>
            <a:r>
              <a:rPr lang="en-ID" sz="1600" dirty="0"/>
              <a:t> di </a:t>
            </a:r>
            <a:r>
              <a:rPr lang="en-ID" sz="1600" dirty="0" err="1"/>
              <a:t>sekolah</a:t>
            </a:r>
            <a:r>
              <a:rPr lang="en-ID" sz="1600" dirty="0"/>
              <a:t>, di </a:t>
            </a:r>
            <a:r>
              <a:rPr lang="en-ID" sz="1600" dirty="0" err="1"/>
              <a:t>tempat</a:t>
            </a:r>
            <a:r>
              <a:rPr lang="en-ID" sz="1600" dirty="0"/>
              <a:t> </a:t>
            </a:r>
            <a:r>
              <a:rPr lang="en-ID" sz="1600" dirty="0" err="1"/>
              <a:t>kursus</a:t>
            </a:r>
            <a:r>
              <a:rPr lang="en-ID" sz="1600" dirty="0"/>
              <a:t>, </a:t>
            </a:r>
            <a:r>
              <a:rPr lang="en-ID" sz="1600" dirty="0" err="1"/>
              <a:t>pelatihan</a:t>
            </a:r>
            <a:r>
              <a:rPr lang="en-ID" sz="1600" dirty="0"/>
              <a:t> </a:t>
            </a:r>
            <a:r>
              <a:rPr lang="en-ID" sz="1600" dirty="0" err="1"/>
              <a:t>kerja</a:t>
            </a:r>
            <a:r>
              <a:rPr lang="en-ID" sz="1600" dirty="0"/>
              <a:t> </a:t>
            </a:r>
            <a:r>
              <a:rPr lang="en-ID" sz="1600" dirty="0" err="1"/>
              <a:t>maupun</a:t>
            </a:r>
            <a:r>
              <a:rPr lang="en-ID" sz="1600" dirty="0"/>
              <a:t> di </a:t>
            </a:r>
            <a:r>
              <a:rPr lang="en-ID" sz="1600" dirty="0" err="1"/>
              <a:t>perguruan</a:t>
            </a:r>
            <a:r>
              <a:rPr lang="en-ID" sz="1600" dirty="0"/>
              <a:t> </a:t>
            </a:r>
            <a:r>
              <a:rPr lang="en-ID" sz="1600" dirty="0" err="1"/>
              <a:t>tinggi</a:t>
            </a:r>
            <a:r>
              <a:rPr lang="en-ID" sz="1600" dirty="0"/>
              <a:t>, yang </a:t>
            </a:r>
            <a:r>
              <a:rPr lang="en-ID" sz="1600" dirty="0" err="1"/>
              <a:t>membuat</a:t>
            </a:r>
            <a:r>
              <a:rPr lang="en-ID" sz="1600" dirty="0"/>
              <a:t> orang </a:t>
            </a:r>
            <a:r>
              <a:rPr lang="en-ID" sz="1600" dirty="0" err="1"/>
              <a:t>dewasa</a:t>
            </a:r>
            <a:r>
              <a:rPr lang="en-ID" sz="1600" dirty="0"/>
              <a:t> </a:t>
            </a:r>
            <a:r>
              <a:rPr lang="en-ID" sz="1600" dirty="0" err="1"/>
              <a:t>mampu</a:t>
            </a:r>
            <a:r>
              <a:rPr lang="en-ID" sz="1600" dirty="0"/>
              <a:t> </a:t>
            </a:r>
            <a:r>
              <a:rPr lang="en-ID" sz="1600" dirty="0" err="1"/>
              <a:t>mengembangkan</a:t>
            </a:r>
            <a:r>
              <a:rPr lang="en-ID" sz="1600" dirty="0"/>
              <a:t> </a:t>
            </a:r>
            <a:r>
              <a:rPr lang="en-ID" sz="1600" dirty="0" err="1"/>
              <a:t>kemampuan</a:t>
            </a:r>
            <a:r>
              <a:rPr lang="en-ID" sz="1600" dirty="0"/>
              <a:t>, </a:t>
            </a:r>
            <a:r>
              <a:rPr lang="en-ID" sz="1600" dirty="0" err="1"/>
              <a:t>keterampilan</a:t>
            </a:r>
            <a:r>
              <a:rPr lang="en-ID" sz="1600" dirty="0"/>
              <a:t>, </a:t>
            </a:r>
            <a:r>
              <a:rPr lang="en-ID" sz="1600" dirty="0" err="1"/>
              <a:t>memperkaya</a:t>
            </a:r>
            <a:r>
              <a:rPr lang="en-ID" sz="1600" dirty="0"/>
              <a:t> </a:t>
            </a:r>
            <a:r>
              <a:rPr lang="en-ID" sz="1600" dirty="0" err="1"/>
              <a:t>khasanah</a:t>
            </a:r>
            <a:r>
              <a:rPr lang="en-ID" sz="1600" dirty="0"/>
              <a:t> </a:t>
            </a:r>
            <a:r>
              <a:rPr lang="en-ID" sz="1600" dirty="0" err="1"/>
              <a:t>pengetahuan</a:t>
            </a:r>
            <a:r>
              <a:rPr lang="en-ID" sz="1600" dirty="0"/>
              <a:t>, </a:t>
            </a:r>
            <a:r>
              <a:rPr lang="en-ID" sz="1600" dirty="0" err="1"/>
              <a:t>meningkatkan</a:t>
            </a:r>
            <a:r>
              <a:rPr lang="en-ID" sz="1600" dirty="0"/>
              <a:t> </a:t>
            </a:r>
            <a:r>
              <a:rPr lang="en-ID" sz="1600" dirty="0" err="1"/>
              <a:t>kualifikasinya</a:t>
            </a:r>
            <a:r>
              <a:rPr lang="en-ID" sz="1600" dirty="0"/>
              <a:t> </a:t>
            </a:r>
            <a:r>
              <a:rPr lang="en-ID" sz="1600" dirty="0" err="1"/>
              <a:t>atau</a:t>
            </a:r>
            <a:r>
              <a:rPr lang="en-ID" sz="1600" dirty="0"/>
              <a:t> </a:t>
            </a:r>
            <a:r>
              <a:rPr lang="en-ID" sz="1600" dirty="0" err="1"/>
              <a:t>keprofesionalannya</a:t>
            </a:r>
            <a:r>
              <a:rPr lang="en-ID" sz="1600" dirty="0"/>
              <a:t> </a:t>
            </a:r>
            <a:r>
              <a:rPr lang="en-ID" sz="1600" dirty="0" err="1"/>
              <a:t>dalam</a:t>
            </a:r>
            <a:r>
              <a:rPr lang="en-ID" sz="1600" dirty="0"/>
              <a:t> </a:t>
            </a:r>
            <a:r>
              <a:rPr lang="en-ID" sz="1600" dirty="0" err="1"/>
              <a:t>upaya</a:t>
            </a:r>
            <a:r>
              <a:rPr lang="en-ID" sz="1600" dirty="0"/>
              <a:t> </a:t>
            </a:r>
            <a:r>
              <a:rPr lang="en-ID" sz="1600" dirty="0" err="1"/>
              <a:t>mewujudkan</a:t>
            </a:r>
            <a:r>
              <a:rPr lang="en-ID" sz="1600" dirty="0"/>
              <a:t> </a:t>
            </a:r>
            <a:r>
              <a:rPr lang="en-ID" sz="1600" dirty="0" err="1"/>
              <a:t>kemampuan</a:t>
            </a:r>
            <a:r>
              <a:rPr lang="en-ID" sz="1600" dirty="0"/>
              <a:t> </a:t>
            </a:r>
            <a:r>
              <a:rPr lang="en-ID" sz="1600" dirty="0" err="1"/>
              <a:t>ganda</a:t>
            </a:r>
            <a:r>
              <a:rPr lang="en-ID" sz="1600" dirty="0"/>
              <a:t> </a:t>
            </a:r>
            <a:r>
              <a:rPr lang="en-ID" sz="1600" dirty="0" err="1"/>
              <a:t>yakni</a:t>
            </a:r>
            <a:r>
              <a:rPr lang="en-ID" sz="1600" dirty="0"/>
              <a:t> di </a:t>
            </a:r>
            <a:r>
              <a:rPr lang="en-ID" sz="1600" dirty="0" err="1"/>
              <a:t>suatu</a:t>
            </a:r>
            <a:r>
              <a:rPr lang="en-ID" sz="1600" dirty="0"/>
              <a:t> </a:t>
            </a:r>
            <a:r>
              <a:rPr lang="en-ID" sz="1600" dirty="0" err="1"/>
              <a:t>sisi</a:t>
            </a:r>
            <a:r>
              <a:rPr lang="en-ID" sz="1600" dirty="0"/>
              <a:t> </a:t>
            </a:r>
            <a:r>
              <a:rPr lang="en-ID" sz="1600" dirty="0" err="1"/>
              <a:t>mampu</a:t>
            </a:r>
            <a:r>
              <a:rPr lang="en-ID" sz="1600" dirty="0"/>
              <a:t> </a:t>
            </a:r>
            <a:r>
              <a:rPr lang="en-ID" sz="1600" dirty="0" err="1"/>
              <a:t>mengembangkan</a:t>
            </a:r>
            <a:r>
              <a:rPr lang="en-ID" sz="1600" dirty="0"/>
              <a:t> </a:t>
            </a:r>
            <a:r>
              <a:rPr lang="en-ID" sz="1600" dirty="0" err="1"/>
              <a:t>pribadi</a:t>
            </a:r>
            <a:r>
              <a:rPr lang="en-ID" sz="1600" dirty="0"/>
              <a:t> </a:t>
            </a:r>
            <a:r>
              <a:rPr lang="en-ID" sz="1600" dirty="0" err="1"/>
              <a:t>secara</a:t>
            </a:r>
            <a:r>
              <a:rPr lang="en-ID" sz="1600" dirty="0"/>
              <a:t> </a:t>
            </a:r>
            <a:r>
              <a:rPr lang="en-ID" sz="1600" dirty="0" err="1"/>
              <a:t>utuh</a:t>
            </a:r>
            <a:r>
              <a:rPr lang="en-ID" sz="1600" dirty="0"/>
              <a:t> dan </a:t>
            </a:r>
            <a:r>
              <a:rPr lang="en-ID" sz="1600" dirty="0" err="1"/>
              <a:t>dapat</a:t>
            </a:r>
            <a:r>
              <a:rPr lang="en-ID" sz="1600" dirty="0"/>
              <a:t> </a:t>
            </a:r>
            <a:r>
              <a:rPr lang="en-ID" sz="1600" dirty="0" err="1"/>
              <a:t>mewujudkan</a:t>
            </a:r>
            <a:r>
              <a:rPr lang="en-ID" sz="1600" dirty="0"/>
              <a:t> </a:t>
            </a:r>
            <a:r>
              <a:rPr lang="en-ID" sz="1600" dirty="0" err="1"/>
              <a:t>keikutsertaannya</a:t>
            </a:r>
            <a:r>
              <a:rPr lang="en-ID" sz="1600" dirty="0"/>
              <a:t> </a:t>
            </a:r>
            <a:r>
              <a:rPr lang="en-ID" sz="1600" dirty="0" err="1"/>
              <a:t>dalam</a:t>
            </a:r>
            <a:r>
              <a:rPr lang="en-ID" sz="1600" dirty="0"/>
              <a:t> </a:t>
            </a:r>
            <a:r>
              <a:rPr lang="en-ID" sz="1600" dirty="0" err="1"/>
              <a:t>perkembangan</a:t>
            </a:r>
            <a:r>
              <a:rPr lang="en-ID" sz="1600" dirty="0"/>
              <a:t> </a:t>
            </a:r>
            <a:r>
              <a:rPr lang="en-ID" sz="1600" dirty="0" err="1"/>
              <a:t>sosial</a:t>
            </a:r>
            <a:r>
              <a:rPr lang="en-ID" sz="1600" dirty="0"/>
              <a:t> </a:t>
            </a:r>
            <a:r>
              <a:rPr lang="en-ID" sz="1600" dirty="0" err="1"/>
              <a:t>budaya</a:t>
            </a:r>
            <a:r>
              <a:rPr lang="en-ID" sz="1600" dirty="0"/>
              <a:t>, </a:t>
            </a:r>
            <a:r>
              <a:rPr lang="en-ID" sz="1600" dirty="0" err="1"/>
              <a:t>ekonomi</a:t>
            </a:r>
            <a:r>
              <a:rPr lang="en-ID" sz="1600" dirty="0"/>
              <a:t>, dan </a:t>
            </a:r>
            <a:r>
              <a:rPr lang="en-ID" sz="1600" dirty="0" err="1"/>
              <a:t>teknologi</a:t>
            </a:r>
            <a:r>
              <a:rPr lang="en-ID" sz="1600" dirty="0"/>
              <a:t> </a:t>
            </a:r>
            <a:r>
              <a:rPr lang="en-ID" sz="1600" dirty="0" err="1"/>
              <a:t>secara</a:t>
            </a:r>
            <a:r>
              <a:rPr lang="en-ID" sz="1600" dirty="0"/>
              <a:t> </a:t>
            </a:r>
            <a:r>
              <a:rPr lang="en-ID" sz="1600" dirty="0" err="1"/>
              <a:t>bebas</a:t>
            </a:r>
            <a:r>
              <a:rPr lang="en-ID" sz="1600" dirty="0"/>
              <a:t>, </a:t>
            </a:r>
            <a:r>
              <a:rPr lang="en-ID" sz="1600" dirty="0" err="1"/>
              <a:t>seimbang</a:t>
            </a:r>
            <a:r>
              <a:rPr lang="en-ID" sz="1600" dirty="0"/>
              <a:t>, dan </a:t>
            </a:r>
            <a:r>
              <a:rPr lang="en-ID" sz="1600" dirty="0" err="1"/>
              <a:t>berkesinambungan</a:t>
            </a:r>
            <a:r>
              <a:rPr lang="en-ID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3288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41727-9170-49E1-BCB3-2EFDAA232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Standar</a:t>
            </a:r>
            <a:r>
              <a:rPr lang="en-US" dirty="0"/>
              <a:t> </a:t>
            </a:r>
            <a:r>
              <a:rPr lang="en-US" dirty="0" err="1"/>
              <a:t>acuan</a:t>
            </a:r>
            <a:r>
              <a:rPr lang="en-US" dirty="0"/>
              <a:t> </a:t>
            </a:r>
            <a:r>
              <a:rPr lang="en-US" dirty="0" err="1"/>
              <a:t>bipa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86C32-07BA-4CA4-9F09-F4F3BD6E920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/>
            <a:r>
              <a:rPr lang="en-ID" sz="2000" dirty="0" err="1"/>
              <a:t>Standar</a:t>
            </a:r>
            <a:r>
              <a:rPr lang="en-ID" sz="2000" dirty="0"/>
              <a:t> </a:t>
            </a:r>
            <a:r>
              <a:rPr lang="en-ID" sz="2000" dirty="0" err="1"/>
              <a:t>acuan</a:t>
            </a:r>
            <a:r>
              <a:rPr lang="en-ID" sz="2000" dirty="0"/>
              <a:t> </a:t>
            </a:r>
            <a:r>
              <a:rPr lang="en-ID" sz="2000" dirty="0" err="1"/>
              <a:t>bahan</a:t>
            </a:r>
            <a:r>
              <a:rPr lang="en-ID" sz="2000" dirty="0"/>
              <a:t> ajar BIPA </a:t>
            </a:r>
            <a:r>
              <a:rPr lang="en-ID" sz="2000" dirty="0" err="1"/>
              <a:t>ini</a:t>
            </a:r>
            <a:r>
              <a:rPr lang="en-ID" sz="2000" dirty="0"/>
              <a:t> </a:t>
            </a:r>
            <a:r>
              <a:rPr lang="en-ID" sz="2000" dirty="0" err="1"/>
              <a:t>mendasar</a:t>
            </a:r>
            <a:r>
              <a:rPr lang="en-ID" sz="2000" dirty="0"/>
              <a:t> pada </a:t>
            </a:r>
            <a:r>
              <a:rPr lang="en-ID" sz="2000" dirty="0" err="1"/>
              <a:t>Peraturan</a:t>
            </a:r>
            <a:r>
              <a:rPr lang="en-ID" sz="2000" dirty="0"/>
              <a:t> Menteri Pendidikan dan </a:t>
            </a:r>
            <a:r>
              <a:rPr lang="en-ID" sz="2000" dirty="0" err="1"/>
              <a:t>Kebudayaan</a:t>
            </a:r>
            <a:r>
              <a:rPr lang="en-ID" sz="2000" dirty="0"/>
              <a:t> </a:t>
            </a:r>
            <a:r>
              <a:rPr lang="en-ID" sz="2000" dirty="0" err="1"/>
              <a:t>Republik</a:t>
            </a:r>
            <a:r>
              <a:rPr lang="en-ID" sz="2000" dirty="0"/>
              <a:t> Indonesia </a:t>
            </a:r>
            <a:r>
              <a:rPr lang="en-ID" sz="2000" dirty="0" err="1"/>
              <a:t>Nomor</a:t>
            </a:r>
            <a:r>
              <a:rPr lang="en-ID" sz="2000" dirty="0"/>
              <a:t> 27 </a:t>
            </a:r>
            <a:r>
              <a:rPr lang="en-ID" sz="2000" dirty="0" err="1"/>
              <a:t>Tahun</a:t>
            </a:r>
            <a:r>
              <a:rPr lang="en-ID" sz="2000" dirty="0"/>
              <a:t> 2017 </a:t>
            </a:r>
            <a:r>
              <a:rPr lang="en-ID" sz="2000" dirty="0" err="1"/>
              <a:t>tentang</a:t>
            </a:r>
            <a:r>
              <a:rPr lang="en-ID" sz="2000" dirty="0"/>
              <a:t> </a:t>
            </a:r>
            <a:r>
              <a:rPr lang="en-ID" sz="2000" dirty="0" err="1"/>
              <a:t>Standar</a:t>
            </a:r>
            <a:r>
              <a:rPr lang="en-ID" sz="2000" dirty="0"/>
              <a:t> </a:t>
            </a:r>
            <a:r>
              <a:rPr lang="en-ID" sz="2000" dirty="0" err="1"/>
              <a:t>Kompetensi</a:t>
            </a:r>
            <a:r>
              <a:rPr lang="en-ID" sz="2000" dirty="0"/>
              <a:t> </a:t>
            </a:r>
            <a:r>
              <a:rPr lang="en-ID" sz="2000" dirty="0" err="1"/>
              <a:t>Lulusan</a:t>
            </a:r>
            <a:r>
              <a:rPr lang="en-ID" sz="2000" dirty="0"/>
              <a:t> </a:t>
            </a:r>
            <a:r>
              <a:rPr lang="en-ID" sz="2000" dirty="0" err="1"/>
              <a:t>Kursus</a:t>
            </a:r>
            <a:r>
              <a:rPr lang="en-ID" sz="2000" dirty="0"/>
              <a:t> dan </a:t>
            </a:r>
            <a:r>
              <a:rPr lang="en-ID" sz="2000" dirty="0" err="1"/>
              <a:t>Pelatihan</a:t>
            </a:r>
            <a:r>
              <a:rPr lang="en-ID" sz="2000" dirty="0"/>
              <a:t> </a:t>
            </a:r>
            <a:r>
              <a:rPr lang="en-ID" sz="2000" dirty="0" err="1"/>
              <a:t>Bidang</a:t>
            </a:r>
            <a:r>
              <a:rPr lang="en-ID" sz="2000" dirty="0"/>
              <a:t> </a:t>
            </a:r>
            <a:r>
              <a:rPr lang="en-ID" sz="2000" dirty="0" err="1"/>
              <a:t>Keterampilan</a:t>
            </a:r>
            <a:r>
              <a:rPr lang="en-ID" sz="2000" dirty="0"/>
              <a:t> </a:t>
            </a:r>
            <a:r>
              <a:rPr lang="en-ID" sz="2000" dirty="0" err="1"/>
              <a:t>Kepemanduan</a:t>
            </a:r>
            <a:r>
              <a:rPr lang="en-ID" sz="2000" dirty="0"/>
              <a:t> </a:t>
            </a:r>
            <a:r>
              <a:rPr lang="en-ID" sz="2000" dirty="0" err="1"/>
              <a:t>Wisata</a:t>
            </a:r>
            <a:r>
              <a:rPr lang="en-ID" sz="2000" dirty="0"/>
              <a:t>, </a:t>
            </a:r>
            <a:r>
              <a:rPr lang="en-ID" sz="2000" dirty="0" err="1"/>
              <a:t>Pemeliharaan</a:t>
            </a:r>
            <a:r>
              <a:rPr lang="en-ID" sz="2000" dirty="0"/>
              <a:t> Taman, </a:t>
            </a:r>
            <a:r>
              <a:rPr lang="en-ID" sz="2000" dirty="0" err="1"/>
              <a:t>Pekarya</a:t>
            </a:r>
            <a:r>
              <a:rPr lang="en-ID" sz="2000" dirty="0"/>
              <a:t> Kesehatan, </a:t>
            </a:r>
            <a:r>
              <a:rPr lang="en-ID" sz="2000" dirty="0" err="1"/>
              <a:t>Petukangan</a:t>
            </a:r>
            <a:r>
              <a:rPr lang="en-ID" sz="2000" dirty="0"/>
              <a:t> Kayu </a:t>
            </a:r>
            <a:r>
              <a:rPr lang="en-ID" sz="2000" dirty="0" err="1"/>
              <a:t>Konstruksi</a:t>
            </a:r>
            <a:r>
              <a:rPr lang="en-ID" sz="2000" dirty="0"/>
              <a:t>, </a:t>
            </a:r>
            <a:r>
              <a:rPr lang="en-ID" sz="2000" dirty="0" err="1"/>
              <a:t>Pemasangan</a:t>
            </a:r>
            <a:r>
              <a:rPr lang="en-ID" sz="2000" dirty="0"/>
              <a:t> Bata, </a:t>
            </a:r>
            <a:r>
              <a:rPr lang="en-ID" sz="2000" dirty="0" err="1"/>
              <a:t>Perancah</a:t>
            </a:r>
            <a:r>
              <a:rPr lang="en-ID" sz="2000" dirty="0"/>
              <a:t>, </a:t>
            </a:r>
            <a:r>
              <a:rPr lang="en-ID" sz="2000" dirty="0" err="1"/>
              <a:t>Pemasangan</a:t>
            </a:r>
            <a:r>
              <a:rPr lang="en-ID" sz="2000" dirty="0"/>
              <a:t> Pipa, </a:t>
            </a:r>
            <a:r>
              <a:rPr lang="en-ID" sz="2000" dirty="0" err="1"/>
              <a:t>Mekanik</a:t>
            </a:r>
            <a:r>
              <a:rPr lang="en-ID" sz="2000" dirty="0"/>
              <a:t> Alat </a:t>
            </a:r>
            <a:r>
              <a:rPr lang="en-ID" sz="2000" dirty="0" err="1"/>
              <a:t>Berat</a:t>
            </a:r>
            <a:r>
              <a:rPr lang="en-ID" sz="2000" dirty="0"/>
              <a:t>, Bahasa Indonesia </a:t>
            </a:r>
            <a:r>
              <a:rPr lang="en-ID" sz="2000" dirty="0" err="1"/>
              <a:t>bagi</a:t>
            </a:r>
            <a:r>
              <a:rPr lang="en-ID" sz="2000" dirty="0"/>
              <a:t> </a:t>
            </a:r>
            <a:r>
              <a:rPr lang="en-ID" sz="2000" dirty="0" err="1"/>
              <a:t>Penutur</a:t>
            </a:r>
            <a:r>
              <a:rPr lang="en-ID" sz="2000" dirty="0"/>
              <a:t> </a:t>
            </a:r>
            <a:r>
              <a:rPr lang="en-ID" sz="2000" dirty="0" err="1"/>
              <a:t>Asing</a:t>
            </a:r>
            <a:r>
              <a:rPr lang="en-ID" sz="2000" dirty="0"/>
              <a:t>, </a:t>
            </a:r>
            <a:r>
              <a:rPr lang="en-ID" sz="2000" dirty="0" err="1"/>
              <a:t>Pembuatan</a:t>
            </a:r>
            <a:r>
              <a:rPr lang="en-ID" sz="2000" dirty="0"/>
              <a:t> Batik </a:t>
            </a:r>
            <a:r>
              <a:rPr lang="en-ID" sz="2000" dirty="0" err="1"/>
              <a:t>dengan</a:t>
            </a:r>
            <a:r>
              <a:rPr lang="en-ID" sz="2000" dirty="0"/>
              <a:t> </a:t>
            </a:r>
            <a:r>
              <a:rPr lang="en-ID" sz="2000" dirty="0" err="1"/>
              <a:t>Pewarna</a:t>
            </a:r>
            <a:r>
              <a:rPr lang="en-ID" sz="2000" dirty="0"/>
              <a:t> Ramah </a:t>
            </a:r>
            <a:r>
              <a:rPr lang="en-ID" sz="2000" dirty="0" err="1"/>
              <a:t>Lingkungan</a:t>
            </a:r>
            <a:r>
              <a:rPr lang="en-ID" sz="2000" dirty="0"/>
              <a:t>, </a:t>
            </a:r>
            <a:r>
              <a:rPr lang="en-ID" sz="2000" dirty="0" err="1"/>
              <a:t>Pembuatan</a:t>
            </a:r>
            <a:r>
              <a:rPr lang="en-ID" sz="2000" dirty="0"/>
              <a:t> Malam Batik, </a:t>
            </a:r>
            <a:r>
              <a:rPr lang="en-ID" sz="2000" dirty="0" err="1"/>
              <a:t>Pembuatan</a:t>
            </a:r>
            <a:r>
              <a:rPr lang="en-ID" sz="2000" dirty="0"/>
              <a:t> Batik </a:t>
            </a:r>
            <a:r>
              <a:rPr lang="en-ID" sz="2000" dirty="0" err="1"/>
              <a:t>dengan</a:t>
            </a:r>
            <a:r>
              <a:rPr lang="en-ID" sz="2000" dirty="0"/>
              <a:t> </a:t>
            </a:r>
            <a:r>
              <a:rPr lang="en-ID" sz="2000" dirty="0" err="1"/>
              <a:t>Pewarna</a:t>
            </a:r>
            <a:r>
              <a:rPr lang="en-ID" sz="2000" dirty="0"/>
              <a:t> </a:t>
            </a:r>
            <a:r>
              <a:rPr lang="en-ID" sz="2000" dirty="0" err="1"/>
              <a:t>Sintetis</a:t>
            </a:r>
            <a:r>
              <a:rPr lang="en-ID" sz="2000" dirty="0"/>
              <a:t>, </a:t>
            </a:r>
            <a:r>
              <a:rPr lang="en-ID" sz="2000" dirty="0" err="1"/>
              <a:t>Pembuatan</a:t>
            </a:r>
            <a:r>
              <a:rPr lang="en-ID" sz="2000" dirty="0"/>
              <a:t> Alat Canting </a:t>
            </a:r>
            <a:r>
              <a:rPr lang="en-ID" sz="2000" dirty="0" err="1"/>
              <a:t>Tulis</a:t>
            </a:r>
            <a:r>
              <a:rPr lang="en-ID" sz="2000" dirty="0"/>
              <a:t>, dan </a:t>
            </a:r>
            <a:r>
              <a:rPr lang="en-ID" sz="2000" dirty="0" err="1"/>
              <a:t>Pembuatan</a:t>
            </a:r>
            <a:r>
              <a:rPr lang="en-ID" sz="2000" dirty="0"/>
              <a:t> Canting Cap.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ABFDFD-C897-4E54-A2AE-5F96988ABD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10450-B6D4-46CA-AFCA-28C4D5AA33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456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478CC-230D-437C-9F1C-1B9E9F81C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Deskripsi</a:t>
            </a:r>
            <a:r>
              <a:rPr lang="en-US" dirty="0"/>
              <a:t> </a:t>
            </a:r>
            <a:r>
              <a:rPr lang="en-US" dirty="0" err="1"/>
              <a:t>capaian</a:t>
            </a:r>
            <a:r>
              <a:rPr lang="en-US" dirty="0"/>
              <a:t> </a:t>
            </a:r>
            <a:r>
              <a:rPr lang="en-US" dirty="0" err="1"/>
              <a:t>pembelajaran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90123-6DEF-46D3-BF01-36BA214694B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D" sz="1200" dirty="0" err="1"/>
              <a:t>Melaporkan</a:t>
            </a:r>
            <a:r>
              <a:rPr lang="en-ID" sz="1200" dirty="0"/>
              <a:t> </a:t>
            </a:r>
            <a:r>
              <a:rPr lang="en-ID" sz="1200" dirty="0" err="1"/>
              <a:t>hasil</a:t>
            </a:r>
            <a:r>
              <a:rPr lang="en-ID" sz="1200" dirty="0"/>
              <a:t> </a:t>
            </a:r>
            <a:r>
              <a:rPr lang="en-ID" sz="1200" dirty="0" err="1"/>
              <a:t>pengamatan</a:t>
            </a:r>
            <a:r>
              <a:rPr lang="en-ID" sz="1200" dirty="0"/>
              <a:t> </a:t>
            </a:r>
            <a:r>
              <a:rPr lang="en-ID" sz="1200" dirty="0" err="1"/>
              <a:t>atas</a:t>
            </a:r>
            <a:r>
              <a:rPr lang="en-ID" sz="1200" dirty="0"/>
              <a:t> </a:t>
            </a:r>
            <a:r>
              <a:rPr lang="en-ID" sz="1200" dirty="0" err="1"/>
              <a:t>peristiwa</a:t>
            </a:r>
            <a:r>
              <a:rPr lang="en-ID" sz="1200" dirty="0"/>
              <a:t> dan </a:t>
            </a:r>
            <a:r>
              <a:rPr lang="en-ID" sz="1200" dirty="0" err="1"/>
              <a:t>mengungkapkan</a:t>
            </a:r>
            <a:r>
              <a:rPr lang="en-ID" sz="1200" dirty="0"/>
              <a:t> </a:t>
            </a:r>
            <a:r>
              <a:rPr lang="en-ID" sz="1200" dirty="0" err="1"/>
              <a:t>gagasan</a:t>
            </a:r>
            <a:r>
              <a:rPr lang="en-ID" sz="1200" dirty="0"/>
              <a:t> </a:t>
            </a:r>
            <a:r>
              <a:rPr lang="en-ID" sz="1200" dirty="0" err="1"/>
              <a:t>dalam</a:t>
            </a:r>
            <a:r>
              <a:rPr lang="en-ID" sz="1200" dirty="0"/>
              <a:t> </a:t>
            </a:r>
            <a:r>
              <a:rPr lang="en-ID" sz="1200" dirty="0" err="1"/>
              <a:t>topik</a:t>
            </a:r>
            <a:r>
              <a:rPr lang="en-ID" sz="1200" dirty="0"/>
              <a:t> </a:t>
            </a:r>
            <a:r>
              <a:rPr lang="en-ID" sz="1200" dirty="0" err="1"/>
              <a:t>bidangnya</a:t>
            </a:r>
            <a:r>
              <a:rPr lang="en-ID" sz="1200" dirty="0"/>
              <a:t>, </a:t>
            </a:r>
            <a:r>
              <a:rPr lang="en-ID" sz="1200" dirty="0" err="1"/>
              <a:t>baik</a:t>
            </a:r>
            <a:r>
              <a:rPr lang="en-ID" sz="1200" dirty="0"/>
              <a:t> </a:t>
            </a:r>
            <a:r>
              <a:rPr lang="en-ID" sz="1200" dirty="0" err="1"/>
              <a:t>konkret</a:t>
            </a:r>
            <a:r>
              <a:rPr lang="en-ID" sz="1200" dirty="0"/>
              <a:t> </a:t>
            </a:r>
            <a:r>
              <a:rPr lang="en-ID" sz="1200" dirty="0" err="1"/>
              <a:t>maupun</a:t>
            </a:r>
            <a:r>
              <a:rPr lang="en-ID" sz="1200" dirty="0"/>
              <a:t> </a:t>
            </a:r>
            <a:r>
              <a:rPr lang="en-ID" sz="1200" dirty="0" err="1"/>
              <a:t>abstrak</a:t>
            </a:r>
            <a:r>
              <a:rPr lang="en-ID" sz="1200" dirty="0"/>
              <a:t>, </a:t>
            </a:r>
            <a:r>
              <a:rPr lang="en-ID" sz="1200" dirty="0" err="1"/>
              <a:t>dengan</a:t>
            </a:r>
            <a:r>
              <a:rPr lang="en-ID" sz="1200" dirty="0"/>
              <a:t> </a:t>
            </a:r>
            <a:r>
              <a:rPr lang="en-ID" sz="1200" dirty="0" err="1"/>
              <a:t>cukup</a:t>
            </a:r>
            <a:r>
              <a:rPr lang="en-ID" sz="1200" dirty="0"/>
              <a:t> </a:t>
            </a:r>
            <a:r>
              <a:rPr lang="en-ID" sz="1200" dirty="0" err="1"/>
              <a:t>lancar</a:t>
            </a:r>
            <a:r>
              <a:rPr lang="en-ID" sz="1200" dirty="0"/>
              <a:t> </a:t>
            </a:r>
            <a:r>
              <a:rPr lang="en-ID" sz="1200" dirty="0" err="1"/>
              <a:t>tanpa</a:t>
            </a:r>
            <a:r>
              <a:rPr lang="en-ID" sz="1200" dirty="0"/>
              <a:t> </a:t>
            </a:r>
            <a:r>
              <a:rPr lang="en-ID" sz="1200" dirty="0" err="1"/>
              <a:t>kendala</a:t>
            </a:r>
            <a:r>
              <a:rPr lang="en-ID" sz="1200" dirty="0"/>
              <a:t> yang </a:t>
            </a:r>
            <a:r>
              <a:rPr lang="en-ID" sz="1200" dirty="0" err="1"/>
              <a:t>mengganggu</a:t>
            </a:r>
            <a:r>
              <a:rPr lang="en-ID" sz="1200" dirty="0"/>
              <a:t> </a:t>
            </a:r>
            <a:r>
              <a:rPr lang="en-ID" sz="1200" dirty="0" err="1"/>
              <a:t>pemahaman</a:t>
            </a:r>
            <a:r>
              <a:rPr lang="en-ID" sz="1200" dirty="0"/>
              <a:t> </a:t>
            </a:r>
            <a:r>
              <a:rPr lang="en-ID" sz="1200" dirty="0" err="1"/>
              <a:t>mitra</a:t>
            </a:r>
            <a:r>
              <a:rPr lang="en-ID" sz="1200" dirty="0"/>
              <a:t> </a:t>
            </a:r>
            <a:r>
              <a:rPr lang="en-ID" sz="1200" dirty="0" err="1"/>
              <a:t>tutur</a:t>
            </a:r>
            <a:r>
              <a:rPr lang="en-ID" sz="1200" dirty="0"/>
              <a:t>.</a:t>
            </a:r>
          </a:p>
          <a:p>
            <a:r>
              <a:rPr lang="en-ID" sz="1200" dirty="0" err="1"/>
              <a:t>Menguasai</a:t>
            </a:r>
            <a:r>
              <a:rPr lang="en-ID" sz="1200" dirty="0"/>
              <a:t> </a:t>
            </a:r>
            <a:r>
              <a:rPr lang="en-ID" sz="1200" dirty="0" err="1"/>
              <a:t>penggunaan</a:t>
            </a:r>
            <a:r>
              <a:rPr lang="en-ID" sz="1200" dirty="0"/>
              <a:t> tata </a:t>
            </a:r>
            <a:r>
              <a:rPr lang="en-ID" sz="1200" dirty="0" err="1"/>
              <a:t>bahasa</a:t>
            </a:r>
            <a:r>
              <a:rPr lang="en-ID" sz="1200" dirty="0"/>
              <a:t> dan </a:t>
            </a:r>
            <a:r>
              <a:rPr lang="en-ID" sz="1200" dirty="0" err="1"/>
              <a:t>kosakata</a:t>
            </a:r>
            <a:r>
              <a:rPr lang="en-ID" sz="1200" dirty="0"/>
              <a:t> </a:t>
            </a:r>
            <a:r>
              <a:rPr lang="en-ID" sz="1200" dirty="0" err="1"/>
              <a:t>dalam</a:t>
            </a:r>
            <a:r>
              <a:rPr lang="en-ID" sz="1200" dirty="0"/>
              <a:t> </a:t>
            </a:r>
            <a:r>
              <a:rPr lang="en-ID" sz="1200" dirty="0" err="1"/>
              <a:t>berbagai</a:t>
            </a:r>
            <a:r>
              <a:rPr lang="en-ID" sz="1200" dirty="0"/>
              <a:t> </a:t>
            </a:r>
            <a:r>
              <a:rPr lang="en-ID" sz="1200" dirty="0" err="1"/>
              <a:t>jenis</a:t>
            </a:r>
            <a:r>
              <a:rPr lang="en-ID" sz="1200" dirty="0"/>
              <a:t> </a:t>
            </a:r>
            <a:r>
              <a:rPr lang="en-ID" sz="1200" dirty="0" err="1"/>
              <a:t>teks</a:t>
            </a:r>
            <a:r>
              <a:rPr lang="en-ID" sz="1200" dirty="0"/>
              <a:t> yang </a:t>
            </a:r>
            <a:r>
              <a:rPr lang="en-ID" sz="1200" dirty="0" err="1"/>
              <a:t>diajarkan</a:t>
            </a:r>
            <a:r>
              <a:rPr lang="en-ID" sz="1200" dirty="0"/>
              <a:t> yang </a:t>
            </a:r>
            <a:r>
              <a:rPr lang="en-ID" sz="1200" dirty="0" err="1"/>
              <a:t>meliputi</a:t>
            </a:r>
            <a:r>
              <a:rPr lang="en-ID" sz="1200" dirty="0"/>
              <a:t>.</a:t>
            </a:r>
          </a:p>
          <a:p>
            <a:r>
              <a:rPr lang="en-ID" sz="1200" dirty="0"/>
              <a:t>1.Penggunaan </a:t>
            </a:r>
            <a:r>
              <a:rPr lang="en-ID" sz="1200" dirty="0" err="1"/>
              <a:t>struktur</a:t>
            </a:r>
            <a:r>
              <a:rPr lang="en-ID" sz="1200" dirty="0"/>
              <a:t> </a:t>
            </a:r>
            <a:r>
              <a:rPr lang="en-ID" sz="1200" dirty="0" err="1"/>
              <a:t>frasa</a:t>
            </a:r>
            <a:r>
              <a:rPr lang="en-ID" sz="1200" dirty="0"/>
              <a:t> </a:t>
            </a:r>
            <a:r>
              <a:rPr lang="en-ID" sz="1200" dirty="0" err="1"/>
              <a:t>kompleks</a:t>
            </a:r>
            <a:r>
              <a:rPr lang="en-ID" sz="1200" dirty="0"/>
              <a:t>.</a:t>
            </a:r>
          </a:p>
          <a:p>
            <a:r>
              <a:rPr lang="en-ID" sz="1200" dirty="0"/>
              <a:t>2.Penggunaan </a:t>
            </a:r>
            <a:r>
              <a:rPr lang="en-ID" sz="1200" dirty="0" err="1"/>
              <a:t>jenis-jenis</a:t>
            </a:r>
            <a:r>
              <a:rPr lang="en-ID" sz="1200" dirty="0"/>
              <a:t> </a:t>
            </a:r>
            <a:r>
              <a:rPr lang="en-ID" sz="1200" dirty="0" err="1"/>
              <a:t>kalimat</a:t>
            </a:r>
            <a:r>
              <a:rPr lang="en-ID" sz="1200" dirty="0"/>
              <a:t>.</a:t>
            </a:r>
          </a:p>
          <a:p>
            <a:r>
              <a:rPr lang="en-ID" sz="1200" dirty="0"/>
              <a:t>3.Penggunaan </a:t>
            </a:r>
            <a:r>
              <a:rPr lang="en-ID" sz="1200" dirty="0" err="1"/>
              <a:t>imbuhan</a:t>
            </a:r>
            <a:r>
              <a:rPr lang="en-ID" sz="1200" dirty="0"/>
              <a:t>.</a:t>
            </a:r>
          </a:p>
          <a:p>
            <a:r>
              <a:rPr lang="en-ID" sz="1200" dirty="0"/>
              <a:t>4.Penggunaan kata </a:t>
            </a:r>
            <a:r>
              <a:rPr lang="en-ID" sz="1200" dirty="0" err="1"/>
              <a:t>hubung</a:t>
            </a:r>
            <a:r>
              <a:rPr lang="en-ID" sz="1200" dirty="0"/>
              <a:t>.</a:t>
            </a:r>
          </a:p>
          <a:p>
            <a:r>
              <a:rPr lang="en-ID" sz="1200" dirty="0"/>
              <a:t>5.Penggunaan kata </a:t>
            </a:r>
            <a:r>
              <a:rPr lang="en-ID" sz="1200" dirty="0" err="1"/>
              <a:t>ulang</a:t>
            </a:r>
            <a:r>
              <a:rPr lang="en-ID" sz="1200" dirty="0"/>
              <a:t>, dan</a:t>
            </a:r>
          </a:p>
          <a:p>
            <a:r>
              <a:rPr lang="en-ID" sz="1200" dirty="0"/>
              <a:t>6.Penggunaan </a:t>
            </a:r>
            <a:r>
              <a:rPr lang="en-ID" sz="1200" dirty="0" err="1"/>
              <a:t>kosa</a:t>
            </a:r>
            <a:r>
              <a:rPr lang="en-ID" sz="1200" dirty="0"/>
              <a:t> kata yang </a:t>
            </a:r>
            <a:r>
              <a:rPr lang="en-ID" sz="1200" dirty="0" err="1"/>
              <a:t>berkaitan</a:t>
            </a:r>
            <a:r>
              <a:rPr lang="en-ID" sz="1200" dirty="0"/>
              <a:t> </a:t>
            </a:r>
            <a:r>
              <a:rPr lang="en-ID" sz="1200" dirty="0" err="1"/>
              <a:t>dengan</a:t>
            </a:r>
            <a:endParaRPr lang="en-ID" sz="1200" dirty="0"/>
          </a:p>
          <a:p>
            <a:r>
              <a:rPr lang="en-ID" sz="1200" dirty="0" err="1"/>
              <a:t>topik</a:t>
            </a:r>
            <a:r>
              <a:rPr lang="en-ID" sz="1200" dirty="0"/>
              <a:t>/</a:t>
            </a:r>
            <a:r>
              <a:rPr lang="en-ID" sz="1200" dirty="0" err="1"/>
              <a:t>bidang</a:t>
            </a:r>
            <a:r>
              <a:rPr lang="en-ID" sz="1200" dirty="0"/>
              <a:t> </a:t>
            </a:r>
            <a:r>
              <a:rPr lang="en-ID" sz="1200" dirty="0" err="1"/>
              <a:t>tertentu</a:t>
            </a:r>
            <a:r>
              <a:rPr lang="en-ID" sz="1200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7BE11-225B-49E5-9C81-99DBE7640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F987DD-B84C-4FA5-82A3-CD3C2F469C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595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3FF47-F00C-43D5-91E0-3232220DD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28B10-8EF4-43ED-91F0-4FDBF2E7B0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D" dirty="0" err="1"/>
              <a:t>Memahami</a:t>
            </a:r>
            <a:r>
              <a:rPr lang="en-ID" dirty="0"/>
              <a:t> </a:t>
            </a:r>
            <a:r>
              <a:rPr lang="en-ID" dirty="0" err="1"/>
              <a:t>teks</a:t>
            </a:r>
            <a:r>
              <a:rPr lang="en-ID" dirty="0"/>
              <a:t> yang </a:t>
            </a:r>
            <a:r>
              <a:rPr lang="en-ID" dirty="0" err="1"/>
              <a:t>panjang</a:t>
            </a:r>
            <a:r>
              <a:rPr lang="en-ID" dirty="0"/>
              <a:t> dan </a:t>
            </a:r>
            <a:r>
              <a:rPr lang="en-ID" dirty="0" err="1"/>
              <a:t>rumit</a:t>
            </a:r>
            <a:r>
              <a:rPr lang="en-ID" dirty="0"/>
              <a:t> </a:t>
            </a:r>
            <a:r>
              <a:rPr lang="en-ID" dirty="0" err="1"/>
              <a:t>serta</a:t>
            </a:r>
            <a:r>
              <a:rPr lang="en-ID" dirty="0"/>
              <a:t> </a:t>
            </a:r>
            <a:r>
              <a:rPr lang="en-ID" dirty="0" err="1"/>
              <a:t>mampu</a:t>
            </a:r>
            <a:r>
              <a:rPr lang="en-ID" dirty="0"/>
              <a:t> </a:t>
            </a:r>
            <a:r>
              <a:rPr lang="en-ID" dirty="0" err="1"/>
              <a:t>mengungkapkan</a:t>
            </a:r>
            <a:r>
              <a:rPr lang="en-ID" dirty="0"/>
              <a:t> </a:t>
            </a:r>
            <a:r>
              <a:rPr lang="en-ID" dirty="0" err="1"/>
              <a:t>gagasan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sudut</a:t>
            </a:r>
            <a:r>
              <a:rPr lang="en-ID" dirty="0"/>
              <a:t> </a:t>
            </a:r>
            <a:r>
              <a:rPr lang="en-ID" dirty="0" err="1"/>
              <a:t>pandang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topik</a:t>
            </a:r>
            <a:r>
              <a:rPr lang="en-ID" dirty="0"/>
              <a:t> yang </a:t>
            </a:r>
            <a:r>
              <a:rPr lang="en-ID" dirty="0" err="1"/>
              <a:t>beragam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spontan</a:t>
            </a:r>
            <a:r>
              <a:rPr lang="en-ID" dirty="0"/>
              <a:t> dan </a:t>
            </a:r>
            <a:r>
              <a:rPr lang="en-ID" dirty="0" err="1"/>
              <a:t>lancar</a:t>
            </a:r>
            <a:r>
              <a:rPr lang="en-ID" dirty="0"/>
              <a:t> hamper </a:t>
            </a:r>
            <a:r>
              <a:rPr lang="en-ID" dirty="0" err="1"/>
              <a:t>tanpa</a:t>
            </a:r>
            <a:r>
              <a:rPr lang="en-ID" dirty="0"/>
              <a:t> </a:t>
            </a:r>
            <a:r>
              <a:rPr lang="en-ID" dirty="0" err="1"/>
              <a:t>kendala</a:t>
            </a:r>
            <a:r>
              <a:rPr lang="en-ID" dirty="0"/>
              <a:t>, </a:t>
            </a:r>
            <a:r>
              <a:rPr lang="en-ID" dirty="0" err="1"/>
              <a:t>kecuali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bidang</a:t>
            </a:r>
            <a:r>
              <a:rPr lang="en-ID" dirty="0"/>
              <a:t> </a:t>
            </a:r>
            <a:r>
              <a:rPr lang="en-ID" dirty="0" err="1"/>
              <a:t>keprofesian</a:t>
            </a:r>
            <a:r>
              <a:rPr lang="en-ID" dirty="0"/>
              <a:t> dan </a:t>
            </a:r>
            <a:r>
              <a:rPr lang="en-ID" dirty="0" err="1"/>
              <a:t>akademik</a:t>
            </a:r>
            <a:endParaRPr lang="en-ID" dirty="0"/>
          </a:p>
          <a:p>
            <a:endParaRPr lang="en-ID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13442A-2570-4EBD-98F7-F637110744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7EA4DA-7C31-4CD6-AC05-F0F87A870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295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34B52-280B-4088-A44B-127362FC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168" y="503583"/>
            <a:ext cx="10122632" cy="1024772"/>
          </a:xfrm>
        </p:spPr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 indicator </a:t>
            </a:r>
            <a:r>
              <a:rPr lang="en-US" dirty="0" err="1"/>
              <a:t>kelulusan</a:t>
            </a:r>
            <a:r>
              <a:rPr lang="en-US" dirty="0"/>
              <a:t> </a:t>
            </a:r>
            <a:endParaRPr lang="en-ID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8068076-03E8-4EE7-A3D3-1EBCF88D3C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41437" y="2505938"/>
            <a:ext cx="9144000" cy="307657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6FC9EB-C1B3-4D6C-AF35-A2F9B12F11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C3E63D-B47E-452C-A9C0-B34CEC4DD2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2173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36393B"/>
      </a:dk1>
      <a:lt1>
        <a:srgbClr val="FFFFFF"/>
      </a:lt1>
      <a:dk2>
        <a:srgbClr val="4D62EF"/>
      </a:dk2>
      <a:lt2>
        <a:srgbClr val="E7E4E6"/>
      </a:lt2>
      <a:accent1>
        <a:srgbClr val="3AEFCC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D62EF"/>
      </a:hlink>
      <a:folHlink>
        <a:srgbClr val="FC4C00"/>
      </a:folHlink>
    </a:clrScheme>
    <a:fontScheme name="Custom 9">
      <a:majorFont>
        <a:latin typeface="Arial Black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56051434_Win32.potx" id="{7B2D7B8E-2D47-4BF1-BC40-B568BA0D280C}" vid="{D2030841-31B0-48F6-B8F7-9C53FB3093A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Light modernist presentation</Template>
  <TotalTime>43</TotalTime>
  <Words>1031</Words>
  <Application>Microsoft Office PowerPoint</Application>
  <PresentationFormat>Widescreen</PresentationFormat>
  <Paragraphs>68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Avenir Next LT Pro</vt:lpstr>
      <vt:lpstr>Calibri</vt:lpstr>
      <vt:lpstr>TimesNewRomanPSMT</vt:lpstr>
      <vt:lpstr>Office Theme</vt:lpstr>
      <vt:lpstr>Bipa untuk tenaga kerja asing </vt:lpstr>
      <vt:lpstr>Bahasa indonesia untuk tenaga kerja asing</vt:lpstr>
      <vt:lpstr>INTRO</vt:lpstr>
      <vt:lpstr>PowerPoint Presentation</vt:lpstr>
      <vt:lpstr>Ciri bahan ajar untuk tka</vt:lpstr>
      <vt:lpstr>Standar acuan bipa</vt:lpstr>
      <vt:lpstr>Deskripsi capaian pembelajaran</vt:lpstr>
      <vt:lpstr>PowerPoint Presentation</vt:lpstr>
      <vt:lpstr>Contoh indicator kelulusan </vt:lpstr>
      <vt:lpstr>Ukbi sebagai standar kemahiran berbahasa Indonesia bagi tka</vt:lpstr>
      <vt:lpstr>Level UKBI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Bipa untuk tenaga kerja asing </dc:title>
  <dc:creator>asus</dc:creator>
  <cp:lastModifiedBy>asus</cp:lastModifiedBy>
  <cp:revision>1</cp:revision>
  <dcterms:created xsi:type="dcterms:W3CDTF">2023-12-10T05:42:05Z</dcterms:created>
  <dcterms:modified xsi:type="dcterms:W3CDTF">2023-12-10T06:25:36Z</dcterms:modified>
</cp:coreProperties>
</file>