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63" r:id="rId4"/>
    <p:sldId id="262" r:id="rId5"/>
    <p:sldId id="258" r:id="rId6"/>
    <p:sldId id="259" r:id="rId7"/>
    <p:sldId id="260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65" d="100"/>
          <a:sy n="65" d="100"/>
        </p:scale>
        <p:origin x="96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58F0E-2DF9-4971-8D0E-9FE1C0CF6709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394EE-76A0-4461-8CF2-FEAE812E4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051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58F0E-2DF9-4971-8D0E-9FE1C0CF6709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394EE-76A0-4461-8CF2-FEAE812E4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018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58F0E-2DF9-4971-8D0E-9FE1C0CF6709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394EE-76A0-4461-8CF2-FEAE812E4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0410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58F0E-2DF9-4971-8D0E-9FE1C0CF6709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394EE-76A0-4461-8CF2-FEAE812E416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710557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58F0E-2DF9-4971-8D0E-9FE1C0CF6709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394EE-76A0-4461-8CF2-FEAE812E4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8536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58F0E-2DF9-4971-8D0E-9FE1C0CF6709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394EE-76A0-4461-8CF2-FEAE812E4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8471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58F0E-2DF9-4971-8D0E-9FE1C0CF6709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394EE-76A0-4461-8CF2-FEAE812E4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5962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58F0E-2DF9-4971-8D0E-9FE1C0CF6709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394EE-76A0-4461-8CF2-FEAE812E4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573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58F0E-2DF9-4971-8D0E-9FE1C0CF6709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394EE-76A0-4461-8CF2-FEAE812E4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168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58F0E-2DF9-4971-8D0E-9FE1C0CF6709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394EE-76A0-4461-8CF2-FEAE812E4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175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58F0E-2DF9-4971-8D0E-9FE1C0CF6709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394EE-76A0-4461-8CF2-FEAE812E4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461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58F0E-2DF9-4971-8D0E-9FE1C0CF6709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394EE-76A0-4461-8CF2-FEAE812E4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772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58F0E-2DF9-4971-8D0E-9FE1C0CF6709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394EE-76A0-4461-8CF2-FEAE812E4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330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58F0E-2DF9-4971-8D0E-9FE1C0CF6709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394EE-76A0-4461-8CF2-FEAE812E4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656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58F0E-2DF9-4971-8D0E-9FE1C0CF6709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394EE-76A0-4461-8CF2-FEAE812E4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441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58F0E-2DF9-4971-8D0E-9FE1C0CF6709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394EE-76A0-4461-8CF2-FEAE812E4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221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58F0E-2DF9-4971-8D0E-9FE1C0CF6709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394EE-76A0-4461-8CF2-FEAE812E4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425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2" y="6092866"/>
            <a:ext cx="993734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A5158F0E-2DF9-4971-8D0E-9FE1C0CF6709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394EE-76A0-4461-8CF2-FEAE812E4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59801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repository.bbg.ac.id/handle/926" TargetMode="External"/><Relationship Id="rId2" Type="http://schemas.openxmlformats.org/officeDocument/2006/relationships/hyperlink" Target="https://repository.bbg.ac.id/handle/91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journal.unib.ac.id/index.php/semiba" TargetMode="External"/><Relationship Id="rId5" Type="http://schemas.openxmlformats.org/officeDocument/2006/relationships/hyperlink" Target="http://ejournal.fkip.unsri.ac.id/index.php/logat/article/view/53" TargetMode="External"/><Relationship Id="rId4" Type="http://schemas.openxmlformats.org/officeDocument/2006/relationships/hyperlink" Target="http://ejournal.fkip.unsri.ac.id/index.php/logat/issue/view/1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1286" y="5088194"/>
            <a:ext cx="8825658" cy="840658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Priska </a:t>
            </a:r>
            <a:r>
              <a:rPr lang="en-US" sz="3600" b="1" dirty="0" err="1" smtClean="0"/>
              <a:t>Filomena</a:t>
            </a:r>
            <a:r>
              <a:rPr lang="en-US" sz="3600" b="1" dirty="0" smtClean="0"/>
              <a:t> IKU </a:t>
            </a:r>
            <a:endParaRPr lang="en-US" sz="36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7784" y="2417299"/>
            <a:ext cx="6673185" cy="4440701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621286" y="180535"/>
            <a:ext cx="8825658" cy="332958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 dirty="0" smtClean="0"/>
              <a:t>BIPA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Pelestarian</a:t>
            </a:r>
            <a:r>
              <a:rPr lang="en-US" b="1" dirty="0" smtClean="0"/>
              <a:t> Bahasa Indonesia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945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Peluang</a:t>
            </a:r>
            <a:r>
              <a:rPr lang="en-US" b="1" dirty="0" smtClean="0"/>
              <a:t> </a:t>
            </a:r>
            <a:r>
              <a:rPr lang="en-US" b="1" dirty="0" err="1" smtClean="0"/>
              <a:t>Pemertahanan</a:t>
            </a:r>
            <a:r>
              <a:rPr lang="en-US" b="1" dirty="0" smtClean="0"/>
              <a:t> Bahasa Indonesia?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52918"/>
            <a:ext cx="8320907" cy="419548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smtClean="0"/>
              <a:t>Bahasa-</a:t>
            </a:r>
            <a:r>
              <a:rPr lang="en-US" sz="2800" dirty="0" err="1" smtClean="0"/>
              <a:t>bahasa</a:t>
            </a:r>
            <a:r>
              <a:rPr lang="en-US" sz="2800" dirty="0" smtClean="0"/>
              <a:t> </a:t>
            </a:r>
            <a:r>
              <a:rPr lang="en-US" sz="2800" dirty="0"/>
              <a:t>di </a:t>
            </a:r>
            <a:r>
              <a:rPr lang="en-US" sz="2800" dirty="0" err="1"/>
              <a:t>seluruh</a:t>
            </a:r>
            <a:r>
              <a:rPr lang="en-US" sz="2800" dirty="0"/>
              <a:t> </a:t>
            </a:r>
            <a:r>
              <a:rPr lang="en-US" sz="2800" dirty="0" err="1"/>
              <a:t>dunia</a:t>
            </a:r>
            <a:r>
              <a:rPr lang="en-US" sz="2800" dirty="0"/>
              <a:t>, </a:t>
            </a:r>
            <a:r>
              <a:rPr lang="en-US" sz="2800" dirty="0" err="1"/>
              <a:t>termasuk</a:t>
            </a:r>
            <a:r>
              <a:rPr lang="en-US" sz="2800" dirty="0"/>
              <a:t> Bahasa Indonesia,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mengalami</a:t>
            </a:r>
            <a:r>
              <a:rPr lang="en-US" sz="2800" dirty="0"/>
              <a:t> </a:t>
            </a:r>
            <a:r>
              <a:rPr lang="en-US" sz="2800" dirty="0" err="1"/>
              <a:t>perubahan</a:t>
            </a:r>
            <a:r>
              <a:rPr lang="en-US" sz="2800" dirty="0"/>
              <a:t> </a:t>
            </a:r>
            <a:r>
              <a:rPr lang="en-US" sz="2800" dirty="0" err="1"/>
              <a:t>seiring</a:t>
            </a:r>
            <a:r>
              <a:rPr lang="en-US" sz="2800" dirty="0"/>
              <a:t> </a:t>
            </a:r>
            <a:r>
              <a:rPr lang="en-US" sz="2800" dirty="0" err="1"/>
              <a:t>waktu</a:t>
            </a:r>
            <a:r>
              <a:rPr lang="en-US" sz="2800" dirty="0"/>
              <a:t>. </a:t>
            </a:r>
            <a:r>
              <a:rPr lang="en-US" sz="2800" dirty="0" err="1"/>
              <a:t>Namun</a:t>
            </a:r>
            <a:r>
              <a:rPr lang="en-US" sz="2800" dirty="0"/>
              <a:t>, </a:t>
            </a:r>
            <a:r>
              <a:rPr lang="en-US" sz="2800" dirty="0" err="1"/>
              <a:t>risiko</a:t>
            </a:r>
            <a:r>
              <a:rPr lang="en-US" sz="2800" dirty="0"/>
              <a:t> </a:t>
            </a:r>
            <a:r>
              <a:rPr lang="en-US" sz="2800" dirty="0" err="1"/>
              <a:t>punahnya</a:t>
            </a:r>
            <a:r>
              <a:rPr lang="en-US" sz="2800" dirty="0"/>
              <a:t> Bahasa Indonesia </a:t>
            </a:r>
            <a:r>
              <a:rPr lang="en-US" sz="2800" dirty="0" err="1"/>
              <a:t>secara</a:t>
            </a:r>
            <a:r>
              <a:rPr lang="en-US" sz="2800" dirty="0"/>
              <a:t> </a:t>
            </a:r>
            <a:r>
              <a:rPr lang="en-US" sz="2800" dirty="0" err="1"/>
              <a:t>langsung</a:t>
            </a:r>
            <a:r>
              <a:rPr lang="en-US" sz="2800" dirty="0"/>
              <a:t> </a:t>
            </a:r>
            <a:r>
              <a:rPr lang="en-US" sz="2800" dirty="0" err="1"/>
              <a:t>tidaklah</a:t>
            </a:r>
            <a:r>
              <a:rPr lang="en-US" sz="2800" dirty="0"/>
              <a:t> </a:t>
            </a:r>
            <a:r>
              <a:rPr lang="en-US" sz="2800" dirty="0" err="1"/>
              <a:t>besar</a:t>
            </a:r>
            <a:r>
              <a:rPr lang="en-US" sz="2800" dirty="0"/>
              <a:t> </a:t>
            </a:r>
            <a:r>
              <a:rPr lang="en-US" sz="2800" dirty="0" err="1"/>
              <a:t>karena</a:t>
            </a:r>
            <a:r>
              <a:rPr lang="en-US" sz="2800" dirty="0"/>
              <a:t> Bahasa Indonesia </a:t>
            </a:r>
            <a:r>
              <a:rPr lang="en-US" sz="2800" dirty="0" err="1"/>
              <a:t>memiliki</a:t>
            </a:r>
            <a:r>
              <a:rPr lang="en-US" sz="2800" dirty="0"/>
              <a:t> status </a:t>
            </a:r>
            <a:r>
              <a:rPr lang="en-US" sz="2800" dirty="0" err="1"/>
              <a:t>resmi</a:t>
            </a:r>
            <a:r>
              <a:rPr lang="en-US" sz="2800" dirty="0"/>
              <a:t> </a:t>
            </a:r>
            <a:r>
              <a:rPr lang="en-US" sz="2800" dirty="0" err="1"/>
              <a:t>sebagai</a:t>
            </a:r>
            <a:r>
              <a:rPr lang="en-US" sz="2800" dirty="0"/>
              <a:t> </a:t>
            </a:r>
            <a:r>
              <a:rPr lang="en-US" sz="2800" dirty="0" err="1"/>
              <a:t>bahasa</a:t>
            </a:r>
            <a:r>
              <a:rPr lang="en-US" sz="2800" dirty="0"/>
              <a:t> </a:t>
            </a:r>
            <a:r>
              <a:rPr lang="en-US" sz="2800" dirty="0" err="1"/>
              <a:t>nasional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bahasa</a:t>
            </a:r>
            <a:r>
              <a:rPr lang="en-US" sz="2800" dirty="0"/>
              <a:t> </a:t>
            </a:r>
            <a:r>
              <a:rPr lang="en-US" sz="2800" dirty="0" err="1"/>
              <a:t>resmi</a:t>
            </a:r>
            <a:r>
              <a:rPr lang="en-US" sz="2800" dirty="0"/>
              <a:t> </a:t>
            </a:r>
            <a:r>
              <a:rPr lang="en-US" sz="2800" dirty="0" err="1"/>
              <a:t>Republik</a:t>
            </a:r>
            <a:r>
              <a:rPr lang="en-US" sz="2800" dirty="0"/>
              <a:t> Indonesia</a:t>
            </a:r>
            <a:r>
              <a:rPr lang="en-US" sz="2800" dirty="0" smtClean="0"/>
              <a:t>. </a:t>
            </a:r>
            <a:r>
              <a:rPr lang="en-US" sz="2800" dirty="0" err="1" smtClean="0"/>
              <a:t>Jumlah</a:t>
            </a:r>
            <a:r>
              <a:rPr lang="en-US" sz="2800" dirty="0" smtClean="0"/>
              <a:t> </a:t>
            </a:r>
            <a:r>
              <a:rPr lang="en-US" sz="2800" dirty="0" err="1" smtClean="0"/>
              <a:t>penduduk</a:t>
            </a:r>
            <a:r>
              <a:rPr lang="en-US" sz="2800" dirty="0" smtClean="0"/>
              <a:t> Indonesia yang </a:t>
            </a:r>
            <a:r>
              <a:rPr lang="en-US" sz="2800" dirty="0" err="1" smtClean="0"/>
              <a:t>banyak</a:t>
            </a:r>
            <a:r>
              <a:rPr lang="en-US" sz="2800" dirty="0" smtClean="0"/>
              <a:t> </a:t>
            </a:r>
            <a:r>
              <a:rPr lang="en-US" sz="2800" dirty="0" err="1" smtClean="0"/>
              <a:t>juga</a:t>
            </a:r>
            <a:r>
              <a:rPr lang="en-US" sz="2800" dirty="0" smtClean="0"/>
              <a:t> </a:t>
            </a:r>
            <a:r>
              <a:rPr lang="en-US" sz="2800" dirty="0" err="1" smtClean="0"/>
              <a:t>memperbesar</a:t>
            </a:r>
            <a:r>
              <a:rPr lang="en-US" sz="2800" dirty="0" smtClean="0"/>
              <a:t> </a:t>
            </a:r>
            <a:r>
              <a:rPr lang="en-US" sz="2800" dirty="0" err="1" smtClean="0"/>
              <a:t>kemampuan</a:t>
            </a:r>
            <a:r>
              <a:rPr lang="en-US" sz="2800" dirty="0" smtClean="0"/>
              <a:t>  </a:t>
            </a:r>
            <a:r>
              <a:rPr lang="en-US" sz="2800" dirty="0" err="1" smtClean="0"/>
              <a:t>bahasa</a:t>
            </a:r>
            <a:r>
              <a:rPr lang="en-US" sz="2800" dirty="0" smtClean="0"/>
              <a:t> Indonesia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bertahan</a:t>
            </a:r>
            <a:r>
              <a:rPr lang="en-US" sz="2800" dirty="0" smtClean="0"/>
              <a:t>. </a:t>
            </a:r>
          </a:p>
          <a:p>
            <a:pPr marL="0" indent="0">
              <a:buNone/>
            </a:pPr>
            <a:endParaRPr lang="en-US" sz="2800" dirty="0" smtClean="0"/>
          </a:p>
          <a:p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4219" y="1152983"/>
            <a:ext cx="2619375" cy="1734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7201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Peluang</a:t>
            </a:r>
            <a:r>
              <a:rPr lang="en-US" dirty="0" smtClean="0"/>
              <a:t> </a:t>
            </a:r>
            <a:r>
              <a:rPr lang="en-US" dirty="0" err="1" smtClean="0"/>
              <a:t>bergesernya</a:t>
            </a:r>
            <a:r>
              <a:rPr lang="en-US" dirty="0" smtClean="0"/>
              <a:t> Bahasa Indonesia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mengalami</a:t>
            </a:r>
            <a:r>
              <a:rPr lang="en-US" dirty="0"/>
              <a:t> </a:t>
            </a:r>
            <a:r>
              <a:rPr lang="en-US" dirty="0" err="1"/>
              <a:t>pergeseran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penggunaannya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dominasi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pengaruh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bahasa-bahasa</a:t>
            </a:r>
            <a:r>
              <a:rPr lang="en-US" dirty="0"/>
              <a:t> </a:t>
            </a:r>
            <a:r>
              <a:rPr lang="en-US" dirty="0" err="1"/>
              <a:t>asing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global</a:t>
            </a:r>
            <a:r>
              <a:rPr lang="en-US" dirty="0" smtClean="0"/>
              <a:t>.</a:t>
            </a:r>
          </a:p>
          <a:p>
            <a:r>
              <a:rPr lang="en-US" dirty="0" err="1"/>
              <a:t>Bahkan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status </a:t>
            </a:r>
            <a:r>
              <a:rPr lang="en-US" dirty="0" err="1"/>
              <a:t>resmi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penggunaan</a:t>
            </a:r>
            <a:r>
              <a:rPr lang="en-US" dirty="0"/>
              <a:t> yang </a:t>
            </a:r>
            <a:r>
              <a:rPr lang="en-US" dirty="0" err="1"/>
              <a:t>luas</a:t>
            </a:r>
            <a:r>
              <a:rPr lang="en-US" dirty="0"/>
              <a:t>, Bahasa Indonesia </a:t>
            </a:r>
            <a:r>
              <a:rPr lang="en-US" dirty="0" err="1"/>
              <a:t>tetap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mengalami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adaptasi</a:t>
            </a:r>
            <a:r>
              <a:rPr lang="en-US" dirty="0"/>
              <a:t>. Ada </a:t>
            </a:r>
            <a:r>
              <a:rPr lang="en-US" dirty="0" err="1"/>
              <a:t>kemungkinan</a:t>
            </a:r>
            <a:r>
              <a:rPr lang="en-US" dirty="0"/>
              <a:t> </a:t>
            </a:r>
            <a:r>
              <a:rPr lang="en-US" dirty="0" err="1"/>
              <a:t>perkembangan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tata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, </a:t>
            </a:r>
            <a:r>
              <a:rPr lang="en-US" dirty="0" err="1"/>
              <a:t>kosakata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pengucapan</a:t>
            </a:r>
            <a:r>
              <a:rPr lang="en-US" dirty="0"/>
              <a:t> yang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seiring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. </a:t>
            </a:r>
            <a:r>
              <a:rPr lang="en-US" dirty="0" err="1"/>
              <a:t>Misalnya</a:t>
            </a:r>
            <a:r>
              <a:rPr lang="en-US" dirty="0"/>
              <a:t>,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slang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istilah-istilah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yang </a:t>
            </a:r>
            <a:r>
              <a:rPr lang="en-US" dirty="0" err="1"/>
              <a:t>masuk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</a:t>
            </a:r>
            <a:r>
              <a:rPr lang="en-US" dirty="0" err="1"/>
              <a:t>sehari-hari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perkembangan</a:t>
            </a:r>
            <a:r>
              <a:rPr lang="en-US" dirty="0"/>
              <a:t> zaman.</a:t>
            </a:r>
          </a:p>
        </p:txBody>
      </p:sp>
    </p:spTree>
    <p:extLst>
      <p:ext uri="{BB962C8B-B14F-4D97-AF65-F5344CB8AC3E}">
        <p14:creationId xmlns:p14="http://schemas.microsoft.com/office/powerpoint/2010/main" val="896507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peran</a:t>
            </a:r>
            <a:r>
              <a:rPr lang="en-US" dirty="0" smtClean="0"/>
              <a:t> BIPA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pemertahanan</a:t>
            </a:r>
            <a:r>
              <a:rPr lang="en-US" dirty="0" smtClean="0"/>
              <a:t> Bahasa Indonesia?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BIPA, </a:t>
            </a:r>
            <a:r>
              <a:rPr lang="en-US" dirty="0" err="1"/>
              <a:t>memainkan</a:t>
            </a:r>
            <a:r>
              <a:rPr lang="en-US" dirty="0"/>
              <a:t> </a:t>
            </a:r>
            <a:r>
              <a:rPr lang="en-US" dirty="0" err="1"/>
              <a:t>peran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menjaga</a:t>
            </a:r>
            <a:r>
              <a:rPr lang="en-US" dirty="0"/>
              <a:t> </a:t>
            </a:r>
            <a:r>
              <a:rPr lang="en-US" dirty="0" err="1"/>
              <a:t>keutuhan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kekayaan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Indonesia. </a:t>
            </a:r>
            <a:endParaRPr lang="en-US" dirty="0" smtClean="0"/>
          </a:p>
          <a:p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/>
              <a:t>program </a:t>
            </a:r>
            <a:r>
              <a:rPr lang="en-US" dirty="0" err="1"/>
              <a:t>khusus</a:t>
            </a:r>
            <a:r>
              <a:rPr lang="en-US" dirty="0"/>
              <a:t> yang </a:t>
            </a:r>
            <a:r>
              <a:rPr lang="en-US" dirty="0" err="1"/>
              <a:t>dirancang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b="1" dirty="0"/>
              <a:t>non-</a:t>
            </a:r>
            <a:r>
              <a:rPr lang="en-US" b="1" dirty="0" err="1"/>
              <a:t>penutur</a:t>
            </a:r>
            <a:r>
              <a:rPr lang="en-US" b="1" dirty="0"/>
              <a:t> </a:t>
            </a:r>
            <a:r>
              <a:rPr lang="en-US" b="1" dirty="0" err="1"/>
              <a:t>asli</a:t>
            </a:r>
            <a:r>
              <a:rPr lang="en-US" dirty="0"/>
              <a:t>, BIPA </a:t>
            </a:r>
            <a:r>
              <a:rPr lang="en-US" dirty="0" err="1"/>
              <a:t>berfungsi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jembatan</a:t>
            </a:r>
            <a:r>
              <a:rPr lang="en-US" dirty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mengajrkan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</a:t>
            </a:r>
            <a:r>
              <a:rPr lang="en-US" dirty="0" err="1" smtClean="0"/>
              <a:t>sekaligus</a:t>
            </a:r>
            <a:r>
              <a:rPr lang="en-US" dirty="0" smtClean="0"/>
              <a:t> </a:t>
            </a:r>
            <a:r>
              <a:rPr lang="en-US" dirty="0" err="1" smtClean="0"/>
              <a:t>memberi</a:t>
            </a:r>
            <a:r>
              <a:rPr lang="en-US" dirty="0" smtClean="0"/>
              <a:t> </a:t>
            </a:r>
            <a:r>
              <a:rPr lang="en-US" dirty="0" err="1" smtClean="0"/>
              <a:t>wawasan</a:t>
            </a:r>
            <a:r>
              <a:rPr lang="en-US" dirty="0" smtClean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, </a:t>
            </a:r>
            <a:r>
              <a:rPr lang="en-US" dirty="0" err="1"/>
              <a:t>adat</a:t>
            </a:r>
            <a:r>
              <a:rPr lang="en-US" dirty="0"/>
              <a:t> </a:t>
            </a:r>
            <a:r>
              <a:rPr lang="en-US" dirty="0" err="1"/>
              <a:t>istiadat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tradisi</a:t>
            </a:r>
            <a:r>
              <a:rPr lang="en-US" dirty="0"/>
              <a:t> yang </a:t>
            </a:r>
            <a:r>
              <a:rPr lang="en-US" dirty="0" err="1"/>
              <a:t>terkait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Indonesia. </a:t>
            </a:r>
            <a:endParaRPr lang="en-US" dirty="0" smtClean="0"/>
          </a:p>
          <a:p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/>
              <a:t>menawarkan</a:t>
            </a:r>
            <a:r>
              <a:rPr lang="en-US" dirty="0"/>
              <a:t> </a:t>
            </a:r>
            <a:r>
              <a:rPr lang="en-US" dirty="0" err="1"/>
              <a:t>pengalaman</a:t>
            </a:r>
            <a:r>
              <a:rPr lang="en-US" dirty="0"/>
              <a:t> </a:t>
            </a:r>
            <a:r>
              <a:rPr lang="en-US" dirty="0" err="1"/>
              <a:t>linguistik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yang </a:t>
            </a:r>
            <a:r>
              <a:rPr lang="en-US" dirty="0" err="1"/>
              <a:t>komprehensif</a:t>
            </a:r>
            <a:r>
              <a:rPr lang="en-US" dirty="0"/>
              <a:t>, BIPA </a:t>
            </a:r>
            <a:r>
              <a:rPr lang="en-US" dirty="0" err="1" smtClean="0"/>
              <a:t>menunjukkan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/>
              <a:t>mempromosikan</a:t>
            </a:r>
            <a:r>
              <a:rPr lang="en-US" dirty="0"/>
              <a:t> </a:t>
            </a:r>
            <a:r>
              <a:rPr lang="en-US" dirty="0" err="1"/>
              <a:t>keindahan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kedalaman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</a:t>
            </a:r>
            <a:r>
              <a:rPr lang="en-US" dirty="0" smtClean="0"/>
              <a:t>Indonesia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generasi</a:t>
            </a:r>
            <a:r>
              <a:rPr lang="en-US" dirty="0"/>
              <a:t> </a:t>
            </a:r>
            <a:r>
              <a:rPr lang="en-US" dirty="0" err="1"/>
              <a:t>mendatang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4050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Pergeseran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/>
              <a:t>Kepunahan</a:t>
            </a:r>
            <a:r>
              <a:rPr lang="en-US" b="1" dirty="0"/>
              <a:t> Bahasa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err="1"/>
              <a:t>Pergeseran</a:t>
            </a:r>
            <a:r>
              <a:rPr lang="en-US" sz="2800" dirty="0"/>
              <a:t> </a:t>
            </a:r>
            <a:r>
              <a:rPr lang="en-US" sz="2800" dirty="0" err="1"/>
              <a:t>bahasa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pemertahanan</a:t>
            </a:r>
            <a:r>
              <a:rPr lang="en-US" sz="2800" dirty="0"/>
              <a:t> </a:t>
            </a:r>
            <a:r>
              <a:rPr lang="en-US" sz="2800" dirty="0" err="1"/>
              <a:t>bahasa</a:t>
            </a:r>
            <a:r>
              <a:rPr lang="en-US" sz="2800" dirty="0"/>
              <a:t> </a:t>
            </a:r>
            <a:r>
              <a:rPr lang="en-US" sz="2800" dirty="0" err="1"/>
              <a:t>seperti</a:t>
            </a:r>
            <a:r>
              <a:rPr lang="en-US" sz="2800" dirty="0"/>
              <a:t> </a:t>
            </a:r>
            <a:r>
              <a:rPr lang="en-US" sz="2800" dirty="0" err="1"/>
              <a:t>mata</a:t>
            </a:r>
            <a:r>
              <a:rPr lang="en-US" sz="2800" dirty="0"/>
              <a:t> </a:t>
            </a:r>
            <a:r>
              <a:rPr lang="en-US" sz="2800" dirty="0" err="1"/>
              <a:t>uang</a:t>
            </a:r>
            <a:r>
              <a:rPr lang="en-US" sz="2800" dirty="0"/>
              <a:t> yang </a:t>
            </a:r>
            <a:r>
              <a:rPr lang="en-US" sz="2800" dirty="0" err="1"/>
              <a:t>saling</a:t>
            </a:r>
            <a:r>
              <a:rPr lang="en-US" sz="2800" dirty="0"/>
              <a:t> </a:t>
            </a:r>
            <a:r>
              <a:rPr lang="en-US" sz="2800" dirty="0" err="1"/>
              <a:t>bersisian</a:t>
            </a:r>
            <a:r>
              <a:rPr lang="en-US" sz="2800" dirty="0"/>
              <a:t>, </a:t>
            </a:r>
            <a:r>
              <a:rPr lang="en-US" sz="2800" dirty="0" err="1"/>
              <a:t>maksudnya</a:t>
            </a:r>
            <a:r>
              <a:rPr lang="en-US" sz="2800" dirty="0"/>
              <a:t> </a:t>
            </a:r>
            <a:r>
              <a:rPr lang="en-US" sz="2800" dirty="0" err="1"/>
              <a:t>bahasa</a:t>
            </a:r>
            <a:r>
              <a:rPr lang="en-US" sz="2800" dirty="0"/>
              <a:t> yang </a:t>
            </a:r>
            <a:r>
              <a:rPr lang="en-US" sz="2800" dirty="0" err="1"/>
              <a:t>bergeser</a:t>
            </a:r>
            <a:r>
              <a:rPr lang="en-US" sz="2800" dirty="0"/>
              <a:t> </a:t>
            </a:r>
            <a:r>
              <a:rPr lang="en-US" sz="2800" dirty="0" err="1"/>
              <a:t>adalah</a:t>
            </a:r>
            <a:r>
              <a:rPr lang="en-US" sz="2800" dirty="0"/>
              <a:t>  </a:t>
            </a:r>
            <a:r>
              <a:rPr lang="en-US" sz="2800" dirty="0" err="1"/>
              <a:t>bahasa</a:t>
            </a:r>
            <a:r>
              <a:rPr lang="en-US" sz="2800" dirty="0"/>
              <a:t> yang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mampu</a:t>
            </a:r>
            <a:r>
              <a:rPr lang="en-US" sz="2800" dirty="0"/>
              <a:t> </a:t>
            </a:r>
            <a:r>
              <a:rPr lang="en-US" sz="2800" dirty="0" err="1"/>
              <a:t>mempertahankan</a:t>
            </a:r>
            <a:r>
              <a:rPr lang="en-US" sz="2800" dirty="0"/>
              <a:t> </a:t>
            </a:r>
            <a:r>
              <a:rPr lang="en-US" sz="2800" dirty="0" err="1"/>
              <a:t>diri</a:t>
            </a:r>
            <a:r>
              <a:rPr lang="en-US" sz="2800" dirty="0"/>
              <a:t>, </a:t>
            </a:r>
            <a:r>
              <a:rPr lang="fi-FI" sz="2800" dirty="0"/>
              <a:t>Aslinda dan Syahyahya (2007: 117) </a:t>
            </a:r>
            <a:r>
              <a:rPr lang="en-US" sz="2800" dirty="0"/>
              <a:t>. </a:t>
            </a:r>
            <a:r>
              <a:rPr lang="en-US" sz="2800" dirty="0" err="1"/>
              <a:t>Pergeseran</a:t>
            </a:r>
            <a:r>
              <a:rPr lang="en-US" sz="2800" dirty="0"/>
              <a:t> 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pemertahanan</a:t>
            </a:r>
            <a:r>
              <a:rPr lang="en-US" sz="2800" dirty="0"/>
              <a:t> </a:t>
            </a:r>
            <a:r>
              <a:rPr lang="en-US" sz="2800" dirty="0" err="1"/>
              <a:t>bahasa</a:t>
            </a:r>
            <a:r>
              <a:rPr lang="en-US" sz="2800" dirty="0"/>
              <a:t>  </a:t>
            </a:r>
            <a:r>
              <a:rPr lang="en-US" sz="2800" dirty="0" err="1"/>
              <a:t>sebagai</a:t>
            </a:r>
            <a:r>
              <a:rPr lang="en-US" sz="2800" dirty="0"/>
              <a:t> </a:t>
            </a:r>
            <a:r>
              <a:rPr lang="en-US" sz="2800" dirty="0" err="1"/>
              <a:t>akibat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pilihan</a:t>
            </a:r>
            <a:r>
              <a:rPr lang="en-US" sz="2800" dirty="0"/>
              <a:t> </a:t>
            </a:r>
            <a:r>
              <a:rPr lang="en-US" sz="2800" dirty="0" err="1"/>
              <a:t>bahasa</a:t>
            </a:r>
            <a:r>
              <a:rPr lang="en-US" sz="2800" dirty="0"/>
              <a:t> </a:t>
            </a:r>
            <a:r>
              <a:rPr lang="en-US" sz="2800" dirty="0" err="1"/>
              <a:t>jangka</a:t>
            </a:r>
            <a:r>
              <a:rPr lang="en-US" sz="2800" dirty="0"/>
              <a:t> </a:t>
            </a:r>
            <a:r>
              <a:rPr lang="en-US" sz="2800" dirty="0" err="1"/>
              <a:t>panjang</a:t>
            </a:r>
            <a:r>
              <a:rPr lang="en-US" sz="2800" dirty="0"/>
              <a:t>, paling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tiga</a:t>
            </a:r>
            <a:r>
              <a:rPr lang="en-US" sz="2800" dirty="0"/>
              <a:t> </a:t>
            </a:r>
            <a:r>
              <a:rPr lang="en-US" sz="2800" dirty="0" err="1"/>
              <a:t>generasi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bersifat</a:t>
            </a:r>
            <a:r>
              <a:rPr lang="en-US" sz="2800" dirty="0"/>
              <a:t> </a:t>
            </a:r>
            <a:r>
              <a:rPr lang="en-US" sz="2800" dirty="0" err="1"/>
              <a:t>kolektif</a:t>
            </a:r>
            <a:r>
              <a:rPr lang="en-US" sz="2800" dirty="0"/>
              <a:t> yang </a:t>
            </a:r>
            <a:r>
              <a:rPr lang="en-US" sz="2800" dirty="0" err="1"/>
              <a:t>dilakukan</a:t>
            </a:r>
            <a:r>
              <a:rPr lang="en-US" sz="2800" dirty="0"/>
              <a:t> </a:t>
            </a:r>
            <a:r>
              <a:rPr lang="en-US" sz="2800" dirty="0" err="1"/>
              <a:t>oleh</a:t>
            </a:r>
            <a:r>
              <a:rPr lang="en-US" sz="2800" dirty="0"/>
              <a:t> </a:t>
            </a:r>
            <a:r>
              <a:rPr lang="en-US" sz="2800" dirty="0" err="1"/>
              <a:t>seluruh</a:t>
            </a:r>
            <a:r>
              <a:rPr lang="en-US" sz="2800" dirty="0"/>
              <a:t> </a:t>
            </a:r>
            <a:r>
              <a:rPr lang="en-US" sz="2800" dirty="0" err="1"/>
              <a:t>warga</a:t>
            </a:r>
            <a:r>
              <a:rPr lang="en-US" sz="2800" dirty="0"/>
              <a:t> </a:t>
            </a:r>
            <a:r>
              <a:rPr lang="en-US" sz="2800" dirty="0" err="1"/>
              <a:t>komunitas</a:t>
            </a:r>
            <a:r>
              <a:rPr lang="en-US" sz="2800" dirty="0"/>
              <a:t>, </a:t>
            </a:r>
            <a:r>
              <a:rPr lang="fi-FI" sz="2800" dirty="0"/>
              <a:t>Sumarsono dan Partana (2004).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85366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Penyebab</a:t>
            </a:r>
            <a:r>
              <a:rPr lang="en-US" b="1" dirty="0" smtClean="0"/>
              <a:t> </a:t>
            </a:r>
            <a:r>
              <a:rPr lang="en-US" b="1" dirty="0" err="1" smtClean="0"/>
              <a:t>Pegeseran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Kepunahan</a:t>
            </a:r>
            <a:r>
              <a:rPr lang="en-US" b="1" dirty="0" smtClean="0"/>
              <a:t> Bahasa.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Pergeseran</a:t>
            </a:r>
            <a:r>
              <a:rPr lang="en-US" dirty="0" smtClean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,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migrasi</a:t>
            </a:r>
            <a:r>
              <a:rPr lang="en-US" dirty="0"/>
              <a:t> </a:t>
            </a:r>
            <a:r>
              <a:rPr lang="en-US" dirty="0" err="1"/>
              <a:t>populasi</a:t>
            </a:r>
            <a:r>
              <a:rPr lang="en-US" dirty="0"/>
              <a:t>, </a:t>
            </a:r>
            <a:r>
              <a:rPr lang="en-US" dirty="0" err="1"/>
              <a:t>pendidikan</a:t>
            </a:r>
            <a:r>
              <a:rPr lang="en-US" dirty="0"/>
              <a:t>, </a:t>
            </a:r>
            <a:r>
              <a:rPr lang="en-US" dirty="0" err="1"/>
              <a:t>pernikahan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integrasi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, </a:t>
            </a:r>
            <a:r>
              <a:rPr lang="en-US" dirty="0" err="1"/>
              <a:t>Kustina</a:t>
            </a:r>
            <a:r>
              <a:rPr lang="en-US" dirty="0"/>
              <a:t> (2020). </a:t>
            </a:r>
            <a:endParaRPr lang="en-US" dirty="0" smtClean="0"/>
          </a:p>
          <a:p>
            <a:r>
              <a:rPr lang="en-US" dirty="0" err="1"/>
              <a:t>Pergeseran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disebabkan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era </a:t>
            </a:r>
            <a:r>
              <a:rPr lang="en-US" dirty="0" err="1"/>
              <a:t>globalisasi</a:t>
            </a:r>
            <a:r>
              <a:rPr lang="en-US" dirty="0"/>
              <a:t> yang </a:t>
            </a:r>
            <a:r>
              <a:rPr lang="en-US" dirty="0" err="1"/>
              <a:t>sedang</a:t>
            </a:r>
            <a:r>
              <a:rPr lang="en-US" dirty="0"/>
              <a:t> </a:t>
            </a:r>
            <a:r>
              <a:rPr lang="en-US" dirty="0" err="1"/>
              <a:t>berkembang</a:t>
            </a:r>
            <a:r>
              <a:rPr lang="en-US" dirty="0"/>
              <a:t>, yang </a:t>
            </a:r>
            <a:r>
              <a:rPr lang="en-US" dirty="0" err="1"/>
              <a:t>menjadikan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</a:t>
            </a:r>
            <a:r>
              <a:rPr lang="en-US" dirty="0" err="1"/>
              <a:t>asing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yang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berkomunikasi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menggantikan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</a:t>
            </a:r>
            <a:r>
              <a:rPr lang="en-US" dirty="0" err="1"/>
              <a:t>lokal</a:t>
            </a:r>
            <a:r>
              <a:rPr lang="en-US" dirty="0"/>
              <a:t>, Nita (2021)</a:t>
            </a:r>
          </a:p>
          <a:p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730897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Pemertahanan</a:t>
            </a:r>
            <a:r>
              <a:rPr lang="en-US" dirty="0"/>
              <a:t> Bahasa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Pemertahanan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usaha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menjaga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identitas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yang multilingual, Tri (2019</a:t>
            </a:r>
            <a:r>
              <a:rPr lang="en-US" dirty="0" smtClean="0"/>
              <a:t>).</a:t>
            </a:r>
          </a:p>
          <a:p>
            <a:r>
              <a:rPr lang="en-US" dirty="0" smtClean="0"/>
              <a:t> </a:t>
            </a:r>
            <a:r>
              <a:rPr lang="en-US" dirty="0" err="1"/>
              <a:t>Pemertahanan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</a:t>
            </a:r>
            <a:r>
              <a:rPr lang="en-US" dirty="0" err="1"/>
              <a:t>melibatkan</a:t>
            </a:r>
            <a:r>
              <a:rPr lang="en-US" dirty="0"/>
              <a:t> </a:t>
            </a:r>
            <a:r>
              <a:rPr lang="en-US" dirty="0" err="1"/>
              <a:t>sikap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, yang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perwujudan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pengalaman</a:t>
            </a:r>
            <a:r>
              <a:rPr lang="en-US" dirty="0"/>
              <a:t> </a:t>
            </a:r>
            <a:r>
              <a:rPr lang="en-US" dirty="0" err="1"/>
              <a:t>pemakai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. </a:t>
            </a:r>
            <a:endParaRPr lang="en-US" dirty="0" smtClean="0"/>
          </a:p>
          <a:p>
            <a:r>
              <a:rPr lang="en-US" dirty="0" smtClean="0"/>
              <a:t>Ada </a:t>
            </a:r>
            <a:r>
              <a:rPr lang="en-US" dirty="0" err="1"/>
              <a:t>tiga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sikap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yang </a:t>
            </a:r>
            <a:r>
              <a:rPr lang="en-US" dirty="0" err="1"/>
              <a:t>dikemukakan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Garvin &amp; </a:t>
            </a:r>
            <a:r>
              <a:rPr lang="en-US" dirty="0" err="1"/>
              <a:t>Marthiot</a:t>
            </a:r>
            <a:r>
              <a:rPr lang="en-US" dirty="0"/>
              <a:t> (1968),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kesetiaan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, </a:t>
            </a:r>
            <a:r>
              <a:rPr lang="en-US" dirty="0" err="1"/>
              <a:t>kebanggaan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kesadaran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3435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Daftar</a:t>
            </a:r>
            <a:r>
              <a:rPr lang="en-US" dirty="0" smtClean="0"/>
              <a:t> </a:t>
            </a:r>
            <a:r>
              <a:rPr lang="en-US" dirty="0" err="1" smtClean="0"/>
              <a:t>Pustaka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a-DK" dirty="0"/>
              <a:t>Aslinda dan Leni Syafaah. 2007. </a:t>
            </a:r>
            <a:r>
              <a:rPr lang="en-US" i="1" dirty="0" err="1"/>
              <a:t>Pengantar</a:t>
            </a:r>
            <a:r>
              <a:rPr lang="en-US" i="1" dirty="0"/>
              <a:t> </a:t>
            </a:r>
            <a:r>
              <a:rPr lang="en-US" i="1" dirty="0" err="1"/>
              <a:t>Sosiolinguistik</a:t>
            </a:r>
            <a:r>
              <a:rPr lang="en-US" i="1" dirty="0"/>
              <a:t>.</a:t>
            </a:r>
            <a:r>
              <a:rPr lang="en-US" dirty="0"/>
              <a:t> Bandung: </a:t>
            </a:r>
            <a:r>
              <a:rPr lang="en-US" dirty="0" err="1"/>
              <a:t>Refika</a:t>
            </a:r>
            <a:r>
              <a:rPr lang="en-US" dirty="0"/>
              <a:t> </a:t>
            </a:r>
            <a:r>
              <a:rPr lang="en-US" dirty="0" err="1"/>
              <a:t>Aditama</a:t>
            </a:r>
            <a:endParaRPr lang="en-US" dirty="0"/>
          </a:p>
          <a:p>
            <a:r>
              <a:rPr lang="en-US" dirty="0"/>
              <a:t> </a:t>
            </a:r>
          </a:p>
          <a:p>
            <a:r>
              <a:rPr lang="en-US" dirty="0"/>
              <a:t>Garvin, P.L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Mathiot</a:t>
            </a:r>
            <a:r>
              <a:rPr lang="en-US" dirty="0"/>
              <a:t> M.1968. “ </a:t>
            </a:r>
            <a:r>
              <a:rPr lang="en-US" i="1" dirty="0"/>
              <a:t>The Urbanization of The Guarani Language : Problem in Language And Culture”</a:t>
            </a:r>
            <a:r>
              <a:rPr lang="en-US" dirty="0"/>
              <a:t> </a:t>
            </a:r>
          </a:p>
          <a:p>
            <a:r>
              <a:rPr lang="en-US" dirty="0"/>
              <a:t> </a:t>
            </a:r>
          </a:p>
          <a:p>
            <a:r>
              <a:rPr lang="en-US" dirty="0" err="1"/>
              <a:t>Kustina</a:t>
            </a:r>
            <a:r>
              <a:rPr lang="en-US" dirty="0"/>
              <a:t>, Rika. 2021.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Pergeseran</a:t>
            </a:r>
            <a:r>
              <a:rPr lang="en-US" dirty="0"/>
              <a:t> Bahasa. </a:t>
            </a:r>
            <a:r>
              <a:rPr lang="en-US" u="sng" dirty="0" err="1">
                <a:hlinkClick r:id="rId2"/>
              </a:rPr>
              <a:t>Prosiding</a:t>
            </a:r>
            <a:r>
              <a:rPr lang="en-US" u="sng" dirty="0">
                <a:hlinkClick r:id="rId2"/>
              </a:rPr>
              <a:t> Seminar Nasional </a:t>
            </a:r>
            <a:r>
              <a:rPr lang="en-US" u="sng" dirty="0" err="1">
                <a:hlinkClick r:id="rId2"/>
              </a:rPr>
              <a:t>Pendidikan</a:t>
            </a:r>
            <a:r>
              <a:rPr lang="en-US" u="sng" dirty="0">
                <a:hlinkClick r:id="rId2"/>
              </a:rPr>
              <a:t> </a:t>
            </a:r>
            <a:r>
              <a:rPr lang="en-US" u="sng" dirty="0" err="1">
                <a:hlinkClick r:id="rId2"/>
              </a:rPr>
              <a:t>Akselerasi</a:t>
            </a:r>
            <a:r>
              <a:rPr lang="en-US" u="sng" dirty="0">
                <a:hlinkClick r:id="rId2"/>
              </a:rPr>
              <a:t> </a:t>
            </a:r>
            <a:r>
              <a:rPr lang="en-US" u="sng" dirty="0" err="1">
                <a:hlinkClick r:id="rId2"/>
              </a:rPr>
              <a:t>Pembelajaran</a:t>
            </a:r>
            <a:r>
              <a:rPr lang="en-US" u="sng" dirty="0">
                <a:hlinkClick r:id="rId2"/>
              </a:rPr>
              <a:t> Di Masa Pandemic</a:t>
            </a:r>
            <a:r>
              <a:rPr lang="en-US" dirty="0"/>
              <a:t> . </a:t>
            </a:r>
            <a:r>
              <a:rPr lang="en-US" u="sng" dirty="0">
                <a:hlinkClick r:id="rId3"/>
              </a:rPr>
              <a:t>https://repository.bbg.ac.id/handle/926</a:t>
            </a:r>
            <a:endParaRPr lang="en-US" dirty="0"/>
          </a:p>
          <a:p>
            <a:r>
              <a:rPr lang="en-US" dirty="0"/>
              <a:t>Nita, </a:t>
            </a:r>
            <a:r>
              <a:rPr lang="en-US" dirty="0" err="1"/>
              <a:t>nindia</a:t>
            </a:r>
            <a:r>
              <a:rPr lang="en-US" dirty="0"/>
              <a:t> 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Sinta</a:t>
            </a:r>
            <a:r>
              <a:rPr lang="en-US" dirty="0"/>
              <a:t> Rosalina. 2021. </a:t>
            </a:r>
            <a:r>
              <a:rPr lang="en-US" dirty="0" err="1"/>
              <a:t>Pergeseran</a:t>
            </a:r>
            <a:r>
              <a:rPr lang="en-US" dirty="0"/>
              <a:t> Bahasa Indonesia </a:t>
            </a:r>
            <a:r>
              <a:rPr lang="en-US" dirty="0" err="1"/>
              <a:t>Terhadap</a:t>
            </a:r>
            <a:r>
              <a:rPr lang="en-US" dirty="0"/>
              <a:t> Bahasa </a:t>
            </a:r>
            <a:r>
              <a:rPr lang="en-US" dirty="0" err="1"/>
              <a:t>Asing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Berkomunikasi</a:t>
            </a:r>
            <a:r>
              <a:rPr lang="en-US" dirty="0"/>
              <a:t>. </a:t>
            </a:r>
            <a:r>
              <a:rPr lang="en-US" dirty="0">
                <a:hlinkClick r:id="rId4"/>
              </a:rPr>
              <a:t>Vol 8 No 2</a:t>
            </a:r>
            <a:r>
              <a:rPr lang="en-US" dirty="0"/>
              <a:t>. </a:t>
            </a:r>
            <a:r>
              <a:rPr lang="en-US" dirty="0" err="1"/>
              <a:t>Jurnal</a:t>
            </a:r>
            <a:r>
              <a:rPr lang="en-US" dirty="0"/>
              <a:t> </a:t>
            </a:r>
            <a:r>
              <a:rPr lang="en-US" dirty="0" err="1"/>
              <a:t>Logat</a:t>
            </a:r>
            <a:r>
              <a:rPr lang="en-US" dirty="0"/>
              <a:t>: Bahasa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. </a:t>
            </a:r>
            <a:r>
              <a:rPr lang="en-US" u="sng" dirty="0">
                <a:hlinkClick r:id="rId5"/>
              </a:rPr>
              <a:t>http://ejournal.fkip.unsri.ac.id/index.php/logat/article/view/53</a:t>
            </a:r>
            <a:r>
              <a:rPr lang="en-US" dirty="0"/>
              <a:t>.</a:t>
            </a:r>
          </a:p>
          <a:p>
            <a:r>
              <a:rPr lang="fi-FI" dirty="0"/>
              <a:t> </a:t>
            </a:r>
            <a:endParaRPr lang="en-US" dirty="0"/>
          </a:p>
          <a:p>
            <a:r>
              <a:rPr lang="fi-FI" dirty="0"/>
              <a:t>Sumarsono dan Partana, Paina. 2004. </a:t>
            </a:r>
            <a:r>
              <a:rPr lang="da-DK" i="1" dirty="0"/>
              <a:t>Sosiolinguistik. </a:t>
            </a:r>
            <a:r>
              <a:rPr lang="fi-FI" dirty="0"/>
              <a:t>Yogyakarta: Pustaka Pelajar.</a:t>
            </a:r>
            <a:endParaRPr lang="en-US" dirty="0"/>
          </a:p>
          <a:p>
            <a:r>
              <a:rPr lang="en-US" dirty="0"/>
              <a:t>Tri </a:t>
            </a:r>
            <a:r>
              <a:rPr lang="en-US" dirty="0" err="1"/>
              <a:t>Astuti</a:t>
            </a:r>
            <a:r>
              <a:rPr lang="en-US" dirty="0"/>
              <a:t>.  2019. </a:t>
            </a:r>
            <a:r>
              <a:rPr lang="en-US" dirty="0" err="1"/>
              <a:t>Sikap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Pemertahanan</a:t>
            </a:r>
            <a:r>
              <a:rPr lang="en-US" dirty="0"/>
              <a:t> Bahasa Indonesia di </a:t>
            </a:r>
            <a:r>
              <a:rPr lang="en-US" dirty="0" err="1"/>
              <a:t>Kalangan</a:t>
            </a:r>
            <a:r>
              <a:rPr lang="en-US" dirty="0"/>
              <a:t> </a:t>
            </a:r>
            <a:r>
              <a:rPr lang="en-US" dirty="0" err="1"/>
              <a:t>Akademisi</a:t>
            </a:r>
            <a:r>
              <a:rPr lang="en-US" dirty="0"/>
              <a:t> (</a:t>
            </a:r>
            <a:r>
              <a:rPr lang="en-US" dirty="0" err="1"/>
              <a:t>Tinjauan</a:t>
            </a:r>
            <a:r>
              <a:rPr lang="en-US" dirty="0"/>
              <a:t> </a:t>
            </a:r>
            <a:r>
              <a:rPr lang="en-US" dirty="0" err="1"/>
              <a:t>Deskriptif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Fenomena</a:t>
            </a:r>
            <a:r>
              <a:rPr lang="en-US" dirty="0"/>
              <a:t> </a:t>
            </a:r>
            <a:r>
              <a:rPr lang="en-US" dirty="0" err="1"/>
              <a:t>Pemakaian</a:t>
            </a:r>
            <a:r>
              <a:rPr lang="en-US" dirty="0"/>
              <a:t> Bahasa Indonesia). </a:t>
            </a:r>
            <a:r>
              <a:rPr lang="en-US" dirty="0" err="1"/>
              <a:t>Prosiding</a:t>
            </a:r>
            <a:r>
              <a:rPr lang="en-US" dirty="0"/>
              <a:t> Seminar Nasional </a:t>
            </a:r>
            <a:r>
              <a:rPr lang="en-US" dirty="0" err="1"/>
              <a:t>Bulan</a:t>
            </a:r>
            <a:r>
              <a:rPr lang="en-US" dirty="0"/>
              <a:t> Bahasa (</a:t>
            </a:r>
            <a:r>
              <a:rPr lang="en-US" dirty="0" err="1"/>
              <a:t>Semiba</a:t>
            </a:r>
            <a:r>
              <a:rPr lang="en-US" dirty="0"/>
              <a:t>) 2019 </a:t>
            </a:r>
            <a:r>
              <a:rPr lang="en-US" u="sng" dirty="0">
                <a:hlinkClick r:id="rId6"/>
              </a:rPr>
              <a:t>https://ejournal.unib.ac.id/index.php/semiba</a:t>
            </a:r>
            <a:endParaRPr lang="en-US" dirty="0"/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3174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Red Violet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28</TotalTime>
  <Words>406</Words>
  <Application>Microsoft Office PowerPoint</Application>
  <PresentationFormat>Widescreen</PresentationFormat>
  <Paragraphs>32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Ion</vt:lpstr>
      <vt:lpstr>PowerPoint Presentation</vt:lpstr>
      <vt:lpstr>Peluang Pemertahanan Bahasa Indonesia? </vt:lpstr>
      <vt:lpstr>Peluang bergesernya Bahasa Indonesia</vt:lpstr>
      <vt:lpstr>Apa peran BIPA dalam pemertahanan Bahasa Indonesia? </vt:lpstr>
      <vt:lpstr>Pergeseran dan Kepunahan Bahasa  </vt:lpstr>
      <vt:lpstr>Penyebab Pegeseran dan Kepunahan Bahasa. </vt:lpstr>
      <vt:lpstr>Pemertahanan Bahasa </vt:lpstr>
      <vt:lpstr>Daftar Pustaka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BIPA dan Pelestarian Bahasa Indonesia</dc:title>
  <dc:creator>Acer</dc:creator>
  <cp:lastModifiedBy>Acer</cp:lastModifiedBy>
  <cp:revision>6</cp:revision>
  <dcterms:created xsi:type="dcterms:W3CDTF">2023-12-10T05:28:41Z</dcterms:created>
  <dcterms:modified xsi:type="dcterms:W3CDTF">2023-12-10T05:56:54Z</dcterms:modified>
</cp:coreProperties>
</file>