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82" r:id="rId3"/>
    <p:sldId id="789" r:id="rId4"/>
    <p:sldId id="265" r:id="rId5"/>
    <p:sldId id="805" r:id="rId6"/>
    <p:sldId id="839" r:id="rId7"/>
    <p:sldId id="261" r:id="rId8"/>
    <p:sldId id="837" r:id="rId9"/>
    <p:sldId id="385" r:id="rId10"/>
    <p:sldId id="386" r:id="rId11"/>
    <p:sldId id="387" r:id="rId12"/>
    <p:sldId id="264" r:id="rId13"/>
    <p:sldId id="280" r:id="rId14"/>
    <p:sldId id="281" r:id="rId15"/>
    <p:sldId id="287" r:id="rId16"/>
    <p:sldId id="282" r:id="rId17"/>
    <p:sldId id="259" r:id="rId18"/>
    <p:sldId id="840" r:id="rId19"/>
    <p:sldId id="284" r:id="rId20"/>
    <p:sldId id="841" r:id="rId21"/>
    <p:sldId id="288" r:id="rId22"/>
    <p:sldId id="289" r:id="rId23"/>
    <p:sldId id="363" r:id="rId24"/>
    <p:sldId id="364" r:id="rId25"/>
    <p:sldId id="366" r:id="rId26"/>
    <p:sldId id="367" r:id="rId27"/>
    <p:sldId id="368" r:id="rId28"/>
    <p:sldId id="369" r:id="rId29"/>
    <p:sldId id="365" r:id="rId30"/>
    <p:sldId id="370" r:id="rId31"/>
    <p:sldId id="372" r:id="rId32"/>
    <p:sldId id="350" r:id="rId33"/>
    <p:sldId id="373" r:id="rId34"/>
    <p:sldId id="374" r:id="rId35"/>
    <p:sldId id="375" r:id="rId36"/>
    <p:sldId id="376" r:id="rId37"/>
    <p:sldId id="377" r:id="rId38"/>
    <p:sldId id="378" r:id="rId39"/>
    <p:sldId id="380" r:id="rId40"/>
    <p:sldId id="381" r:id="rId41"/>
    <p:sldId id="809" r:id="rId42"/>
    <p:sldId id="842" r:id="rId43"/>
    <p:sldId id="390" r:id="rId44"/>
    <p:sldId id="260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A6"/>
    <a:srgbClr val="1040C2"/>
    <a:srgbClr val="FFFFE5"/>
    <a:srgbClr val="F8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/>
    <p:restoredTop sz="94089" autoAdjust="0"/>
  </p:normalViewPr>
  <p:slideViewPr>
    <p:cSldViewPr>
      <p:cViewPr varScale="1">
        <p:scale>
          <a:sx n="114" d="100"/>
          <a:sy n="114" d="100"/>
        </p:scale>
        <p:origin x="168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0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8997-FA50-4EBE-9624-63212337D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27ED3-6296-4F1A-BD2E-1B3238B61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5a0c9ab9a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  <p:sp>
        <p:nvSpPr>
          <p:cNvPr id="66" name="Google Shape;66;g175a0c9ab9a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922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27ED3-6296-4F1A-BD2E-1B3238B61D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27ED3-6296-4F1A-BD2E-1B3238B61D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362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a0c9ab9a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175a0c9ab9a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Dunia tidak lagi stagnan. Cara belajar sudah berbeda. Teknologi mengubah segalanya. Berubah dan berinovasi menjadi kebutuhan mendesak.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</a:pPr>
            <a:r>
              <a:rPr lang="en-ID" sz="1000">
                <a:latin typeface="Calibri"/>
                <a:ea typeface="Calibri"/>
                <a:cs typeface="Calibri"/>
                <a:sym typeface="Calibri"/>
              </a:rPr>
              <a:t>Adanya kemendesakan untuk: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a. Pelatihan berpikir kritis, kreatif, kolaboratif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b. Keberanian untuk memasuki wilayah-wilayah baru 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c. Kesediaan dan keterbukaan untuk beradaptasi.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ID" sz="1100">
                <a:latin typeface="Calibri"/>
                <a:ea typeface="Calibri"/>
                <a:cs typeface="Calibri"/>
                <a:sym typeface="Calibri"/>
              </a:rPr>
              <a:t>Hal-hal tersebut akan menentukan apakah generasi berikut bisa bertahan hidup atau tidak.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265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9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854630-5FFB-470D-8217-F0263860A4D6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04E76D-3154-4E6E-AFEB-C929985B3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0"/>
          <a:stretch/>
        </p:blipFill>
        <p:spPr>
          <a:xfrm>
            <a:off x="152400" y="4739172"/>
            <a:ext cx="8991600" cy="423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53333" r="32639" b="5813"/>
          <a:stretch/>
        </p:blipFill>
        <p:spPr>
          <a:xfrm>
            <a:off x="596424" y="178510"/>
            <a:ext cx="64498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" y="133351"/>
            <a:ext cx="374440" cy="395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7" y="185701"/>
            <a:ext cx="54910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icon-home-blue-3d-icon-196129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41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hyperlink" Target="https://pixabay.com/en/icon-home-blue-3d-icon-196129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con-home-blue-3d-icon-1961299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con-home-blue-3d-icon-1961299/" TargetMode="External"/><Relationship Id="rId3" Type="http://schemas.openxmlformats.org/officeDocument/2006/relationships/hyperlink" Target="https://en.wikipedia.org/wiki/Elementary_arithmetic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mathshistory.st-andrews.ac.uk/Biographies/Al-Khwarizm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icon-home-blue-3d-icon-1961299/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icon-home-blue-3d-icon-1961299/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icon-home-blue-3d-icon-1961299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0" y="-95250"/>
            <a:ext cx="9144000" cy="4915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292727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Montserrat" panose="02000505000000020004" pitchFamily="2" charset="77"/>
              </a:rPr>
              <a:t>INTRODUCTION</a:t>
            </a:r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 TO </a:t>
            </a:r>
            <a:r>
              <a:rPr lang="en-US" sz="2800" b="1" dirty="0">
                <a:solidFill>
                  <a:srgbClr val="FFC000"/>
                </a:solidFill>
                <a:latin typeface="Montserrat" panose="02000505000000020004" pitchFamily="2" charset="77"/>
              </a:rPr>
              <a:t>ALGEBRA</a:t>
            </a:r>
            <a:endParaRPr lang="en-US" sz="2800" dirty="0">
              <a:solidFill>
                <a:srgbClr val="C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" y="30668"/>
            <a:ext cx="479898" cy="50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2955" r="31724" b="5564"/>
          <a:stretch/>
        </p:blipFill>
        <p:spPr>
          <a:xfrm>
            <a:off x="692349" y="107587"/>
            <a:ext cx="740860" cy="352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3" y="125389"/>
            <a:ext cx="634825" cy="352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007" y="4015897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77"/>
              </a:rPr>
              <a:t>Yoga </a:t>
            </a:r>
            <a:r>
              <a:rPr lang="en-US" sz="1600" b="1" dirty="0" err="1">
                <a:latin typeface="Arial Rounded MT Bold" panose="020F0704030504030204" pitchFamily="34" charset="77"/>
              </a:rPr>
              <a:t>Dwi</a:t>
            </a:r>
            <a:r>
              <a:rPr lang="en-US" sz="1600" b="1" dirty="0">
                <a:latin typeface="Arial Rounded MT Bold" panose="020F0704030504030204" pitchFamily="34" charset="77"/>
              </a:rPr>
              <a:t> Windy KN, </a:t>
            </a:r>
            <a:r>
              <a:rPr lang="en-US" sz="1600" b="1" dirty="0" err="1">
                <a:latin typeface="Arial Rounded MT Bold" panose="020F0704030504030204" pitchFamily="34" charset="77"/>
              </a:rPr>
              <a:t>S.Pd</a:t>
            </a:r>
            <a:r>
              <a:rPr lang="en-US" sz="1600" b="1" dirty="0">
                <a:latin typeface="Arial Rounded MT Bold" panose="020F0704030504030204" pitchFamily="34" charset="77"/>
              </a:rPr>
              <a:t>., M.Sc.</a:t>
            </a:r>
            <a:endParaRPr lang="en-US" sz="1600" dirty="0">
              <a:latin typeface="Arial Rounded MT Bold" panose="020F0704030504030204" pitchFamily="34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07" y="436760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Prodi Pendidikan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Matematika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FKIP UNMUH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Jember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53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2AA5B-0430-EE43-9AAE-37FF89C9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192024">
              <a:buFont typeface="Wingdings 3"/>
              <a:buChar char=""/>
              <a:defRPr/>
            </a:pPr>
            <a:r>
              <a:rPr lang="en-GB" sz="2800" b="1" dirty="0"/>
              <a:t>We don’t know!</a:t>
            </a:r>
            <a:endParaRPr lang="en-GB" sz="2800" b="1" u="sng" dirty="0"/>
          </a:p>
          <a:p>
            <a:pPr marL="82296" indent="0">
              <a:buNone/>
              <a:defRPr/>
            </a:pPr>
            <a:endParaRPr lang="en-GB" sz="2800" b="1" dirty="0"/>
          </a:p>
          <a:p>
            <a:pPr marL="274320" indent="-192024">
              <a:buFont typeface="Wingdings 3"/>
              <a:buChar char=""/>
              <a:defRPr/>
            </a:pPr>
            <a:endParaRPr lang="en-GB" sz="2800" b="1" dirty="0"/>
          </a:p>
          <a:p>
            <a:pPr marL="274320" indent="-192024">
              <a:buFont typeface="Wingdings 3"/>
              <a:buChar char=""/>
              <a:defRPr/>
            </a:pPr>
            <a:r>
              <a:rPr lang="en-GB" sz="2800" b="1" dirty="0"/>
              <a:t>We have to call it </a:t>
            </a:r>
            <a:r>
              <a:rPr lang="en-GB" sz="2800" b="1" dirty="0">
                <a:solidFill>
                  <a:srgbClr val="7030A0"/>
                </a:solidFill>
              </a:rPr>
              <a:t>‘n’ for any number!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70C0EC-FFA1-CA45-86B9-39B4362B3E21}"/>
              </a:ext>
            </a:extLst>
          </p:cNvPr>
          <p:cNvGrpSpPr>
            <a:grpSpLocks/>
          </p:cNvGrpSpPr>
          <p:nvPr/>
        </p:nvGrpSpPr>
        <p:grpSpPr bwMode="auto">
          <a:xfrm>
            <a:off x="7232030" y="2419350"/>
            <a:ext cx="1104900" cy="1207294"/>
            <a:chOff x="3173899" y="2221164"/>
            <a:chExt cx="1474206" cy="1610008"/>
          </a:xfrm>
        </p:grpSpPr>
        <p:pic>
          <p:nvPicPr>
            <p:cNvPr id="10245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18808920-E827-7044-B07E-F5637C753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9" y="2221164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Box 5">
              <a:extLst>
                <a:ext uri="{FF2B5EF4-FFF2-40B4-BE49-F238E27FC236}">
                  <a16:creationId xmlns:a16="http://schemas.microsoft.com/office/drawing/2014/main" id="{A469C111-7D30-0540-8F41-2B0B00D7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946" y="2768948"/>
              <a:ext cx="504056" cy="8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3300" b="1" dirty="0"/>
                <a:t>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98BFE6-264D-3245-90BE-32EA96172A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7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0C52B-9F8C-BA43-979E-D67DA365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40284"/>
            <a:ext cx="7598569" cy="3952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b="1" dirty="0"/>
              <a:t>How many sweets are here??</a:t>
            </a:r>
          </a:p>
          <a:p>
            <a:endParaRPr lang="en-GB" altLang="en-US" sz="2400" b="1" dirty="0"/>
          </a:p>
          <a:p>
            <a:endParaRPr lang="en-GB" altLang="en-US" sz="2400" b="1" dirty="0"/>
          </a:p>
          <a:p>
            <a:endParaRPr lang="en-GB" altLang="en-US" sz="2400" b="1" dirty="0"/>
          </a:p>
          <a:p>
            <a:endParaRPr lang="en-GB" altLang="en-US" sz="2400" b="1" dirty="0"/>
          </a:p>
          <a:p>
            <a:pPr marL="0" indent="0">
              <a:buNone/>
            </a:pPr>
            <a:r>
              <a:rPr lang="en-GB" altLang="en-US" sz="2400" b="1" dirty="0"/>
              <a:t>3 bags of n and 2 more!</a:t>
            </a:r>
          </a:p>
          <a:p>
            <a:endParaRPr lang="en-GB" altLang="en-US" sz="2400" b="1" dirty="0"/>
          </a:p>
          <a:p>
            <a:pPr marL="0" indent="0">
              <a:buNone/>
            </a:pPr>
            <a:r>
              <a:rPr lang="en-GB" altLang="en-US" sz="2400" b="1" dirty="0"/>
              <a:t>We write this as</a:t>
            </a:r>
          </a:p>
          <a:p>
            <a:pPr marL="0" indent="0" algn="ctr"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	</a:t>
            </a:r>
            <a:r>
              <a:rPr lang="en-GB" altLang="en-US" sz="2800" b="1" u="sng" dirty="0">
                <a:solidFill>
                  <a:srgbClr val="00B0F0"/>
                </a:solidFill>
              </a:rPr>
              <a:t>3n + 2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D604A-CCC0-2FE2-E9D5-F807C6F2D6D7}"/>
              </a:ext>
            </a:extLst>
          </p:cNvPr>
          <p:cNvGrpSpPr/>
          <p:nvPr/>
        </p:nvGrpSpPr>
        <p:grpSpPr>
          <a:xfrm>
            <a:off x="1828800" y="1657350"/>
            <a:ext cx="5890897" cy="614363"/>
            <a:chOff x="1829786" y="2237185"/>
            <a:chExt cx="5890897" cy="614363"/>
          </a:xfrm>
        </p:grpSpPr>
        <p:grpSp>
          <p:nvGrpSpPr>
            <p:cNvPr id="11268" name="Group 12">
              <a:extLst>
                <a:ext uri="{FF2B5EF4-FFF2-40B4-BE49-F238E27FC236}">
                  <a16:creationId xmlns:a16="http://schemas.microsoft.com/office/drawing/2014/main" id="{35392E5E-423D-224D-9FDE-5AFB99803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786" y="2247901"/>
              <a:ext cx="553640" cy="603647"/>
              <a:chOff x="1043608" y="2492896"/>
              <a:chExt cx="1474206" cy="1610008"/>
            </a:xfrm>
          </p:grpSpPr>
          <p:pic>
            <p:nvPicPr>
              <p:cNvPr id="11278" name="Picture 3" descr="C:\Documents and Settings\staff.prs\Local Settings\Temporary Internet Files\Content.IE5\14A0KQQU\MC900290914[1].wmf">
                <a:extLst>
                  <a:ext uri="{FF2B5EF4-FFF2-40B4-BE49-F238E27FC236}">
                    <a16:creationId xmlns:a16="http://schemas.microsoft.com/office/drawing/2014/main" id="{2CDE91CA-1C5A-424A-969E-9EBD9EC0C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492896"/>
                <a:ext cx="1474206" cy="161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9" name="TextBox 14">
                <a:extLst>
                  <a:ext uri="{FF2B5EF4-FFF2-40B4-BE49-F238E27FC236}">
                    <a16:creationId xmlns:a16="http://schemas.microsoft.com/office/drawing/2014/main" id="{D616FB11-25A8-124B-882A-C062A6C99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3" y="3026171"/>
                <a:ext cx="504056" cy="8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n-GB" altLang="en-US" sz="1500" b="1"/>
                  <a:t>n</a:t>
                </a:r>
              </a:p>
            </p:txBody>
          </p:sp>
        </p:grpSp>
        <p:grpSp>
          <p:nvGrpSpPr>
            <p:cNvPr id="11269" name="Group 15">
              <a:extLst>
                <a:ext uri="{FF2B5EF4-FFF2-40B4-BE49-F238E27FC236}">
                  <a16:creationId xmlns:a16="http://schemas.microsoft.com/office/drawing/2014/main" id="{6F301CE4-7B18-9A49-A482-08F3B5BEA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7510" y="2237185"/>
              <a:ext cx="552450" cy="604838"/>
              <a:chOff x="1043608" y="2492896"/>
              <a:chExt cx="1474206" cy="1610008"/>
            </a:xfrm>
          </p:grpSpPr>
          <p:pic>
            <p:nvPicPr>
              <p:cNvPr id="11276" name="Picture 3" descr="C:\Documents and Settings\staff.prs\Local Settings\Temporary Internet Files\Content.IE5\14A0KQQU\MC900290914[1].wmf">
                <a:extLst>
                  <a:ext uri="{FF2B5EF4-FFF2-40B4-BE49-F238E27FC236}">
                    <a16:creationId xmlns:a16="http://schemas.microsoft.com/office/drawing/2014/main" id="{6F28F474-C6E0-9E41-A331-200139DEB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492896"/>
                <a:ext cx="1474206" cy="161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7" name="TextBox 17">
                <a:extLst>
                  <a:ext uri="{FF2B5EF4-FFF2-40B4-BE49-F238E27FC236}">
                    <a16:creationId xmlns:a16="http://schemas.microsoft.com/office/drawing/2014/main" id="{63976C84-FCA3-6445-A97D-DD9A01924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4" y="3026170"/>
                <a:ext cx="504056" cy="860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n-GB" altLang="en-US" sz="1500" b="1"/>
                  <a:t>n</a:t>
                </a:r>
              </a:p>
            </p:txBody>
          </p:sp>
        </p:grpSp>
        <p:grpSp>
          <p:nvGrpSpPr>
            <p:cNvPr id="11270" name="Group 18">
              <a:extLst>
                <a:ext uri="{FF2B5EF4-FFF2-40B4-BE49-F238E27FC236}">
                  <a16:creationId xmlns:a16="http://schemas.microsoft.com/office/drawing/2014/main" id="{974C5139-1171-CE49-B9BC-1B8D79ABB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4263" y="2237185"/>
              <a:ext cx="552450" cy="603647"/>
              <a:chOff x="1043608" y="2492896"/>
              <a:chExt cx="1474206" cy="1610008"/>
            </a:xfrm>
          </p:grpSpPr>
          <p:pic>
            <p:nvPicPr>
              <p:cNvPr id="11274" name="Picture 3" descr="C:\Documents and Settings\staff.prs\Local Settings\Temporary Internet Files\Content.IE5\14A0KQQU\MC900290914[1].wmf">
                <a:extLst>
                  <a:ext uri="{FF2B5EF4-FFF2-40B4-BE49-F238E27FC236}">
                    <a16:creationId xmlns:a16="http://schemas.microsoft.com/office/drawing/2014/main" id="{63A14272-7B1B-F543-AD35-A10D376CC7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492896"/>
                <a:ext cx="1474206" cy="161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TextBox 20">
                <a:extLst>
                  <a:ext uri="{FF2B5EF4-FFF2-40B4-BE49-F238E27FC236}">
                    <a16:creationId xmlns:a16="http://schemas.microsoft.com/office/drawing/2014/main" id="{023EDBAA-2270-0448-BC87-9FB705D76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4" y="3026171"/>
                <a:ext cx="504056" cy="8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n-GB" altLang="en-US" sz="1500" b="1" dirty="0"/>
                  <a:t>n</a:t>
                </a:r>
              </a:p>
            </p:txBody>
          </p:sp>
        </p:grpSp>
        <p:pic>
          <p:nvPicPr>
            <p:cNvPr id="11271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622B07B8-D21B-3D40-9193-9A38FB661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5740004" y="2247901"/>
              <a:ext cx="772790" cy="46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DE00B960-269A-1647-9D4C-D46BFD14D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6947893" y="2268733"/>
              <a:ext cx="772790" cy="46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110BA9-50D5-7542-BA00-F331636D57B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81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4030FB-0A07-194D-A382-00ABA9F262F4}"/>
              </a:ext>
            </a:extLst>
          </p:cNvPr>
          <p:cNvGrpSpPr>
            <a:grpSpLocks/>
          </p:cNvGrpSpPr>
          <p:nvPr/>
        </p:nvGrpSpPr>
        <p:grpSpPr bwMode="auto">
          <a:xfrm>
            <a:off x="2356249" y="2528889"/>
            <a:ext cx="553640" cy="603647"/>
            <a:chOff x="1043608" y="2492896"/>
            <a:chExt cx="1474206" cy="1610008"/>
          </a:xfrm>
        </p:grpSpPr>
        <p:pic>
          <p:nvPicPr>
            <p:cNvPr id="16409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A969A664-EC64-B942-AFE5-C7E32FFBD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TextBox 5">
              <a:extLst>
                <a:ext uri="{FF2B5EF4-FFF2-40B4-BE49-F238E27FC236}">
                  <a16:creationId xmlns:a16="http://schemas.microsoft.com/office/drawing/2014/main" id="{C61E303D-A1C1-E34A-BEAC-48B76B4E5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3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31EF47-4E3B-694C-A28F-1D6F56AA23A2}"/>
              </a:ext>
            </a:extLst>
          </p:cNvPr>
          <p:cNvGrpSpPr>
            <a:grpSpLocks/>
          </p:cNvGrpSpPr>
          <p:nvPr/>
        </p:nvGrpSpPr>
        <p:grpSpPr bwMode="auto">
          <a:xfrm>
            <a:off x="2356249" y="3645695"/>
            <a:ext cx="553640" cy="603647"/>
            <a:chOff x="1043608" y="2492896"/>
            <a:chExt cx="1474206" cy="1610008"/>
          </a:xfrm>
        </p:grpSpPr>
        <p:pic>
          <p:nvPicPr>
            <p:cNvPr id="16407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C35668D8-AE30-D94B-9280-2FB8AE282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8">
              <a:extLst>
                <a:ext uri="{FF2B5EF4-FFF2-40B4-BE49-F238E27FC236}">
                  <a16:creationId xmlns:a16="http://schemas.microsoft.com/office/drawing/2014/main" id="{81943212-12C1-6C44-9E43-EB6D49811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3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951029-9940-DA46-B500-378AE816EABA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3598070"/>
            <a:ext cx="552450" cy="603647"/>
            <a:chOff x="1043608" y="2492896"/>
            <a:chExt cx="1474206" cy="1610008"/>
          </a:xfrm>
        </p:grpSpPr>
        <p:pic>
          <p:nvPicPr>
            <p:cNvPr id="16405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2C9FCB97-A2B4-8B40-BFD9-BF3378A9D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Box 11">
              <a:extLst>
                <a:ext uri="{FF2B5EF4-FFF2-40B4-BE49-F238E27FC236}">
                  <a16:creationId xmlns:a16="http://schemas.microsoft.com/office/drawing/2014/main" id="{F1289031-BE4D-444D-A841-204A240A5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D181B7-4962-D54C-B0DE-92CF38B0BDD1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2528889"/>
            <a:ext cx="552450" cy="603647"/>
            <a:chOff x="1043608" y="2492896"/>
            <a:chExt cx="1474206" cy="1610008"/>
          </a:xfrm>
        </p:grpSpPr>
        <p:pic>
          <p:nvPicPr>
            <p:cNvPr id="16403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1E5FD019-61FC-654A-9903-37CD15FB3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14">
              <a:extLst>
                <a:ext uri="{FF2B5EF4-FFF2-40B4-BE49-F238E27FC236}">
                  <a16:creationId xmlns:a16="http://schemas.microsoft.com/office/drawing/2014/main" id="{9F14D479-4046-2742-AF59-FC017F327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C70ED1-57AB-B648-BDBE-6066CEFABD9C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1545433"/>
            <a:ext cx="552450" cy="603647"/>
            <a:chOff x="1043608" y="2492896"/>
            <a:chExt cx="1474206" cy="1610008"/>
          </a:xfrm>
        </p:grpSpPr>
        <p:pic>
          <p:nvPicPr>
            <p:cNvPr id="16401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927947CE-18C6-7743-A850-4A566D244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17">
              <a:extLst>
                <a:ext uri="{FF2B5EF4-FFF2-40B4-BE49-F238E27FC236}">
                  <a16:creationId xmlns:a16="http://schemas.microsoft.com/office/drawing/2014/main" id="{39B677AD-F199-2748-B101-A2DCD56DA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A02539-5B47-7A42-A777-A9AFB222319F}"/>
              </a:ext>
            </a:extLst>
          </p:cNvPr>
          <p:cNvGrpSpPr>
            <a:grpSpLocks/>
          </p:cNvGrpSpPr>
          <p:nvPr/>
        </p:nvGrpSpPr>
        <p:grpSpPr bwMode="auto">
          <a:xfrm>
            <a:off x="2356249" y="1545433"/>
            <a:ext cx="553640" cy="603647"/>
            <a:chOff x="1043608" y="2492896"/>
            <a:chExt cx="1474206" cy="1610008"/>
          </a:xfrm>
        </p:grpSpPr>
        <p:pic>
          <p:nvPicPr>
            <p:cNvPr id="16399" name="Picture 3" descr="C:\Documents and Settings\staff.prs\Local Settings\Temporary Internet Files\Content.IE5\14A0KQQU\MC900290914[1].wmf">
              <a:extLst>
                <a:ext uri="{FF2B5EF4-FFF2-40B4-BE49-F238E27FC236}">
                  <a16:creationId xmlns:a16="http://schemas.microsoft.com/office/drawing/2014/main" id="{F7A004DD-D08C-474C-8F9F-57AC74A41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20">
              <a:extLst>
                <a:ext uri="{FF2B5EF4-FFF2-40B4-BE49-F238E27FC236}">
                  <a16:creationId xmlns:a16="http://schemas.microsoft.com/office/drawing/2014/main" id="{94EA7DBF-9CAB-8946-B7CD-FE1A55153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3" y="3026168"/>
              <a:ext cx="504056" cy="8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1500" b="1"/>
                <a:t>n</a:t>
              </a:r>
            </a:p>
          </p:txBody>
        </p:sp>
      </p:grpSp>
      <p:pic>
        <p:nvPicPr>
          <p:cNvPr id="22" name="Picture 2" descr="http://t3.gstatic.com/images?q=tbn:ANd9GcTstFEYkkaoUK0QpfKT8X45LXSdwW-q5BNmKWtIDsiZvDLuWvMOiQ">
            <a:extLst>
              <a:ext uri="{FF2B5EF4-FFF2-40B4-BE49-F238E27FC236}">
                <a16:creationId xmlns:a16="http://schemas.microsoft.com/office/drawing/2014/main" id="{4AB6D875-85EF-4947-A440-53C576A3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5859067" y="2065736"/>
            <a:ext cx="426244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t3.gstatic.com/images?q=tbn:ANd9GcTstFEYkkaoUK0QpfKT8X45LXSdwW-q5BNmKWtIDsiZvDLuWvMOiQ">
            <a:extLst>
              <a:ext uri="{FF2B5EF4-FFF2-40B4-BE49-F238E27FC236}">
                <a16:creationId xmlns:a16="http://schemas.microsoft.com/office/drawing/2014/main" id="{B73FD16A-A43B-F24B-B421-1CDD2E70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5854304" y="2399111"/>
            <a:ext cx="427434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t3.gstatic.com/images?q=tbn:ANd9GcTstFEYkkaoUK0QpfKT8X45LXSdwW-q5BNmKWtIDsiZvDLuWvMOiQ">
            <a:extLst>
              <a:ext uri="{FF2B5EF4-FFF2-40B4-BE49-F238E27FC236}">
                <a16:creationId xmlns:a16="http://schemas.microsoft.com/office/drawing/2014/main" id="{BE8BFBE7-8ED5-7640-B044-0A3DF94C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5859067" y="2749155"/>
            <a:ext cx="426244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3.gstatic.com/images?q=tbn:ANd9GcTstFEYkkaoUK0QpfKT8X45LXSdwW-q5BNmKWtIDsiZvDLuWvMOiQ">
            <a:extLst>
              <a:ext uri="{FF2B5EF4-FFF2-40B4-BE49-F238E27FC236}">
                <a16:creationId xmlns:a16="http://schemas.microsoft.com/office/drawing/2014/main" id="{1FD9CC31-AC34-044B-BBF1-D4717791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5859067" y="3132536"/>
            <a:ext cx="426244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t3.gstatic.com/images?q=tbn:ANd9GcTstFEYkkaoUK0QpfKT8X45LXSdwW-q5BNmKWtIDsiZvDLuWvMOiQ">
            <a:extLst>
              <a:ext uri="{FF2B5EF4-FFF2-40B4-BE49-F238E27FC236}">
                <a16:creationId xmlns:a16="http://schemas.microsoft.com/office/drawing/2014/main" id="{05600EE6-F046-FB4F-9B81-A1CCFA53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5859067" y="3480199"/>
            <a:ext cx="426244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BD57B-A06A-C745-89F7-7D3396D0315C}"/>
              </a:ext>
            </a:extLst>
          </p:cNvPr>
          <p:cNvSpPr txBox="1"/>
          <p:nvPr/>
        </p:nvSpPr>
        <p:spPr>
          <a:xfrm>
            <a:off x="609600" y="559998"/>
            <a:ext cx="820816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250" b="1" dirty="0"/>
              <a:t>Now, write the expression for the number of sweets in the picture given below!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32201-47A9-0541-97C2-BC07DB6FA672}"/>
              </a:ext>
            </a:extLst>
          </p:cNvPr>
          <p:cNvSpPr txBox="1"/>
          <p:nvPr/>
        </p:nvSpPr>
        <p:spPr>
          <a:xfrm>
            <a:off x="2599633" y="4382692"/>
            <a:ext cx="36821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30DA6"/>
                </a:solidFill>
              </a:rPr>
              <a:t>Answer </a:t>
            </a:r>
            <a:r>
              <a:rPr lang="en-US" sz="2700" b="1" dirty="0">
                <a:solidFill>
                  <a:srgbClr val="F30DA6"/>
                </a:solidFill>
                <a:sym typeface="Wingdings" pitchFamily="2" charset="2"/>
              </a:rPr>
              <a:t></a:t>
            </a:r>
            <a:r>
              <a:rPr lang="en-US" sz="2700" b="1" dirty="0">
                <a:solidFill>
                  <a:srgbClr val="F30DA6"/>
                </a:solidFill>
              </a:rPr>
              <a:t> 6n + 5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FDDB93-C5AD-9843-A1DF-DA65B967F3F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74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4519" y="2100264"/>
            <a:ext cx="4714875" cy="761747"/>
          </a:xfrm>
          <a:prstGeom prst="rect">
            <a:avLst/>
          </a:prstGeom>
          <a:blipFill>
            <a:blip r:embed="rId2"/>
            <a:stretch>
              <a:fillRect b="-23750"/>
            </a:stretch>
          </a:blipFill>
        </p:spPr>
        <p:txBody>
          <a:bodyPr/>
          <a:lstStyle/>
          <a:p>
            <a:r>
              <a:rPr lang="en-US" sz="1350" b="1" dirty="0">
                <a:noFill/>
              </a:rPr>
              <a:t> 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7A077A-DD87-F24C-8345-C500833D86B7}"/>
              </a:ext>
            </a:extLst>
          </p:cNvPr>
          <p:cNvSpPr txBox="1">
            <a:spLocks/>
          </p:cNvSpPr>
          <p:nvPr/>
        </p:nvSpPr>
        <p:spPr>
          <a:xfrm>
            <a:off x="0" y="1910644"/>
            <a:ext cx="9144000" cy="11183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vert="horz" lIns="68580" tIns="34290" rIns="68580" bIns="3429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Parts of An Algebraic Expression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70CEF-6D84-5442-8C2F-0B6FB9CD49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670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0A7018-3332-3677-2B93-9DDCFB3BDC06}"/>
              </a:ext>
            </a:extLst>
          </p:cNvPr>
          <p:cNvGrpSpPr/>
          <p:nvPr/>
        </p:nvGrpSpPr>
        <p:grpSpPr>
          <a:xfrm>
            <a:off x="3222593" y="721192"/>
            <a:ext cx="3637006" cy="1644788"/>
            <a:chOff x="3222593" y="721192"/>
            <a:chExt cx="3637006" cy="16447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3276600" y="1581150"/>
                  <a:ext cx="3304174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4500" i="1">
                            <a:latin typeface="Cambria Math"/>
                          </a:rPr>
                          <m:t>3</m:t>
                        </m:r>
                        <m:r>
                          <a:rPr lang="en-AU" sz="4500" i="1">
                            <a:latin typeface="Cambria Math"/>
                          </a:rPr>
                          <m:t>𝑥</m:t>
                        </m:r>
                        <m:r>
                          <a:rPr lang="en-AU" sz="4500" i="1">
                            <a:latin typeface="Cambria Math"/>
                          </a:rPr>
                          <m:t>−2</m:t>
                        </m:r>
                        <m:r>
                          <a:rPr lang="en-AU" sz="4500" i="1">
                            <a:latin typeface="Cambria Math"/>
                          </a:rPr>
                          <m:t>𝑦</m:t>
                        </m:r>
                        <m:r>
                          <a:rPr lang="en-AU" sz="4500" i="1">
                            <a:latin typeface="Cambria Math"/>
                          </a:rPr>
                          <m:t>+7</m:t>
                        </m:r>
                      </m:oMath>
                    </m:oMathPara>
                  </a14:m>
                  <a:endParaRPr lang="en-AU" sz="45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1581150"/>
                  <a:ext cx="3304174" cy="784830"/>
                </a:xfrm>
                <a:prstGeom prst="rect">
                  <a:avLst/>
                </a:prstGeom>
                <a:blipFill>
                  <a:blip r:embed="rId2"/>
                  <a:stretch>
                    <a:fillRect l="-766" r="-38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/>
            <p:cNvSpPr/>
            <p:nvPr/>
          </p:nvSpPr>
          <p:spPr>
            <a:xfrm>
              <a:off x="3222593" y="1581150"/>
              <a:ext cx="918102" cy="761748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83261" y="721192"/>
              <a:ext cx="28763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500" dirty="0"/>
                <a:t> </a:t>
              </a:r>
              <a:r>
                <a:rPr lang="en-AU" sz="4500" b="1" dirty="0">
                  <a:cs typeface="Times New Roman" panose="02020603050405020304" pitchFamily="18" charset="0"/>
                </a:rPr>
                <a:t>Term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870665" y="1205940"/>
              <a:ext cx="270030" cy="37521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006450-A34F-1B47-804A-A7A86ABE394D}"/>
              </a:ext>
            </a:extLst>
          </p:cNvPr>
          <p:cNvSpPr txBox="1"/>
          <p:nvPr/>
        </p:nvSpPr>
        <p:spPr>
          <a:xfrm>
            <a:off x="3717" y="2889870"/>
            <a:ext cx="9140283" cy="149521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u="sng" dirty="0"/>
              <a:t>What is a Term?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Parts of an algebraic expression separated by the symbols (+) and (-) are called the Terms of an algebraic expression.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7B0CD-DE5C-3641-A819-5625E2CF080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637A617B-6831-3968-9FEB-69B063EE3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3693-3666-514A-AFC8-EC9E61C9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57201"/>
            <a:ext cx="7918847" cy="1092200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>
                <a:latin typeface="+mn-lt"/>
              </a:rPr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9C5D2-040A-7B4F-86D0-1E7DCF148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2006602"/>
            <a:ext cx="3746501" cy="31297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7030A0"/>
                </a:solidFill>
              </a:rPr>
              <a:t>LIKE TERMS</a:t>
            </a:r>
          </a:p>
          <a:p>
            <a:pPr marL="0" indent="0">
              <a:buNone/>
            </a:pPr>
            <a:r>
              <a:rPr lang="en-US" sz="2000" dirty="0"/>
              <a:t>Terms having </a:t>
            </a:r>
            <a:r>
              <a:rPr lang="en-US" sz="2000" dirty="0">
                <a:solidFill>
                  <a:srgbClr val="7030A0"/>
                </a:solidFill>
              </a:rPr>
              <a:t>the same variables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Examples </a:t>
            </a:r>
            <a:r>
              <a:rPr lang="en-US" sz="2000" dirty="0">
                <a:sym typeface="Wingdings" pitchFamily="2" charset="2"/>
              </a:rPr>
              <a:t>: 4x, 7x , -2x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They have the </a:t>
            </a:r>
            <a:r>
              <a:rPr lang="en-US" sz="2000" dirty="0">
                <a:solidFill>
                  <a:srgbClr val="7030A0"/>
                </a:solidFill>
                <a:sym typeface="Wingdings" pitchFamily="2" charset="2"/>
              </a:rPr>
              <a:t>same variable ‘x’ </a:t>
            </a:r>
            <a:r>
              <a:rPr lang="en-US" sz="2000" dirty="0">
                <a:sym typeface="Wingdings" pitchFamily="2" charset="2"/>
              </a:rPr>
              <a:t>and therefore are like terms.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1FDABD-0D88-0740-BCC8-206F3D5C9EED}"/>
              </a:ext>
            </a:extLst>
          </p:cNvPr>
          <p:cNvSpPr txBox="1">
            <a:spLocks/>
          </p:cNvSpPr>
          <p:nvPr/>
        </p:nvSpPr>
        <p:spPr>
          <a:xfrm>
            <a:off x="4654550" y="1899822"/>
            <a:ext cx="4084827" cy="25818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UNLIKE TERMS</a:t>
            </a:r>
          </a:p>
          <a:p>
            <a:pPr marL="0" indent="0">
              <a:buNone/>
            </a:pPr>
            <a:r>
              <a:rPr lang="en-US" sz="2000" dirty="0"/>
              <a:t>Terms having </a:t>
            </a:r>
            <a:r>
              <a:rPr lang="en-US" sz="2000" dirty="0">
                <a:solidFill>
                  <a:srgbClr val="0070C0"/>
                </a:solidFill>
              </a:rPr>
              <a:t>different variables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Examples </a:t>
            </a:r>
            <a:r>
              <a:rPr lang="en-US" sz="2000" dirty="0">
                <a:sym typeface="Wingdings" pitchFamily="2" charset="2"/>
              </a:rPr>
              <a:t>: 7x , -5y ,  5x</a:t>
            </a:r>
            <a:r>
              <a:rPr lang="en-US" sz="2000" baseline="30000" dirty="0">
                <a:sym typeface="Wingdings" pitchFamily="2" charset="2"/>
              </a:rPr>
              <a:t>2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They have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different variables (such as x, y, x</a:t>
            </a:r>
            <a:r>
              <a:rPr lang="en-US" sz="2000" baseline="30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)</a:t>
            </a:r>
            <a:r>
              <a:rPr lang="en-US" sz="2000" dirty="0">
                <a:sym typeface="Wingdings" pitchFamily="2" charset="2"/>
              </a:rPr>
              <a:t> and therefore are unlike terms.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F36B6D-DBC9-DB4F-4C94-DA96C610EFE5}"/>
              </a:ext>
            </a:extLst>
          </p:cNvPr>
          <p:cNvGrpSpPr/>
          <p:nvPr/>
        </p:nvGrpSpPr>
        <p:grpSpPr>
          <a:xfrm>
            <a:off x="2636770" y="1310978"/>
            <a:ext cx="3746501" cy="613470"/>
            <a:chOff x="2636770" y="1310978"/>
            <a:chExt cx="3746501" cy="61347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38FBC6B-08B4-C246-97C7-716ABF5E8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6770" y="1310978"/>
              <a:ext cx="1703059" cy="61347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9A44FF-ACF2-0645-9BCA-EBDB8FF1244B}"/>
                </a:ext>
              </a:extLst>
            </p:cNvPr>
            <p:cNvCxnSpPr>
              <a:cxnSpLocks/>
            </p:cNvCxnSpPr>
            <p:nvPr/>
          </p:nvCxnSpPr>
          <p:spPr>
            <a:xfrm>
              <a:off x="4654550" y="1320453"/>
              <a:ext cx="1728721" cy="603995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DFB84F9-BB3E-7442-84AF-69EFBFC6340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B720D502-CE0B-5013-86FD-204D1DC10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6E321D-D6A1-7E7B-E01F-360E36291EF8}"/>
              </a:ext>
            </a:extLst>
          </p:cNvPr>
          <p:cNvGrpSpPr/>
          <p:nvPr/>
        </p:nvGrpSpPr>
        <p:grpSpPr>
          <a:xfrm>
            <a:off x="3048000" y="590623"/>
            <a:ext cx="4473389" cy="1981127"/>
            <a:chOff x="3048000" y="590623"/>
            <a:chExt cx="4473389" cy="1981127"/>
          </a:xfrm>
        </p:grpSpPr>
        <p:sp>
          <p:nvSpPr>
            <p:cNvPr id="5" name="TextBox 4"/>
            <p:cNvSpPr txBox="1"/>
            <p:nvPr/>
          </p:nvSpPr>
          <p:spPr>
            <a:xfrm>
              <a:off x="3394895" y="590623"/>
              <a:ext cx="412649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500" dirty="0">
                  <a:latin typeface="Arial Rounded MT Bold" panose="020F0704030504030204" pitchFamily="34" charset="77"/>
                  <a:cs typeface="Times New Roman" panose="02020603050405020304" pitchFamily="18" charset="0"/>
                </a:rPr>
                <a:t>Variables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E32FD05-8DC3-BF2F-944D-FC6597294F4D}"/>
                </a:ext>
              </a:extLst>
            </p:cNvPr>
            <p:cNvGrpSpPr/>
            <p:nvPr/>
          </p:nvGrpSpPr>
          <p:grpSpPr>
            <a:xfrm>
              <a:off x="3048000" y="1411710"/>
              <a:ext cx="3304174" cy="1160040"/>
              <a:chOff x="3048000" y="1411710"/>
              <a:chExt cx="3304174" cy="11600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3048000" y="1786920"/>
                    <a:ext cx="3304174" cy="7848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z="4500" i="1">
                              <a:latin typeface="Cambria Math"/>
                            </a:rPr>
                            <m:t>3</m:t>
                          </m:r>
                          <m:r>
                            <a:rPr lang="en-AU" sz="4500" i="1">
                              <a:latin typeface="Cambria Math"/>
                            </a:rPr>
                            <m:t>𝑥</m:t>
                          </m:r>
                          <m:r>
                            <a:rPr lang="en-AU" sz="4500" i="1">
                              <a:latin typeface="Cambria Math"/>
                            </a:rPr>
                            <m:t>−2</m:t>
                          </m:r>
                          <m:r>
                            <a:rPr lang="en-AU" sz="4500" i="1">
                              <a:latin typeface="Cambria Math"/>
                            </a:rPr>
                            <m:t>𝑦</m:t>
                          </m:r>
                          <m:r>
                            <a:rPr lang="en-AU" sz="4500" i="1">
                              <a:latin typeface="Cambria Math"/>
                            </a:rPr>
                            <m:t>+7</m:t>
                          </m:r>
                        </m:oMath>
                      </m:oMathPara>
                    </a14:m>
                    <a:endParaRPr lang="en-AU" sz="4500" dirty="0"/>
                  </a:p>
                </p:txBody>
              </p:sp>
            </mc:Choice>
            <mc:Fallback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1786920"/>
                    <a:ext cx="3304174" cy="7848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66" r="-76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/>
              <p:cNvSpPr/>
              <p:nvPr/>
            </p:nvSpPr>
            <p:spPr>
              <a:xfrm>
                <a:off x="3505200" y="2010802"/>
                <a:ext cx="324036" cy="484748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857564" y="1925420"/>
                <a:ext cx="324036" cy="623248"/>
              </a:xfrm>
              <a:prstGeom prst="ellipse">
                <a:avLst/>
              </a:prstGeom>
              <a:solidFill>
                <a:srgbClr val="FFC000">
                  <a:alpha val="4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3809537" y="1411710"/>
                <a:ext cx="270030" cy="37521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841104" y="1411710"/>
                <a:ext cx="90588" cy="37521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69170B-9D0B-6647-8EB7-DE6493E82C4B}"/>
              </a:ext>
            </a:extLst>
          </p:cNvPr>
          <p:cNvSpPr txBox="1"/>
          <p:nvPr/>
        </p:nvSpPr>
        <p:spPr>
          <a:xfrm>
            <a:off x="0" y="2983217"/>
            <a:ext cx="9144000" cy="152266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00" b="1" u="sng" dirty="0"/>
              <a:t>What is a Variable?</a:t>
            </a:r>
          </a:p>
          <a:p>
            <a:pPr algn="ctr">
              <a:lnSpc>
                <a:spcPct val="200000"/>
              </a:lnSpc>
            </a:pP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A variable is a symbol which represents </a:t>
            </a:r>
            <a:r>
              <a:rPr lang="en-US" sz="19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quantity that can change.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54116-D097-0F4D-975A-8FFEC9FBC3E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26B2EC3A-6E35-68FA-583C-9663C5C8E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1D867E-D30C-958A-7151-B7E353DFCDE4}"/>
              </a:ext>
            </a:extLst>
          </p:cNvPr>
          <p:cNvGrpSpPr/>
          <p:nvPr/>
        </p:nvGrpSpPr>
        <p:grpSpPr>
          <a:xfrm>
            <a:off x="2639891" y="740720"/>
            <a:ext cx="3380141" cy="2070657"/>
            <a:chOff x="2639891" y="740720"/>
            <a:chExt cx="3380141" cy="2070657"/>
          </a:xfrm>
        </p:grpSpPr>
        <p:sp>
          <p:nvSpPr>
            <p:cNvPr id="5" name="TextBox 4"/>
            <p:cNvSpPr txBox="1"/>
            <p:nvPr/>
          </p:nvSpPr>
          <p:spPr>
            <a:xfrm>
              <a:off x="3123967" y="740720"/>
              <a:ext cx="289606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500" dirty="0">
                  <a:latin typeface="Arial Rounded MT Bold" panose="020F0704030504030204" pitchFamily="34" charset="77"/>
                  <a:cs typeface="Times New Roman" panose="02020603050405020304" pitchFamily="18" charset="0"/>
                </a:rPr>
                <a:t>Constant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96A05B-9D06-2363-2DA5-2148C86B7AFE}"/>
                </a:ext>
              </a:extLst>
            </p:cNvPr>
            <p:cNvGrpSpPr/>
            <p:nvPr/>
          </p:nvGrpSpPr>
          <p:grpSpPr>
            <a:xfrm>
              <a:off x="2639891" y="1385554"/>
              <a:ext cx="3304174" cy="1425823"/>
              <a:chOff x="2639891" y="1385554"/>
              <a:chExt cx="3304174" cy="142582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2639891" y="2026547"/>
                    <a:ext cx="3304174" cy="7848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z="4500" i="1">
                              <a:latin typeface="Cambria Math"/>
                            </a:rPr>
                            <m:t>3</m:t>
                          </m:r>
                          <m:r>
                            <a:rPr lang="en-AU" sz="4500" i="1">
                              <a:latin typeface="Cambria Math"/>
                            </a:rPr>
                            <m:t>𝑥</m:t>
                          </m:r>
                          <m:r>
                            <a:rPr lang="en-AU" sz="4500" i="1">
                              <a:latin typeface="Cambria Math"/>
                            </a:rPr>
                            <m:t>−2</m:t>
                          </m:r>
                          <m:r>
                            <a:rPr lang="en-AU" sz="4500" i="1">
                              <a:latin typeface="Cambria Math"/>
                            </a:rPr>
                            <m:t>𝑦</m:t>
                          </m:r>
                          <m:r>
                            <a:rPr lang="en-AU" sz="4500" i="1">
                              <a:latin typeface="Cambria Math"/>
                            </a:rPr>
                            <m:t>+7</m:t>
                          </m:r>
                        </m:oMath>
                      </m:oMathPara>
                    </a14:m>
                    <a:endParaRPr lang="en-AU" sz="4500" dirty="0"/>
                  </a:p>
                </p:txBody>
              </p:sp>
            </mc:Choice>
            <mc:Fallback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9891" y="2026547"/>
                    <a:ext cx="3304174" cy="7848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63" r="-382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Connector 5"/>
              <p:cNvCxnSpPr>
                <a:cxnSpLocks/>
              </p:cNvCxnSpPr>
              <p:nvPr/>
            </p:nvCxnSpPr>
            <p:spPr>
              <a:xfrm>
                <a:off x="4291978" y="1385554"/>
                <a:ext cx="1112908" cy="692053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5254298" y="2076950"/>
                <a:ext cx="648072" cy="623248"/>
              </a:xfrm>
              <a:prstGeom prst="ellipse">
                <a:avLst/>
              </a:prstGeom>
              <a:solidFill>
                <a:schemeClr val="accent3">
                  <a:lumMod val="75000"/>
                  <a:alpha val="4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013C35-49EC-2E46-8C7C-75A520617CE2}"/>
              </a:ext>
            </a:extLst>
          </p:cNvPr>
          <p:cNvSpPr txBox="1"/>
          <p:nvPr/>
        </p:nvSpPr>
        <p:spPr>
          <a:xfrm>
            <a:off x="-1859" y="3281767"/>
            <a:ext cx="9144000" cy="13913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700" b="1" u="sng" dirty="0"/>
              <a:t>What is a Constant?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which does not change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its value is called Constant.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D8ABF-3853-9D42-B0AA-A70932630D2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E0A333CE-FB20-3322-5CE9-970623077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B8F88C-4412-3E4D-A162-AD28493C63C5}"/>
              </a:ext>
            </a:extLst>
          </p:cNvPr>
          <p:cNvSpPr txBox="1"/>
          <p:nvPr/>
        </p:nvSpPr>
        <p:spPr>
          <a:xfrm>
            <a:off x="0" y="3203123"/>
            <a:ext cx="9144000" cy="13913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700" b="1" u="sng" dirty="0"/>
              <a:t>What is a Coefficient?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that is multiplied by the variable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called Coefficient.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EC448B-D3C3-C41D-D534-F067C33A3714}"/>
              </a:ext>
            </a:extLst>
          </p:cNvPr>
          <p:cNvGrpSpPr/>
          <p:nvPr/>
        </p:nvGrpSpPr>
        <p:grpSpPr>
          <a:xfrm>
            <a:off x="2514600" y="780837"/>
            <a:ext cx="3936615" cy="1790913"/>
            <a:chOff x="2514600" y="780837"/>
            <a:chExt cx="3936615" cy="17909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2514600" y="1786920"/>
                  <a:ext cx="3304174" cy="7848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4500" i="1">
                            <a:latin typeface="Cambria Math"/>
                          </a:rPr>
                          <m:t>3</m:t>
                        </m:r>
                        <m:r>
                          <a:rPr lang="en-AU" sz="4500" i="1">
                            <a:latin typeface="Cambria Math"/>
                          </a:rPr>
                          <m:t>𝑥</m:t>
                        </m:r>
                        <m:r>
                          <a:rPr lang="en-AU" sz="4500" i="1">
                            <a:latin typeface="Cambria Math"/>
                          </a:rPr>
                          <m:t>−2</m:t>
                        </m:r>
                        <m:r>
                          <a:rPr lang="en-AU" sz="4500" i="1">
                            <a:latin typeface="Cambria Math"/>
                          </a:rPr>
                          <m:t>𝑦</m:t>
                        </m:r>
                        <m:r>
                          <a:rPr lang="en-AU" sz="4500" i="1">
                            <a:latin typeface="Cambria Math"/>
                          </a:rPr>
                          <m:t>+7</m:t>
                        </m:r>
                      </m:oMath>
                    </m:oMathPara>
                  </a14:m>
                  <a:endParaRPr lang="en-AU" sz="45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1786920"/>
                  <a:ext cx="3304174" cy="784830"/>
                </a:xfrm>
                <a:prstGeom prst="rect">
                  <a:avLst/>
                </a:prstGeom>
                <a:blipFill>
                  <a:blip r:embed="rId2"/>
                  <a:stretch>
                    <a:fillRect l="-766" r="-38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819400" y="780837"/>
              <a:ext cx="363181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500" dirty="0">
                  <a:latin typeface="Arial Rounded MT Bold" panose="020F0704030504030204" pitchFamily="34" charset="77"/>
                  <a:cs typeface="Times New Roman" panose="02020603050405020304" pitchFamily="18" charset="0"/>
                </a:rPr>
                <a:t>Coefficients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915501" y="1463096"/>
              <a:ext cx="841236" cy="46036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537459" y="1923459"/>
              <a:ext cx="463325" cy="516311"/>
            </a:xfrm>
            <a:prstGeom prst="ellipse">
              <a:avLst/>
            </a:prstGeom>
            <a:solidFill>
              <a:srgbClr val="0070C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55DCA5-F6C8-FC48-9658-14A542DC82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6269" y="1512202"/>
              <a:ext cx="225304" cy="274719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74C401-5991-B946-882F-52011FCD7089}"/>
                </a:ext>
              </a:extLst>
            </p:cNvPr>
            <p:cNvSpPr/>
            <p:nvPr/>
          </p:nvSpPr>
          <p:spPr>
            <a:xfrm>
              <a:off x="3855596" y="1909638"/>
              <a:ext cx="463325" cy="516311"/>
            </a:xfrm>
            <a:prstGeom prst="ellipse">
              <a:avLst/>
            </a:prstGeom>
            <a:solidFill>
              <a:srgbClr val="0070C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9A305-E421-FF4C-AF7D-31D7F3D855D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2EE0F5E7-D9B7-2AA5-3E0B-0989BFE62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3986-5309-8849-9B2A-254BE9CE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763000" cy="3851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 the expression:    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en-A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Name:    </a:t>
            </a:r>
          </a:p>
          <a:p>
            <a:pPr marL="1200150" lvl="2" indent="-514350">
              <a:buAutoNum type="arabicPeriod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</a:p>
          <a:p>
            <a:pPr marL="1200150" lvl="2" indent="-514350">
              <a:buAutoNum type="arabicPeriod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  <a:p>
            <a:pPr marL="1200150" lvl="2" indent="-514350">
              <a:buAutoNum type="arabicPeriod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  <a:p>
            <a:pPr marL="1200150" lvl="2" indent="-514350">
              <a:buAutoNum type="arabicPeriod"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AU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D3B31-D92A-454F-8C2C-9F571B85FCD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1365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10073"/>
            <a:ext cx="8477250" cy="341907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2" action="ppaction://hlinksldjump"/>
              </a:rPr>
              <a:t>Objectives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3" action="ppaction://hlinksldjump"/>
              </a:rPr>
              <a:t>A Brief History about Algebra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4" action="ppaction://hlinksldjump"/>
              </a:rPr>
              <a:t>Introduction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5" action="ppaction://hlinksldjump"/>
              </a:rPr>
              <a:t>Algebraic Expressions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6" action="ppaction://hlinksldjump"/>
              </a:rPr>
              <a:t>Terms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7" action="ppaction://hlinksldjump"/>
              </a:rPr>
              <a:t> - Like and Unlike Terms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8" action="ppaction://hlinksldjump"/>
              </a:rPr>
              <a:t>Variables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 and 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9" action="ppaction://hlinksldjump"/>
              </a:rPr>
              <a:t>Constants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0" action="ppaction://hlinksldjump"/>
              </a:rPr>
              <a:t>Coefficients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1" action="ppaction://hlinksldjump"/>
              </a:rPr>
              <a:t>Rules of Operations of Algebraic Expressions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2" action="ppaction://hlinksldjump"/>
              </a:rPr>
              <a:t>Addition of Algebraic Expressions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3" action="ppaction://hlinksldjump"/>
              </a:rPr>
              <a:t>Subtraction of Algebraic Expressions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4" action="ppaction://hlinksldjump"/>
              </a:rPr>
              <a:t>Evaluation of Algebraic Expressions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  <a:p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  <a:hlinkClick r:id="rId15" action="ppaction://hlinksldjump"/>
              </a:rPr>
              <a:t>Summary</a:t>
            </a:r>
            <a:endParaRPr lang="en-US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0" y="514350"/>
            <a:ext cx="9144000" cy="548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latin typeface="Arial Rounded MT Bold" panose="020F0704030504030204" pitchFamily="34" charset="77"/>
              </a:rPr>
              <a:t>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A0820-D60B-E74A-A4A2-07B7B6FD99C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016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3986-5309-8849-9B2A-254BE9CE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763000" cy="3851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 the expression:    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en-AU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</a:t>
            </a:r>
          </a:p>
          <a:p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Name:    </a:t>
            </a:r>
          </a:p>
          <a:p>
            <a:pPr marL="1200150" lvl="2" indent="-514350">
              <a:buAutoNum type="arabicPeriod"/>
              <a:tabLst>
                <a:tab pos="4221163" algn="l"/>
              </a:tabLst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	: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en-A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514350">
              <a:buAutoNum type="arabicPeriod"/>
              <a:tabLst>
                <a:tab pos="4221163" algn="l"/>
              </a:tabLst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	: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en-A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514350">
              <a:buFont typeface="Arial" pitchFamily="34" charset="0"/>
              <a:buAutoNum type="arabicPeriod"/>
              <a:tabLst>
                <a:tab pos="4221163" algn="l"/>
              </a:tabLst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	: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514350">
              <a:buAutoNum type="arabicPeriod"/>
              <a:tabLst>
                <a:tab pos="4221163" algn="l"/>
              </a:tabLst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	: </a:t>
            </a:r>
            <a:r>
              <a:rPr lang="en-A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AU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D3B31-D92A-454F-8C2C-9F571B85FCD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6CF64-4AC3-2161-9819-7FC254980A1D}"/>
              </a:ext>
            </a:extLst>
          </p:cNvPr>
          <p:cNvSpPr txBox="1"/>
          <p:nvPr/>
        </p:nvSpPr>
        <p:spPr>
          <a:xfrm>
            <a:off x="2391937" y="263009"/>
            <a:ext cx="4588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259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6E9B44-FE6A-9048-9E21-C729623614D4}"/>
              </a:ext>
            </a:extLst>
          </p:cNvPr>
          <p:cNvSpPr txBox="1">
            <a:spLocks/>
          </p:cNvSpPr>
          <p:nvPr/>
        </p:nvSpPr>
        <p:spPr>
          <a:xfrm>
            <a:off x="0" y="666749"/>
            <a:ext cx="9144000" cy="766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latin typeface="Arial Rounded MT Bold" panose="020F0704030504030204" pitchFamily="34" charset="77"/>
              </a:rPr>
              <a:t>NAMES OF </a:t>
            </a:r>
          </a:p>
          <a:p>
            <a:pPr algn="ctr"/>
            <a:r>
              <a:rPr lang="en-US" sz="3300" b="1" dirty="0">
                <a:latin typeface="Arial Rounded MT Bold" panose="020F0704030504030204" pitchFamily="34" charset="77"/>
              </a:rPr>
              <a:t>Algebraic Expression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7C5EC-763F-2E41-A02E-A854586A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42" y="1562158"/>
            <a:ext cx="7163399" cy="2914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0DABC9-A0D3-984D-8167-E0F7489E896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0302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8444-AFCF-1046-A5BE-403F6E39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15" y="85396"/>
            <a:ext cx="7598569" cy="8858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77"/>
              </a:rPr>
              <a:t>OPERATIONS ON </a:t>
            </a:r>
            <a:br>
              <a:rPr lang="en-US" sz="2800" b="1" dirty="0">
                <a:latin typeface="Arial Rounded MT Bold" panose="020F0704030504030204" pitchFamily="34" charset="77"/>
              </a:rPr>
            </a:br>
            <a:r>
              <a:rPr lang="en-US" sz="2800" b="1" dirty="0">
                <a:latin typeface="Arial Rounded MT Bold" panose="020F0704030504030204" pitchFamily="34" charset="77"/>
              </a:rPr>
              <a:t>ALGEBRAIC EXPRESSIONS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8E01D2-8917-0040-9666-6696212A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058449"/>
            <a:ext cx="3910693" cy="1741901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5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Two</a:t>
            </a:r>
            <a:r>
              <a:rPr lang="en-US" sz="2250" dirty="0">
                <a:latin typeface="Arial Rounded MT Bold" panose="020F0704030504030204" pitchFamily="34" charset="77"/>
              </a:rPr>
              <a:t> or </a:t>
            </a:r>
            <a:r>
              <a:rPr lang="en-US" sz="225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more terms </a:t>
            </a:r>
            <a:r>
              <a:rPr lang="en-US" sz="2250" dirty="0">
                <a:latin typeface="Arial Rounded MT Bold" panose="020F0704030504030204" pitchFamily="34" charset="77"/>
              </a:rPr>
              <a:t>can only be </a:t>
            </a:r>
            <a:r>
              <a:rPr lang="en-US" sz="225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added or subtracted</a:t>
            </a:r>
            <a:r>
              <a:rPr lang="en-US" sz="2250" dirty="0">
                <a:latin typeface="Arial Rounded MT Bold" panose="020F0704030504030204" pitchFamily="34" charset="77"/>
              </a:rPr>
              <a:t> if they are </a:t>
            </a:r>
            <a:r>
              <a:rPr lang="en-US" sz="225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like terms</a:t>
            </a:r>
            <a:r>
              <a:rPr lang="en-US" sz="2250" dirty="0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995E6-8F9A-304E-B29D-FB284847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02"/>
          <a:stretch/>
        </p:blipFill>
        <p:spPr>
          <a:xfrm>
            <a:off x="560909" y="2895533"/>
            <a:ext cx="3812894" cy="192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1D066-55FF-6C46-AC59-7477AAF20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3" y="1047750"/>
            <a:ext cx="3812894" cy="17880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6940D7-6FCE-1E4B-B1E7-2407A78169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919F-6F11-AD18-7BFC-E29B4D6620F3}"/>
              </a:ext>
            </a:extLst>
          </p:cNvPr>
          <p:cNvSpPr txBox="1">
            <a:spLocks/>
          </p:cNvSpPr>
          <p:nvPr/>
        </p:nvSpPr>
        <p:spPr>
          <a:xfrm>
            <a:off x="5029200" y="3147579"/>
            <a:ext cx="3910693" cy="1420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5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Unlike terms </a:t>
            </a:r>
            <a:r>
              <a:rPr lang="en-US" sz="225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cannot </a:t>
            </a:r>
            <a:r>
              <a:rPr lang="en-US" sz="2250" dirty="0">
                <a:latin typeface="Arial Rounded MT Bold" panose="020F0704030504030204" pitchFamily="34" charset="77"/>
              </a:rPr>
              <a:t>be added or subtracted.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CD36DDA-F80B-2599-0D82-069E99A2D8E0}"/>
              </a:ext>
            </a:extLst>
          </p:cNvPr>
          <p:cNvSpPr/>
          <p:nvPr/>
        </p:nvSpPr>
        <p:spPr>
          <a:xfrm>
            <a:off x="4498096" y="1809750"/>
            <a:ext cx="53110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CA323A3-D376-1D55-E5F3-E442D803B8C2}"/>
              </a:ext>
            </a:extLst>
          </p:cNvPr>
          <p:cNvSpPr/>
          <p:nvPr/>
        </p:nvSpPr>
        <p:spPr>
          <a:xfrm>
            <a:off x="4498096" y="3696872"/>
            <a:ext cx="531104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0C3FA6D8-C7BB-75C1-5A3F-DA19C6F2E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74BC62-ABF9-DC46-A2CD-3C6A1881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4295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GB" altLang="en-US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Addition of algebraic expressions</a:t>
            </a:r>
            <a:endParaRPr lang="en-US" altLang="en-US" sz="28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011F99E-2D1E-E542-850C-B8ADE909BF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1" y="1606551"/>
            <a:ext cx="7598569" cy="303331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Nissa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some toys, we do not know how many toys she has….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 we can say ‘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Nissa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GB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toys’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Nissa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rgbClr val="F30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buys 6 more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toys, how many toys has she now got?   </a:t>
            </a:r>
          </a:p>
          <a:p>
            <a:pPr algn="ctr" eaLnBrk="1" hangingPunct="1">
              <a:buFontTx/>
              <a:buNone/>
            </a:pPr>
            <a:br>
              <a:rPr lang="en-GB" altLang="en-US" sz="30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0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3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</a:t>
            </a:r>
            <a:endParaRPr lang="en-US" altLang="en-US" sz="3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9E66-4C3B-FD49-AF42-2E8E7FC078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F9794C0-16A9-7098-4CE3-14271B18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2544-FBAF-0744-859E-AFD849D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511"/>
            <a:ext cx="9143999" cy="5871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 Rounded MT Bold" panose="020F0704030504030204" pitchFamily="34" charset="77"/>
              </a:rPr>
              <a:t>Addition of Monomials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F776-FEFE-AA44-8576-9EDD02D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99" y="1223679"/>
            <a:ext cx="3986212" cy="33468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Like Terms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>
              <a:buNone/>
            </a:pPr>
            <a:r>
              <a:rPr lang="en-US" sz="2800" dirty="0"/>
              <a:t>Add 5x, 4x and 3x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5x + 4x + 3x = (5+4+3)x</a:t>
            </a:r>
          </a:p>
          <a:p>
            <a:pPr marL="0" indent="0">
              <a:buNone/>
            </a:pPr>
            <a:r>
              <a:rPr lang="en-US" sz="2800" dirty="0"/>
              <a:t>					  = 12x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2E33C-AEFB-DE44-8915-E811A5247179}"/>
              </a:ext>
            </a:extLst>
          </p:cNvPr>
          <p:cNvSpPr txBox="1"/>
          <p:nvPr/>
        </p:nvSpPr>
        <p:spPr>
          <a:xfrm>
            <a:off x="4875610" y="3277686"/>
            <a:ext cx="36968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00B050"/>
                </a:solidFill>
              </a:rPr>
              <a:t>(Adding numerical coefficient of each monomial)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B1EC072-A539-244E-9F43-47A7B552CD27}"/>
              </a:ext>
            </a:extLst>
          </p:cNvPr>
          <p:cNvSpPr/>
          <p:nvPr/>
        </p:nvSpPr>
        <p:spPr>
          <a:xfrm>
            <a:off x="4207324" y="3466504"/>
            <a:ext cx="546497" cy="2035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FB4AA-4C9B-914A-89A4-38B6C64CB53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487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2544-FBAF-0744-859E-AFD849D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232"/>
            <a:ext cx="9144000" cy="6051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 Rounded MT Bold" panose="020F0704030504030204" pitchFamily="34" charset="77"/>
              </a:rPr>
              <a:t>Addition of Monomials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F776-FEFE-AA44-8576-9EDD02D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4339"/>
            <a:ext cx="4950618" cy="3943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Unlike Terms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>
              <a:buNone/>
            </a:pPr>
            <a:r>
              <a:rPr lang="en-US" sz="2800" dirty="0"/>
              <a:t>Add 4x, 2y, -y and 3x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4x + 2y + (-y) + 3x</a:t>
            </a:r>
          </a:p>
          <a:p>
            <a:pPr marL="0" indent="0">
              <a:buNone/>
            </a:pPr>
            <a:r>
              <a:rPr lang="en-US" sz="2800" dirty="0"/>
              <a:t>= (4x + 3x) + (2y – y)</a:t>
            </a:r>
          </a:p>
          <a:p>
            <a:pPr marL="0" indent="0">
              <a:buNone/>
            </a:pPr>
            <a:r>
              <a:rPr lang="en-US" sz="2800" dirty="0"/>
              <a:t>= 7x + 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2E33C-AEFB-DE44-8915-E811A5247179}"/>
              </a:ext>
            </a:extLst>
          </p:cNvPr>
          <p:cNvSpPr txBox="1"/>
          <p:nvPr/>
        </p:nvSpPr>
        <p:spPr>
          <a:xfrm>
            <a:off x="4811314" y="3364706"/>
            <a:ext cx="36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unlike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0CDB-8E02-BA41-93F9-D20B3238C302}"/>
              </a:ext>
            </a:extLst>
          </p:cNvPr>
          <p:cNvSpPr txBox="1"/>
          <p:nvPr/>
        </p:nvSpPr>
        <p:spPr>
          <a:xfrm>
            <a:off x="4811314" y="3979180"/>
            <a:ext cx="36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Regrouping like terms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B265A9B-991B-8848-B997-BBF67FF5C848}"/>
              </a:ext>
            </a:extLst>
          </p:cNvPr>
          <p:cNvSpPr/>
          <p:nvPr/>
        </p:nvSpPr>
        <p:spPr>
          <a:xfrm>
            <a:off x="3756424" y="3423642"/>
            <a:ext cx="867965" cy="22837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709EC7D-A981-B544-85C9-DD06BA8AED44}"/>
              </a:ext>
            </a:extLst>
          </p:cNvPr>
          <p:cNvSpPr/>
          <p:nvPr/>
        </p:nvSpPr>
        <p:spPr>
          <a:xfrm>
            <a:off x="3756424" y="4038115"/>
            <a:ext cx="867965" cy="22837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0747B-74FB-014D-9E22-86C0758BE17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732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49"/>
            <a:ext cx="9143999" cy="6096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 Rounded MT Bold" panose="020F0704030504030204" pitchFamily="34" charset="77"/>
              </a:rPr>
              <a:t>Addition of </a:t>
            </a:r>
            <a:r>
              <a:rPr lang="en-US" sz="3000" b="1" dirty="0" err="1">
                <a:latin typeface="Arial Rounded MT Bold" panose="020F0704030504030204" pitchFamily="34" charset="77"/>
              </a:rPr>
              <a:t>BinomiAls</a:t>
            </a:r>
            <a:endParaRPr lang="en-US" sz="3000" b="1" dirty="0"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0340"/>
            <a:ext cx="8763000" cy="2819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Two ways to solve addition of algebraic expressions:-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Arial Rounded MT Bold" panose="020F0704030504030204" pitchFamily="34" charset="77"/>
              </a:rPr>
              <a:t>Horizontal Method: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Arial Rounded MT Bold" panose="020F0704030504030204" pitchFamily="34" charset="77"/>
              </a:rPr>
              <a:t>Column Method: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89A8A-CCA5-2245-A768-39907CE15A4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4751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8844"/>
            <a:ext cx="5181600" cy="67075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1. Horizontal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BDC09-C047-1647-A630-8F07983CF72B}"/>
              </a:ext>
            </a:extLst>
          </p:cNvPr>
          <p:cNvSpPr txBox="1"/>
          <p:nvPr/>
        </p:nvSpPr>
        <p:spPr>
          <a:xfrm>
            <a:off x="266700" y="1047750"/>
            <a:ext cx="8610600" cy="37476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77"/>
              </a:rPr>
              <a:t>In this method, all expressions are written in a horizontal line and then the terms are arranged to collect all the groups of like terms and then added.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 Example: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(3x</a:t>
            </a:r>
            <a:r>
              <a:rPr lang="en-US" baseline="30000" dirty="0">
                <a:latin typeface="Arial Rounded MT Bold" panose="020F0704030504030204" pitchFamily="34" charset="77"/>
              </a:rPr>
              <a:t>2</a:t>
            </a:r>
            <a:r>
              <a:rPr lang="en-US" dirty="0">
                <a:latin typeface="Arial Rounded MT Bold" panose="020F0704030504030204" pitchFamily="34" charset="77"/>
              </a:rPr>
              <a:t> + 5x – 3) + (x</a:t>
            </a:r>
            <a:r>
              <a:rPr lang="en-US" baseline="30000" dirty="0">
                <a:latin typeface="Arial Rounded MT Bold" panose="020F0704030504030204" pitchFamily="34" charset="77"/>
              </a:rPr>
              <a:t>2 </a:t>
            </a:r>
            <a:r>
              <a:rPr lang="en-US" dirty="0">
                <a:latin typeface="Arial Rounded MT Bold" panose="020F0704030504030204" pitchFamily="34" charset="77"/>
              </a:rPr>
              <a:t>– 5x + 1)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= 3x</a:t>
            </a:r>
            <a:r>
              <a:rPr lang="en-US" baseline="30000" dirty="0">
                <a:latin typeface="Arial Rounded MT Bold" panose="020F0704030504030204" pitchFamily="34" charset="77"/>
              </a:rPr>
              <a:t>2</a:t>
            </a:r>
            <a:r>
              <a:rPr lang="en-US" dirty="0">
                <a:latin typeface="Arial Rounded MT Bold" panose="020F0704030504030204" pitchFamily="34" charset="77"/>
              </a:rPr>
              <a:t> + 5x –  3 + x</a:t>
            </a:r>
            <a:r>
              <a:rPr lang="en-US" baseline="30000" dirty="0">
                <a:latin typeface="Arial Rounded MT Bold" panose="020F0704030504030204" pitchFamily="34" charset="77"/>
              </a:rPr>
              <a:t>2 </a:t>
            </a:r>
            <a:r>
              <a:rPr lang="en-US" dirty="0">
                <a:latin typeface="Arial Rounded MT Bold" panose="020F0704030504030204" pitchFamily="34" charset="77"/>
              </a:rPr>
              <a:t>– 5x + 1 (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remove the brackets, identify the like terms)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=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3x</a:t>
            </a:r>
            <a:r>
              <a:rPr lang="en-US" baseline="30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2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+ x</a:t>
            </a:r>
            <a:r>
              <a:rPr lang="en-US" baseline="30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2 </a:t>
            </a:r>
            <a:r>
              <a:rPr lang="en-US" dirty="0">
                <a:latin typeface="Arial Rounded MT Bold" panose="020F0704030504030204" pitchFamily="34" charset="77"/>
              </a:rPr>
              <a:t>+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5x – 5x</a:t>
            </a:r>
            <a:r>
              <a:rPr lang="en-US" dirty="0">
                <a:latin typeface="Arial Rounded MT Bold" panose="020F0704030504030204" pitchFamily="34" charset="77"/>
              </a:rPr>
              <a:t> – </a:t>
            </a:r>
            <a:r>
              <a:rPr lang="en-US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3 + 1 </a:t>
            </a:r>
            <a:r>
              <a:rPr lang="en-US" dirty="0">
                <a:latin typeface="Arial Rounded MT Bold" panose="020F0704030504030204" pitchFamily="34" charset="77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group the like terms together</a:t>
            </a:r>
            <a:r>
              <a:rPr lang="en-US" dirty="0">
                <a:latin typeface="Arial Rounded MT Bold" panose="020F0704030504030204" pitchFamily="34" charset="77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= 4x</a:t>
            </a:r>
            <a:r>
              <a:rPr lang="en-US" baseline="30000" dirty="0">
                <a:latin typeface="Arial Rounded MT Bold" panose="020F0704030504030204" pitchFamily="34" charset="77"/>
              </a:rPr>
              <a:t>2 </a:t>
            </a:r>
            <a:r>
              <a:rPr lang="en-US" dirty="0">
                <a:latin typeface="Arial Rounded MT Bold" panose="020F0704030504030204" pitchFamily="34" charset="77"/>
              </a:rPr>
              <a:t>+ 0 - 2 					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dirty="0">
                <a:latin typeface="Arial Rounded MT Bold" panose="020F0704030504030204" pitchFamily="34" charset="77"/>
              </a:rPr>
              <a:t>= 4x</a:t>
            </a:r>
            <a:r>
              <a:rPr lang="en-US" baseline="30000" dirty="0">
                <a:latin typeface="Arial Rounded MT Bold" panose="020F0704030504030204" pitchFamily="34" charset="77"/>
              </a:rPr>
              <a:t>2 </a:t>
            </a:r>
            <a:r>
              <a:rPr lang="en-US" dirty="0">
                <a:latin typeface="Arial Rounded MT Bold" panose="020F0704030504030204" pitchFamily="34" charset="77"/>
              </a:rPr>
              <a:t>– 2 (Ans.)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F03E6-F782-8341-BC8B-88907A9DCA6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1438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101005"/>
            <a:ext cx="5562600" cy="713979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2. Column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187DE8-6A6B-9C45-9CAB-750A90B4608C}"/>
              </a:ext>
            </a:extLst>
          </p:cNvPr>
          <p:cNvSpPr/>
          <p:nvPr/>
        </p:nvSpPr>
        <p:spPr>
          <a:xfrm>
            <a:off x="228600" y="1038107"/>
            <a:ext cx="8763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50" dirty="0">
                <a:latin typeface="Arial Rounded MT Bold" panose="020F0704030504030204" pitchFamily="34" charset="77"/>
              </a:rPr>
              <a:t>In this method each expression is written in a separate row such that there like terms are arranged one below the other in a column. Then the addition of terms is done column wise.</a:t>
            </a:r>
          </a:p>
          <a:p>
            <a:pPr algn="just"/>
            <a:r>
              <a:rPr lang="en-US" sz="2250" dirty="0">
                <a:latin typeface="Arial Rounded MT Bold" panose="020F0704030504030204" pitchFamily="34" charset="77"/>
              </a:rPr>
              <a:t>Example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F05A1-3370-1F4E-BC32-44E382BC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3200400" y="2738558"/>
            <a:ext cx="3107531" cy="1547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30C7C-2931-D54F-8A21-D83B87CC2C0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1602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BBC62409-1D15-E844-AA3E-5E0EEF47A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8875"/>
            <a:ext cx="9144000" cy="600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000" b="1" dirty="0">
                <a:latin typeface="Arial Rounded MT Bold" panose="020F0704030504030204" pitchFamily="34" charset="77"/>
              </a:rPr>
              <a:t>Subtraction of algebraic expressions</a:t>
            </a:r>
            <a:endParaRPr lang="en-US" altLang="en-US" sz="3000" b="1" dirty="0">
              <a:latin typeface="Arial Rounded MT Bold" panose="020F0704030504030204" pitchFamily="34" charset="77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6B54B30-9942-F245-A224-69650511A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4254"/>
            <a:ext cx="8229600" cy="3394472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endParaRPr lang="en-GB" altLang="en-US" sz="24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Yola </a:t>
            </a:r>
            <a:r>
              <a:rPr lang="en-GB" altLang="en-US" sz="2400" dirty="0">
                <a:solidFill>
                  <a:srgbClr val="F30DA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catches</a:t>
            </a: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x</a:t>
            </a: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 fish.</a:t>
            </a:r>
          </a:p>
          <a:p>
            <a:pPr algn="ctr" eaLnBrk="1" hangingPunct="1">
              <a:buFontTx/>
              <a:buNone/>
            </a:pPr>
            <a:endParaRPr lang="en-GB" altLang="en-US" sz="24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 err="1">
                <a:latin typeface="Arial Rounded MT Bold" panose="020F0704030504030204" pitchFamily="34" charset="77"/>
                <a:cs typeface="Arial" panose="020B0604020202020204" pitchFamily="34" charset="0"/>
              </a:rPr>
              <a:t>Arga</a:t>
            </a: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F30DA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takes</a:t>
            </a: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3</a:t>
            </a: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 away from him.</a:t>
            </a:r>
          </a:p>
          <a:p>
            <a:pPr algn="ctr" eaLnBrk="1" hangingPunct="1">
              <a:buFontTx/>
              <a:buNone/>
            </a:pPr>
            <a:endParaRPr lang="en-GB" altLang="en-US" sz="24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latin typeface="Arial Rounded MT Bold" panose="020F0704030504030204" pitchFamily="34" charset="77"/>
                <a:cs typeface="Arial" panose="020B0604020202020204" pitchFamily="34" charset="0"/>
              </a:rPr>
              <a:t>How many fish does Yola now have?</a:t>
            </a:r>
          </a:p>
          <a:p>
            <a:pPr algn="ctr" eaLnBrk="1" hangingPunct="1">
              <a:buFontTx/>
              <a:buNone/>
            </a:pPr>
            <a:endParaRPr lang="en-GB" altLang="en-US" sz="24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3600" b="1" u="sng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x – 3</a:t>
            </a:r>
          </a:p>
        </p:txBody>
      </p:sp>
      <p:pic>
        <p:nvPicPr>
          <p:cNvPr id="16390" name="Picture 7" descr="http://www.heathersanimations.com/Fish1/shark.gif">
            <a:extLst>
              <a:ext uri="{FF2B5EF4-FFF2-40B4-BE49-F238E27FC236}">
                <a16:creationId xmlns:a16="http://schemas.microsoft.com/office/drawing/2014/main" id="{93C78721-DF27-094D-B746-5D32B9E8E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67051"/>
            <a:ext cx="1757363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www.heathersanimations.com/Fish1/shark.gif">
            <a:extLst>
              <a:ext uri="{FF2B5EF4-FFF2-40B4-BE49-F238E27FC236}">
                <a16:creationId xmlns:a16="http://schemas.microsoft.com/office/drawing/2014/main" id="{C83BECF2-C788-6B4F-98F2-9F0ED9A16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70" y="2584144"/>
            <a:ext cx="1165622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ttp://www.heathersanimations.com/Fish1/shark.gif">
            <a:extLst>
              <a:ext uri="{FF2B5EF4-FFF2-40B4-BE49-F238E27FC236}">
                <a16:creationId xmlns:a16="http://schemas.microsoft.com/office/drawing/2014/main" id="{7FED0F95-4C4B-1A4E-9D64-A39829DF3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28" y="984254"/>
            <a:ext cx="2474120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0E86F-C3FD-E34C-948A-A91C4FB47D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A9942ECA-B852-A3F7-DB1C-EA491876C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5a0c9ab9a_2_19"/>
          <p:cNvSpPr txBox="1">
            <a:spLocks noGrp="1"/>
          </p:cNvSpPr>
          <p:nvPr>
            <p:ph type="body" idx="1"/>
          </p:nvPr>
        </p:nvSpPr>
        <p:spPr>
          <a:xfrm>
            <a:off x="2820831" y="1488266"/>
            <a:ext cx="6057900" cy="26814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038" marR="0" lvl="0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D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expected to: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differentiate </a:t>
            </a: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term, variables, constant, and coefficients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ID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and simplify </a:t>
            </a:r>
            <a:r>
              <a:rPr lang="en-ID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algebraic expressions</a:t>
            </a:r>
          </a:p>
          <a:p>
            <a:pPr marL="503238" indent="-457200" algn="ctr">
              <a:spcBef>
                <a:spcPts val="0"/>
              </a:spcBef>
              <a:buClr>
                <a:srgbClr val="000000"/>
              </a:buClr>
              <a:buSzPts val="3200"/>
            </a:pPr>
            <a:endParaRPr lang="en-ID"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9F49-A437-6A35-69C4-E242A2A23B77}"/>
              </a:ext>
            </a:extLst>
          </p:cNvPr>
          <p:cNvSpPr txBox="1"/>
          <p:nvPr/>
        </p:nvSpPr>
        <p:spPr>
          <a:xfrm>
            <a:off x="2000250" y="514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lementary_arithmet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Google Shape;74;g175a0c9ab9a_2_48">
            <a:extLst>
              <a:ext uri="{FF2B5EF4-FFF2-40B4-BE49-F238E27FC236}">
                <a16:creationId xmlns:a16="http://schemas.microsoft.com/office/drawing/2014/main" id="{0521D875-DB26-A66A-6FD8-3D6EDFAA86B3}"/>
              </a:ext>
            </a:extLst>
          </p:cNvPr>
          <p:cNvSpPr txBox="1">
            <a:spLocks/>
          </p:cNvSpPr>
          <p:nvPr/>
        </p:nvSpPr>
        <p:spPr>
          <a:xfrm>
            <a:off x="0" y="590550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dirty="0">
                <a:solidFill>
                  <a:srgbClr val="00000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Learning Objectives</a:t>
            </a:r>
            <a:endParaRPr lang="en-ID"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57282-26C6-4673-5D87-7850F2995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592" r="5555" b="3369"/>
          <a:stretch/>
        </p:blipFill>
        <p:spPr>
          <a:xfrm>
            <a:off x="152400" y="2539032"/>
            <a:ext cx="2210706" cy="230045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15E6BAEB-2BCE-9853-C6D6-C0ADDF184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428750"/>
            <a:ext cx="8311243" cy="3143249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The steps for subtraction of algebraic expressions are:</a:t>
            </a:r>
          </a:p>
          <a:p>
            <a:pPr marL="557213" indent="-557213" algn="just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Arrange the terms 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of the given expression in 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the same order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.</a:t>
            </a:r>
          </a:p>
          <a:p>
            <a:pPr marL="557213" indent="-557213" algn="just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Write the given expressions 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in such a way that 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the like terms occur one below the other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, keeping the subtracted in the second row.</a:t>
            </a:r>
          </a:p>
          <a:p>
            <a:pPr marL="557213" indent="-557213" algn="just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Change the sign 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of each term in the lower row </a:t>
            </a:r>
            <a:r>
              <a:rPr lang="en-US" sz="1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from + to – and – to +.</a:t>
            </a:r>
          </a:p>
          <a:p>
            <a:pPr marL="557213" indent="-557213" algn="just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With new signs of the terms of lower row, add column wise.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8D1D6-B8A9-FB42-87E0-249DA558657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2C9AAB-E85E-8745-6567-94E0D97B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8875"/>
            <a:ext cx="9144000" cy="600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000" b="1" dirty="0">
                <a:latin typeface="Arial Rounded MT Bold" panose="020F0704030504030204" pitchFamily="34" charset="77"/>
              </a:rPr>
              <a:t>Subtraction of algebraic expressions</a:t>
            </a:r>
            <a:endParaRPr lang="en-US" altLang="en-US" sz="3000" b="1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1117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FAD316-2735-684E-BDDF-40E5EDDF07C8}"/>
              </a:ext>
            </a:extLst>
          </p:cNvPr>
          <p:cNvSpPr txBox="1"/>
          <p:nvPr/>
        </p:nvSpPr>
        <p:spPr>
          <a:xfrm>
            <a:off x="1428749" y="240208"/>
            <a:ext cx="679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Arial Rounded MT Bold" panose="020F0704030504030204" pitchFamily="34" charset="77"/>
              </a:rPr>
              <a:t>Example of Subtraction</a:t>
            </a:r>
            <a:endParaRPr lang="en-IN" sz="2700" b="1" dirty="0">
              <a:latin typeface="Arial Rounded MT Bold" panose="020F0704030504030204" pitchFamily="34" charset="77"/>
            </a:endParaRPr>
          </a:p>
          <a:p>
            <a:pPr algn="ctr"/>
            <a:r>
              <a:rPr lang="en-IN" sz="2700" b="1" dirty="0">
                <a:latin typeface="Arial Rounded MT Bold" panose="020F0704030504030204" pitchFamily="34" charset="77"/>
              </a:rPr>
              <a:t>(2x</a:t>
            </a:r>
            <a:r>
              <a:rPr lang="en-IN" sz="2700" b="1" baseline="30000" dirty="0">
                <a:latin typeface="Arial Rounded MT Bold" panose="020F0704030504030204" pitchFamily="34" charset="77"/>
              </a:rPr>
              <a:t>2</a:t>
            </a:r>
            <a:r>
              <a:rPr lang="en-IN" sz="2700" b="1" dirty="0">
                <a:latin typeface="Arial Rounded MT Bold" panose="020F0704030504030204" pitchFamily="34" charset="77"/>
              </a:rPr>
              <a:t> + 2y</a:t>
            </a:r>
            <a:r>
              <a:rPr lang="en-IN" sz="2700" b="1" baseline="30000" dirty="0">
                <a:latin typeface="Arial Rounded MT Bold" panose="020F0704030504030204" pitchFamily="34" charset="77"/>
              </a:rPr>
              <a:t>2</a:t>
            </a:r>
            <a:r>
              <a:rPr lang="en-IN" sz="2700" b="1" dirty="0">
                <a:latin typeface="Arial Rounded MT Bold" panose="020F0704030504030204" pitchFamily="34" charset="77"/>
              </a:rPr>
              <a:t> - 6)  from  (3x</a:t>
            </a:r>
            <a:r>
              <a:rPr lang="en-IN" sz="2700" b="1" baseline="30000" dirty="0">
                <a:latin typeface="Arial Rounded MT Bold" panose="020F0704030504030204" pitchFamily="34" charset="77"/>
              </a:rPr>
              <a:t>2</a:t>
            </a:r>
            <a:r>
              <a:rPr lang="en-IN" sz="2700" b="1" dirty="0">
                <a:latin typeface="Arial Rounded MT Bold" panose="020F0704030504030204" pitchFamily="34" charset="77"/>
              </a:rPr>
              <a:t> - 7y</a:t>
            </a:r>
            <a:r>
              <a:rPr lang="en-IN" sz="2700" b="1" baseline="30000" dirty="0">
                <a:latin typeface="Arial Rounded MT Bold" panose="020F0704030504030204" pitchFamily="34" charset="77"/>
              </a:rPr>
              <a:t>2</a:t>
            </a:r>
            <a:r>
              <a:rPr lang="en-IN" sz="2700" b="1" dirty="0">
                <a:latin typeface="Arial Rounded MT Bold" panose="020F0704030504030204" pitchFamily="34" charset="77"/>
              </a:rPr>
              <a:t> + 9)</a:t>
            </a:r>
            <a:endParaRPr lang="en-US" sz="2700" b="1" dirty="0">
              <a:latin typeface="Arial Rounded MT Bold" panose="020F070403050403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E5A9C-B873-2C48-A1C8-A0D2F6AC4FDB}"/>
              </a:ext>
            </a:extLst>
          </p:cNvPr>
          <p:cNvSpPr txBox="1"/>
          <p:nvPr/>
        </p:nvSpPr>
        <p:spPr>
          <a:xfrm>
            <a:off x="321468" y="1403747"/>
            <a:ext cx="4504134" cy="26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lnSpc>
                <a:spcPct val="150000"/>
              </a:lnSpc>
              <a:buAutoNum type="arabicPeriod"/>
            </a:pPr>
            <a:r>
              <a:rPr lang="en-US" sz="27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Horizontal Method</a:t>
            </a:r>
            <a:endParaRPr lang="en-US" sz="2700" dirty="0">
              <a:latin typeface="Arial Rounded MT Bold" panose="020F0704030504030204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 Rounded MT Bold" panose="020F0704030504030204" pitchFamily="34" charset="77"/>
              </a:rPr>
              <a:t>(3x</a:t>
            </a:r>
            <a:r>
              <a:rPr lang="en-US" sz="2100" baseline="30000" dirty="0">
                <a:latin typeface="Arial Rounded MT Bold" panose="020F0704030504030204" pitchFamily="34" charset="77"/>
              </a:rPr>
              <a:t>2</a:t>
            </a:r>
            <a:r>
              <a:rPr lang="en-US" sz="2100" dirty="0">
                <a:latin typeface="Arial Rounded MT Bold" panose="020F0704030504030204" pitchFamily="34" charset="77"/>
              </a:rPr>
              <a:t> – 7y</a:t>
            </a:r>
            <a:r>
              <a:rPr lang="en-US" sz="2100" baseline="30000" dirty="0">
                <a:latin typeface="Arial Rounded MT Bold" panose="020F0704030504030204" pitchFamily="34" charset="77"/>
              </a:rPr>
              <a:t>2</a:t>
            </a:r>
            <a:r>
              <a:rPr lang="en-US" sz="2100" dirty="0">
                <a:latin typeface="Arial Rounded MT Bold" panose="020F0704030504030204" pitchFamily="34" charset="77"/>
              </a:rPr>
              <a:t> + 9) -</a:t>
            </a:r>
            <a:r>
              <a:rPr lang="en-US" sz="2400" dirty="0">
                <a:latin typeface="Arial Rounded MT Bold" panose="020F0704030504030204" pitchFamily="34" charset="77"/>
              </a:rPr>
              <a:t> </a:t>
            </a:r>
            <a:r>
              <a:rPr lang="en-IN" sz="2100" dirty="0">
                <a:latin typeface="Arial Rounded MT Bold" panose="020F0704030504030204" pitchFamily="34" charset="77"/>
              </a:rPr>
              <a:t>(2x</a:t>
            </a:r>
            <a:r>
              <a:rPr lang="en-IN" sz="2100" baseline="30000" dirty="0">
                <a:latin typeface="Arial Rounded MT Bold" panose="020F0704030504030204" pitchFamily="34" charset="77"/>
              </a:rPr>
              <a:t>2</a:t>
            </a:r>
            <a:r>
              <a:rPr lang="en-IN" sz="2100" dirty="0">
                <a:latin typeface="Arial Rounded MT Bold" panose="020F0704030504030204" pitchFamily="34" charset="77"/>
              </a:rPr>
              <a:t> + 2y</a:t>
            </a:r>
            <a:r>
              <a:rPr lang="en-IN" sz="2100" baseline="30000" dirty="0">
                <a:latin typeface="Arial Rounded MT Bold" panose="020F0704030504030204" pitchFamily="34" charset="77"/>
              </a:rPr>
              <a:t>2</a:t>
            </a:r>
            <a:r>
              <a:rPr lang="en-IN" sz="2100" dirty="0">
                <a:latin typeface="Arial Rounded MT Bold" panose="020F0704030504030204" pitchFamily="34" charset="77"/>
              </a:rPr>
              <a:t> - 6)</a:t>
            </a:r>
          </a:p>
          <a:p>
            <a:pPr>
              <a:lnSpc>
                <a:spcPct val="150000"/>
              </a:lnSpc>
            </a:pPr>
            <a:r>
              <a:rPr lang="en-IN" sz="2100" dirty="0">
                <a:latin typeface="Arial Rounded MT Bold" panose="020F0704030504030204" pitchFamily="34" charset="77"/>
              </a:rPr>
              <a:t>= </a:t>
            </a:r>
            <a:r>
              <a:rPr lang="en-US" sz="2100" dirty="0">
                <a:latin typeface="Arial Rounded MT Bold" panose="020F0704030504030204" pitchFamily="34" charset="77"/>
              </a:rPr>
              <a:t>3x</a:t>
            </a:r>
            <a:r>
              <a:rPr lang="en-US" sz="2100" baseline="30000" dirty="0">
                <a:latin typeface="Arial Rounded MT Bold" panose="020F0704030504030204" pitchFamily="34" charset="77"/>
              </a:rPr>
              <a:t>2</a:t>
            </a:r>
            <a:r>
              <a:rPr lang="en-US" sz="2100" dirty="0">
                <a:latin typeface="Arial Rounded MT Bold" panose="020F0704030504030204" pitchFamily="34" charset="77"/>
              </a:rPr>
              <a:t> – 7y</a:t>
            </a:r>
            <a:r>
              <a:rPr lang="en-US" sz="2100" baseline="30000" dirty="0">
                <a:latin typeface="Arial Rounded MT Bold" panose="020F0704030504030204" pitchFamily="34" charset="77"/>
              </a:rPr>
              <a:t>2</a:t>
            </a:r>
            <a:r>
              <a:rPr lang="en-US" sz="2100" dirty="0">
                <a:latin typeface="Arial Rounded MT Bold" panose="020F0704030504030204" pitchFamily="34" charset="77"/>
              </a:rPr>
              <a:t> + 9 - </a:t>
            </a:r>
            <a:r>
              <a:rPr lang="en-IN" sz="2100" dirty="0">
                <a:latin typeface="Arial Rounded MT Bold" panose="020F0704030504030204" pitchFamily="34" charset="77"/>
              </a:rPr>
              <a:t>2x</a:t>
            </a:r>
            <a:r>
              <a:rPr lang="en-IN" sz="2100" baseline="30000" dirty="0">
                <a:latin typeface="Arial Rounded MT Bold" panose="020F0704030504030204" pitchFamily="34" charset="77"/>
              </a:rPr>
              <a:t>2 </a:t>
            </a:r>
            <a:r>
              <a:rPr lang="en-US" sz="2100" dirty="0">
                <a:latin typeface="Arial Rounded MT Bold" panose="020F0704030504030204" pitchFamily="34" charset="77"/>
              </a:rPr>
              <a:t>- </a:t>
            </a:r>
            <a:r>
              <a:rPr lang="en-IN" sz="2100" dirty="0">
                <a:latin typeface="Arial Rounded MT Bold" panose="020F0704030504030204" pitchFamily="34" charset="77"/>
              </a:rPr>
              <a:t>2y</a:t>
            </a:r>
            <a:r>
              <a:rPr lang="en-IN" sz="2100" baseline="30000" dirty="0">
                <a:latin typeface="Arial Rounded MT Bold" panose="020F0704030504030204" pitchFamily="34" charset="77"/>
              </a:rPr>
              <a:t>2 </a:t>
            </a:r>
            <a:r>
              <a:rPr lang="en-IN" sz="2100" dirty="0">
                <a:latin typeface="Arial Rounded MT Bold" panose="020F0704030504030204" pitchFamily="34" charset="77"/>
              </a:rPr>
              <a:t>+ 6</a:t>
            </a:r>
          </a:p>
          <a:p>
            <a:pPr>
              <a:lnSpc>
                <a:spcPct val="150000"/>
              </a:lnSpc>
            </a:pPr>
            <a:r>
              <a:rPr lang="en-IN" sz="2100" dirty="0">
                <a:latin typeface="Arial Rounded MT Bold" panose="020F0704030504030204" pitchFamily="34" charset="77"/>
              </a:rPr>
              <a:t>= (</a:t>
            </a:r>
            <a:r>
              <a:rPr lang="en-US" sz="2100" dirty="0">
                <a:latin typeface="Arial Rounded MT Bold" panose="020F0704030504030204" pitchFamily="34" charset="77"/>
              </a:rPr>
              <a:t>3x</a:t>
            </a:r>
            <a:r>
              <a:rPr lang="en-US" sz="2100" baseline="30000" dirty="0">
                <a:latin typeface="Arial Rounded MT Bold" panose="020F0704030504030204" pitchFamily="34" charset="77"/>
              </a:rPr>
              <a:t>2 </a:t>
            </a:r>
            <a:r>
              <a:rPr lang="en-US" sz="2100" dirty="0">
                <a:latin typeface="Arial Rounded MT Bold" panose="020F0704030504030204" pitchFamily="34" charset="77"/>
              </a:rPr>
              <a:t>- </a:t>
            </a:r>
            <a:r>
              <a:rPr lang="en-IN" sz="2100" dirty="0">
                <a:latin typeface="Arial Rounded MT Bold" panose="020F0704030504030204" pitchFamily="34" charset="77"/>
              </a:rPr>
              <a:t>2x</a:t>
            </a:r>
            <a:r>
              <a:rPr lang="en-IN" sz="2100" baseline="30000" dirty="0">
                <a:latin typeface="Arial Rounded MT Bold" panose="020F0704030504030204" pitchFamily="34" charset="77"/>
              </a:rPr>
              <a:t>2</a:t>
            </a:r>
            <a:r>
              <a:rPr lang="en-IN" sz="2100" dirty="0">
                <a:latin typeface="Arial Rounded MT Bold" panose="020F0704030504030204" pitchFamily="34" charset="77"/>
              </a:rPr>
              <a:t>)</a:t>
            </a:r>
            <a:r>
              <a:rPr lang="en-IN" sz="2100" baseline="30000" dirty="0">
                <a:latin typeface="Arial Rounded MT Bold" panose="020F0704030504030204" pitchFamily="34" charset="77"/>
              </a:rPr>
              <a:t> </a:t>
            </a:r>
            <a:r>
              <a:rPr lang="en-IN" sz="2100" dirty="0">
                <a:latin typeface="Arial Rounded MT Bold" panose="020F0704030504030204" pitchFamily="34" charset="77"/>
              </a:rPr>
              <a:t>+ (</a:t>
            </a:r>
            <a:r>
              <a:rPr lang="en-US" sz="2100" dirty="0">
                <a:latin typeface="Arial Rounded MT Bold" panose="020F0704030504030204" pitchFamily="34" charset="77"/>
              </a:rPr>
              <a:t>– 7y</a:t>
            </a:r>
            <a:r>
              <a:rPr lang="en-US" sz="2100" baseline="30000" dirty="0">
                <a:latin typeface="Arial Rounded MT Bold" panose="020F0704030504030204" pitchFamily="34" charset="77"/>
              </a:rPr>
              <a:t>2</a:t>
            </a:r>
            <a:r>
              <a:rPr lang="en-US" sz="2100" dirty="0">
                <a:latin typeface="Arial Rounded MT Bold" panose="020F0704030504030204" pitchFamily="34" charset="77"/>
              </a:rPr>
              <a:t> - </a:t>
            </a:r>
            <a:r>
              <a:rPr lang="en-IN" sz="2100" dirty="0">
                <a:latin typeface="Arial Rounded MT Bold" panose="020F0704030504030204" pitchFamily="34" charset="77"/>
              </a:rPr>
              <a:t>2y</a:t>
            </a:r>
            <a:r>
              <a:rPr lang="en-IN" sz="2100" baseline="30000" dirty="0">
                <a:latin typeface="Arial Rounded MT Bold" panose="020F0704030504030204" pitchFamily="34" charset="77"/>
              </a:rPr>
              <a:t>2</a:t>
            </a:r>
            <a:r>
              <a:rPr lang="en-IN" sz="2100" dirty="0">
                <a:latin typeface="Arial Rounded MT Bold" panose="020F0704030504030204" pitchFamily="34" charset="77"/>
              </a:rPr>
              <a:t>)</a:t>
            </a:r>
            <a:r>
              <a:rPr lang="en-IN" sz="2100" baseline="30000" dirty="0">
                <a:latin typeface="Arial Rounded MT Bold" panose="020F0704030504030204" pitchFamily="34" charset="77"/>
              </a:rPr>
              <a:t> </a:t>
            </a:r>
            <a:r>
              <a:rPr lang="en-US" sz="2100" dirty="0">
                <a:latin typeface="Arial Rounded MT Bold" panose="020F0704030504030204" pitchFamily="34" charset="77"/>
              </a:rPr>
              <a:t>+ (9</a:t>
            </a:r>
            <a:r>
              <a:rPr lang="en-IN" sz="2100" dirty="0">
                <a:latin typeface="Arial Rounded MT Bold" panose="020F0704030504030204" pitchFamily="34" charset="77"/>
              </a:rPr>
              <a:t> + 6)</a:t>
            </a:r>
          </a:p>
          <a:p>
            <a:pPr>
              <a:lnSpc>
                <a:spcPct val="150000"/>
              </a:lnSpc>
            </a:pPr>
            <a:r>
              <a:rPr lang="en-IN" sz="21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= x</a:t>
            </a:r>
            <a:r>
              <a:rPr lang="en-US" sz="2100" baseline="300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– 9y</a:t>
            </a:r>
            <a:r>
              <a:rPr lang="en-US" sz="2100" baseline="300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+ 15 </a:t>
            </a:r>
            <a:endParaRPr lang="en-IN" sz="2100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F610AA-97FA-FD01-B182-F7D452D971CD}"/>
              </a:ext>
            </a:extLst>
          </p:cNvPr>
          <p:cNvGrpSpPr/>
          <p:nvPr/>
        </p:nvGrpSpPr>
        <p:grpSpPr>
          <a:xfrm>
            <a:off x="4953000" y="1562025"/>
            <a:ext cx="4318398" cy="2487119"/>
            <a:chOff x="4825602" y="1403748"/>
            <a:chExt cx="4318398" cy="24871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F847A1-AE34-C84D-AAE7-1C503CF87D08}"/>
                </a:ext>
              </a:extLst>
            </p:cNvPr>
            <p:cNvSpPr txBox="1"/>
            <p:nvPr/>
          </p:nvSpPr>
          <p:spPr>
            <a:xfrm>
              <a:off x="4825602" y="1403748"/>
              <a:ext cx="43183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>
                  <a:solidFill>
                    <a:srgbClr val="0070C0"/>
                  </a:solidFill>
                  <a:latin typeface="Arial Rounded MT Bold" panose="020F0704030504030204" pitchFamily="34" charset="77"/>
                </a:rPr>
                <a:t>2. Column Method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501466-4A33-2049-8853-F59125B5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4840470" y="2117939"/>
              <a:ext cx="3599278" cy="177292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C9745E0-187B-D34E-812E-53611246807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8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0CD965F-ED8D-8146-BAD4-C07629EBE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3773"/>
            <a:ext cx="7598569" cy="1092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000" b="1" dirty="0">
                <a:latin typeface="Arial Rounded MT Bold" panose="020F0704030504030204" pitchFamily="34" charset="77"/>
              </a:rPr>
              <a:t>Try it Yourself !</a:t>
            </a:r>
            <a:endParaRPr lang="en-US" altLang="en-US" sz="3000" b="1" dirty="0">
              <a:latin typeface="Arial Rounded MT Bold" panose="020F0704030504030204" pitchFamily="34" charset="77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8809923D-C975-0B49-BA3B-52F187DC699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14377" y="1134666"/>
            <a:ext cx="4125515" cy="3643313"/>
          </a:xfrm>
        </p:spPr>
        <p:txBody>
          <a:bodyPr>
            <a:normAutofit/>
          </a:bodyPr>
          <a:lstStyle/>
          <a:p>
            <a:pPr marL="400050" indent="-400050">
              <a:lnSpc>
                <a:spcPct val="90000"/>
              </a:lnSpc>
              <a:buFontTx/>
              <a:buAutoNum type="arabicParenR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4a – 5a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+ 2a + 3a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2) 5a + 2b – 10a – 3b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3) 3y – 4x – 5y + x =</a:t>
            </a:r>
          </a:p>
          <a:p>
            <a:pPr marL="400050" indent="-400050">
              <a:lnSpc>
                <a:spcPct val="90000"/>
              </a:lnSpc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4) -4x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+ 7x – 10x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90000"/>
              </a:lnSpc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5) r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+ 2r – 7r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7r</a:t>
            </a:r>
            <a:r>
              <a:rPr lang="en-GB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2r =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163A3-971F-2F4C-800B-CBAB25F30163}"/>
              </a:ext>
            </a:extLst>
          </p:cNvPr>
          <p:cNvSpPr txBox="1"/>
          <p:nvPr/>
        </p:nvSpPr>
        <p:spPr>
          <a:xfrm>
            <a:off x="4839892" y="1125141"/>
            <a:ext cx="176807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 – 2a</a:t>
            </a:r>
            <a:r>
              <a:rPr lang="en-GB" sz="24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D1FBB-6DD5-8346-A7B0-3B3E0E7947CC}"/>
              </a:ext>
            </a:extLst>
          </p:cNvPr>
          <p:cNvSpPr txBox="1"/>
          <p:nvPr/>
        </p:nvSpPr>
        <p:spPr>
          <a:xfrm>
            <a:off x="4813102" y="1892499"/>
            <a:ext cx="198239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- 5a –b</a:t>
            </a:r>
            <a:endParaRPr lang="en-US" sz="24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7C41-FC50-BF4F-933A-8301CDD757AF}"/>
              </a:ext>
            </a:extLst>
          </p:cNvPr>
          <p:cNvSpPr txBox="1"/>
          <p:nvPr/>
        </p:nvSpPr>
        <p:spPr>
          <a:xfrm>
            <a:off x="4839892" y="2678014"/>
            <a:ext cx="2143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- 3x-2y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7527D-D390-2A4C-AD6C-301836AC1E04}"/>
              </a:ext>
            </a:extLst>
          </p:cNvPr>
          <p:cNvSpPr txBox="1"/>
          <p:nvPr/>
        </p:nvSpPr>
        <p:spPr>
          <a:xfrm>
            <a:off x="4839892" y="3445372"/>
            <a:ext cx="28396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7x -14x</a:t>
            </a:r>
            <a:r>
              <a:rPr lang="en-GB" sz="24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AFE9E-0FBF-D647-9AE4-4F997B508D28}"/>
              </a:ext>
            </a:extLst>
          </p:cNvPr>
          <p:cNvSpPr txBox="1"/>
          <p:nvPr/>
        </p:nvSpPr>
        <p:spPr>
          <a:xfrm>
            <a:off x="4866681" y="4230887"/>
            <a:ext cx="13930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-13r</a:t>
            </a:r>
            <a:r>
              <a:rPr lang="en-GB" sz="24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C00570-124F-D045-959C-BD9915907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14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612E-D042-7240-9B8F-A9D4FCF7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49" y="408626"/>
            <a:ext cx="7598569" cy="62303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 Rounded MT Bold" panose="020F0704030504030204" pitchFamily="34" charset="77"/>
              </a:rPr>
              <a:t>Evaluation of Algebraic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54B9-A9A3-CD4B-82E2-FDE41EA5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2" y="1017985"/>
            <a:ext cx="4293394" cy="367908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Evaluate means to find the value of an algebraic expression by substituting numbers in for variables.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11E3B-C0B3-3744-A1AF-CC300DD2DC8F}"/>
              </a:ext>
            </a:extLst>
          </p:cNvPr>
          <p:cNvSpPr txBox="1"/>
          <p:nvPr/>
        </p:nvSpPr>
        <p:spPr>
          <a:xfrm>
            <a:off x="4975026" y="1017985"/>
            <a:ext cx="3929659" cy="3581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Arial Rounded MT Bold" panose="020F0704030504030204" pitchFamily="34" charset="77"/>
              </a:rPr>
              <a:t>Example: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What is the value of x + 4 when x = 2?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x = 2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x + 4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= 2 + 4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=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D0581-D735-B940-8D14-F51F373D418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B1548EB8-7296-A126-20D1-69AB90B1D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19149"/>
            <a:ext cx="8077199" cy="38028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If Siti was born in 2002. You can find out what year </a:t>
            </a:r>
            <a:r>
              <a:rPr lang="en-US" sz="2200" dirty="0" err="1">
                <a:latin typeface="Arial Rounded MT Bold" panose="020F0704030504030204" pitchFamily="34" charset="77"/>
              </a:rPr>
              <a:t>Sitiwill</a:t>
            </a:r>
            <a:r>
              <a:rPr lang="en-US" sz="2200" dirty="0">
                <a:latin typeface="Arial Rounded MT Bold" panose="020F0704030504030204" pitchFamily="34" charset="77"/>
              </a:rPr>
              <a:t> turn 18 by adding the year she was born to her age.</a:t>
            </a:r>
          </a:p>
          <a:p>
            <a:pPr marL="0" indent="0">
              <a:buNone/>
            </a:pP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In this case, if we add 18 to add to 2002,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2002 + 18 = 2020</a:t>
            </a:r>
          </a:p>
          <a:p>
            <a:pPr marL="0" indent="0">
              <a:buNone/>
            </a:pP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Similarly, x can be Siti’s age. Therefore, Siti turns x year old and the expression is given by,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2002 + 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64131-E9C0-934C-B399-D98747D061D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42843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42949"/>
            <a:ext cx="8153399" cy="38790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Evaluate the expression for the given value of the variable: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4x – 3 for x = 2</a:t>
            </a:r>
          </a:p>
          <a:p>
            <a:pPr marL="0" indent="0">
              <a:buNone/>
            </a:pP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4x – 3 for x =</a:t>
            </a:r>
            <a:r>
              <a:rPr lang="en-US" sz="2200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2</a:t>
            </a: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4(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2</a:t>
            </a:r>
            <a:r>
              <a:rPr lang="en-US" sz="2200" dirty="0">
                <a:latin typeface="Arial Rounded MT Bold" panose="020F0704030504030204" pitchFamily="34" charset="77"/>
              </a:rPr>
              <a:t>) – 3			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Substitute for x</a:t>
            </a: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= 8 – 3				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Multiply</a:t>
            </a:r>
          </a:p>
          <a:p>
            <a:pPr marL="0" indent="0"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= 5				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Subtract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9488F-168E-6B40-8285-597F2B56088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4645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42949"/>
            <a:ext cx="8015287" cy="38790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Try It Yourself!</a:t>
            </a:r>
          </a:p>
          <a:p>
            <a:pPr marL="0" indent="0" algn="ctr">
              <a:buNone/>
            </a:pPr>
            <a:endParaRPr lang="en-US" sz="3000" u="sng" dirty="0">
              <a:solidFill>
                <a:srgbClr val="FFFF00"/>
              </a:solidFill>
              <a:latin typeface="Arial Rounded MT Bold" panose="020F0704030504030204" pitchFamily="34" charset="77"/>
            </a:endParaRPr>
          </a:p>
          <a:p>
            <a:pPr marL="385763" indent="-385763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Evaluate x + 4 for each value of x.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 a. x = 14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 b. x = 83.  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2.   The expression </a:t>
            </a: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7d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gives the number of days in </a:t>
            </a: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weeks. Calculate the number of days in 52 weeks.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3AEEE-14F4-2042-B16A-C0EE039E4B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419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4267200" cy="34218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85763" indent="-385763" algn="just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Evaluate x + 4 for each value of x.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a. x = 14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x + 4 = 14 + 4 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(substitute x for 14)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        = 18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474ACD-A73A-8747-B5C1-2737E26BB5B2}"/>
              </a:ext>
            </a:extLst>
          </p:cNvPr>
          <p:cNvSpPr txBox="1">
            <a:spLocks/>
          </p:cNvSpPr>
          <p:nvPr/>
        </p:nvSpPr>
        <p:spPr>
          <a:xfrm>
            <a:off x="4732734" y="1200149"/>
            <a:ext cx="4267200" cy="3421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2. Evaluate x + 4 for each value of x.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b. x = 83.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x + 4 = 83 + 4 </a:t>
            </a:r>
            <a:r>
              <a:rPr lang="en-US" sz="17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(substitute x for 83)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         = 87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311F9-8CF4-0B43-B581-B7D82ADA899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76EC8-6334-A450-AC8D-890FC4D909C7}"/>
              </a:ext>
            </a:extLst>
          </p:cNvPr>
          <p:cNvSpPr txBox="1"/>
          <p:nvPr/>
        </p:nvSpPr>
        <p:spPr>
          <a:xfrm>
            <a:off x="2743200" y="309322"/>
            <a:ext cx="4588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2748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1863"/>
            <a:ext cx="8762999" cy="3480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2. The expression 7d gives the number of days in d weeks. Calculate the number of days in 52 weeks?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The expression is given by 7d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In this case, d = 52 			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7d = 7(52)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      = 364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66E68E-C0BA-3545-8F3D-EAA114BFEE8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53C2D-3EC1-1ABC-FCCB-B35B7DD39E03}"/>
              </a:ext>
            </a:extLst>
          </p:cNvPr>
          <p:cNvSpPr txBox="1"/>
          <p:nvPr/>
        </p:nvSpPr>
        <p:spPr>
          <a:xfrm>
            <a:off x="2743200" y="309322"/>
            <a:ext cx="4588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39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350"/>
            <a:ext cx="9143999" cy="4669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77"/>
              </a:rPr>
              <a:t>Can You Find the Solution?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144" y="1082279"/>
            <a:ext cx="5089921" cy="653654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7500"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1. Think of a number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9CF3F4-31A4-C341-A745-2AEFA0631B76}"/>
              </a:ext>
            </a:extLst>
          </p:cNvPr>
          <p:cNvSpPr txBox="1">
            <a:spLocks/>
          </p:cNvSpPr>
          <p:nvPr/>
        </p:nvSpPr>
        <p:spPr>
          <a:xfrm>
            <a:off x="2090144" y="1847653"/>
            <a:ext cx="5089921" cy="653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6750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2. Multiply it by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665C39-D98C-B54E-9BF3-AEEDE570AAFD}"/>
              </a:ext>
            </a:extLst>
          </p:cNvPr>
          <p:cNvSpPr txBox="1">
            <a:spLocks/>
          </p:cNvSpPr>
          <p:nvPr/>
        </p:nvSpPr>
        <p:spPr>
          <a:xfrm>
            <a:off x="2090144" y="2619180"/>
            <a:ext cx="5089921" cy="653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6750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3. Add 10 to the number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9D434A-BDF4-384E-85DE-008B2D0D5246}"/>
              </a:ext>
            </a:extLst>
          </p:cNvPr>
          <p:cNvSpPr txBox="1">
            <a:spLocks/>
          </p:cNvSpPr>
          <p:nvPr/>
        </p:nvSpPr>
        <p:spPr>
          <a:xfrm>
            <a:off x="2090144" y="3390707"/>
            <a:ext cx="5089921" cy="653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6750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4. Divide total by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DBCA66-3174-714B-999F-E28D0CFF501D}"/>
              </a:ext>
            </a:extLst>
          </p:cNvPr>
          <p:cNvSpPr txBox="1">
            <a:spLocks/>
          </p:cNvSpPr>
          <p:nvPr/>
        </p:nvSpPr>
        <p:spPr>
          <a:xfrm>
            <a:off x="2090144" y="4162234"/>
            <a:ext cx="5089921" cy="653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67500" tIns="34290" rIns="68580" bIns="3429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5. Subtract number you picked from total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26B34-34E2-9D48-9DAB-68975B33E7A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1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2691-4081-5304-6B91-70F3019A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284"/>
            <a:ext cx="9143999" cy="6101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jaan" panose="03080902040302020200" pitchFamily="66" charset="-78"/>
                <a:cs typeface="Baloo Bhaijaan" panose="03080902040302020200" pitchFamily="66" charset="-78"/>
              </a:rPr>
              <a:t>A Brief History of Algebra</a:t>
            </a:r>
          </a:p>
        </p:txBody>
      </p:sp>
      <p:sp>
        <p:nvSpPr>
          <p:cNvPr id="13317" name="Text Box 81">
            <a:extLst>
              <a:ext uri="{FF2B5EF4-FFF2-40B4-BE49-F238E27FC236}">
                <a16:creationId xmlns:a16="http://schemas.microsoft.com/office/drawing/2014/main" id="{80625B0C-D89D-AA2B-542F-87C4921F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323" y="1352550"/>
            <a:ext cx="619335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Algebra began its journey as a branch of Mathematics around 1550 BC (around 5500 years ago) with people in Egypt using symbols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denote unknown numbers.</a:t>
            </a:r>
          </a:p>
          <a:p>
            <a:pPr algn="just"/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The word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‘algebra’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is derived from the title of the book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‘</a:t>
            </a:r>
            <a:r>
              <a:rPr lang="en-US" sz="1600" b="1" dirty="0" err="1">
                <a:solidFill>
                  <a:srgbClr val="00B050"/>
                </a:solidFill>
                <a:latin typeface="+mn-lt"/>
              </a:rPr>
              <a:t>Hisab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 Al-</a:t>
            </a:r>
            <a:r>
              <a:rPr lang="en-US" sz="1600" b="1" dirty="0" err="1">
                <a:solidFill>
                  <a:srgbClr val="00B050"/>
                </a:solidFill>
                <a:latin typeface="+mn-lt"/>
              </a:rPr>
              <a:t>jbar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+mn-lt"/>
              </a:rPr>
              <a:t>w’al-muqabalah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’</a:t>
            </a:r>
            <a:r>
              <a:rPr lang="en-US" sz="16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written about 825AD by an Arab mathematician 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Mohammed Ibn Musa Al Khwarizmi of Baghdad</a:t>
            </a:r>
            <a:r>
              <a:rPr lang="en-US" sz="2000" dirty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 </a:t>
            </a:r>
            <a:r>
              <a:rPr lang="en-ID" sz="1600" i="0" u="none" strike="noStrike" dirty="0">
                <a:solidFill>
                  <a:srgbClr val="000000"/>
                </a:solidFill>
                <a:effectLst/>
                <a:latin typeface="+mn-lt"/>
              </a:rPr>
              <a:t>From which we get the word algebra (meaning 'restoration of broken parts'). This book included many word problems, especially dealing with inheritance. 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ID" sz="1600" i="0" u="none" strike="noStrike" dirty="0">
                <a:solidFill>
                  <a:srgbClr val="000000"/>
                </a:solidFill>
                <a:effectLst/>
                <a:latin typeface="+mn-lt"/>
              </a:rPr>
              <a:t>Al-Khwarizmi</a:t>
            </a:r>
            <a:r>
              <a:rPr lang="en-US" sz="1600" dirty="0">
                <a:latin typeface="+mn-lt"/>
              </a:rPr>
              <a:t> is also called the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“Father of Algebra”</a:t>
            </a:r>
            <a:r>
              <a:rPr lang="en-US" sz="1600" b="1" dirty="0">
                <a:latin typeface="+mn-lt"/>
              </a:rPr>
              <a:t>. </a:t>
            </a:r>
            <a:r>
              <a:rPr lang="en-ID" sz="160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1600" dirty="0">
                <a:solidFill>
                  <a:srgbClr val="000000"/>
                </a:solidFill>
                <a:latin typeface="+mn-lt"/>
              </a:rPr>
              <a:t>He also h</a:t>
            </a:r>
            <a:r>
              <a:rPr lang="en-ID" sz="1600" i="0" u="none" strike="noStrike" dirty="0">
                <a:solidFill>
                  <a:srgbClr val="000000"/>
                </a:solidFill>
                <a:effectLst/>
                <a:latin typeface="+mn-lt"/>
              </a:rPr>
              <a:t>elped establish </a:t>
            </a:r>
            <a:r>
              <a:rPr lang="en-ID" sz="1600" i="0" u="none" strike="noStrike" dirty="0">
                <a:solidFill>
                  <a:srgbClr val="00B050"/>
                </a:solidFill>
                <a:effectLst/>
                <a:latin typeface="+mn-lt"/>
              </a:rPr>
              <a:t>widespread use of Hindu-Arabic numbers</a:t>
            </a:r>
            <a:r>
              <a:rPr lang="en-ID" sz="160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just"/>
            <a:endParaRPr lang="en-US" sz="16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F5A71A-A384-4F63-7917-AA611336D184}"/>
              </a:ext>
            </a:extLst>
          </p:cNvPr>
          <p:cNvSpPr/>
          <p:nvPr/>
        </p:nvSpPr>
        <p:spPr>
          <a:xfrm>
            <a:off x="129209" y="4244085"/>
            <a:ext cx="1897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2000505000000020004" pitchFamily="2" charset="77"/>
                <a:cs typeface="Arial" charset="0"/>
              </a:rPr>
              <a:t>Meet the HERO</a:t>
            </a:r>
            <a:b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2000505000000020004" pitchFamily="2" charset="77"/>
                <a:cs typeface="Arial" charset="0"/>
              </a:rPr>
            </a:b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2000505000000020004" pitchFamily="2" charset="77"/>
                <a:cs typeface="Arial" charset="0"/>
                <a:hlinkClick r:id="rId2"/>
              </a:rPr>
              <a:t>CLICK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2000505000000020004" pitchFamily="2" charset="77"/>
              <a:cs typeface="Arial" charset="0"/>
            </a:endParaRP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AB34A1AB-EB02-9BC4-9BAE-40E508A36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30EE6-91C3-1D86-C6F6-33A79F81E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059"/>
            <a:ext cx="2235200" cy="271893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B1CEC2-B7B6-EE48-92B8-E35DE5C63855}"/>
              </a:ext>
            </a:extLst>
          </p:cNvPr>
          <p:cNvSpPr txBox="1">
            <a:spLocks/>
          </p:cNvSpPr>
          <p:nvPr/>
        </p:nvSpPr>
        <p:spPr>
          <a:xfrm>
            <a:off x="0" y="582580"/>
            <a:ext cx="9144000" cy="769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7500" tIns="34290" rIns="68580" bIns="3429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The Answer will be </a:t>
            </a:r>
            <a:r>
              <a:rPr lang="en-US" sz="40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5</a:t>
            </a:r>
            <a:r>
              <a:rPr lang="en-US" sz="32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 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C7703-89C7-F841-98F8-95A29187CB33}"/>
                  </a:ext>
                </a:extLst>
              </p:cNvPr>
              <p:cNvSpPr txBox="1"/>
              <p:nvPr/>
            </p:nvSpPr>
            <p:spPr>
              <a:xfrm>
                <a:off x="408979" y="1678259"/>
                <a:ext cx="8326041" cy="266431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Step 1:</a:t>
                </a:r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 Let the number be </a:t>
                </a:r>
                <a:r>
                  <a:rPr lang="en-US" sz="2400" dirty="0">
                    <a:solidFill>
                      <a:srgbClr val="F30DA6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x</a:t>
                </a:r>
              </a:p>
              <a:p>
                <a:pPr algn="just"/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Step 2: If it is multiplied by </a:t>
                </a:r>
                <a:r>
                  <a:rPr lang="en-US" sz="2400" dirty="0">
                    <a:solidFill>
                      <a:srgbClr val="F30DA6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2  2x</a:t>
                </a:r>
              </a:p>
              <a:p>
                <a:pPr algn="just"/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Step 3: Add 10 to the number </a:t>
                </a:r>
                <a:r>
                  <a:rPr lang="en-US" sz="2400" dirty="0">
                    <a:solidFill>
                      <a:srgbClr val="FF0000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rgbClr val="F30DA6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2x + 10</a:t>
                </a:r>
              </a:p>
              <a:p>
                <a:pPr algn="just"/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Step 4: Divide total by 2 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30DA6"/>
                            </a:solidFill>
                            <a:latin typeface="Arial Rounded MT Bold" panose="020F0704030504030204" pitchFamily="34" charset="77"/>
                            <a:cs typeface="Arial" panose="020B0604020202020204" pitchFamily="34" charset="0"/>
                            <a:sym typeface="Wingdings" pitchFamily="2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30DA6"/>
                            </a:solidFill>
                            <a:latin typeface="Arial Rounded MT Bold" panose="020F0704030504030204" pitchFamily="34" charset="77"/>
                            <a:cs typeface="Arial" panose="020B0604020202020204" pitchFamily="34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30DA6"/>
                            </a:solidFill>
                            <a:latin typeface="Arial Rounded MT Bold" panose="020F0704030504030204" pitchFamily="34" charset="77"/>
                            <a:cs typeface="Arial" panose="020B0604020202020204" pitchFamily="34" charset="0"/>
                            <a:sym typeface="Wingdings" pitchFamily="2" charset="2"/>
                          </a:rPr>
                          <m:t> + 10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30DA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30DA6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 = x + 5</a:t>
                </a:r>
                <a:endParaRPr lang="en-US" sz="2400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</a:rPr>
                  <a:t>Step 5:</a:t>
                </a:r>
                <a:r>
                  <a:rPr lang="en-US" sz="2400" dirty="0"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 Subtract number you picked (i.e. x) from total  </a:t>
                </a:r>
                <a:r>
                  <a:rPr lang="en-US" sz="2400" dirty="0">
                    <a:solidFill>
                      <a:srgbClr val="FF0000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rgbClr val="F30DA6"/>
                    </a:solidFill>
                    <a:latin typeface="Arial Rounded MT Bold" panose="020F0704030504030204" pitchFamily="34" charset="77"/>
                    <a:cs typeface="Arial" panose="020B0604020202020204" pitchFamily="34" charset="0"/>
                    <a:sym typeface="Wingdings" pitchFamily="2" charset="2"/>
                  </a:rPr>
                  <a:t>x + 5 – x = </a:t>
                </a:r>
                <a:r>
                  <a:rPr lang="en-US" sz="3200" b="1" dirty="0">
                    <a:solidFill>
                      <a:srgbClr val="F30DA6"/>
                    </a:solidFill>
                    <a:latin typeface="Arial Rounded MT Bold" panose="020F0704030504030204" pitchFamily="34" charset="77"/>
                    <a:sym typeface="Wingdings" pitchFamily="2" charset="2"/>
                  </a:rPr>
                  <a:t>5 </a:t>
                </a:r>
                <a:endParaRPr lang="en-US" sz="3200" b="1" dirty="0">
                  <a:solidFill>
                    <a:srgbClr val="F30DA6"/>
                  </a:solidFill>
                  <a:latin typeface="Arial Rounded MT Bold" panose="020F0704030504030204" pitchFamily="34" charset="77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C7703-89C7-F841-98F8-95A29187C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9" y="1678259"/>
                <a:ext cx="8326041" cy="2664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EB9E463-B983-5948-9505-CEC7997C3E3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43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115050" y="351111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7030A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SUMMARY</a:t>
            </a:r>
            <a:endParaRPr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109A0C-8946-A188-6913-1AD6AEB31F79}"/>
              </a:ext>
            </a:extLst>
          </p:cNvPr>
          <p:cNvGrpSpPr/>
          <p:nvPr/>
        </p:nvGrpSpPr>
        <p:grpSpPr>
          <a:xfrm>
            <a:off x="6934200" y="2259349"/>
            <a:ext cx="2430170" cy="2525717"/>
            <a:chOff x="6934200" y="2281564"/>
            <a:chExt cx="2483625" cy="25875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F22BD2-DF6C-AF63-E8B1-19E04840121B}"/>
                </a:ext>
              </a:extLst>
            </p:cNvPr>
            <p:cNvSpPr txBox="1"/>
            <p:nvPr/>
          </p:nvSpPr>
          <p:spPr>
            <a:xfrm>
              <a:off x="6934200" y="4490712"/>
              <a:ext cx="2483625" cy="378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cs typeface="Baloo Bhaijaan" panose="03080902040302020200" pitchFamily="66" charset="-78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44A6E0-D8D4-CFC4-DD8E-DC0DE69B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2281564"/>
              <a:ext cx="2170817" cy="217081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F034D7-4367-26D0-7759-6B6CD9EA6CA2}"/>
              </a:ext>
            </a:extLst>
          </p:cNvPr>
          <p:cNvSpPr txBox="1"/>
          <p:nvPr/>
        </p:nvSpPr>
        <p:spPr>
          <a:xfrm>
            <a:off x="126201" y="991983"/>
            <a:ext cx="6664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indent="-557213" algn="just">
              <a:buAutoNum type="arabicPeriod"/>
            </a:pPr>
            <a:r>
              <a:rPr lang="en-IN" sz="2400" dirty="0">
                <a:latin typeface="Arial Rounded MT Bold" panose="020F0704030504030204" pitchFamily="34" charset="77"/>
              </a:rPr>
              <a:t>The letters which are used to represent numbers are called </a:t>
            </a:r>
            <a:r>
              <a:rPr lang="en-IN" sz="24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Literal Numbers or Literals.</a:t>
            </a:r>
          </a:p>
          <a:p>
            <a:pPr marL="557213" indent="-557213" algn="just">
              <a:buAutoNum type="arabicPeriod"/>
            </a:pPr>
            <a:r>
              <a:rPr lang="en-IN" sz="2400" dirty="0">
                <a:latin typeface="Arial Rounded MT Bold" panose="020F0704030504030204" pitchFamily="34" charset="77"/>
              </a:rPr>
              <a:t>Literal numbers </a:t>
            </a:r>
            <a:r>
              <a:rPr lang="en-IN" sz="24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obey all the properties </a:t>
            </a:r>
            <a:r>
              <a:rPr lang="en-IN" sz="2400" dirty="0">
                <a:latin typeface="Arial Rounded MT Bold" panose="020F0704030504030204" pitchFamily="34" charset="77"/>
              </a:rPr>
              <a:t>regarding the operation of addition, subtraction, multiplication or division.</a:t>
            </a:r>
          </a:p>
          <a:p>
            <a:pPr marL="557213" indent="-557213" algn="just">
              <a:buAutoNum type="arabicPeriod"/>
            </a:pPr>
            <a:r>
              <a:rPr lang="en-IN" sz="2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Constant</a:t>
            </a:r>
            <a:r>
              <a:rPr lang="en-IN" sz="2400" dirty="0">
                <a:latin typeface="Arial Rounded MT Bold" panose="020F0704030504030204" pitchFamily="34" charset="77"/>
              </a:rPr>
              <a:t> is a quantity which does not change its value.</a:t>
            </a:r>
          </a:p>
          <a:p>
            <a:pPr marL="557213" indent="-557213" algn="just">
              <a:buAutoNum type="arabicPeriod"/>
            </a:pPr>
            <a:r>
              <a:rPr lang="en-IN" sz="240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Variable</a:t>
            </a:r>
            <a:r>
              <a:rPr lang="en-IN" sz="2400" dirty="0">
                <a:latin typeface="Arial Rounded MT Bold" panose="020F0704030504030204" pitchFamily="34" charset="77"/>
              </a:rPr>
              <a:t> is a quantity which changes its value.</a:t>
            </a:r>
          </a:p>
        </p:txBody>
      </p:sp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AD05E284-CF7E-8B37-9360-1832975E8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115050" y="218097"/>
            <a:ext cx="8913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7030A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SUMMARY</a:t>
            </a:r>
            <a:endParaRPr sz="3600" dirty="0"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109A0C-8946-A188-6913-1AD6AEB31F79}"/>
              </a:ext>
            </a:extLst>
          </p:cNvPr>
          <p:cNvGrpSpPr/>
          <p:nvPr/>
        </p:nvGrpSpPr>
        <p:grpSpPr>
          <a:xfrm>
            <a:off x="0" y="2753286"/>
            <a:ext cx="2430170" cy="2525717"/>
            <a:chOff x="6934200" y="2281564"/>
            <a:chExt cx="2483625" cy="25875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F22BD2-DF6C-AF63-E8B1-19E04840121B}"/>
                </a:ext>
              </a:extLst>
            </p:cNvPr>
            <p:cNvSpPr txBox="1"/>
            <p:nvPr/>
          </p:nvSpPr>
          <p:spPr>
            <a:xfrm>
              <a:off x="6934200" y="4490712"/>
              <a:ext cx="2483625" cy="378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cs typeface="Baloo Bhaijaan" panose="03080902040302020200" pitchFamily="66" charset="-78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44A6E0-D8D4-CFC4-DD8E-DC0DE69B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2281564"/>
              <a:ext cx="2170817" cy="217081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F034D7-4367-26D0-7759-6B6CD9EA6CA2}"/>
              </a:ext>
            </a:extLst>
          </p:cNvPr>
          <p:cNvSpPr txBox="1"/>
          <p:nvPr/>
        </p:nvSpPr>
        <p:spPr>
          <a:xfrm>
            <a:off x="2124095" y="811797"/>
            <a:ext cx="6664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indent="-557213" algn="just">
              <a:buFont typeface="+mj-lt"/>
              <a:buAutoNum type="arabicPeriod" startAt="5"/>
            </a:pPr>
            <a:r>
              <a:rPr lang="en-IN" sz="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Algebraic Expression </a:t>
            </a:r>
            <a:r>
              <a:rPr lang="en-IN" sz="2000" dirty="0">
                <a:latin typeface="Arial Rounded MT Bold" panose="020F0704030504030204" pitchFamily="34" charset="77"/>
              </a:rPr>
              <a:t>is a combination of numbers, literal numbers and fundamental questions.</a:t>
            </a:r>
          </a:p>
          <a:p>
            <a:pPr marL="557213" indent="-557213" algn="just">
              <a:buFont typeface="Arial"/>
              <a:buAutoNum type="arabicPeriod" startAt="5"/>
            </a:pPr>
            <a:r>
              <a:rPr lang="en-IN" sz="2000" dirty="0">
                <a:latin typeface="Arial Rounded MT Bold" panose="020F0704030504030204" pitchFamily="34" charset="77"/>
              </a:rPr>
              <a:t>Parts of an algebraic expression separated by the symbols (+) and (-) are called the </a:t>
            </a:r>
            <a:r>
              <a:rPr lang="en-IN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terms</a:t>
            </a:r>
            <a:r>
              <a:rPr lang="en-IN" sz="2000" dirty="0">
                <a:latin typeface="Arial Rounded MT Bold" panose="020F0704030504030204" pitchFamily="34" charset="77"/>
              </a:rPr>
              <a:t>. </a:t>
            </a:r>
          </a:p>
          <a:p>
            <a:pPr marL="557213" indent="-557213" algn="just">
              <a:buFont typeface="Arial"/>
              <a:buAutoNum type="arabicPeriod" startAt="5"/>
            </a:pPr>
            <a:r>
              <a:rPr lang="en-IN" sz="2000" dirty="0">
                <a:latin typeface="Arial Rounded MT Bold" panose="020F0704030504030204" pitchFamily="34" charset="77"/>
              </a:rPr>
              <a:t>Terms having same variables are called </a:t>
            </a:r>
            <a:r>
              <a:rPr lang="en-IN" sz="200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Like Terms</a:t>
            </a:r>
            <a:r>
              <a:rPr lang="en-IN" sz="2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IN" sz="2000" dirty="0">
                <a:latin typeface="Arial Rounded MT Bold" panose="020F0704030504030204" pitchFamily="34" charset="77"/>
              </a:rPr>
              <a:t>and terms having different variables are called </a:t>
            </a:r>
            <a:r>
              <a:rPr lang="en-IN" sz="2000" dirty="0">
                <a:solidFill>
                  <a:srgbClr val="F30DA6"/>
                </a:solidFill>
                <a:latin typeface="Arial Rounded MT Bold" panose="020F0704030504030204" pitchFamily="34" charset="77"/>
              </a:rPr>
              <a:t>Unlike Terms</a:t>
            </a:r>
            <a:r>
              <a:rPr lang="en-IN" sz="2000" dirty="0">
                <a:latin typeface="Arial Rounded MT Bold" panose="020F0704030504030204" pitchFamily="34" charset="77"/>
              </a:rPr>
              <a:t>.</a:t>
            </a:r>
          </a:p>
          <a:p>
            <a:pPr marL="557213" indent="-557213" algn="just">
              <a:buAutoNum type="arabicPeriod" startAt="5"/>
            </a:pPr>
            <a:r>
              <a:rPr lang="en-IN" sz="2000" dirty="0">
                <a:latin typeface="Arial Rounded MT Bold" panose="020F0704030504030204" pitchFamily="34" charset="77"/>
              </a:rPr>
              <a:t>For addition and subtraction of algebraic expression 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only like terms are to be added or subtracted </a:t>
            </a:r>
            <a:r>
              <a:rPr lang="en-IN" sz="2000" dirty="0">
                <a:latin typeface="Arial Rounded MT Bold" panose="020F0704030504030204" pitchFamily="34" charset="77"/>
              </a:rPr>
              <a:t>in both 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horizontal and column method.</a:t>
            </a:r>
          </a:p>
        </p:txBody>
      </p:sp>
    </p:spTree>
    <p:extLst>
      <p:ext uri="{BB962C8B-B14F-4D97-AF65-F5344CB8AC3E}">
        <p14:creationId xmlns:p14="http://schemas.microsoft.com/office/powerpoint/2010/main" val="10778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642939" y="117873"/>
            <a:ext cx="7598569" cy="10922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latin typeface="Arial Rounded MT Bold" panose="020F0704030504030204" pitchFamily="34" charset="77"/>
              </a:rPr>
              <a:t>Mind Mapping Diagram </a:t>
            </a:r>
          </a:p>
        </p:txBody>
      </p:sp>
      <p:pic>
        <p:nvPicPr>
          <p:cNvPr id="5" name="Content Placeholder 4" descr="Annotation 2020-04-17 1706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849" y="1103971"/>
            <a:ext cx="7684727" cy="3601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DE558-15CE-3340-8038-C36B60ACC49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7666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1"/>
            <a:ext cx="9156308" cy="5151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064"/>
            <a:ext cx="392604" cy="4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2955" r="32550" b="5564"/>
          <a:stretch/>
        </p:blipFill>
        <p:spPr>
          <a:xfrm>
            <a:off x="556098" y="176983"/>
            <a:ext cx="598252" cy="2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9750"/>
            <a:ext cx="2315695" cy="179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6479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jan Pro 3" pitchFamily="18" charset="0"/>
              </a:rPr>
              <a:t>Thanks</a:t>
            </a:r>
          </a:p>
          <a:p>
            <a:r>
              <a:rPr lang="en-US" dirty="0">
                <a:latin typeface="Trajan Pro 3" pitchFamily="18" charset="0"/>
              </a:rPr>
              <a:t>for your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1" y="155158"/>
            <a:ext cx="598250" cy="3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5a0c9ab9a_2_48"/>
          <p:cNvSpPr txBox="1">
            <a:spLocks noGrp="1"/>
          </p:cNvSpPr>
          <p:nvPr>
            <p:ph type="title"/>
          </p:nvPr>
        </p:nvSpPr>
        <p:spPr>
          <a:xfrm>
            <a:off x="0" y="560719"/>
            <a:ext cx="9144000" cy="593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D" sz="3600" b="1" i="1" u="none" strike="noStrike" cap="none" dirty="0">
                <a:solidFill>
                  <a:srgbClr val="002060"/>
                </a:solidFill>
                <a:latin typeface="Chalkduster" panose="03050602040202020205" pitchFamily="66" charset="77"/>
                <a:ea typeface="Arial"/>
                <a:cs typeface="Arial" panose="020B0604020202020204" pitchFamily="34" charset="0"/>
                <a:sym typeface="Arial"/>
              </a:rPr>
              <a:t>What is Algebra?</a:t>
            </a:r>
            <a:endParaRPr sz="3600" dirty="0">
              <a:solidFill>
                <a:srgbClr val="002060"/>
              </a:solidFill>
              <a:latin typeface="Chalkduster" panose="03050602040202020205" pitchFamily="66" charset="7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5A1B6-E891-EA03-635D-085A4D2AFBFC}"/>
              </a:ext>
            </a:extLst>
          </p:cNvPr>
          <p:cNvSpPr txBox="1"/>
          <p:nvPr/>
        </p:nvSpPr>
        <p:spPr>
          <a:xfrm>
            <a:off x="533400" y="1461024"/>
            <a:ext cx="7239000" cy="1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The part of the mathematics in which letters and other general symbols are used to represent numbers and quantities in formulae and equations.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146235-948C-A8BF-58CF-7AA56B69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1" y="2312123"/>
            <a:ext cx="2202104" cy="248285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88C0DE4-EADF-97DC-E80C-873DFAC0E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8600" y="4219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059" y="715743"/>
            <a:ext cx="7598569" cy="3216728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cs typeface="Arial" panose="020B0604020202020204" pitchFamily="34" charset="0"/>
              </a:rPr>
              <a:t>6 +   q    =    10		</a:t>
            </a:r>
          </a:p>
          <a:p>
            <a:pPr marL="82296" indent="0">
              <a:spcBef>
                <a:spcPts val="0"/>
              </a:spcBef>
              <a:buNone/>
            </a:pPr>
            <a:endParaRPr lang="en-GB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0B050"/>
                </a:solidFill>
                <a:cs typeface="Arial" panose="020B0604020202020204" pitchFamily="34" charset="0"/>
              </a:rPr>
              <a:t>q = 4</a:t>
            </a:r>
          </a:p>
          <a:p>
            <a:pPr marL="82296" indent="0">
              <a:spcBef>
                <a:spcPts val="0"/>
              </a:spcBef>
              <a:buNone/>
            </a:pPr>
            <a:endParaRPr lang="en-GB" sz="1800" b="1" dirty="0">
              <a:cs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cs typeface="Arial" panose="020B0604020202020204" pitchFamily="34" charset="0"/>
              </a:rPr>
              <a:t>Can you solve?</a:t>
            </a:r>
          </a:p>
          <a:p>
            <a:pPr marL="82296" indent="0">
              <a:spcBef>
                <a:spcPts val="0"/>
              </a:spcBef>
              <a:buNone/>
            </a:pPr>
            <a:endParaRPr lang="en-GB" sz="1800" b="1" dirty="0">
              <a:cs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cs typeface="Arial" panose="020B0604020202020204" pitchFamily="34" charset="0"/>
              </a:rPr>
              <a:t>2 +   x     =    10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cs typeface="Arial" panose="020B0604020202020204" pitchFamily="34" charset="0"/>
              </a:rPr>
              <a:t>x = 8</a:t>
            </a:r>
          </a:p>
          <a:p>
            <a:pPr marL="82296" indent="0">
              <a:spcBef>
                <a:spcPts val="0"/>
              </a:spcBef>
              <a:buNone/>
            </a:pPr>
            <a:endParaRPr lang="en-GB" sz="1800" b="1" dirty="0">
              <a:cs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GB" sz="1800" b="1" dirty="0">
                <a:cs typeface="Arial" panose="020B0604020202020204" pitchFamily="34" charset="0"/>
              </a:rPr>
              <a:t>So letters in Maths are just missing numbers.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755E3-6557-644C-8DE5-06C590F13D63}"/>
              </a:ext>
            </a:extLst>
          </p:cNvPr>
          <p:cNvSpPr txBox="1"/>
          <p:nvPr/>
        </p:nvSpPr>
        <p:spPr>
          <a:xfrm>
            <a:off x="1396093" y="3788228"/>
            <a:ext cx="2302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8473B-8C04-C044-84D7-0791053D308A}"/>
              </a:ext>
            </a:extLst>
          </p:cNvPr>
          <p:cNvSpPr txBox="1"/>
          <p:nvPr/>
        </p:nvSpPr>
        <p:spPr>
          <a:xfrm>
            <a:off x="1066800" y="3690749"/>
            <a:ext cx="6776357" cy="1003736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7030A0"/>
                </a:solidFill>
                <a:cs typeface="Times New Roman" panose="02020603050405020304" pitchFamily="18" charset="0"/>
              </a:rPr>
              <a:t>When letters of alphabet represent numbers, they are called Literal Numbers.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7DE5C-38A7-9A4B-B70A-26B187D425F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82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68AEAE3A-EDE2-1343-86F8-5F36C8CC3C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106052"/>
            <a:ext cx="8229600" cy="4037448"/>
          </a:xfrm>
        </p:spPr>
        <p:txBody>
          <a:bodyPr/>
          <a:lstStyle/>
          <a:p>
            <a:pPr marL="457200" indent="-457200"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Use algebra to write: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>
                <a:solidFill>
                  <a:schemeClr val="tx1"/>
                </a:solidFill>
              </a:rPr>
              <a:t>2 less than x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/>
              <a:t>4</a:t>
            </a:r>
            <a:r>
              <a:rPr lang="en-GB" altLang="en-US" sz="2400" b="1" dirty="0">
                <a:solidFill>
                  <a:schemeClr val="tx1"/>
                </a:solidFill>
              </a:rPr>
              <a:t> more than d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/>
              <a:t>6</a:t>
            </a:r>
            <a:r>
              <a:rPr lang="en-GB" altLang="en-US" sz="2400" b="1" dirty="0">
                <a:solidFill>
                  <a:schemeClr val="tx1"/>
                </a:solidFill>
              </a:rPr>
              <a:t> together with a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>
                <a:solidFill>
                  <a:schemeClr val="tx1"/>
                </a:solidFill>
              </a:rPr>
              <a:t>y more than g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/>
              <a:t>z</a:t>
            </a:r>
            <a:r>
              <a:rPr lang="en-GB" altLang="en-US" sz="2400" b="1" dirty="0">
                <a:solidFill>
                  <a:schemeClr val="tx1"/>
                </a:solidFill>
              </a:rPr>
              <a:t> less than q</a:t>
            </a:r>
          </a:p>
          <a:p>
            <a:pPr marL="457200" indent="-457200">
              <a:buFontTx/>
              <a:buAutoNum type="arabicParenR"/>
            </a:pPr>
            <a:r>
              <a:rPr lang="en-GB" altLang="en-US" sz="2400" b="1" dirty="0">
                <a:solidFill>
                  <a:schemeClr val="tx1"/>
                </a:solidFill>
              </a:rPr>
              <a:t>m less than 5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66D7-1766-8844-8075-E687335B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69" y="1485067"/>
            <a:ext cx="166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x – 2</a:t>
            </a:r>
            <a:endParaRPr lang="en-US" altLang="en-US" sz="24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1CE2F-B1A5-2C46-B8CC-86D51C39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69" y="1974459"/>
            <a:ext cx="166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 + 4</a:t>
            </a:r>
            <a:endParaRPr lang="en-US" altLang="en-US" sz="2400" b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129A6-B553-4442-82F1-450DDBED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69" y="2404442"/>
            <a:ext cx="150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30DA6"/>
                </a:solidFill>
                <a:latin typeface="+mn-lt"/>
              </a:rPr>
              <a:t>a + 6</a:t>
            </a:r>
            <a:endParaRPr lang="en-US" altLang="en-US" sz="2400" b="1" u="sng" dirty="0">
              <a:solidFill>
                <a:srgbClr val="F30DA6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BE59A-0E3C-104D-92F8-742FFAEA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69" y="2866107"/>
            <a:ext cx="150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7030A0"/>
                </a:solidFill>
                <a:latin typeface="+mn-lt"/>
              </a:rPr>
              <a:t>y + g</a:t>
            </a:r>
            <a:endParaRPr lang="en-US" altLang="en-US" sz="2400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6324D-BA43-8E46-9993-A7795A56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69" y="3340620"/>
            <a:ext cx="1446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C000"/>
                </a:solidFill>
                <a:latin typeface="+mn-lt"/>
              </a:rPr>
              <a:t>q - z</a:t>
            </a:r>
            <a:endParaRPr lang="en-US" altLang="en-US" sz="2400" b="1" u="sng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7DFE-2D0E-AE4C-BED5-28A6C79A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018" y="3722343"/>
            <a:ext cx="1446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  <a:latin typeface="+mn-lt"/>
              </a:rPr>
              <a:t>5 - m</a:t>
            </a:r>
            <a:endParaRPr lang="en-US" altLang="en-US" sz="24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8D051-7560-F547-861B-6D7D6D8C5E1E}"/>
              </a:ext>
            </a:extLst>
          </p:cNvPr>
          <p:cNvSpPr txBox="1"/>
          <p:nvPr/>
        </p:nvSpPr>
        <p:spPr>
          <a:xfrm>
            <a:off x="0" y="508429"/>
            <a:ext cx="91439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Try this yourself!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C112CF-37B1-B94E-8099-6D6AE364B9B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345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A484DC-7843-B4DD-D5A4-7557C5239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381"/>
            <a:ext cx="9144000" cy="5066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Baloo Bhaijaan" panose="03080902040302020200" pitchFamily="66" charset="-78"/>
                <a:cs typeface="Baloo Bhaijaan" panose="03080902040302020200" pitchFamily="66" charset="-78"/>
              </a:rPr>
              <a:t>What is Algebraic Expression?</a:t>
            </a:r>
            <a:endParaRPr lang="en-US" altLang="en-US" sz="3600" b="1" dirty="0">
              <a:latin typeface="Baloo Bhaijaan" panose="03080902040302020200" pitchFamily="66" charset="-78"/>
              <a:cs typeface="Baloo Bhaijaan" panose="03080902040302020200" pitchFamily="66" charset="-78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7687A3-1F92-1B12-8AAA-7D1291C02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600" y="1192003"/>
            <a:ext cx="5829300" cy="114764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A combination of numbers, literal numbers and the fundamental operations is called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</a:rPr>
              <a:t>an Algebraic Expression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u="sng" dirty="0"/>
              <a:t>Example: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/>
              <a:t>5x + 3y – 4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5x, 3y and 4 </a:t>
            </a:r>
            <a:r>
              <a:rPr lang="en-US" sz="2400" b="1" dirty="0"/>
              <a:t>are the parts separated by </a:t>
            </a:r>
            <a:r>
              <a:rPr lang="en-US" sz="2400" b="1" dirty="0">
                <a:solidFill>
                  <a:srgbClr val="0070C0"/>
                </a:solidFill>
              </a:rPr>
              <a:t>the symbols (+) and (-) signs.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FD646-5143-744D-244C-227CF7EEB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0001" r="2593" b="8518"/>
          <a:stretch/>
        </p:blipFill>
        <p:spPr>
          <a:xfrm>
            <a:off x="112403" y="2408392"/>
            <a:ext cx="2549210" cy="2190727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9B94327-DAB3-F3A1-53BE-2E2105C31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5191" y="420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CEA6F2DA-2D00-0747-A439-DAF9B99D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24570"/>
            <a:ext cx="7598569" cy="3346847"/>
          </a:xfrm>
        </p:spPr>
        <p:txBody>
          <a:bodyPr/>
          <a:lstStyle/>
          <a:p>
            <a:r>
              <a:rPr lang="en-GB" altLang="en-US" sz="2700" b="1" dirty="0">
                <a:latin typeface="Garamond" panose="02020404030301010803" pitchFamily="18" charset="0"/>
              </a:rPr>
              <a:t>How many sweets are in this bag?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0BEA8-F281-7D84-0AA8-56AED368486D}"/>
              </a:ext>
            </a:extLst>
          </p:cNvPr>
          <p:cNvGrpSpPr/>
          <p:nvPr/>
        </p:nvGrpSpPr>
        <p:grpSpPr>
          <a:xfrm>
            <a:off x="2590800" y="2172293"/>
            <a:ext cx="4081464" cy="1651399"/>
            <a:chOff x="3050381" y="1869281"/>
            <a:chExt cx="4081464" cy="1651399"/>
          </a:xfrm>
        </p:grpSpPr>
        <p:pic>
          <p:nvPicPr>
            <p:cNvPr id="9220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C13E2E17-5E19-6C43-BE8D-81870994E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5644754" y="2028825"/>
              <a:ext cx="49530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40166605-E127-9C47-8E77-81FEFB914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5913835" y="2697956"/>
              <a:ext cx="49530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80A593FD-3A06-104A-80BD-2AD2328C2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6635355" y="2776537"/>
              <a:ext cx="49649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" descr="http://t3.gstatic.com/images?q=tbn:ANd9GcTstFEYkkaoUK0QpfKT8X45LXSdwW-q5BNmKWtIDsiZvDLuWvMOiQ">
              <a:extLst>
                <a:ext uri="{FF2B5EF4-FFF2-40B4-BE49-F238E27FC236}">
                  <a16:creationId xmlns:a16="http://schemas.microsoft.com/office/drawing/2014/main" id="{F92CA099-F395-3545-9FAE-588C20E9D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86" b="22224"/>
            <a:stretch>
              <a:fillRect/>
            </a:stretch>
          </p:blipFill>
          <p:spPr bwMode="auto">
            <a:xfrm>
              <a:off x="6387704" y="1869281"/>
              <a:ext cx="49530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7">
              <a:extLst>
                <a:ext uri="{FF2B5EF4-FFF2-40B4-BE49-F238E27FC236}">
                  <a16:creationId xmlns:a16="http://schemas.microsoft.com/office/drawing/2014/main" id="{7ADCF016-74A0-D949-8280-45D2D2872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381" y="2313386"/>
              <a:ext cx="1104900" cy="1207294"/>
              <a:chOff x="1043608" y="2492896"/>
              <a:chExt cx="1474206" cy="1610008"/>
            </a:xfrm>
          </p:grpSpPr>
          <p:pic>
            <p:nvPicPr>
              <p:cNvPr id="9227" name="Picture 3" descr="C:\Documents and Settings\staff.prs\Local Settings\Temporary Internet Files\Content.IE5\14A0KQQU\MC900290914[1].wmf">
                <a:extLst>
                  <a:ext uri="{FF2B5EF4-FFF2-40B4-BE49-F238E27FC236}">
                    <a16:creationId xmlns:a16="http://schemas.microsoft.com/office/drawing/2014/main" id="{355E10A2-9EAC-F647-A6C9-7CB7523A4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492896"/>
                <a:ext cx="1474206" cy="161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8" name="TextBox 3">
                <a:extLst>
                  <a:ext uri="{FF2B5EF4-FFF2-40B4-BE49-F238E27FC236}">
                    <a16:creationId xmlns:a16="http://schemas.microsoft.com/office/drawing/2014/main" id="{B246D976-5845-414B-8DFE-72789DC84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6655" y="3026170"/>
                <a:ext cx="504056" cy="800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n-GB" altLang="en-US" sz="3300" b="1"/>
                  <a:t>n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A20102-56C3-AE49-9C9A-3A7642E4F5D2}"/>
                </a:ext>
              </a:extLst>
            </p:cNvPr>
            <p:cNvCxnSpPr/>
            <p:nvPr/>
          </p:nvCxnSpPr>
          <p:spPr>
            <a:xfrm flipH="1">
              <a:off x="4139805" y="2216944"/>
              <a:ext cx="1458515" cy="3012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1F3D84-C94C-3A4C-98FE-64C47ADCA9FB}"/>
                </a:ext>
              </a:extLst>
            </p:cNvPr>
            <p:cNvCxnSpPr/>
            <p:nvPr/>
          </p:nvCxnSpPr>
          <p:spPr>
            <a:xfrm flipH="1" flipV="1">
              <a:off x="4200525" y="2697957"/>
              <a:ext cx="1458516" cy="150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6F294885-AE20-D848-B4EE-599AADF92232}"/>
              </a:ext>
            </a:extLst>
          </p:cNvPr>
          <p:cNvSpPr txBox="1">
            <a:spLocks/>
          </p:cNvSpPr>
          <p:nvPr/>
        </p:nvSpPr>
        <p:spPr>
          <a:xfrm>
            <a:off x="0" y="602455"/>
            <a:ext cx="9143999" cy="612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latin typeface="+mn-lt"/>
              </a:rPr>
              <a:t>Activity - 1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8B664-8DD2-044E-84C9-73072A3725C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755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2069</Words>
  <Application>Microsoft Macintosh PowerPoint</Application>
  <PresentationFormat>On-screen Show (16:9)</PresentationFormat>
  <Paragraphs>312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Arial Rounded MT Bold</vt:lpstr>
      <vt:lpstr>Baloo Bhaijaan</vt:lpstr>
      <vt:lpstr>Calibri</vt:lpstr>
      <vt:lpstr>Cambria Math</vt:lpstr>
      <vt:lpstr>Chalkduster</vt:lpstr>
      <vt:lpstr>Garamond</vt:lpstr>
      <vt:lpstr>Lucida Sans Unicode</vt:lpstr>
      <vt:lpstr>Montserrat</vt:lpstr>
      <vt:lpstr>Segoe UI Semilight</vt:lpstr>
      <vt:lpstr>Trajan Pro 3</vt:lpstr>
      <vt:lpstr>Wingdings 3</vt:lpstr>
      <vt:lpstr>Office Theme</vt:lpstr>
      <vt:lpstr>PowerPoint Presentation</vt:lpstr>
      <vt:lpstr>PowerPoint Presentation</vt:lpstr>
      <vt:lpstr>PowerPoint Presentation</vt:lpstr>
      <vt:lpstr>A Brief History of Algebra</vt:lpstr>
      <vt:lpstr>What is Algebra?</vt:lpstr>
      <vt:lpstr>PowerPoint Presentation</vt:lpstr>
      <vt:lpstr>PowerPoint Presentation</vt:lpstr>
      <vt:lpstr>What is Algebraic Expression?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ON  ALGEBRAIC EXPRESSIONS</vt:lpstr>
      <vt:lpstr>Addition of algebraic expressions</vt:lpstr>
      <vt:lpstr>Addition of Monomials</vt:lpstr>
      <vt:lpstr>Addition of Monomials</vt:lpstr>
      <vt:lpstr>Addition of BinomiAls</vt:lpstr>
      <vt:lpstr>1. Horizontal Method</vt:lpstr>
      <vt:lpstr>2. Column Method</vt:lpstr>
      <vt:lpstr>Subtraction of algebraic expressions</vt:lpstr>
      <vt:lpstr>Subtraction of algebraic expressions</vt:lpstr>
      <vt:lpstr>PowerPoint Presentation</vt:lpstr>
      <vt:lpstr>Try it Yourself !</vt:lpstr>
      <vt:lpstr>Evaluation of Algebraic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Find the Solution?</vt:lpstr>
      <vt:lpstr>PowerPoint Presentation</vt:lpstr>
      <vt:lpstr>SUMMARY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 1</cp:lastModifiedBy>
  <cp:revision>130</cp:revision>
  <dcterms:created xsi:type="dcterms:W3CDTF">2021-01-15T04:15:16Z</dcterms:created>
  <dcterms:modified xsi:type="dcterms:W3CDTF">2023-11-06T01:06:34Z</dcterms:modified>
</cp:coreProperties>
</file>