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6" r:id="rId7"/>
    <p:sldId id="267" r:id="rId8"/>
    <p:sldId id="268" r:id="rId9"/>
    <p:sldId id="269" r:id="rId10"/>
    <p:sldId id="261" r:id="rId11"/>
    <p:sldId id="262" r:id="rId12"/>
    <p:sldId id="263" r:id="rId13"/>
    <p:sldId id="264" r:id="rId14"/>
    <p:sldId id="265"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E6E2602-5D03-40EF-963B-CD945EC27FE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3181338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6E2602-5D03-40EF-963B-CD945EC27FE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600746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6E2602-5D03-40EF-963B-CD945EC27FE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474747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6E2602-5D03-40EF-963B-CD945EC27FE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65799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6E2602-5D03-40EF-963B-CD945EC27FE5}"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42925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E6E2602-5D03-40EF-963B-CD945EC27FE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88791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E6E2602-5D03-40EF-963B-CD945EC27FE5}"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197453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E6E2602-5D03-40EF-963B-CD945EC27FE5}"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1870190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E2602-5D03-40EF-963B-CD945EC27FE5}"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3571125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6E2602-5D03-40EF-963B-CD945EC27FE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411135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6E2602-5D03-40EF-963B-CD945EC27FE5}"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39AF4-3815-4BA1-9C7C-0DBBB6B6B921}" type="slidenum">
              <a:rPr lang="en-US" smtClean="0"/>
              <a:t>‹#›</a:t>
            </a:fld>
            <a:endParaRPr lang="en-US"/>
          </a:p>
        </p:txBody>
      </p:sp>
    </p:spTree>
    <p:extLst>
      <p:ext uri="{BB962C8B-B14F-4D97-AF65-F5344CB8AC3E}">
        <p14:creationId xmlns:p14="http://schemas.microsoft.com/office/powerpoint/2010/main" val="90102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6E2602-5D03-40EF-963B-CD945EC27FE5}" type="datetimeFigureOut">
              <a:rPr lang="en-US" smtClean="0"/>
              <a:t>12/6/2023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39AF4-3815-4BA1-9C7C-0DBBB6B6B921}" type="slidenum">
              <a:rPr lang="en-US" smtClean="0"/>
              <a:t>‹#›</a:t>
            </a:fld>
            <a:endParaRPr lang="en-US"/>
          </a:p>
        </p:txBody>
      </p:sp>
    </p:spTree>
    <p:extLst>
      <p:ext uri="{BB962C8B-B14F-4D97-AF65-F5344CB8AC3E}">
        <p14:creationId xmlns:p14="http://schemas.microsoft.com/office/powerpoint/2010/main" val="1570724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10.wmf"/><Relationship Id="rId7" Type="http://schemas.openxmlformats.org/officeDocument/2006/relationships/image" Target="../media/image12.wmf"/><Relationship Id="rId2" Type="http://schemas.openxmlformats.org/officeDocument/2006/relationships/oleObject" Target="../embeddings/oleObject3.bin"/><Relationship Id="rId1" Type="http://schemas.openxmlformats.org/officeDocument/2006/relationships/slideLayout" Target="../slideLayouts/slideLayout2.xml"/><Relationship Id="rId6" Type="http://schemas.openxmlformats.org/officeDocument/2006/relationships/oleObject" Target="../embeddings/oleObject5.bin"/><Relationship Id="rId5" Type="http://schemas.openxmlformats.org/officeDocument/2006/relationships/image" Target="../media/image11.emf"/><Relationship Id="rId4" Type="http://schemas.openxmlformats.org/officeDocument/2006/relationships/oleObject" Target="../embeddings/oleObject4.bin"/><Relationship Id="rId9" Type="http://schemas.openxmlformats.org/officeDocument/2006/relationships/image" Target="../media/image13.emf"/></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6.emf"/><Relationship Id="rId2" Type="http://schemas.openxmlformats.org/officeDocument/2006/relationships/oleObject" Target="../embeddings/oleObject7.bin"/><Relationship Id="rId1" Type="http://schemas.openxmlformats.org/officeDocument/2006/relationships/slideLayout" Target="../slideLayouts/slideLayout2.xml"/><Relationship Id="rId6" Type="http://schemas.openxmlformats.org/officeDocument/2006/relationships/oleObject" Target="../embeddings/oleObject9.bin"/><Relationship Id="rId5" Type="http://schemas.openxmlformats.org/officeDocument/2006/relationships/image" Target="../media/image15.wmf"/><Relationship Id="rId4" Type="http://schemas.openxmlformats.org/officeDocument/2006/relationships/oleObject" Target="../embeddings/oleObject8.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oleObject" Target="../embeddings/oleObject16.bin"/><Relationship Id="rId3" Type="http://schemas.openxmlformats.org/officeDocument/2006/relationships/image" Target="../media/image17.wmf"/><Relationship Id="rId7" Type="http://schemas.openxmlformats.org/officeDocument/2006/relationships/image" Target="../media/image19.wmf"/><Relationship Id="rId12" Type="http://schemas.openxmlformats.org/officeDocument/2006/relationships/oleObject" Target="../embeddings/oleObject15.bin"/><Relationship Id="rId2"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oleObject" Target="../embeddings/oleObject12.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20.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4.wmf"/><Relationship Id="rId3" Type="http://schemas.openxmlformats.org/officeDocument/2006/relationships/image" Target="../media/image21.wmf"/><Relationship Id="rId7" Type="http://schemas.openxmlformats.org/officeDocument/2006/relationships/image" Target="../media/image19.wmf"/><Relationship Id="rId12" Type="http://schemas.openxmlformats.org/officeDocument/2006/relationships/oleObject" Target="../embeddings/oleObject22.bin"/><Relationship Id="rId17" Type="http://schemas.openxmlformats.org/officeDocument/2006/relationships/image" Target="../media/image26.wmf"/><Relationship Id="rId2" Type="http://schemas.openxmlformats.org/officeDocument/2006/relationships/oleObject" Target="../embeddings/oleObject17.bin"/><Relationship Id="rId16"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19.bin"/><Relationship Id="rId11" Type="http://schemas.openxmlformats.org/officeDocument/2006/relationships/image" Target="../media/image23.wmf"/><Relationship Id="rId5" Type="http://schemas.openxmlformats.org/officeDocument/2006/relationships/image" Target="../media/image22.wmf"/><Relationship Id="rId15" Type="http://schemas.openxmlformats.org/officeDocument/2006/relationships/image" Target="../media/image25.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0.wmf"/><Relationship Id="rId14" Type="http://schemas.openxmlformats.org/officeDocument/2006/relationships/oleObject" Target="../embeddings/oleObject23.bin"/></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7" Type="http://schemas.openxmlformats.org/officeDocument/2006/relationships/image" Target="../media/image29.emf"/><Relationship Id="rId2" Type="http://schemas.openxmlformats.org/officeDocument/2006/relationships/oleObject" Target="../embeddings/oleObject25.bin"/><Relationship Id="rId1" Type="http://schemas.openxmlformats.org/officeDocument/2006/relationships/slideLayout" Target="../slideLayouts/slideLayout2.xml"/><Relationship Id="rId6" Type="http://schemas.openxmlformats.org/officeDocument/2006/relationships/oleObject" Target="../embeddings/oleObject27.bin"/><Relationship Id="rId5" Type="http://schemas.openxmlformats.org/officeDocument/2006/relationships/image" Target="../media/image28.wmf"/><Relationship Id="rId4" Type="http://schemas.openxmlformats.org/officeDocument/2006/relationships/oleObject" Target="../embeddings/oleObject26.bin"/></Relationships>
</file>

<file path=ppt/slides/_rels/slide26.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oleObject" Target="../embeddings/oleObject28.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oleObject" Target="../embeddings/oleObject29.bin"/><Relationship Id="rId1" Type="http://schemas.openxmlformats.org/officeDocument/2006/relationships/slideLayout" Target="../slideLayouts/slideLayout2.xml"/><Relationship Id="rId5" Type="http://schemas.openxmlformats.org/officeDocument/2006/relationships/image" Target="../media/image32.emf"/><Relationship Id="rId4" Type="http://schemas.openxmlformats.org/officeDocument/2006/relationships/oleObject" Target="../embeddings/oleObject30.bin"/></Relationships>
</file>

<file path=ppt/slides/_rels/slide28.xml.rels><?xml version="1.0" encoding="UTF-8" standalone="yes"?>
<Relationships xmlns="http://schemas.openxmlformats.org/package/2006/relationships"><Relationship Id="rId3" Type="http://schemas.openxmlformats.org/officeDocument/2006/relationships/image" Target="../media/image33.emf"/><Relationship Id="rId7" Type="http://schemas.openxmlformats.org/officeDocument/2006/relationships/image" Target="../media/image35.emf"/><Relationship Id="rId2" Type="http://schemas.openxmlformats.org/officeDocument/2006/relationships/oleObject" Target="../embeddings/oleObject31.bin"/><Relationship Id="rId1" Type="http://schemas.openxmlformats.org/officeDocument/2006/relationships/slideLayout" Target="../slideLayouts/slideLayout2.xml"/><Relationship Id="rId6" Type="http://schemas.openxmlformats.org/officeDocument/2006/relationships/oleObject" Target="../embeddings/oleObject33.bin"/><Relationship Id="rId5" Type="http://schemas.openxmlformats.org/officeDocument/2006/relationships/image" Target="../media/image34.wmf"/><Relationship Id="rId4" Type="http://schemas.openxmlformats.org/officeDocument/2006/relationships/oleObject" Target="../embeddings/oleObject32.bin"/></Relationships>
</file>

<file path=ppt/slides/_rels/slide29.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oleObject" Target="../embeddings/oleObject34.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oleObject" Target="../embeddings/oleObject35.bin"/><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oleObject" Target="../embeddings/oleObject36.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2200" dirty="0" err="1"/>
              <a:t>Multiprosesor</a:t>
            </a:r>
            <a:br>
              <a:rPr lang="en-US" sz="2200" dirty="0"/>
            </a:br>
            <a:r>
              <a:rPr lang="en-US" sz="2200" b="1" dirty="0"/>
              <a:t>A. </a:t>
            </a:r>
            <a:r>
              <a:rPr lang="en-US" sz="2200" b="1" dirty="0" err="1"/>
              <a:t>Sistem</a:t>
            </a:r>
            <a:r>
              <a:rPr lang="en-US" sz="2200" b="1" dirty="0"/>
              <a:t> </a:t>
            </a:r>
            <a:r>
              <a:rPr lang="en-US" sz="2200" b="1" dirty="0" err="1"/>
              <a:t>Multiprosesor</a:t>
            </a:r>
            <a:r>
              <a:rPr lang="en-US" sz="2200" b="1" dirty="0"/>
              <a:t> </a:t>
            </a:r>
            <a:br>
              <a:rPr lang="en-US" sz="2200" dirty="0"/>
            </a:br>
            <a:r>
              <a:rPr lang="en-US" sz="2200" dirty="0" err="1"/>
              <a:t>Merupakan</a:t>
            </a:r>
            <a:r>
              <a:rPr lang="en-US" sz="2200" dirty="0"/>
              <a:t> </a:t>
            </a:r>
            <a:r>
              <a:rPr lang="en-US" sz="2200" dirty="0" err="1"/>
              <a:t>sebuah</a:t>
            </a:r>
            <a:r>
              <a:rPr lang="en-US" sz="2200" dirty="0"/>
              <a:t> </a:t>
            </a:r>
            <a:r>
              <a:rPr lang="en-US" sz="2200" dirty="0" err="1"/>
              <a:t>sistem</a:t>
            </a:r>
            <a:r>
              <a:rPr lang="en-US" sz="2200" dirty="0"/>
              <a:t> </a:t>
            </a:r>
            <a:r>
              <a:rPr lang="en-US" sz="2200" dirty="0" err="1"/>
              <a:t>dimana</a:t>
            </a:r>
            <a:r>
              <a:rPr lang="en-US" sz="2200" dirty="0"/>
              <a:t> </a:t>
            </a:r>
            <a:r>
              <a:rPr lang="en-US" sz="2200" dirty="0" err="1"/>
              <a:t>sekumpulan</a:t>
            </a:r>
            <a:r>
              <a:rPr lang="en-US" sz="2200" dirty="0"/>
              <a:t> </a:t>
            </a:r>
            <a:r>
              <a:rPr lang="en-US" sz="2200" dirty="0" err="1"/>
              <a:t>prosessor</a:t>
            </a:r>
            <a:r>
              <a:rPr lang="en-US" sz="2200" dirty="0"/>
              <a:t> </a:t>
            </a:r>
            <a:r>
              <a:rPr lang="en-US" sz="2200" dirty="0" err="1"/>
              <a:t>dalam</a:t>
            </a:r>
            <a:r>
              <a:rPr lang="en-US" sz="2200" dirty="0"/>
              <a:t> </a:t>
            </a:r>
            <a:r>
              <a:rPr lang="en-US" sz="2200" dirty="0" err="1"/>
              <a:t>suatu</a:t>
            </a:r>
            <a:r>
              <a:rPr lang="en-US" sz="2200" dirty="0"/>
              <a:t> </a:t>
            </a:r>
            <a:r>
              <a:rPr lang="en-US" sz="2200" dirty="0" err="1"/>
              <a:t>komputer</a:t>
            </a:r>
            <a:r>
              <a:rPr lang="en-US" sz="2200" dirty="0"/>
              <a:t> </a:t>
            </a:r>
            <a:r>
              <a:rPr lang="en-US" sz="2200" dirty="0" err="1"/>
              <a:t>tunggal</a:t>
            </a:r>
            <a:r>
              <a:rPr lang="en-US" sz="2200" dirty="0"/>
              <a:t> </a:t>
            </a:r>
            <a:r>
              <a:rPr lang="en-US" sz="2200" dirty="0" err="1"/>
              <a:t>berhubungan</a:t>
            </a:r>
            <a:r>
              <a:rPr lang="en-US" sz="2200" dirty="0"/>
              <a:t> </a:t>
            </a:r>
            <a:r>
              <a:rPr lang="en-US" sz="2200" dirty="0" err="1"/>
              <a:t>dan</a:t>
            </a:r>
            <a:r>
              <a:rPr lang="en-US" sz="2200" dirty="0"/>
              <a:t> </a:t>
            </a:r>
            <a:r>
              <a:rPr lang="en-US" sz="2200" dirty="0" err="1"/>
              <a:t>bekerja</a:t>
            </a:r>
            <a:r>
              <a:rPr lang="en-US" sz="2200" dirty="0"/>
              <a:t> </a:t>
            </a:r>
            <a:r>
              <a:rPr lang="en-US" sz="2200" dirty="0" err="1"/>
              <a:t>sama</a:t>
            </a:r>
            <a:r>
              <a:rPr lang="en-US" sz="2200" dirty="0"/>
              <a:t> </a:t>
            </a:r>
            <a:r>
              <a:rPr lang="en-US" sz="2200" dirty="0" err="1"/>
              <a:t>satu</a:t>
            </a:r>
            <a:r>
              <a:rPr lang="en-US" sz="2200" dirty="0"/>
              <a:t> </a:t>
            </a:r>
            <a:r>
              <a:rPr lang="en-US" sz="2200" dirty="0" err="1"/>
              <a:t>sama</a:t>
            </a:r>
            <a:r>
              <a:rPr lang="en-US" sz="2200" dirty="0"/>
              <a:t> lain  </a:t>
            </a:r>
            <a:br>
              <a:rPr lang="en-US" sz="2200" dirty="0"/>
            </a:br>
            <a:r>
              <a:rPr lang="en-US" sz="2200" dirty="0" err="1"/>
              <a:t>Prosessor</a:t>
            </a:r>
            <a:r>
              <a:rPr lang="en-US" sz="2200" dirty="0"/>
              <a:t> </a:t>
            </a:r>
            <a:r>
              <a:rPr lang="en-US" sz="2200" dirty="0" err="1"/>
              <a:t>tersebut</a:t>
            </a:r>
            <a:r>
              <a:rPr lang="en-US" sz="2200" dirty="0"/>
              <a:t> </a:t>
            </a:r>
            <a:r>
              <a:rPr lang="en-US" sz="2200" dirty="0" err="1"/>
              <a:t>dapat</a:t>
            </a:r>
            <a:r>
              <a:rPr lang="en-US" sz="2200" dirty="0"/>
              <a:t> </a:t>
            </a:r>
            <a:r>
              <a:rPr lang="en-US" sz="2200" dirty="0" err="1"/>
              <a:t>berkomunikasi</a:t>
            </a:r>
            <a:r>
              <a:rPr lang="en-US" sz="2200" dirty="0"/>
              <a:t> </a:t>
            </a:r>
            <a:r>
              <a:rPr lang="en-US" sz="2200" dirty="0" err="1"/>
              <a:t>melalui</a:t>
            </a:r>
            <a:r>
              <a:rPr lang="en-US" sz="2200" dirty="0"/>
              <a:t> </a:t>
            </a:r>
            <a:r>
              <a:rPr lang="en-US" sz="2200" dirty="0" err="1"/>
              <a:t>baris</a:t>
            </a:r>
            <a:r>
              <a:rPr lang="en-US" sz="2200" dirty="0"/>
              <a:t> data </a:t>
            </a:r>
            <a:r>
              <a:rPr lang="en-US" sz="2200" dirty="0" err="1"/>
              <a:t>langsung</a:t>
            </a:r>
            <a:r>
              <a:rPr lang="en-US" sz="2200" dirty="0"/>
              <a:t> </a:t>
            </a:r>
            <a:r>
              <a:rPr lang="en-US" sz="2200" dirty="0" err="1"/>
              <a:t>melalui</a:t>
            </a:r>
            <a:r>
              <a:rPr lang="en-US" sz="2200" dirty="0"/>
              <a:t> </a:t>
            </a:r>
            <a:r>
              <a:rPr lang="en-US" sz="2200" dirty="0" err="1"/>
              <a:t>memori</a:t>
            </a:r>
            <a:r>
              <a:rPr lang="en-US" sz="2200" dirty="0"/>
              <a:t> yang </a:t>
            </a:r>
            <a:r>
              <a:rPr lang="en-US" sz="2200" dirty="0" err="1"/>
              <a:t>terbagi-bagi</a:t>
            </a:r>
            <a:r>
              <a:rPr lang="en-US" sz="2200" dirty="0"/>
              <a:t> </a:t>
            </a:r>
            <a:r>
              <a:rPr lang="en-US" sz="2200" dirty="0" err="1"/>
              <a:t>atau</a:t>
            </a:r>
            <a:r>
              <a:rPr lang="en-US" sz="2200" dirty="0"/>
              <a:t> </a:t>
            </a:r>
            <a:r>
              <a:rPr lang="en-US" sz="2200" dirty="0" err="1"/>
              <a:t>dengan</a:t>
            </a:r>
            <a:r>
              <a:rPr lang="en-US" sz="2200" dirty="0"/>
              <a:t> </a:t>
            </a:r>
            <a:r>
              <a:rPr lang="en-US" sz="2200" dirty="0" err="1"/>
              <a:t>perantaraan</a:t>
            </a:r>
            <a:r>
              <a:rPr lang="en-US" sz="2200" dirty="0"/>
              <a:t> </a:t>
            </a:r>
            <a:r>
              <a:rPr lang="en-US" sz="2200" dirty="0" err="1"/>
              <a:t>kombinasi</a:t>
            </a:r>
            <a:r>
              <a:rPr lang="en-US" sz="2200" dirty="0"/>
              <a:t> </a:t>
            </a:r>
            <a:r>
              <a:rPr lang="en-US" sz="2200" dirty="0" err="1"/>
              <a:t>memori</a:t>
            </a:r>
            <a:r>
              <a:rPr lang="en-US" sz="2200" dirty="0"/>
              <a:t> </a:t>
            </a:r>
            <a:r>
              <a:rPr lang="en-US" sz="2200" dirty="0" err="1"/>
              <a:t>itu</a:t>
            </a:r>
            <a:r>
              <a:rPr lang="en-US" sz="2200" dirty="0"/>
              <a:t>. </a:t>
            </a:r>
            <a:br>
              <a:rPr lang="en-US" dirty="0"/>
            </a:br>
            <a:endParaRPr lang="en-US" sz="2000" dirty="0"/>
          </a:p>
        </p:txBody>
      </p:sp>
      <p:sp>
        <p:nvSpPr>
          <p:cNvPr id="3" name="Subtitle 2"/>
          <p:cNvSpPr>
            <a:spLocks noGrp="1"/>
          </p:cNvSpPr>
          <p:nvPr>
            <p:ph type="subTitle" idx="1"/>
          </p:nvPr>
        </p:nvSpPr>
        <p:spPr/>
        <p:txBody>
          <a:bodyPr>
            <a:normAutofit fontScale="85000" lnSpcReduction="20000"/>
          </a:bodyPr>
          <a:lstStyle/>
          <a:p>
            <a:pPr algn="l"/>
            <a:r>
              <a:rPr lang="en-US" b="1" dirty="0" err="1"/>
              <a:t>Sistem</a:t>
            </a:r>
            <a:r>
              <a:rPr lang="en-US" b="1" dirty="0"/>
              <a:t> </a:t>
            </a:r>
            <a:r>
              <a:rPr lang="en-US" b="1" dirty="0" err="1"/>
              <a:t>Multiprosesor</a:t>
            </a:r>
            <a:r>
              <a:rPr lang="en-US" b="1" dirty="0"/>
              <a:t> </a:t>
            </a:r>
            <a:r>
              <a:rPr lang="en-US" b="1" dirty="0" err="1"/>
              <a:t>memiliki</a:t>
            </a:r>
            <a:r>
              <a:rPr lang="en-US" b="1" dirty="0"/>
              <a:t> </a:t>
            </a:r>
            <a:r>
              <a:rPr lang="en-US" b="1" dirty="0" err="1"/>
              <a:t>beberapa</a:t>
            </a:r>
            <a:r>
              <a:rPr lang="en-US" b="1" dirty="0"/>
              <a:t> </a:t>
            </a:r>
            <a:r>
              <a:rPr lang="en-US" b="1" dirty="0" err="1"/>
              <a:t>keuntungan</a:t>
            </a:r>
            <a:r>
              <a:rPr lang="en-US" b="1" dirty="0"/>
              <a:t> </a:t>
            </a:r>
            <a:r>
              <a:rPr lang="en-US" b="1" dirty="0" err="1"/>
              <a:t>antara</a:t>
            </a:r>
            <a:r>
              <a:rPr lang="en-US" b="1" dirty="0"/>
              <a:t> lain: </a:t>
            </a:r>
            <a:endParaRPr lang="en-US" dirty="0"/>
          </a:p>
          <a:p>
            <a:pPr lvl="0" algn="l" fontAlgn="base"/>
            <a:r>
              <a:rPr lang="en-US" dirty="0" err="1"/>
              <a:t>Kehandalan</a:t>
            </a:r>
            <a:r>
              <a:rPr lang="en-US" dirty="0"/>
              <a:t> yang </a:t>
            </a:r>
            <a:r>
              <a:rPr lang="en-US" dirty="0" err="1"/>
              <a:t>tinggi</a:t>
            </a:r>
            <a:r>
              <a:rPr lang="en-US" dirty="0"/>
              <a:t> </a:t>
            </a:r>
            <a:r>
              <a:rPr lang="en-US" dirty="0" err="1"/>
              <a:t>dikarenakan</a:t>
            </a:r>
            <a:r>
              <a:rPr lang="en-US" dirty="0"/>
              <a:t>  </a:t>
            </a:r>
            <a:r>
              <a:rPr lang="en-US" dirty="0" err="1"/>
              <a:t>memiliki</a:t>
            </a:r>
            <a:r>
              <a:rPr lang="en-US" dirty="0"/>
              <a:t> </a:t>
            </a:r>
            <a:r>
              <a:rPr lang="en-US" dirty="0" err="1"/>
              <a:t>banyak</a:t>
            </a:r>
            <a:r>
              <a:rPr lang="en-US" dirty="0"/>
              <a:t> unit proses yang </a:t>
            </a:r>
            <a:r>
              <a:rPr lang="en-US" dirty="0" err="1"/>
              <a:t>digunakan</a:t>
            </a:r>
            <a:r>
              <a:rPr lang="en-US" dirty="0"/>
              <a:t>  </a:t>
            </a:r>
          </a:p>
          <a:p>
            <a:pPr lvl="0" algn="l" fontAlgn="base"/>
            <a:r>
              <a:rPr lang="en-US" dirty="0" err="1"/>
              <a:t>Meningkatnya</a:t>
            </a:r>
            <a:r>
              <a:rPr lang="en-US" dirty="0"/>
              <a:t> </a:t>
            </a:r>
            <a:r>
              <a:rPr lang="en-US" dirty="0" err="1"/>
              <a:t>ketersediaan</a:t>
            </a:r>
            <a:r>
              <a:rPr lang="en-US" dirty="0"/>
              <a:t> unit </a:t>
            </a:r>
            <a:r>
              <a:rPr lang="en-US" dirty="0" err="1"/>
              <a:t>memori</a:t>
            </a:r>
            <a:r>
              <a:rPr lang="en-US" dirty="0"/>
              <a:t> </a:t>
            </a:r>
            <a:r>
              <a:rPr lang="en-US" dirty="0" err="1"/>
              <a:t>dan</a:t>
            </a:r>
            <a:r>
              <a:rPr lang="en-US" dirty="0"/>
              <a:t> </a:t>
            </a:r>
            <a:r>
              <a:rPr lang="en-US" dirty="0" err="1"/>
              <a:t>piranti</a:t>
            </a:r>
            <a:r>
              <a:rPr lang="en-US" dirty="0"/>
              <a:t> I/O </a:t>
            </a:r>
            <a:r>
              <a:rPr lang="en-US" dirty="0" err="1"/>
              <a:t>dan</a:t>
            </a:r>
            <a:r>
              <a:rPr lang="en-US" b="1" dirty="0"/>
              <a:t> </a:t>
            </a:r>
            <a:endParaRPr lang="en-US" dirty="0"/>
          </a:p>
          <a:p>
            <a:pPr lvl="0" algn="l" fontAlgn="base"/>
            <a:r>
              <a:rPr lang="en-US" dirty="0" err="1"/>
              <a:t>Meningkatnya</a:t>
            </a:r>
            <a:r>
              <a:rPr lang="en-US" dirty="0"/>
              <a:t> </a:t>
            </a:r>
            <a:r>
              <a:rPr lang="en-US" dirty="0" err="1"/>
              <a:t>kemampuan</a:t>
            </a:r>
            <a:r>
              <a:rPr lang="en-US" dirty="0"/>
              <a:t> </a:t>
            </a:r>
            <a:r>
              <a:rPr lang="en-US" dirty="0" err="1"/>
              <a:t>hitung</a:t>
            </a:r>
            <a:r>
              <a:rPr lang="en-US" dirty="0"/>
              <a:t> </a:t>
            </a:r>
            <a:r>
              <a:rPr lang="en-US" dirty="0" err="1"/>
              <a:t>berdasarkan</a:t>
            </a:r>
            <a:r>
              <a:rPr lang="en-US" dirty="0"/>
              <a:t> </a:t>
            </a:r>
            <a:r>
              <a:rPr lang="en-US" dirty="0" err="1"/>
              <a:t>jumlah</a:t>
            </a:r>
            <a:r>
              <a:rPr lang="en-US" dirty="0"/>
              <a:t> ALU yang </a:t>
            </a:r>
            <a:r>
              <a:rPr lang="en-US" dirty="0" err="1"/>
              <a:t>semakin</a:t>
            </a:r>
            <a:r>
              <a:rPr lang="en-US" dirty="0"/>
              <a:t> </a:t>
            </a:r>
            <a:r>
              <a:rPr lang="en-US" dirty="0" err="1"/>
              <a:t>banyak</a:t>
            </a:r>
            <a:r>
              <a:rPr lang="en-US" dirty="0"/>
              <a:t> yang </a:t>
            </a:r>
            <a:r>
              <a:rPr lang="en-US" dirty="0" err="1"/>
              <a:t>merupakan</a:t>
            </a:r>
            <a:r>
              <a:rPr lang="en-US" dirty="0"/>
              <a:t> </a:t>
            </a:r>
            <a:r>
              <a:rPr lang="en-US" dirty="0" err="1"/>
              <a:t>imbas</a:t>
            </a:r>
            <a:r>
              <a:rPr lang="en-US" dirty="0"/>
              <a:t> </a:t>
            </a:r>
            <a:r>
              <a:rPr lang="en-US" dirty="0" err="1"/>
              <a:t>menggunkan</a:t>
            </a:r>
            <a:r>
              <a:rPr lang="en-US" dirty="0"/>
              <a:t> </a:t>
            </a:r>
            <a:r>
              <a:rPr lang="en-US" dirty="0" err="1"/>
              <a:t>banyak</a:t>
            </a:r>
            <a:r>
              <a:rPr lang="en-US" dirty="0"/>
              <a:t> </a:t>
            </a:r>
            <a:r>
              <a:rPr lang="en-US" dirty="0" err="1"/>
              <a:t>prosesor</a:t>
            </a:r>
            <a:r>
              <a:rPr lang="en-US" b="1" dirty="0"/>
              <a:t> </a:t>
            </a:r>
            <a:endParaRPr lang="en-US" dirty="0"/>
          </a:p>
          <a:p>
            <a:endParaRPr lang="en-US" dirty="0"/>
          </a:p>
        </p:txBody>
      </p:sp>
    </p:spTree>
    <p:extLst>
      <p:ext uri="{BB962C8B-B14F-4D97-AF65-F5344CB8AC3E}">
        <p14:creationId xmlns:p14="http://schemas.microsoft.com/office/powerpoint/2010/main" val="1692773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Organisasi</a:t>
            </a:r>
            <a:r>
              <a:rPr lang="en-US" b="1" dirty="0"/>
              <a:t> multiprocessor: </a:t>
            </a:r>
            <a:br>
              <a:rPr lang="en-US" dirty="0"/>
            </a:br>
            <a:endParaRPr lang="en-US" dirty="0"/>
          </a:p>
        </p:txBody>
      </p:sp>
      <p:sp>
        <p:nvSpPr>
          <p:cNvPr id="3" name="Content Placeholder 2"/>
          <p:cNvSpPr>
            <a:spLocks noGrp="1"/>
          </p:cNvSpPr>
          <p:nvPr>
            <p:ph idx="1"/>
          </p:nvPr>
        </p:nvSpPr>
        <p:spPr/>
        <p:txBody>
          <a:bodyPr/>
          <a:lstStyle/>
          <a:p>
            <a:pPr lvl="0" fontAlgn="base"/>
            <a:r>
              <a:rPr lang="en-US" dirty="0"/>
              <a:t>Time Shared Bus </a:t>
            </a:r>
            <a:r>
              <a:rPr lang="en-US" dirty="0" err="1"/>
              <a:t>atau</a:t>
            </a:r>
            <a:r>
              <a:rPr lang="en-US" dirty="0"/>
              <a:t> Bus Common </a:t>
            </a:r>
          </a:p>
          <a:p>
            <a:pPr lvl="0" fontAlgn="base"/>
            <a:r>
              <a:rPr lang="en-US" dirty="0"/>
              <a:t>Multiport Memory </a:t>
            </a:r>
          </a:p>
          <a:p>
            <a:pPr lvl="0" fontAlgn="base"/>
            <a:r>
              <a:rPr lang="en-US" dirty="0"/>
              <a:t>Central Control Unit </a:t>
            </a:r>
          </a:p>
          <a:p>
            <a:endParaRPr lang="en-US" dirty="0"/>
          </a:p>
        </p:txBody>
      </p:sp>
    </p:spTree>
    <p:extLst>
      <p:ext uri="{BB962C8B-B14F-4D97-AF65-F5344CB8AC3E}">
        <p14:creationId xmlns:p14="http://schemas.microsoft.com/office/powerpoint/2010/main" val="315087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2738437" y="2672556"/>
            <a:ext cx="6715125" cy="2657475"/>
          </a:xfrm>
          <a:prstGeom prst="rect">
            <a:avLst/>
          </a:prstGeom>
        </p:spPr>
      </p:pic>
      <p:sp>
        <p:nvSpPr>
          <p:cNvPr id="5" name="Rectangle 4"/>
          <p:cNvSpPr/>
          <p:nvPr/>
        </p:nvSpPr>
        <p:spPr>
          <a:xfrm>
            <a:off x="3819987" y="5330031"/>
            <a:ext cx="3324115" cy="369332"/>
          </a:xfrm>
          <a:prstGeom prst="rect">
            <a:avLst/>
          </a:prstGeom>
        </p:spPr>
        <p:txBody>
          <a:bodyPr wrap="none">
            <a:spAutoFit/>
          </a:bodyPr>
          <a:lstStyle/>
          <a:p>
            <a:r>
              <a:rPr lang="en-US"/>
              <a:t>Organisasi</a:t>
            </a:r>
            <a:r>
              <a:rPr lang="en-US" dirty="0"/>
              <a:t> </a:t>
            </a:r>
            <a:r>
              <a:rPr lang="en-US" dirty="0" err="1"/>
              <a:t>dasar</a:t>
            </a:r>
            <a:r>
              <a:rPr lang="en-US" dirty="0"/>
              <a:t> time shared bus </a:t>
            </a:r>
          </a:p>
        </p:txBody>
      </p:sp>
    </p:spTree>
    <p:extLst>
      <p:ext uri="{BB962C8B-B14F-4D97-AF65-F5344CB8AC3E}">
        <p14:creationId xmlns:p14="http://schemas.microsoft.com/office/powerpoint/2010/main" val="2618054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2223135" y="1994376"/>
            <a:ext cx="6648450" cy="2733675"/>
          </a:xfrm>
          <a:prstGeom prst="rect">
            <a:avLst/>
          </a:prstGeom>
        </p:spPr>
      </p:pic>
      <p:sp>
        <p:nvSpPr>
          <p:cNvPr id="5" name="Rectangle 4"/>
          <p:cNvSpPr/>
          <p:nvPr/>
        </p:nvSpPr>
        <p:spPr>
          <a:xfrm>
            <a:off x="2223135" y="4728051"/>
            <a:ext cx="6096000" cy="373436"/>
          </a:xfrm>
          <a:prstGeom prst="rect">
            <a:avLst/>
          </a:prstGeom>
        </p:spPr>
        <p:txBody>
          <a:bodyPr>
            <a:spAutoFit/>
          </a:bodyPr>
          <a:lstStyle/>
          <a:p>
            <a:pPr marL="462915" marR="459105" indent="-6350" algn="ctr">
              <a:lnSpc>
                <a:spcPct val="110000"/>
              </a:lnSpc>
              <a:spcAft>
                <a:spcPts val="7290"/>
              </a:spcAft>
            </a:pPr>
            <a:r>
              <a:rPr lang="en-US" dirty="0" err="1">
                <a:solidFill>
                  <a:srgbClr val="000000"/>
                </a:solidFill>
                <a:latin typeface="Arial" panose="020B0604020202020204" pitchFamily="34" charset="0"/>
                <a:ea typeface="Arial" panose="020B0604020202020204" pitchFamily="34" charset="0"/>
              </a:rPr>
              <a:t>Organisasi</a:t>
            </a:r>
            <a:r>
              <a:rPr lang="en-US" dirty="0">
                <a:solidFill>
                  <a:srgbClr val="000000"/>
                </a:solidFill>
                <a:latin typeface="Arial" panose="020B0604020202020204" pitchFamily="34" charset="0"/>
                <a:ea typeface="Arial" panose="020B0604020202020204" pitchFamily="34" charset="0"/>
              </a:rPr>
              <a:t> </a:t>
            </a:r>
            <a:r>
              <a:rPr lang="en-US" dirty="0" err="1">
                <a:solidFill>
                  <a:srgbClr val="000000"/>
                </a:solidFill>
                <a:latin typeface="Arial" panose="020B0604020202020204" pitchFamily="34" charset="0"/>
                <a:ea typeface="Arial" panose="020B0604020202020204" pitchFamily="34" charset="0"/>
              </a:rPr>
              <a:t>dasar</a:t>
            </a:r>
            <a:r>
              <a:rPr lang="en-US" dirty="0">
                <a:solidFill>
                  <a:srgbClr val="000000"/>
                </a:solidFill>
                <a:latin typeface="Arial" panose="020B0604020202020204" pitchFamily="34" charset="0"/>
                <a:ea typeface="Arial" panose="020B0604020202020204" pitchFamily="34" charset="0"/>
              </a:rPr>
              <a:t> time shared bus </a:t>
            </a:r>
            <a:r>
              <a:rPr lang="en-US" dirty="0" err="1">
                <a:solidFill>
                  <a:srgbClr val="000000"/>
                </a:solidFill>
                <a:latin typeface="Arial" panose="020B0604020202020204" pitchFamily="34" charset="0"/>
                <a:ea typeface="Arial" panose="020B0604020202020204" pitchFamily="34" charset="0"/>
              </a:rPr>
              <a:t>dengan</a:t>
            </a:r>
            <a:r>
              <a:rPr lang="en-US" dirty="0">
                <a:solidFill>
                  <a:srgbClr val="000000"/>
                </a:solidFill>
                <a:latin typeface="Arial" panose="020B0604020202020204" pitchFamily="34" charset="0"/>
                <a:ea typeface="Arial" panose="020B0604020202020204" pitchFamily="34" charset="0"/>
              </a:rPr>
              <a:t> Cache </a:t>
            </a:r>
          </a:p>
        </p:txBody>
      </p:sp>
    </p:spTree>
    <p:extLst>
      <p:ext uri="{BB962C8B-B14F-4D97-AF65-F5344CB8AC3E}">
        <p14:creationId xmlns:p14="http://schemas.microsoft.com/office/powerpoint/2010/main" val="599199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Multiport Memory </a:t>
            </a:r>
            <a:endParaRPr lang="en-US" dirty="0"/>
          </a:p>
        </p:txBody>
      </p:sp>
      <p:sp>
        <p:nvSpPr>
          <p:cNvPr id="3" name="Content Placeholder 2"/>
          <p:cNvSpPr>
            <a:spLocks noGrp="1"/>
          </p:cNvSpPr>
          <p:nvPr>
            <p:ph idx="1"/>
          </p:nvPr>
        </p:nvSpPr>
        <p:spPr/>
        <p:txBody>
          <a:bodyPr/>
          <a:lstStyle/>
          <a:p>
            <a:r>
              <a:rPr lang="en-US" dirty="0" err="1"/>
              <a:t>Memungkinkan</a:t>
            </a:r>
            <a:r>
              <a:rPr lang="en-US" dirty="0"/>
              <a:t> </a:t>
            </a:r>
            <a:r>
              <a:rPr lang="en-US" dirty="0" err="1"/>
              <a:t>akses</a:t>
            </a:r>
            <a:r>
              <a:rPr lang="en-US" dirty="0"/>
              <a:t> </a:t>
            </a:r>
            <a:r>
              <a:rPr lang="en-US" dirty="0" err="1"/>
              <a:t>modul-modul</a:t>
            </a:r>
            <a:r>
              <a:rPr lang="en-US" dirty="0"/>
              <a:t> </a:t>
            </a:r>
            <a:r>
              <a:rPr lang="en-US" dirty="0" err="1"/>
              <a:t>memori</a:t>
            </a:r>
            <a:r>
              <a:rPr lang="en-US" dirty="0"/>
              <a:t> </a:t>
            </a:r>
            <a:r>
              <a:rPr lang="en-US" dirty="0" err="1"/>
              <a:t>utama</a:t>
            </a:r>
            <a:r>
              <a:rPr lang="en-US" dirty="0"/>
              <a:t> </a:t>
            </a:r>
            <a:r>
              <a:rPr lang="en-US" dirty="0" err="1"/>
              <a:t>secara</a:t>
            </a:r>
            <a:r>
              <a:rPr lang="en-US" dirty="0"/>
              <a:t> </a:t>
            </a:r>
            <a:r>
              <a:rPr lang="en-US" dirty="0" err="1"/>
              <a:t>langsung</a:t>
            </a:r>
            <a:r>
              <a:rPr lang="en-US" dirty="0"/>
              <a:t> </a:t>
            </a:r>
            <a:r>
              <a:rPr lang="en-US" dirty="0" err="1"/>
              <a:t>dan</a:t>
            </a:r>
            <a:r>
              <a:rPr lang="en-US" dirty="0"/>
              <a:t> independent </a:t>
            </a:r>
            <a:r>
              <a:rPr lang="en-US" dirty="0" err="1"/>
              <a:t>oleh</a:t>
            </a:r>
            <a:r>
              <a:rPr lang="en-US" dirty="0"/>
              <a:t> CPU </a:t>
            </a:r>
            <a:r>
              <a:rPr lang="en-US" dirty="0" err="1"/>
              <a:t>dan</a:t>
            </a:r>
            <a:r>
              <a:rPr lang="en-US" dirty="0"/>
              <a:t> </a:t>
            </a:r>
            <a:r>
              <a:rPr lang="en-US" dirty="0" err="1"/>
              <a:t>modul</a:t>
            </a:r>
            <a:r>
              <a:rPr lang="en-US" dirty="0"/>
              <a:t> I/O. </a:t>
            </a:r>
            <a:r>
              <a:rPr lang="en-US" dirty="0" err="1"/>
              <a:t>Metode</a:t>
            </a:r>
            <a:r>
              <a:rPr lang="en-US" dirty="0"/>
              <a:t> yang </a:t>
            </a:r>
            <a:r>
              <a:rPr lang="en-US" dirty="0" err="1"/>
              <a:t>digunakanUntuk</a:t>
            </a:r>
            <a:r>
              <a:rPr lang="en-US" dirty="0"/>
              <a:t> </a:t>
            </a:r>
            <a:r>
              <a:rPr lang="en-US" dirty="0" err="1"/>
              <a:t>mengatasi</a:t>
            </a:r>
            <a:r>
              <a:rPr lang="en-US" dirty="0"/>
              <a:t> </a:t>
            </a:r>
            <a:r>
              <a:rPr lang="en-US" dirty="0" err="1"/>
              <a:t>konflik</a:t>
            </a:r>
            <a:r>
              <a:rPr lang="en-US" dirty="0"/>
              <a:t> </a:t>
            </a:r>
            <a:r>
              <a:rPr lang="en-US" dirty="0" err="1"/>
              <a:t>adalah</a:t>
            </a:r>
            <a:r>
              <a:rPr lang="en-US" dirty="0"/>
              <a:t> </a:t>
            </a:r>
            <a:r>
              <a:rPr lang="en-US" dirty="0" err="1"/>
              <a:t>dengan</a:t>
            </a:r>
            <a:r>
              <a:rPr lang="en-US" dirty="0"/>
              <a:t> </a:t>
            </a:r>
            <a:r>
              <a:rPr lang="en-US" dirty="0" err="1"/>
              <a:t>menunjuk</a:t>
            </a:r>
            <a:r>
              <a:rPr lang="en-US" dirty="0"/>
              <a:t> </a:t>
            </a:r>
            <a:r>
              <a:rPr lang="en-US" dirty="0" err="1"/>
              <a:t>prioritas</a:t>
            </a:r>
            <a:r>
              <a:rPr lang="en-US" dirty="0"/>
              <a:t> yang </a:t>
            </a:r>
            <a:r>
              <a:rPr lang="en-US" dirty="0" err="1"/>
              <a:t>permanen</a:t>
            </a:r>
            <a:r>
              <a:rPr lang="en-US" dirty="0"/>
              <a:t> </a:t>
            </a:r>
            <a:r>
              <a:rPr lang="en-US" dirty="0" err="1"/>
              <a:t>bagi</a:t>
            </a:r>
            <a:r>
              <a:rPr lang="en-US" dirty="0"/>
              <a:t> </a:t>
            </a:r>
            <a:r>
              <a:rPr lang="en-US" dirty="0" err="1"/>
              <a:t>semua</a:t>
            </a:r>
            <a:r>
              <a:rPr lang="en-US" dirty="0"/>
              <a:t> port </a:t>
            </a:r>
            <a:r>
              <a:rPr lang="en-US" dirty="0" err="1"/>
              <a:t>memori</a:t>
            </a:r>
            <a:r>
              <a:rPr lang="en-US" dirty="0"/>
              <a:t>. </a:t>
            </a:r>
            <a:r>
              <a:rPr lang="en-US" dirty="0" err="1"/>
              <a:t>Modul</a:t>
            </a:r>
            <a:r>
              <a:rPr lang="en-US" dirty="0"/>
              <a:t> port </a:t>
            </a:r>
            <a:r>
              <a:rPr lang="en-US" dirty="0" err="1"/>
              <a:t>identik</a:t>
            </a:r>
            <a:r>
              <a:rPr lang="en-US" dirty="0"/>
              <a:t> </a:t>
            </a:r>
            <a:r>
              <a:rPr lang="en-US" dirty="0" err="1"/>
              <a:t>dengan</a:t>
            </a:r>
            <a:r>
              <a:rPr lang="en-US" dirty="0"/>
              <a:t> </a:t>
            </a:r>
            <a:r>
              <a:rPr lang="en-US" dirty="0" err="1"/>
              <a:t>modul</a:t>
            </a:r>
            <a:r>
              <a:rPr lang="en-US" dirty="0"/>
              <a:t> </a:t>
            </a:r>
            <a:r>
              <a:rPr lang="en-US" dirty="0" err="1"/>
              <a:t>memori</a:t>
            </a:r>
            <a:r>
              <a:rPr lang="en-US" dirty="0"/>
              <a:t> port </a:t>
            </a:r>
            <a:r>
              <a:rPr lang="en-US" dirty="0" err="1"/>
              <a:t>tunggal</a:t>
            </a:r>
            <a:r>
              <a:rPr lang="en-US" dirty="0"/>
              <a:t>.</a:t>
            </a:r>
          </a:p>
        </p:txBody>
      </p:sp>
    </p:spTree>
    <p:extLst>
      <p:ext uri="{BB962C8B-B14F-4D97-AF65-F5344CB8AC3E}">
        <p14:creationId xmlns:p14="http://schemas.microsoft.com/office/powerpoint/2010/main" val="1965980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3719512" y="2096294"/>
            <a:ext cx="4752975" cy="3810000"/>
          </a:xfrm>
          <a:prstGeom prst="rect">
            <a:avLst/>
          </a:prstGeom>
        </p:spPr>
      </p:pic>
      <p:sp>
        <p:nvSpPr>
          <p:cNvPr id="5" name="Rectangle 4"/>
          <p:cNvSpPr/>
          <p:nvPr/>
        </p:nvSpPr>
        <p:spPr>
          <a:xfrm>
            <a:off x="4091105" y="5942568"/>
            <a:ext cx="3800784" cy="369332"/>
          </a:xfrm>
          <a:prstGeom prst="rect">
            <a:avLst/>
          </a:prstGeom>
        </p:spPr>
        <p:txBody>
          <a:bodyPr wrap="none">
            <a:spAutoFit/>
          </a:bodyPr>
          <a:lstStyle/>
          <a:p>
            <a:r>
              <a:rPr lang="en-US" dirty="0" err="1"/>
              <a:t>Organisasi</a:t>
            </a:r>
            <a:r>
              <a:rPr lang="en-US" dirty="0"/>
              <a:t> hardware message transfer </a:t>
            </a:r>
          </a:p>
        </p:txBody>
      </p:sp>
    </p:spTree>
    <p:extLst>
      <p:ext uri="{BB962C8B-B14F-4D97-AF65-F5344CB8AC3E}">
        <p14:creationId xmlns:p14="http://schemas.microsoft.com/office/powerpoint/2010/main" val="3602587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28C33-AA5D-018C-0136-4BF89C6E2A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7A6639-E1F8-35E4-7426-4F15B8AD7B2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35679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AA020B2E-DACA-0189-6483-EA3CAB92C96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BF61571-A484-4D50-8851-239EA93DCFD1}" type="slidenum">
              <a:rPr lang="en-US" altLang="en-US" sz="1400"/>
              <a:pPr/>
              <a:t>16</a:t>
            </a:fld>
            <a:endParaRPr lang="en-US" altLang="en-US" sz="1400"/>
          </a:p>
        </p:txBody>
      </p:sp>
      <p:sp>
        <p:nvSpPr>
          <p:cNvPr id="14339" name="Rectangle 2">
            <a:extLst>
              <a:ext uri="{FF2B5EF4-FFF2-40B4-BE49-F238E27FC236}">
                <a16:creationId xmlns:a16="http://schemas.microsoft.com/office/drawing/2014/main" id="{D5473831-6067-8E2D-4DD1-9B2663BEACDC}"/>
              </a:ext>
            </a:extLst>
          </p:cNvPr>
          <p:cNvSpPr>
            <a:spLocks noGrp="1" noChangeArrowheads="1"/>
          </p:cNvSpPr>
          <p:nvPr>
            <p:ph type="title"/>
          </p:nvPr>
        </p:nvSpPr>
        <p:spPr>
          <a:xfrm>
            <a:off x="1752600" y="228600"/>
            <a:ext cx="7772400" cy="533400"/>
          </a:xfrm>
        </p:spPr>
        <p:txBody>
          <a:bodyPr>
            <a:normAutofit fontScale="90000"/>
          </a:bodyPr>
          <a:lstStyle/>
          <a:p>
            <a:pPr algn="l" eaLnBrk="1" hangingPunct="1"/>
            <a:r>
              <a:rPr lang="en-US" altLang="en-US" sz="3600"/>
              <a:t> Penjadwalan Proses</a:t>
            </a:r>
          </a:p>
        </p:txBody>
      </p:sp>
      <p:sp>
        <p:nvSpPr>
          <p:cNvPr id="14340" name="Rectangle 3">
            <a:extLst>
              <a:ext uri="{FF2B5EF4-FFF2-40B4-BE49-F238E27FC236}">
                <a16:creationId xmlns:a16="http://schemas.microsoft.com/office/drawing/2014/main" id="{0D22B865-848C-AC53-1461-D4D3AEF09CA7}"/>
              </a:ext>
            </a:extLst>
          </p:cNvPr>
          <p:cNvSpPr>
            <a:spLocks noGrp="1" noChangeArrowheads="1"/>
          </p:cNvSpPr>
          <p:nvPr>
            <p:ph type="body" idx="1"/>
          </p:nvPr>
        </p:nvSpPr>
        <p:spPr>
          <a:xfrm>
            <a:off x="1828800" y="914400"/>
            <a:ext cx="8229600" cy="5410200"/>
          </a:xfrm>
        </p:spPr>
        <p:txBody>
          <a:bodyPr/>
          <a:lstStyle/>
          <a:p>
            <a:pPr eaLnBrk="1" hangingPunct="1"/>
            <a:r>
              <a:rPr lang="en-US" altLang="en-US"/>
              <a:t>Penjadwalan CPU terjadi pada sistem operasi yang mempergunakan multiprogramming. </a:t>
            </a:r>
          </a:p>
          <a:p>
            <a:pPr eaLnBrk="1" hangingPunct="1"/>
            <a:r>
              <a:rPr lang="en-US" altLang="en-US"/>
              <a:t>Penjadwalan berupa kumpulan kebijakan untuk menentukan proses mana yang harus dikerjakan CPU dan berapa lama proses tersebut berjalan</a:t>
            </a:r>
          </a:p>
          <a:p>
            <a:pPr eaLnBrk="1" hangingPunct="1"/>
            <a:r>
              <a:rPr lang="en-US" altLang="en-US"/>
              <a:t>Tujuan penjadwalan adalah mengusahakan agar CPU tetap sibuk. Pada saat CPU menunggu operasi I/O, scheduler menyeleksi proses di main memory yang memiliki status ready untuk dieksekusi. Penjadwalan tipe ini disebut </a:t>
            </a:r>
            <a:r>
              <a:rPr lang="en-US" altLang="en-US" i="1"/>
              <a:t>Short-term scheduller. </a:t>
            </a:r>
            <a:r>
              <a:rPr lang="en-US" altLang="en-US"/>
              <a:t>Scheduler pada short-term ini dikenal dengan nama dispatcher</a:t>
            </a:r>
            <a:endParaRPr lang="en-US" altLang="en-US" i="1"/>
          </a:p>
          <a:p>
            <a:pPr eaLnBrk="1" hangingPunct="1">
              <a:buFontTx/>
              <a:buNone/>
            </a:pPr>
            <a:endParaRPr lang="en-US" altLang="en-US" i="1"/>
          </a:p>
          <a:p>
            <a:pPr eaLnBrk="1" hangingPunct="1">
              <a:buFontTx/>
              <a:buNone/>
            </a:pP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A0EB8739-CBF1-58DB-17F6-C6527130B4F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F12F9E2-8B4E-4CC3-86A9-67F091D4CF56}" type="slidenum">
              <a:rPr lang="en-US" altLang="en-US" sz="1400"/>
              <a:pPr/>
              <a:t>17</a:t>
            </a:fld>
            <a:endParaRPr lang="en-US" altLang="en-US" sz="1400"/>
          </a:p>
        </p:txBody>
      </p:sp>
      <p:sp>
        <p:nvSpPr>
          <p:cNvPr id="15363" name="Rectangle 2">
            <a:extLst>
              <a:ext uri="{FF2B5EF4-FFF2-40B4-BE49-F238E27FC236}">
                <a16:creationId xmlns:a16="http://schemas.microsoft.com/office/drawing/2014/main" id="{396B4018-6632-CF68-80CF-806B0371DBBC}"/>
              </a:ext>
            </a:extLst>
          </p:cNvPr>
          <p:cNvSpPr>
            <a:spLocks noGrp="1" noChangeArrowheads="1"/>
          </p:cNvSpPr>
          <p:nvPr>
            <p:ph type="title"/>
          </p:nvPr>
        </p:nvSpPr>
        <p:spPr>
          <a:xfrm>
            <a:off x="1524000" y="0"/>
            <a:ext cx="7772400" cy="533400"/>
          </a:xfrm>
        </p:spPr>
        <p:txBody>
          <a:bodyPr>
            <a:normAutofit fontScale="90000"/>
          </a:bodyPr>
          <a:lstStyle/>
          <a:p>
            <a:pPr algn="l" eaLnBrk="1" hangingPunct="1"/>
            <a:r>
              <a:rPr lang="en-US" altLang="en-US" sz="3600"/>
              <a:t>Tipe-tipe Penjadwalan</a:t>
            </a:r>
          </a:p>
        </p:txBody>
      </p:sp>
      <p:sp>
        <p:nvSpPr>
          <p:cNvPr id="15364" name="Rectangle 3">
            <a:extLst>
              <a:ext uri="{FF2B5EF4-FFF2-40B4-BE49-F238E27FC236}">
                <a16:creationId xmlns:a16="http://schemas.microsoft.com/office/drawing/2014/main" id="{ACEEC3EC-20E7-9BA9-2818-50D5D6BD50AE}"/>
              </a:ext>
            </a:extLst>
          </p:cNvPr>
          <p:cNvSpPr>
            <a:spLocks noGrp="1" noChangeArrowheads="1"/>
          </p:cNvSpPr>
          <p:nvPr>
            <p:ph type="body" idx="1"/>
          </p:nvPr>
        </p:nvSpPr>
        <p:spPr>
          <a:xfrm>
            <a:off x="2209800" y="609600"/>
            <a:ext cx="8458200" cy="4495800"/>
          </a:xfrm>
        </p:spPr>
        <p:txBody>
          <a:bodyPr/>
          <a:lstStyle/>
          <a:p>
            <a:pPr eaLnBrk="1" hangingPunct="1"/>
            <a:r>
              <a:rPr lang="en-US" altLang="en-US"/>
              <a:t>Short-term scheduller : ready</a:t>
            </a:r>
            <a:r>
              <a:rPr lang="en-US" altLang="en-US">
                <a:sym typeface="Wingdings" panose="05000000000000000000" pitchFamily="2" charset="2"/>
              </a:rPr>
              <a:t>running</a:t>
            </a:r>
            <a:endParaRPr lang="en-US" altLang="en-US"/>
          </a:p>
          <a:p>
            <a:pPr eaLnBrk="1" hangingPunct="1"/>
            <a:r>
              <a:rPr lang="en-US" altLang="en-US"/>
              <a:t>Medium-term scheduller : suspended</a:t>
            </a:r>
            <a:r>
              <a:rPr lang="en-US" altLang="en-US">
                <a:sym typeface="Wingdings" panose="05000000000000000000" pitchFamily="2" charset="2"/>
              </a:rPr>
              <a:t>ready</a:t>
            </a:r>
            <a:endParaRPr lang="en-US" altLang="en-US"/>
          </a:p>
          <a:p>
            <a:pPr eaLnBrk="1" hangingPunct="1"/>
            <a:r>
              <a:rPr lang="en-US" altLang="en-US"/>
              <a:t>Long-term scheduller : batch (new)</a:t>
            </a:r>
            <a:r>
              <a:rPr lang="en-US" altLang="en-US">
                <a:sym typeface="Wingdings" panose="05000000000000000000" pitchFamily="2" charset="2"/>
              </a:rPr>
              <a:t>ready</a:t>
            </a:r>
            <a:br>
              <a:rPr lang="en-US" altLang="en-US">
                <a:sym typeface="Wingdings" panose="05000000000000000000" pitchFamily="2" charset="2"/>
              </a:rPr>
            </a:br>
            <a:endParaRPr lang="en-US" altLang="en-US">
              <a:sym typeface="Wingdings" panose="05000000000000000000" pitchFamily="2" charset="2"/>
            </a:endParaRPr>
          </a:p>
        </p:txBody>
      </p:sp>
      <p:graphicFrame>
        <p:nvGraphicFramePr>
          <p:cNvPr id="15365" name="Object 4">
            <a:extLst>
              <a:ext uri="{FF2B5EF4-FFF2-40B4-BE49-F238E27FC236}">
                <a16:creationId xmlns:a16="http://schemas.microsoft.com/office/drawing/2014/main" id="{9C066EF7-5319-A85E-7546-6CE83EC5CC8A}"/>
              </a:ext>
            </a:extLst>
          </p:cNvPr>
          <p:cNvGraphicFramePr>
            <a:graphicFrameLocks noChangeAspect="1"/>
          </p:cNvGraphicFramePr>
          <p:nvPr/>
        </p:nvGraphicFramePr>
        <p:xfrm>
          <a:off x="1524000" y="2133601"/>
          <a:ext cx="9144000" cy="4405313"/>
        </p:xfrm>
        <a:graphic>
          <a:graphicData uri="http://schemas.openxmlformats.org/presentationml/2006/ole">
            <mc:AlternateContent xmlns:mc="http://schemas.openxmlformats.org/markup-compatibility/2006">
              <mc:Choice xmlns:v="urn:schemas-microsoft-com:vml" Requires="v">
                <p:oleObj name="VISIO" r:id="rId2" imgW="6294120" imgH="3032760" progId="Visio.Drawing.4">
                  <p:embed/>
                </p:oleObj>
              </mc:Choice>
              <mc:Fallback>
                <p:oleObj name="VISIO" r:id="rId2" imgW="6294120" imgH="3032760" progId="Visio.Drawing.4">
                  <p:embed/>
                  <p:pic>
                    <p:nvPicPr>
                      <p:cNvPr id="15365" name="Object 4">
                        <a:extLst>
                          <a:ext uri="{FF2B5EF4-FFF2-40B4-BE49-F238E27FC236}">
                            <a16:creationId xmlns:a16="http://schemas.microsoft.com/office/drawing/2014/main" id="{9C066EF7-5319-A85E-7546-6CE83EC5C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133601"/>
                        <a:ext cx="9144000" cy="440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7ECDB1DF-B342-B9D3-802B-DAE74B7F7E6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582EAF2-8029-427D-8007-F9602836FD3A}" type="slidenum">
              <a:rPr lang="en-US" altLang="en-US" sz="1400"/>
              <a:pPr/>
              <a:t>18</a:t>
            </a:fld>
            <a:endParaRPr lang="en-US" altLang="en-US" sz="1400"/>
          </a:p>
        </p:txBody>
      </p:sp>
      <p:sp>
        <p:nvSpPr>
          <p:cNvPr id="16387" name="Rectangle 2">
            <a:extLst>
              <a:ext uri="{FF2B5EF4-FFF2-40B4-BE49-F238E27FC236}">
                <a16:creationId xmlns:a16="http://schemas.microsoft.com/office/drawing/2014/main" id="{50F0872F-11EC-1F36-A20B-2A8DF5ED26F2}"/>
              </a:ext>
            </a:extLst>
          </p:cNvPr>
          <p:cNvSpPr>
            <a:spLocks noGrp="1" noChangeArrowheads="1"/>
          </p:cNvSpPr>
          <p:nvPr>
            <p:ph type="title"/>
          </p:nvPr>
        </p:nvSpPr>
        <p:spPr>
          <a:xfrm>
            <a:off x="1524000" y="0"/>
            <a:ext cx="7772400" cy="914400"/>
          </a:xfrm>
        </p:spPr>
        <p:txBody>
          <a:bodyPr/>
          <a:lstStyle/>
          <a:p>
            <a:pPr algn="l" eaLnBrk="1" hangingPunct="1"/>
            <a:r>
              <a:rPr lang="en-US" altLang="en-US" sz="3600"/>
              <a:t>Kriteria Penjadwalan</a:t>
            </a:r>
          </a:p>
        </p:txBody>
      </p:sp>
      <p:sp>
        <p:nvSpPr>
          <p:cNvPr id="16388" name="Rectangle 3">
            <a:extLst>
              <a:ext uri="{FF2B5EF4-FFF2-40B4-BE49-F238E27FC236}">
                <a16:creationId xmlns:a16="http://schemas.microsoft.com/office/drawing/2014/main" id="{2E6E9179-C514-11B2-14D1-98A6C17E38A0}"/>
              </a:ext>
            </a:extLst>
          </p:cNvPr>
          <p:cNvSpPr>
            <a:spLocks noGrp="1" noChangeArrowheads="1"/>
          </p:cNvSpPr>
          <p:nvPr>
            <p:ph type="body" idx="1"/>
          </p:nvPr>
        </p:nvSpPr>
        <p:spPr>
          <a:xfrm>
            <a:off x="1524000" y="762000"/>
            <a:ext cx="4800600" cy="6096000"/>
          </a:xfrm>
        </p:spPr>
        <p:txBody>
          <a:bodyPr>
            <a:normAutofit lnSpcReduction="10000"/>
          </a:bodyPr>
          <a:lstStyle/>
          <a:p>
            <a:pPr eaLnBrk="1" hangingPunct="1">
              <a:lnSpc>
                <a:spcPct val="90000"/>
              </a:lnSpc>
              <a:buFontTx/>
              <a:buNone/>
            </a:pPr>
            <a:r>
              <a:rPr lang="en-US" altLang="en-US" sz="2600"/>
              <a:t>Untuk mengukur kinerja scheduler digunakan beberapa kriteria :</a:t>
            </a:r>
          </a:p>
          <a:p>
            <a:pPr eaLnBrk="1" hangingPunct="1">
              <a:lnSpc>
                <a:spcPct val="90000"/>
              </a:lnSpc>
            </a:pPr>
            <a:r>
              <a:rPr lang="en-US" altLang="en-US" sz="2600" i="1"/>
              <a:t>Fairness </a:t>
            </a:r>
            <a:br>
              <a:rPr lang="en-US" altLang="en-US" sz="2600" i="1"/>
            </a:br>
            <a:r>
              <a:rPr lang="en-US" altLang="en-US" sz="2600"/>
              <a:t>Proses-proses diperlakukan sama yaitu setiap proses akan mendapatkan pembagian waktu secara adil</a:t>
            </a:r>
          </a:p>
          <a:p>
            <a:pPr eaLnBrk="1" hangingPunct="1">
              <a:lnSpc>
                <a:spcPct val="90000"/>
              </a:lnSpc>
            </a:pPr>
            <a:r>
              <a:rPr lang="en-US" altLang="en-US" sz="2600" i="1"/>
              <a:t>CPU utilization</a:t>
            </a:r>
            <a:r>
              <a:rPr lang="en-US" altLang="en-US" sz="2600"/>
              <a:t> </a:t>
            </a:r>
            <a:br>
              <a:rPr lang="en-US" altLang="en-US" sz="2600"/>
            </a:br>
            <a:r>
              <a:rPr lang="en-US" altLang="en-US" sz="2600"/>
              <a:t>CPU dikondisikan agar tetap sibuk, yang dinyatakan dengan rasio waktu sibuk</a:t>
            </a:r>
          </a:p>
          <a:p>
            <a:pPr eaLnBrk="1" hangingPunct="1">
              <a:lnSpc>
                <a:spcPct val="90000"/>
              </a:lnSpc>
            </a:pPr>
            <a:r>
              <a:rPr lang="en-US" altLang="en-US" sz="2600" i="1"/>
              <a:t>Throughput</a:t>
            </a:r>
            <a:br>
              <a:rPr lang="en-US" altLang="en-US" sz="2600" i="1"/>
            </a:br>
            <a:r>
              <a:rPr lang="en-US" altLang="en-US" sz="2600"/>
              <a:t>Ini hanya terjadi pada saat CPU sibuk yaitu banyaknya job yang dikerjakan dalam satu satuan waktu</a:t>
            </a:r>
          </a:p>
        </p:txBody>
      </p:sp>
      <p:sp>
        <p:nvSpPr>
          <p:cNvPr id="16389" name="Rectangle 4">
            <a:extLst>
              <a:ext uri="{FF2B5EF4-FFF2-40B4-BE49-F238E27FC236}">
                <a16:creationId xmlns:a16="http://schemas.microsoft.com/office/drawing/2014/main" id="{255DAA14-A28C-D856-3119-E35309AC9BDF}"/>
              </a:ext>
            </a:extLst>
          </p:cNvPr>
          <p:cNvSpPr>
            <a:spLocks noChangeArrowheads="1"/>
          </p:cNvSpPr>
          <p:nvPr/>
        </p:nvSpPr>
        <p:spPr bwMode="auto">
          <a:xfrm>
            <a:off x="6248400" y="0"/>
            <a:ext cx="44196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pPr>
            <a:r>
              <a:rPr lang="en-US" altLang="en-US" sz="2600" i="1"/>
              <a:t>Turnaround Time </a:t>
            </a:r>
            <a:br>
              <a:rPr lang="en-US" altLang="en-US" sz="2600" i="1"/>
            </a:br>
            <a:r>
              <a:rPr lang="en-US" altLang="en-US" sz="2600"/>
              <a:t>Banyaknya waktu yang diperlukan untuk mengeksekusi proses sampai selesai, dari mulai menunggu untuk meminta tempat di main memory, menunggu di ready queue (waiting time), dieksekusi dan selesai</a:t>
            </a:r>
            <a:br>
              <a:rPr lang="en-US" altLang="en-US" sz="2600"/>
            </a:br>
            <a:r>
              <a:rPr lang="en-US" altLang="en-US" sz="2600"/>
              <a:t>Sasaran dari scheduller adalah meminimalkan timearound time</a:t>
            </a:r>
          </a:p>
          <a:p>
            <a:pPr eaLnBrk="1" hangingPunct="1">
              <a:lnSpc>
                <a:spcPct val="90000"/>
              </a:lnSpc>
            </a:pPr>
            <a:r>
              <a:rPr lang="en-US" altLang="en-US" sz="2600" i="1"/>
              <a:t>Response Time</a:t>
            </a:r>
            <a:br>
              <a:rPr lang="en-US" altLang="en-US" sz="2600" i="1"/>
            </a:br>
            <a:r>
              <a:rPr lang="en-US" altLang="en-US" sz="2600"/>
              <a:t>Waktu yang dibutuhkan oleh suatu proses dari minta dilayanai sampai ditanggapi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0ADC6AFC-F00A-6E5F-4F6D-803F1445359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03C612D-EB34-4DC0-B0C7-A5B675854E89}" type="slidenum">
              <a:rPr lang="en-US" altLang="en-US" sz="1400"/>
              <a:pPr/>
              <a:t>19</a:t>
            </a:fld>
            <a:endParaRPr lang="en-US" altLang="en-US" sz="1400"/>
          </a:p>
        </p:txBody>
      </p:sp>
      <p:sp>
        <p:nvSpPr>
          <p:cNvPr id="17411" name="Rectangle 2">
            <a:extLst>
              <a:ext uri="{FF2B5EF4-FFF2-40B4-BE49-F238E27FC236}">
                <a16:creationId xmlns:a16="http://schemas.microsoft.com/office/drawing/2014/main" id="{D40F279F-BFCD-0013-FCC8-61EB097E6EF1}"/>
              </a:ext>
            </a:extLst>
          </p:cNvPr>
          <p:cNvSpPr>
            <a:spLocks noGrp="1" noChangeArrowheads="1"/>
          </p:cNvSpPr>
          <p:nvPr>
            <p:ph type="title"/>
          </p:nvPr>
        </p:nvSpPr>
        <p:spPr>
          <a:xfrm>
            <a:off x="1752600" y="228600"/>
            <a:ext cx="7772400" cy="838200"/>
          </a:xfrm>
        </p:spPr>
        <p:txBody>
          <a:bodyPr/>
          <a:lstStyle/>
          <a:p>
            <a:pPr algn="l" eaLnBrk="1" hangingPunct="1"/>
            <a:r>
              <a:rPr lang="en-US" altLang="en-US" sz="3600"/>
              <a:t>Strategi Penjadwalan</a:t>
            </a:r>
          </a:p>
        </p:txBody>
      </p:sp>
      <p:sp>
        <p:nvSpPr>
          <p:cNvPr id="17412" name="Rectangle 3">
            <a:extLst>
              <a:ext uri="{FF2B5EF4-FFF2-40B4-BE49-F238E27FC236}">
                <a16:creationId xmlns:a16="http://schemas.microsoft.com/office/drawing/2014/main" id="{179511F7-7670-7AE1-D68F-E3B2FE71FBF1}"/>
              </a:ext>
            </a:extLst>
          </p:cNvPr>
          <p:cNvSpPr>
            <a:spLocks noGrp="1" noChangeArrowheads="1"/>
          </p:cNvSpPr>
          <p:nvPr>
            <p:ph type="body" idx="1"/>
          </p:nvPr>
        </p:nvSpPr>
        <p:spPr>
          <a:xfrm>
            <a:off x="2209800" y="1295400"/>
            <a:ext cx="7772400" cy="4800600"/>
          </a:xfrm>
        </p:spPr>
        <p:txBody>
          <a:bodyPr/>
          <a:lstStyle/>
          <a:p>
            <a:pPr eaLnBrk="1" hangingPunct="1">
              <a:lnSpc>
                <a:spcPct val="90000"/>
              </a:lnSpc>
            </a:pPr>
            <a:r>
              <a:rPr lang="en-US" altLang="en-US">
                <a:cs typeface="Times New Roman" panose="02020603050405020304" pitchFamily="18" charset="0"/>
              </a:rPr>
              <a:t>Penjadwalan nonpreemptive</a:t>
            </a:r>
            <a:br>
              <a:rPr lang="en-US" altLang="en-US">
                <a:cs typeface="Times New Roman" panose="02020603050405020304" pitchFamily="18" charset="0"/>
              </a:rPr>
            </a:br>
            <a:r>
              <a:rPr lang="en-US" altLang="en-US">
                <a:cs typeface="Times New Roman" panose="02020603050405020304" pitchFamily="18" charset="0"/>
              </a:rPr>
              <a:t>Begitu diberi jatah waktu pemroses maka prosesor tidak dapat diambil alih oleh proses lain sampai proses itu selesai (run to completion)</a:t>
            </a:r>
          </a:p>
          <a:p>
            <a:pPr eaLnBrk="1" hangingPunct="1">
              <a:lnSpc>
                <a:spcPct val="90000"/>
              </a:lnSpc>
            </a:pPr>
            <a:endParaRPr lang="en-US" altLang="en-US">
              <a:cs typeface="Times New Roman" panose="02020603050405020304" pitchFamily="18" charset="0"/>
            </a:endParaRPr>
          </a:p>
          <a:p>
            <a:pPr eaLnBrk="1" hangingPunct="1">
              <a:lnSpc>
                <a:spcPct val="90000"/>
              </a:lnSpc>
            </a:pPr>
            <a:r>
              <a:rPr lang="en-US" altLang="en-US">
                <a:cs typeface="Times New Roman" panose="02020603050405020304" pitchFamily="18" charset="0"/>
              </a:rPr>
              <a:t>Penjadwalan Preemptive </a:t>
            </a:r>
            <a:br>
              <a:rPr lang="en-US" altLang="en-US">
                <a:cs typeface="Times New Roman" panose="02020603050405020304" pitchFamily="18" charset="0"/>
              </a:rPr>
            </a:br>
            <a:r>
              <a:rPr lang="en-US" altLang="en-US">
                <a:cs typeface="Times New Roman" panose="02020603050405020304" pitchFamily="18" charset="0"/>
              </a:rPr>
              <a:t>Saat proses diberi jatah waktu pemroses maka pemroses dapat diambil alih oleh proses lain sehingga proses disela sebelum selesai dan akan dilanjutkan setelah jatah waktu pemroses kembali padanya.</a:t>
            </a:r>
          </a:p>
          <a:p>
            <a:pPr eaLnBrk="1" hangingPunct="1">
              <a:lnSpc>
                <a:spcPct val="90000"/>
              </a:lnSpc>
            </a:pP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t>General BUS </a:t>
            </a:r>
            <a:br>
              <a:rPr lang="en-US" sz="2200" dirty="0"/>
            </a:br>
            <a:r>
              <a:rPr lang="en-US" sz="2200" dirty="0" err="1"/>
              <a:t>Merupakan</a:t>
            </a:r>
            <a:r>
              <a:rPr lang="en-US" sz="2200" dirty="0"/>
              <a:t> </a:t>
            </a:r>
            <a:r>
              <a:rPr lang="en-US" sz="2200" dirty="0" err="1"/>
              <a:t>skema</a:t>
            </a:r>
            <a:r>
              <a:rPr lang="en-US" sz="2200" dirty="0"/>
              <a:t> </a:t>
            </a:r>
            <a:r>
              <a:rPr lang="en-US" sz="2200" dirty="0" err="1"/>
              <a:t>hubungan</a:t>
            </a:r>
            <a:r>
              <a:rPr lang="en-US" sz="2200" dirty="0"/>
              <a:t> yang paling </a:t>
            </a:r>
            <a:r>
              <a:rPr lang="en-US" sz="2200" dirty="0" err="1"/>
              <a:t>sederhana</a:t>
            </a:r>
            <a:r>
              <a:rPr lang="en-US" sz="2200" dirty="0"/>
              <a:t> </a:t>
            </a:r>
            <a:r>
              <a:rPr lang="en-US" sz="2200" dirty="0" err="1"/>
              <a:t>untuk</a:t>
            </a:r>
            <a:r>
              <a:rPr lang="en-US" sz="2200" dirty="0"/>
              <a:t> </a:t>
            </a:r>
            <a:r>
              <a:rPr lang="en-US" sz="2200" dirty="0" err="1"/>
              <a:t>suatu</a:t>
            </a:r>
            <a:r>
              <a:rPr lang="en-US" sz="2200" dirty="0"/>
              <a:t> </a:t>
            </a:r>
            <a:r>
              <a:rPr lang="en-US" sz="2200" dirty="0" err="1"/>
              <a:t>sistem</a:t>
            </a:r>
            <a:r>
              <a:rPr lang="en-US" sz="2200" dirty="0"/>
              <a:t> multi </a:t>
            </a:r>
            <a:r>
              <a:rPr lang="en-US" sz="2200" dirty="0" err="1"/>
              <a:t>prosessor</a:t>
            </a:r>
            <a:r>
              <a:rPr lang="en-US" sz="2200" dirty="0"/>
              <a:t>. </a:t>
            </a:r>
            <a:br>
              <a:rPr lang="en-US" sz="2200" dirty="0"/>
            </a:br>
            <a:r>
              <a:rPr lang="en-US" sz="2200" dirty="0" err="1"/>
              <a:t>Merupakan</a:t>
            </a:r>
            <a:r>
              <a:rPr lang="en-US" sz="2200" dirty="0"/>
              <a:t> </a:t>
            </a:r>
            <a:r>
              <a:rPr lang="en-US" sz="2200" dirty="0" err="1"/>
              <a:t>jalur</a:t>
            </a:r>
            <a:r>
              <a:rPr lang="en-US" sz="2200" dirty="0"/>
              <a:t> </a:t>
            </a:r>
            <a:r>
              <a:rPr lang="en-US" sz="2200" dirty="0" err="1"/>
              <a:t>komunikasi</a:t>
            </a:r>
            <a:r>
              <a:rPr lang="en-US" sz="2200" dirty="0"/>
              <a:t> </a:t>
            </a:r>
            <a:r>
              <a:rPr lang="en-US" sz="2200" dirty="0" err="1"/>
              <a:t>tunggal</a:t>
            </a:r>
            <a:r>
              <a:rPr lang="en-US" sz="2200" dirty="0"/>
              <a:t> </a:t>
            </a:r>
            <a:r>
              <a:rPr lang="en-US" sz="2200" dirty="0" err="1"/>
              <a:t>antara</a:t>
            </a:r>
            <a:r>
              <a:rPr lang="en-US" sz="2200" dirty="0"/>
              <a:t> </a:t>
            </a:r>
            <a:r>
              <a:rPr lang="en-US" sz="2200" dirty="0" err="1"/>
              <a:t>komponen-komponen</a:t>
            </a:r>
            <a:r>
              <a:rPr lang="en-US" sz="2200" dirty="0"/>
              <a:t> </a:t>
            </a:r>
            <a:r>
              <a:rPr lang="en-US" sz="2200" dirty="0" err="1"/>
              <a:t>fungsional</a:t>
            </a:r>
            <a:r>
              <a:rPr lang="en-US" dirty="0"/>
              <a:t>. </a:t>
            </a:r>
            <a:br>
              <a:rPr lang="en-US" dirty="0"/>
            </a:br>
            <a:endParaRPr lang="en-US" dirty="0"/>
          </a:p>
        </p:txBody>
      </p:sp>
      <p:sp>
        <p:nvSpPr>
          <p:cNvPr id="3" name="Content Placeholder 2"/>
          <p:cNvSpPr>
            <a:spLocks noGrp="1"/>
          </p:cNvSpPr>
          <p:nvPr>
            <p:ph idx="1"/>
          </p:nvPr>
        </p:nvSpPr>
        <p:spPr/>
        <p:txBody>
          <a:bodyPr/>
          <a:lstStyle/>
          <a:p>
            <a:r>
              <a:rPr lang="en-US" b="1" dirty="0"/>
              <a:t> Crossbar Switch </a:t>
            </a:r>
            <a:endParaRPr lang="en-US" dirty="0"/>
          </a:p>
          <a:p>
            <a:pPr marL="0" lvl="0" indent="0" fontAlgn="base">
              <a:buNone/>
            </a:pPr>
            <a:r>
              <a:rPr lang="en-US" dirty="0" err="1"/>
              <a:t>Suatu</a:t>
            </a:r>
            <a:r>
              <a:rPr lang="en-US" dirty="0"/>
              <a:t> </a:t>
            </a:r>
            <a:r>
              <a:rPr lang="en-US" dirty="0" err="1"/>
              <a:t>jalur</a:t>
            </a:r>
            <a:r>
              <a:rPr lang="en-US" dirty="0"/>
              <a:t> yang </a:t>
            </a:r>
            <a:r>
              <a:rPr lang="en-US" dirty="0" err="1"/>
              <a:t>terpisah</a:t>
            </a:r>
            <a:r>
              <a:rPr lang="en-US" dirty="0"/>
              <a:t> </a:t>
            </a:r>
            <a:r>
              <a:rPr lang="en-US" dirty="0" err="1"/>
              <a:t>menghubungkan</a:t>
            </a:r>
            <a:r>
              <a:rPr lang="en-US" dirty="0"/>
              <a:t> </a:t>
            </a:r>
            <a:r>
              <a:rPr lang="en-US" dirty="0" err="1"/>
              <a:t>setiap</a:t>
            </a:r>
            <a:r>
              <a:rPr lang="en-US" dirty="0"/>
              <a:t> processor </a:t>
            </a:r>
            <a:r>
              <a:rPr lang="en-US" dirty="0" err="1"/>
              <a:t>ke</a:t>
            </a:r>
            <a:r>
              <a:rPr lang="en-US" dirty="0"/>
              <a:t> </a:t>
            </a:r>
            <a:r>
              <a:rPr lang="en-US" dirty="0" err="1"/>
              <a:t>setiap</a:t>
            </a:r>
            <a:r>
              <a:rPr lang="en-US" dirty="0"/>
              <a:t> unit </a:t>
            </a:r>
            <a:r>
              <a:rPr lang="en-US" dirty="0" err="1"/>
              <a:t>memori</a:t>
            </a:r>
            <a:r>
              <a:rPr lang="en-US" dirty="0"/>
              <a:t>. </a:t>
            </a:r>
          </a:p>
          <a:p>
            <a:pPr marL="0" lvl="0" indent="0" fontAlgn="base">
              <a:buNone/>
            </a:pPr>
            <a:r>
              <a:rPr lang="en-US" dirty="0" err="1"/>
              <a:t>Karena</a:t>
            </a:r>
            <a:r>
              <a:rPr lang="en-US" dirty="0"/>
              <a:t> </a:t>
            </a:r>
            <a:r>
              <a:rPr lang="en-US" dirty="0" err="1"/>
              <a:t>setiap</a:t>
            </a:r>
            <a:r>
              <a:rPr lang="en-US" dirty="0"/>
              <a:t> </a:t>
            </a:r>
            <a:r>
              <a:rPr lang="en-US" dirty="0" err="1"/>
              <a:t>memori</a:t>
            </a:r>
            <a:r>
              <a:rPr lang="en-US" dirty="0"/>
              <a:t> </a:t>
            </a:r>
            <a:r>
              <a:rPr lang="en-US" dirty="0" err="1"/>
              <a:t>diakses</a:t>
            </a:r>
            <a:r>
              <a:rPr lang="en-US" dirty="0"/>
              <a:t> </a:t>
            </a:r>
            <a:r>
              <a:rPr lang="en-US" dirty="0" err="1"/>
              <a:t>oleh</a:t>
            </a:r>
            <a:r>
              <a:rPr lang="en-US" dirty="0"/>
              <a:t> </a:t>
            </a:r>
            <a:r>
              <a:rPr lang="en-US" dirty="0" err="1"/>
              <a:t>jalur-jalur</a:t>
            </a:r>
            <a:r>
              <a:rPr lang="en-US" dirty="0"/>
              <a:t> yang </a:t>
            </a:r>
            <a:r>
              <a:rPr lang="en-US" dirty="0" err="1"/>
              <a:t>berbeda</a:t>
            </a:r>
            <a:r>
              <a:rPr lang="en-US" dirty="0"/>
              <a:t>, </a:t>
            </a:r>
            <a:r>
              <a:rPr lang="en-US" dirty="0" err="1"/>
              <a:t>maka</a:t>
            </a:r>
            <a:r>
              <a:rPr lang="en-US" dirty="0"/>
              <a:t> </a:t>
            </a:r>
            <a:r>
              <a:rPr lang="en-US" dirty="0" err="1"/>
              <a:t>tidak</a:t>
            </a:r>
            <a:r>
              <a:rPr lang="en-US" dirty="0"/>
              <a:t> </a:t>
            </a:r>
            <a:r>
              <a:rPr lang="en-US" dirty="0" err="1"/>
              <a:t>akan</a:t>
            </a:r>
            <a:r>
              <a:rPr lang="en-US" dirty="0"/>
              <a:t> </a:t>
            </a:r>
            <a:r>
              <a:rPr lang="en-US" dirty="0" err="1"/>
              <a:t>terjadu</a:t>
            </a:r>
            <a:r>
              <a:rPr lang="en-US" dirty="0"/>
              <a:t> blocking yang </a:t>
            </a:r>
            <a:r>
              <a:rPr lang="en-US" dirty="0" err="1"/>
              <a:t>disebabkan</a:t>
            </a:r>
            <a:r>
              <a:rPr lang="en-US" dirty="0"/>
              <a:t> </a:t>
            </a:r>
            <a:r>
              <a:rPr lang="en-US" dirty="0" err="1"/>
              <a:t>oleh</a:t>
            </a:r>
            <a:r>
              <a:rPr lang="en-US" dirty="0"/>
              <a:t> </a:t>
            </a:r>
            <a:r>
              <a:rPr lang="en-US" dirty="0" err="1"/>
              <a:t>adanya</a:t>
            </a:r>
            <a:r>
              <a:rPr lang="en-US" dirty="0"/>
              <a:t> </a:t>
            </a:r>
            <a:r>
              <a:rPr lang="en-US" dirty="0" err="1"/>
              <a:t>transmisi-transmisi</a:t>
            </a:r>
            <a:r>
              <a:rPr lang="en-US" dirty="0"/>
              <a:t> yang </a:t>
            </a:r>
            <a:r>
              <a:rPr lang="en-US" dirty="0" err="1"/>
              <a:t>bersamaan</a:t>
            </a:r>
            <a:r>
              <a:rPr lang="en-US" dirty="0"/>
              <a:t> </a:t>
            </a:r>
            <a:r>
              <a:rPr lang="en-US" dirty="0" err="1"/>
              <a:t>waktunya</a:t>
            </a:r>
            <a:r>
              <a:rPr lang="en-US" dirty="0"/>
              <a:t>.</a:t>
            </a:r>
            <a:r>
              <a:rPr lang="en-US" b="1" dirty="0"/>
              <a:t> </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3556393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F53D07F5-57B7-CEB3-E788-C00899DD4B5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1D1323-7AD6-4BD2-9BFB-8AF5ACE181A0}" type="slidenum">
              <a:rPr lang="en-US" altLang="en-US" sz="1400"/>
              <a:pPr/>
              <a:t>20</a:t>
            </a:fld>
            <a:endParaRPr lang="en-US" altLang="en-US" sz="1400"/>
          </a:p>
        </p:txBody>
      </p:sp>
      <p:sp>
        <p:nvSpPr>
          <p:cNvPr id="18435" name="Rectangle 2">
            <a:extLst>
              <a:ext uri="{FF2B5EF4-FFF2-40B4-BE49-F238E27FC236}">
                <a16:creationId xmlns:a16="http://schemas.microsoft.com/office/drawing/2014/main" id="{A39FCF42-2718-809A-EDC7-1843F3B78BA9}"/>
              </a:ext>
            </a:extLst>
          </p:cNvPr>
          <p:cNvSpPr>
            <a:spLocks noGrp="1" noChangeArrowheads="1"/>
          </p:cNvSpPr>
          <p:nvPr>
            <p:ph type="title"/>
          </p:nvPr>
        </p:nvSpPr>
        <p:spPr>
          <a:xfrm>
            <a:off x="1828800" y="228600"/>
            <a:ext cx="7772400" cy="685800"/>
          </a:xfrm>
        </p:spPr>
        <p:txBody>
          <a:bodyPr/>
          <a:lstStyle/>
          <a:p>
            <a:pPr algn="l" eaLnBrk="1" hangingPunct="1"/>
            <a:r>
              <a:rPr lang="en-US" altLang="en-US" sz="3600"/>
              <a:t>Algoritma Penjadwalan</a:t>
            </a:r>
          </a:p>
        </p:txBody>
      </p:sp>
      <p:sp>
        <p:nvSpPr>
          <p:cNvPr id="18436" name="Rectangle 3">
            <a:extLst>
              <a:ext uri="{FF2B5EF4-FFF2-40B4-BE49-F238E27FC236}">
                <a16:creationId xmlns:a16="http://schemas.microsoft.com/office/drawing/2014/main" id="{747C4945-DC40-6679-97DE-80653E283A5E}"/>
              </a:ext>
            </a:extLst>
          </p:cNvPr>
          <p:cNvSpPr>
            <a:spLocks noGrp="1" noChangeArrowheads="1"/>
          </p:cNvSpPr>
          <p:nvPr>
            <p:ph type="body" idx="1"/>
          </p:nvPr>
        </p:nvSpPr>
        <p:spPr>
          <a:xfrm>
            <a:off x="1524000" y="914400"/>
            <a:ext cx="9144000" cy="4114800"/>
          </a:xfrm>
        </p:spPr>
        <p:txBody>
          <a:bodyPr/>
          <a:lstStyle/>
          <a:p>
            <a:pPr marL="609600" indent="-609600">
              <a:buFontTx/>
              <a:buAutoNum type="alphaUcPeriod"/>
            </a:pPr>
            <a:r>
              <a:rPr lang="en-US" altLang="en-US"/>
              <a:t>First Come First Served (FCFS)</a:t>
            </a:r>
          </a:p>
          <a:p>
            <a:pPr marL="609600" indent="-609600"/>
            <a:r>
              <a:rPr lang="en-US" altLang="en-US"/>
              <a:t>Proses yang pertama kali meminta jatah waktu untuk menggunakan CPU akan dilayani terlebih dahulu.</a:t>
            </a:r>
          </a:p>
          <a:p>
            <a:pPr marL="609600" indent="-609600"/>
            <a:r>
              <a:rPr lang="en-US" altLang="en-US"/>
              <a:t>Algoritma ini termasuk non-preemptive</a:t>
            </a:r>
          </a:p>
          <a:p>
            <a:pPr marL="609600" indent="-609600"/>
            <a:r>
              <a:rPr lang="en-US" altLang="en-US"/>
              <a:t>Average Waiting Time (AWT) tinggi. AWT adalah  total waktu menunggu dari semua proses dibagi jumlah proses </a:t>
            </a:r>
          </a:p>
          <a:p>
            <a:pPr marL="609600" indent="-609600">
              <a:buNone/>
            </a:pPr>
            <a:r>
              <a:rPr lang="en-US" altLang="en-US"/>
              <a:t>Misal ada 3 proses : P1, P2 dan P3 yang meminta layanan CPU</a:t>
            </a:r>
          </a:p>
        </p:txBody>
      </p:sp>
      <p:graphicFrame>
        <p:nvGraphicFramePr>
          <p:cNvPr id="18437" name="Object 4">
            <a:extLst>
              <a:ext uri="{FF2B5EF4-FFF2-40B4-BE49-F238E27FC236}">
                <a16:creationId xmlns:a16="http://schemas.microsoft.com/office/drawing/2014/main" id="{36423CAB-DA53-28DE-8FFF-FEB14882D578}"/>
              </a:ext>
            </a:extLst>
          </p:cNvPr>
          <p:cNvGraphicFramePr>
            <a:graphicFrameLocks noChangeAspect="1"/>
          </p:cNvGraphicFramePr>
          <p:nvPr/>
        </p:nvGraphicFramePr>
        <p:xfrm>
          <a:off x="3352800" y="4648200"/>
          <a:ext cx="4572000" cy="1866900"/>
        </p:xfrm>
        <a:graphic>
          <a:graphicData uri="http://schemas.openxmlformats.org/presentationml/2006/ole">
            <mc:AlternateContent xmlns:mc="http://schemas.openxmlformats.org/markup-compatibility/2006">
              <mc:Choice xmlns:v="urn:schemas-microsoft-com:vml" Requires="v">
                <p:oleObj name="Worksheet" r:id="rId2" imgW="1609951" imgH="657587" progId="Excel.Sheet.8">
                  <p:embed/>
                </p:oleObj>
              </mc:Choice>
              <mc:Fallback>
                <p:oleObj name="Worksheet" r:id="rId2" imgW="1609951" imgH="657587" progId="Excel.Sheet.8">
                  <p:embed/>
                  <p:pic>
                    <p:nvPicPr>
                      <p:cNvPr id="18437" name="Object 4">
                        <a:extLst>
                          <a:ext uri="{FF2B5EF4-FFF2-40B4-BE49-F238E27FC236}">
                            <a16:creationId xmlns:a16="http://schemas.microsoft.com/office/drawing/2014/main" id="{36423CAB-DA53-28DE-8FFF-FEB14882D5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648200"/>
                        <a:ext cx="4572000"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CB30954D-E13F-1CB6-43D7-A8CB656277F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7BBBDA8-810B-4C7A-892F-BCB0D1DE0DD2}" type="slidenum">
              <a:rPr lang="en-US" altLang="en-US" sz="1400"/>
              <a:pPr/>
              <a:t>21</a:t>
            </a:fld>
            <a:endParaRPr lang="en-US" altLang="en-US" sz="1400"/>
          </a:p>
        </p:txBody>
      </p:sp>
      <p:sp>
        <p:nvSpPr>
          <p:cNvPr id="19459" name="Rectangle 3">
            <a:extLst>
              <a:ext uri="{FF2B5EF4-FFF2-40B4-BE49-F238E27FC236}">
                <a16:creationId xmlns:a16="http://schemas.microsoft.com/office/drawing/2014/main" id="{190D816A-0E89-D46B-97BC-8D95510E9315}"/>
              </a:ext>
            </a:extLst>
          </p:cNvPr>
          <p:cNvSpPr>
            <a:spLocks noGrp="1" noChangeArrowheads="1"/>
          </p:cNvSpPr>
          <p:nvPr>
            <p:ph type="body" idx="1"/>
          </p:nvPr>
        </p:nvSpPr>
        <p:spPr>
          <a:xfrm>
            <a:off x="1524000" y="0"/>
            <a:ext cx="4343400" cy="1600200"/>
          </a:xfrm>
        </p:spPr>
        <p:txBody>
          <a:bodyPr/>
          <a:lstStyle/>
          <a:p>
            <a:pPr eaLnBrk="1" hangingPunct="1">
              <a:buFontTx/>
              <a:buNone/>
            </a:pPr>
            <a:r>
              <a:rPr lang="en-US" altLang="en-US"/>
              <a:t>Jika urutan kedatangan </a:t>
            </a:r>
            <a:br>
              <a:rPr lang="en-US" altLang="en-US"/>
            </a:br>
            <a:r>
              <a:rPr lang="en-US" altLang="en-US"/>
              <a:t>P1, P2, P3</a:t>
            </a:r>
          </a:p>
          <a:p>
            <a:pPr eaLnBrk="1" hangingPunct="1">
              <a:buFontTx/>
              <a:buNone/>
            </a:pPr>
            <a:r>
              <a:rPr lang="en-US" altLang="en-US"/>
              <a:t>Gant Chart</a:t>
            </a:r>
          </a:p>
        </p:txBody>
      </p:sp>
      <p:graphicFrame>
        <p:nvGraphicFramePr>
          <p:cNvPr id="19460" name="Object 4">
            <a:extLst>
              <a:ext uri="{FF2B5EF4-FFF2-40B4-BE49-F238E27FC236}">
                <a16:creationId xmlns:a16="http://schemas.microsoft.com/office/drawing/2014/main" id="{7AC5D1C6-CF04-6617-DBEC-666E25A434FD}"/>
              </a:ext>
            </a:extLst>
          </p:cNvPr>
          <p:cNvGraphicFramePr>
            <a:graphicFrameLocks noChangeAspect="1"/>
          </p:cNvGraphicFramePr>
          <p:nvPr/>
        </p:nvGraphicFramePr>
        <p:xfrm>
          <a:off x="1524000" y="1600201"/>
          <a:ext cx="4572000" cy="1025525"/>
        </p:xfrm>
        <a:graphic>
          <a:graphicData uri="http://schemas.openxmlformats.org/presentationml/2006/ole">
            <mc:AlternateContent xmlns:mc="http://schemas.openxmlformats.org/markup-compatibility/2006">
              <mc:Choice xmlns:v="urn:schemas-microsoft-com:vml" Requires="v">
                <p:oleObj name="VISIO" r:id="rId2" imgW="2837688" imgH="637032" progId="Visio.Drawing.4">
                  <p:embed/>
                </p:oleObj>
              </mc:Choice>
              <mc:Fallback>
                <p:oleObj name="VISIO" r:id="rId2" imgW="2837688" imgH="637032" progId="Visio.Drawing.4">
                  <p:embed/>
                  <p:pic>
                    <p:nvPicPr>
                      <p:cNvPr id="19460" name="Object 4">
                        <a:extLst>
                          <a:ext uri="{FF2B5EF4-FFF2-40B4-BE49-F238E27FC236}">
                            <a16:creationId xmlns:a16="http://schemas.microsoft.com/office/drawing/2014/main" id="{7AC5D1C6-CF04-6617-DBEC-666E25A434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00201"/>
                        <a:ext cx="4572000" cy="102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1" name="Rectangle 5">
            <a:extLst>
              <a:ext uri="{FF2B5EF4-FFF2-40B4-BE49-F238E27FC236}">
                <a16:creationId xmlns:a16="http://schemas.microsoft.com/office/drawing/2014/main" id="{D3918347-5A7D-1AD5-01B7-4AA9227AE8E2}"/>
              </a:ext>
            </a:extLst>
          </p:cNvPr>
          <p:cNvSpPr>
            <a:spLocks noChangeArrowheads="1"/>
          </p:cNvSpPr>
          <p:nvPr/>
        </p:nvSpPr>
        <p:spPr bwMode="auto">
          <a:xfrm>
            <a:off x="1524000" y="2590800"/>
            <a:ext cx="4343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Waktu tunggu untuk tiap-tiap proses</a:t>
            </a:r>
          </a:p>
        </p:txBody>
      </p:sp>
      <p:graphicFrame>
        <p:nvGraphicFramePr>
          <p:cNvPr id="19462" name="Object 6">
            <a:extLst>
              <a:ext uri="{FF2B5EF4-FFF2-40B4-BE49-F238E27FC236}">
                <a16:creationId xmlns:a16="http://schemas.microsoft.com/office/drawing/2014/main" id="{79F1D501-0696-C9D8-6F2B-66B8FBE98EC7}"/>
              </a:ext>
            </a:extLst>
          </p:cNvPr>
          <p:cNvGraphicFramePr>
            <a:graphicFrameLocks noChangeAspect="1"/>
          </p:cNvGraphicFramePr>
          <p:nvPr/>
        </p:nvGraphicFramePr>
        <p:xfrm>
          <a:off x="1524000" y="3733801"/>
          <a:ext cx="4267200" cy="1331913"/>
        </p:xfrm>
        <a:graphic>
          <a:graphicData uri="http://schemas.openxmlformats.org/presentationml/2006/ole">
            <mc:AlternateContent xmlns:mc="http://schemas.openxmlformats.org/markup-compatibility/2006">
              <mc:Choice xmlns:v="urn:schemas-microsoft-com:vml" Requires="v">
                <p:oleObj name="Worksheet" r:id="rId4" imgW="2105431" imgH="657587" progId="Excel.Sheet.8">
                  <p:embed/>
                </p:oleObj>
              </mc:Choice>
              <mc:Fallback>
                <p:oleObj name="Worksheet" r:id="rId4" imgW="2105431" imgH="657587" progId="Excel.Sheet.8">
                  <p:embed/>
                  <p:pic>
                    <p:nvPicPr>
                      <p:cNvPr id="19462" name="Object 6">
                        <a:extLst>
                          <a:ext uri="{FF2B5EF4-FFF2-40B4-BE49-F238E27FC236}">
                            <a16:creationId xmlns:a16="http://schemas.microsoft.com/office/drawing/2014/main" id="{79F1D501-0696-C9D8-6F2B-66B8FBE98E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3733801"/>
                        <a:ext cx="4267200" cy="1331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3" name="Rectangle 7">
            <a:extLst>
              <a:ext uri="{FF2B5EF4-FFF2-40B4-BE49-F238E27FC236}">
                <a16:creationId xmlns:a16="http://schemas.microsoft.com/office/drawing/2014/main" id="{7F50A226-5AB4-B113-CBA7-6B1C24574605}"/>
              </a:ext>
            </a:extLst>
          </p:cNvPr>
          <p:cNvSpPr>
            <a:spLocks noChangeArrowheads="1"/>
          </p:cNvSpPr>
          <p:nvPr/>
        </p:nvSpPr>
        <p:spPr bwMode="auto">
          <a:xfrm>
            <a:off x="6553200" y="0"/>
            <a:ext cx="4114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Jika urutan kedatangan P2, P3, P1</a:t>
            </a:r>
          </a:p>
          <a:p>
            <a:pPr eaLnBrk="1" hangingPunct="1">
              <a:buFontTx/>
              <a:buNone/>
            </a:pPr>
            <a:r>
              <a:rPr lang="en-US" altLang="en-US" sz="2800"/>
              <a:t>Gant Chart</a:t>
            </a:r>
          </a:p>
        </p:txBody>
      </p:sp>
      <p:sp>
        <p:nvSpPr>
          <p:cNvPr id="19464" name="Rectangle 8">
            <a:extLst>
              <a:ext uri="{FF2B5EF4-FFF2-40B4-BE49-F238E27FC236}">
                <a16:creationId xmlns:a16="http://schemas.microsoft.com/office/drawing/2014/main" id="{AF3563E2-ADB4-F234-2855-17EE554B001C}"/>
              </a:ext>
            </a:extLst>
          </p:cNvPr>
          <p:cNvSpPr>
            <a:spLocks noChangeArrowheads="1"/>
          </p:cNvSpPr>
          <p:nvPr/>
        </p:nvSpPr>
        <p:spPr bwMode="auto">
          <a:xfrm>
            <a:off x="1524000" y="5105400"/>
            <a:ext cx="4572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AWT = (0+24+27)/3 = 17 ms</a:t>
            </a:r>
          </a:p>
        </p:txBody>
      </p:sp>
      <p:graphicFrame>
        <p:nvGraphicFramePr>
          <p:cNvPr id="19465" name="Object 9">
            <a:extLst>
              <a:ext uri="{FF2B5EF4-FFF2-40B4-BE49-F238E27FC236}">
                <a16:creationId xmlns:a16="http://schemas.microsoft.com/office/drawing/2014/main" id="{BF25758C-D021-2B8E-0AEA-77F88063FD32}"/>
              </a:ext>
            </a:extLst>
          </p:cNvPr>
          <p:cNvGraphicFramePr>
            <a:graphicFrameLocks noChangeAspect="1"/>
          </p:cNvGraphicFramePr>
          <p:nvPr/>
        </p:nvGraphicFramePr>
        <p:xfrm>
          <a:off x="6248400" y="1600200"/>
          <a:ext cx="4419600" cy="1023938"/>
        </p:xfrm>
        <a:graphic>
          <a:graphicData uri="http://schemas.openxmlformats.org/presentationml/2006/ole">
            <mc:AlternateContent xmlns:mc="http://schemas.openxmlformats.org/markup-compatibility/2006">
              <mc:Choice xmlns:v="urn:schemas-microsoft-com:vml" Requires="v">
                <p:oleObj name="VISIO" r:id="rId6" imgW="2752344" imgH="637032" progId="Visio.Drawing.4">
                  <p:embed/>
                </p:oleObj>
              </mc:Choice>
              <mc:Fallback>
                <p:oleObj name="VISIO" r:id="rId6" imgW="2752344" imgH="637032" progId="Visio.Drawing.4">
                  <p:embed/>
                  <p:pic>
                    <p:nvPicPr>
                      <p:cNvPr id="19465" name="Object 9">
                        <a:extLst>
                          <a:ext uri="{FF2B5EF4-FFF2-40B4-BE49-F238E27FC236}">
                            <a16:creationId xmlns:a16="http://schemas.microsoft.com/office/drawing/2014/main" id="{BF25758C-D021-2B8E-0AEA-77F88063FD3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48400" y="1600200"/>
                        <a:ext cx="4419600" cy="102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6" name="Rectangle 10">
            <a:extLst>
              <a:ext uri="{FF2B5EF4-FFF2-40B4-BE49-F238E27FC236}">
                <a16:creationId xmlns:a16="http://schemas.microsoft.com/office/drawing/2014/main" id="{289FD794-D7A8-ADBD-8867-6BF85A21B51E}"/>
              </a:ext>
            </a:extLst>
          </p:cNvPr>
          <p:cNvSpPr>
            <a:spLocks noChangeArrowheads="1"/>
          </p:cNvSpPr>
          <p:nvPr/>
        </p:nvSpPr>
        <p:spPr bwMode="auto">
          <a:xfrm>
            <a:off x="6324600" y="2667000"/>
            <a:ext cx="4343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Waktu tunggu untuk tiap-tiap proses</a:t>
            </a:r>
          </a:p>
        </p:txBody>
      </p:sp>
      <p:graphicFrame>
        <p:nvGraphicFramePr>
          <p:cNvPr id="19467" name="Object 11">
            <a:extLst>
              <a:ext uri="{FF2B5EF4-FFF2-40B4-BE49-F238E27FC236}">
                <a16:creationId xmlns:a16="http://schemas.microsoft.com/office/drawing/2014/main" id="{21800D2B-3F46-FEE8-D413-129C2A46E9F1}"/>
              </a:ext>
            </a:extLst>
          </p:cNvPr>
          <p:cNvGraphicFramePr>
            <a:graphicFrameLocks noChangeAspect="1"/>
          </p:cNvGraphicFramePr>
          <p:nvPr/>
        </p:nvGraphicFramePr>
        <p:xfrm>
          <a:off x="6477000" y="3657601"/>
          <a:ext cx="4191000" cy="1438275"/>
        </p:xfrm>
        <a:graphic>
          <a:graphicData uri="http://schemas.openxmlformats.org/presentationml/2006/ole">
            <mc:AlternateContent xmlns:mc="http://schemas.openxmlformats.org/markup-compatibility/2006">
              <mc:Choice xmlns:v="urn:schemas-microsoft-com:vml" Requires="v">
                <p:oleObj name="Worksheet" r:id="rId8" imgW="1914751" imgH="657587" progId="Excel.Sheet.8">
                  <p:embed/>
                </p:oleObj>
              </mc:Choice>
              <mc:Fallback>
                <p:oleObj name="Worksheet" r:id="rId8" imgW="1914751" imgH="657587" progId="Excel.Sheet.8">
                  <p:embed/>
                  <p:pic>
                    <p:nvPicPr>
                      <p:cNvPr id="19467" name="Object 11">
                        <a:extLst>
                          <a:ext uri="{FF2B5EF4-FFF2-40B4-BE49-F238E27FC236}">
                            <a16:creationId xmlns:a16="http://schemas.microsoft.com/office/drawing/2014/main" id="{21800D2B-3F46-FEE8-D413-129C2A46E9F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77000" y="3657601"/>
                        <a:ext cx="4191000"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8" name="Rectangle 12">
            <a:extLst>
              <a:ext uri="{FF2B5EF4-FFF2-40B4-BE49-F238E27FC236}">
                <a16:creationId xmlns:a16="http://schemas.microsoft.com/office/drawing/2014/main" id="{46235D6F-B3D5-A922-A267-4530286DF77F}"/>
              </a:ext>
            </a:extLst>
          </p:cNvPr>
          <p:cNvSpPr>
            <a:spLocks noChangeArrowheads="1"/>
          </p:cNvSpPr>
          <p:nvPr/>
        </p:nvSpPr>
        <p:spPr bwMode="auto">
          <a:xfrm>
            <a:off x="6400800" y="5105400"/>
            <a:ext cx="4267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AWT = (0+3+6)/3 = 3 ms</a:t>
            </a:r>
          </a:p>
        </p:txBody>
      </p:sp>
      <p:sp>
        <p:nvSpPr>
          <p:cNvPr id="19469" name="Text Box 13">
            <a:extLst>
              <a:ext uri="{FF2B5EF4-FFF2-40B4-BE49-F238E27FC236}">
                <a16:creationId xmlns:a16="http://schemas.microsoft.com/office/drawing/2014/main" id="{21B12547-D4C4-77FE-F66A-7CAF26B61E06}"/>
              </a:ext>
            </a:extLst>
          </p:cNvPr>
          <p:cNvSpPr txBox="1">
            <a:spLocks noChangeArrowheads="1"/>
          </p:cNvSpPr>
          <p:nvPr/>
        </p:nvSpPr>
        <p:spPr bwMode="auto">
          <a:xfrm>
            <a:off x="1524000" y="591185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t>Karena urutan kedatangan yang berbeda maka AWT bisa berbeda (convoy effect)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D05B55DB-F6F7-0D58-983A-6F14C9CEDCE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CCD2AFA-2859-4AD1-B9F8-376C42D80E72}" type="slidenum">
              <a:rPr lang="en-US" altLang="en-US" sz="1400"/>
              <a:pPr/>
              <a:t>22</a:t>
            </a:fld>
            <a:endParaRPr lang="en-US" altLang="en-US" sz="1400"/>
          </a:p>
        </p:txBody>
      </p:sp>
      <p:sp>
        <p:nvSpPr>
          <p:cNvPr id="20483" name="Rectangle 2">
            <a:extLst>
              <a:ext uri="{FF2B5EF4-FFF2-40B4-BE49-F238E27FC236}">
                <a16:creationId xmlns:a16="http://schemas.microsoft.com/office/drawing/2014/main" id="{B6C29113-4575-7BB5-3C49-3F3EB7000869}"/>
              </a:ext>
            </a:extLst>
          </p:cNvPr>
          <p:cNvSpPr>
            <a:spLocks noGrp="1" noChangeArrowheads="1"/>
          </p:cNvSpPr>
          <p:nvPr>
            <p:ph type="title"/>
          </p:nvPr>
        </p:nvSpPr>
        <p:spPr>
          <a:xfrm>
            <a:off x="1524000" y="0"/>
            <a:ext cx="7772400" cy="762000"/>
          </a:xfrm>
        </p:spPr>
        <p:txBody>
          <a:bodyPr/>
          <a:lstStyle/>
          <a:p>
            <a:pPr algn="l" eaLnBrk="1" hangingPunct="1"/>
            <a:r>
              <a:rPr lang="en-US" altLang="en-US" sz="2800"/>
              <a:t>B. Short Job First Scheduling (SJF)</a:t>
            </a:r>
          </a:p>
        </p:txBody>
      </p:sp>
      <p:sp>
        <p:nvSpPr>
          <p:cNvPr id="20484" name="Rectangle 3">
            <a:extLst>
              <a:ext uri="{FF2B5EF4-FFF2-40B4-BE49-F238E27FC236}">
                <a16:creationId xmlns:a16="http://schemas.microsoft.com/office/drawing/2014/main" id="{9994573D-9E75-82FD-C389-BEA82453CB97}"/>
              </a:ext>
            </a:extLst>
          </p:cNvPr>
          <p:cNvSpPr>
            <a:spLocks noGrp="1" noChangeArrowheads="1"/>
          </p:cNvSpPr>
          <p:nvPr>
            <p:ph type="body" idx="1"/>
          </p:nvPr>
        </p:nvSpPr>
        <p:spPr>
          <a:xfrm>
            <a:off x="1752600" y="762000"/>
            <a:ext cx="4495800" cy="4114800"/>
          </a:xfrm>
        </p:spPr>
        <p:txBody>
          <a:bodyPr/>
          <a:lstStyle/>
          <a:p>
            <a:pPr eaLnBrk="1" hangingPunct="1"/>
            <a:r>
              <a:rPr lang="en-US" altLang="en-US"/>
              <a:t>Proses yang memiliki CPU burst paling kecil dilayani terlebih dahulu</a:t>
            </a:r>
          </a:p>
          <a:p>
            <a:pPr eaLnBrk="1" hangingPunct="1">
              <a:buFontTx/>
              <a:buNone/>
            </a:pPr>
            <a:r>
              <a:rPr lang="en-US" altLang="en-US"/>
              <a:t>Misal ada 4 proses : P1, P2, P3 dan P4</a:t>
            </a:r>
          </a:p>
        </p:txBody>
      </p:sp>
      <p:graphicFrame>
        <p:nvGraphicFramePr>
          <p:cNvPr id="20485" name="Object 4">
            <a:extLst>
              <a:ext uri="{FF2B5EF4-FFF2-40B4-BE49-F238E27FC236}">
                <a16:creationId xmlns:a16="http://schemas.microsoft.com/office/drawing/2014/main" id="{D11F4C97-D704-6D2B-4EE7-E012B2301E29}"/>
              </a:ext>
            </a:extLst>
          </p:cNvPr>
          <p:cNvGraphicFramePr>
            <a:graphicFrameLocks noChangeAspect="1"/>
          </p:cNvGraphicFramePr>
          <p:nvPr/>
        </p:nvGraphicFramePr>
        <p:xfrm>
          <a:off x="1905000" y="3276601"/>
          <a:ext cx="3352800" cy="1706563"/>
        </p:xfrm>
        <a:graphic>
          <a:graphicData uri="http://schemas.openxmlformats.org/presentationml/2006/ole">
            <mc:AlternateContent xmlns:mc="http://schemas.openxmlformats.org/markup-compatibility/2006">
              <mc:Choice xmlns:v="urn:schemas-microsoft-com:vml" Requires="v">
                <p:oleObj name="Worksheet" r:id="rId2" imgW="1609951" imgH="819632" progId="Excel.Sheet.8">
                  <p:embed/>
                </p:oleObj>
              </mc:Choice>
              <mc:Fallback>
                <p:oleObj name="Worksheet" r:id="rId2" imgW="1609951" imgH="819632" progId="Excel.Sheet.8">
                  <p:embed/>
                  <p:pic>
                    <p:nvPicPr>
                      <p:cNvPr id="20485" name="Object 4">
                        <a:extLst>
                          <a:ext uri="{FF2B5EF4-FFF2-40B4-BE49-F238E27FC236}">
                            <a16:creationId xmlns:a16="http://schemas.microsoft.com/office/drawing/2014/main" id="{D11F4C97-D704-6D2B-4EE7-E012B2301E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276601"/>
                        <a:ext cx="3352800" cy="170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6" name="Object 5">
            <a:extLst>
              <a:ext uri="{FF2B5EF4-FFF2-40B4-BE49-F238E27FC236}">
                <a16:creationId xmlns:a16="http://schemas.microsoft.com/office/drawing/2014/main" id="{933B2620-241F-C574-F040-0828171F03D3}"/>
              </a:ext>
            </a:extLst>
          </p:cNvPr>
          <p:cNvGraphicFramePr>
            <a:graphicFrameLocks noChangeAspect="1"/>
          </p:cNvGraphicFramePr>
          <p:nvPr/>
        </p:nvGraphicFramePr>
        <p:xfrm>
          <a:off x="1524000" y="5715001"/>
          <a:ext cx="5638800" cy="1044575"/>
        </p:xfrm>
        <a:graphic>
          <a:graphicData uri="http://schemas.openxmlformats.org/presentationml/2006/ole">
            <mc:AlternateContent xmlns:mc="http://schemas.openxmlformats.org/markup-compatibility/2006">
              <mc:Choice xmlns:v="urn:schemas-microsoft-com:vml" Requires="v">
                <p:oleObj name="VISIO" r:id="rId4" imgW="3438144" imgH="637032" progId="Visio.Drawing.4">
                  <p:embed/>
                </p:oleObj>
              </mc:Choice>
              <mc:Fallback>
                <p:oleObj name="VISIO" r:id="rId4" imgW="3438144" imgH="637032" progId="Visio.Drawing.4">
                  <p:embed/>
                  <p:pic>
                    <p:nvPicPr>
                      <p:cNvPr id="20486" name="Object 5">
                        <a:extLst>
                          <a:ext uri="{FF2B5EF4-FFF2-40B4-BE49-F238E27FC236}">
                            <a16:creationId xmlns:a16="http://schemas.microsoft.com/office/drawing/2014/main" id="{933B2620-241F-C574-F040-0828171F03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5715001"/>
                        <a:ext cx="5638800" cy="104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7" name="Text Box 6">
            <a:extLst>
              <a:ext uri="{FF2B5EF4-FFF2-40B4-BE49-F238E27FC236}">
                <a16:creationId xmlns:a16="http://schemas.microsoft.com/office/drawing/2014/main" id="{1E21C008-B2F8-8A25-8E80-83FA9D3F2D2F}"/>
              </a:ext>
            </a:extLst>
          </p:cNvPr>
          <p:cNvSpPr txBox="1">
            <a:spLocks noChangeArrowheads="1"/>
          </p:cNvSpPr>
          <p:nvPr/>
        </p:nvSpPr>
        <p:spPr bwMode="auto">
          <a:xfrm>
            <a:off x="6629400" y="914400"/>
            <a:ext cx="4038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t>Waktu tunggu untuk tiap-tiap proses</a:t>
            </a:r>
          </a:p>
        </p:txBody>
      </p:sp>
      <p:graphicFrame>
        <p:nvGraphicFramePr>
          <p:cNvPr id="20488" name="Object 7">
            <a:extLst>
              <a:ext uri="{FF2B5EF4-FFF2-40B4-BE49-F238E27FC236}">
                <a16:creationId xmlns:a16="http://schemas.microsoft.com/office/drawing/2014/main" id="{EAF8A911-5715-A90A-0B5A-4383ED2188F3}"/>
              </a:ext>
            </a:extLst>
          </p:cNvPr>
          <p:cNvGraphicFramePr>
            <a:graphicFrameLocks noChangeAspect="1"/>
          </p:cNvGraphicFramePr>
          <p:nvPr/>
        </p:nvGraphicFramePr>
        <p:xfrm>
          <a:off x="6705600" y="2133601"/>
          <a:ext cx="3962400" cy="1882775"/>
        </p:xfrm>
        <a:graphic>
          <a:graphicData uri="http://schemas.openxmlformats.org/presentationml/2006/ole">
            <mc:AlternateContent xmlns:mc="http://schemas.openxmlformats.org/markup-compatibility/2006">
              <mc:Choice xmlns:v="urn:schemas-microsoft-com:vml" Requires="v">
                <p:oleObj name="Worksheet" r:id="rId6" imgW="1724431" imgH="819632" progId="Excel.Sheet.8">
                  <p:embed/>
                </p:oleObj>
              </mc:Choice>
              <mc:Fallback>
                <p:oleObj name="Worksheet" r:id="rId6" imgW="1724431" imgH="819632" progId="Excel.Sheet.8">
                  <p:embed/>
                  <p:pic>
                    <p:nvPicPr>
                      <p:cNvPr id="20488" name="Object 7">
                        <a:extLst>
                          <a:ext uri="{FF2B5EF4-FFF2-40B4-BE49-F238E27FC236}">
                            <a16:creationId xmlns:a16="http://schemas.microsoft.com/office/drawing/2014/main" id="{EAF8A911-5715-A90A-0B5A-4383ED2188F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05600" y="2133601"/>
                        <a:ext cx="3962400" cy="188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9" name="Text Box 8">
            <a:extLst>
              <a:ext uri="{FF2B5EF4-FFF2-40B4-BE49-F238E27FC236}">
                <a16:creationId xmlns:a16="http://schemas.microsoft.com/office/drawing/2014/main" id="{5EC5EB6E-D706-8989-E895-B4F3AEF55E0A}"/>
              </a:ext>
            </a:extLst>
          </p:cNvPr>
          <p:cNvSpPr txBox="1">
            <a:spLocks noChangeArrowheads="1"/>
          </p:cNvSpPr>
          <p:nvPr/>
        </p:nvSpPr>
        <p:spPr bwMode="auto">
          <a:xfrm>
            <a:off x="1828800" y="5181601"/>
            <a:ext cx="403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t>Gant Chart</a:t>
            </a:r>
          </a:p>
        </p:txBody>
      </p:sp>
      <p:sp>
        <p:nvSpPr>
          <p:cNvPr id="20490" name="Text Box 9">
            <a:extLst>
              <a:ext uri="{FF2B5EF4-FFF2-40B4-BE49-F238E27FC236}">
                <a16:creationId xmlns:a16="http://schemas.microsoft.com/office/drawing/2014/main" id="{7743C962-6818-FDB9-6FE2-FE8F34E5A000}"/>
              </a:ext>
            </a:extLst>
          </p:cNvPr>
          <p:cNvSpPr txBox="1">
            <a:spLocks noChangeArrowheads="1"/>
          </p:cNvSpPr>
          <p:nvPr/>
        </p:nvSpPr>
        <p:spPr bwMode="auto">
          <a:xfrm>
            <a:off x="6629400" y="4267200"/>
            <a:ext cx="4038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t>AWT 	= (3+16+9+0)/4 </a:t>
            </a:r>
            <a:br>
              <a:rPr lang="en-US" altLang="en-US" sz="2800"/>
            </a:br>
            <a:r>
              <a:rPr lang="en-US" altLang="en-US" sz="2800"/>
              <a:t>	= 7 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C4D20C25-1E61-2546-9C37-7ED716C8135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1082DD-B264-495B-BA31-7CC2F3799BA9}" type="slidenum">
              <a:rPr lang="en-US" altLang="en-US" sz="1400"/>
              <a:pPr/>
              <a:t>23</a:t>
            </a:fld>
            <a:endParaRPr lang="en-US" altLang="en-US" sz="1400"/>
          </a:p>
        </p:txBody>
      </p:sp>
      <p:sp>
        <p:nvSpPr>
          <p:cNvPr id="21507" name="Rectangle 2">
            <a:extLst>
              <a:ext uri="{FF2B5EF4-FFF2-40B4-BE49-F238E27FC236}">
                <a16:creationId xmlns:a16="http://schemas.microsoft.com/office/drawing/2014/main" id="{DD75F903-2D0E-6ECA-4988-0374735EA8E3}"/>
              </a:ext>
            </a:extLst>
          </p:cNvPr>
          <p:cNvSpPr>
            <a:spLocks noGrp="1" noChangeArrowheads="1"/>
          </p:cNvSpPr>
          <p:nvPr>
            <p:ph type="title"/>
          </p:nvPr>
        </p:nvSpPr>
        <p:spPr>
          <a:xfrm>
            <a:off x="1524000" y="0"/>
            <a:ext cx="9144000" cy="2514600"/>
          </a:xfrm>
        </p:spPr>
        <p:txBody>
          <a:bodyPr/>
          <a:lstStyle/>
          <a:p>
            <a:pPr algn="l" eaLnBrk="1" hangingPunct="1"/>
            <a:r>
              <a:rPr lang="en-US" altLang="en-US" sz="2800"/>
              <a:t>Kelemahan SJF : </a:t>
            </a:r>
            <a:br>
              <a:rPr lang="en-US" altLang="en-US" sz="2800"/>
            </a:br>
            <a:r>
              <a:rPr lang="en-US" altLang="en-US" sz="2800"/>
              <a:t>sulitnya mengetahui CPU burst time berikutnya</a:t>
            </a:r>
            <a:br>
              <a:rPr lang="en-US" altLang="en-US" sz="2800"/>
            </a:br>
            <a:br>
              <a:rPr lang="en-US" altLang="en-US" sz="2800"/>
            </a:br>
            <a:r>
              <a:rPr lang="en-US" altLang="en-US" sz="2800"/>
              <a:t>Cara mengatasinya dengan memprediksi CPU Burst Time berikutnya menggunakan rata-rata eksponensial dari burst time sebelumnya</a:t>
            </a:r>
          </a:p>
        </p:txBody>
      </p:sp>
      <p:sp>
        <p:nvSpPr>
          <p:cNvPr id="21508" name="Rectangle 3">
            <a:extLst>
              <a:ext uri="{FF2B5EF4-FFF2-40B4-BE49-F238E27FC236}">
                <a16:creationId xmlns:a16="http://schemas.microsoft.com/office/drawing/2014/main" id="{C1882C4F-8627-D0D1-8B7C-B0FD6B5F848D}"/>
              </a:ext>
            </a:extLst>
          </p:cNvPr>
          <p:cNvSpPr>
            <a:spLocks noGrp="1" noChangeArrowheads="1"/>
          </p:cNvSpPr>
          <p:nvPr>
            <p:ph type="body" idx="1"/>
          </p:nvPr>
        </p:nvSpPr>
        <p:spPr>
          <a:xfrm>
            <a:off x="2895600" y="2971800"/>
            <a:ext cx="7543800" cy="3581400"/>
          </a:xfrm>
        </p:spPr>
        <p:txBody>
          <a:bodyPr/>
          <a:lstStyle/>
          <a:p>
            <a:pPr eaLnBrk="1" hangingPunct="1">
              <a:buFontTx/>
              <a:buNone/>
            </a:pPr>
            <a:r>
              <a:rPr lang="en-US" altLang="en-US"/>
              <a:t>= panjang CPU burst yang diperkirakan</a:t>
            </a:r>
          </a:p>
          <a:p>
            <a:pPr eaLnBrk="1" hangingPunct="1">
              <a:buFontTx/>
              <a:buNone/>
            </a:pPr>
            <a:r>
              <a:rPr lang="en-US" altLang="en-US"/>
              <a:t>= panjang CPU burst sebelumnya</a:t>
            </a:r>
          </a:p>
          <a:p>
            <a:pPr eaLnBrk="1" hangingPunct="1">
              <a:buFontTx/>
              <a:buNone/>
            </a:pPr>
            <a:r>
              <a:rPr lang="en-US" altLang="en-US"/>
              <a:t>= panjang CPU burst ke-n (yang sedang berlangsung)</a:t>
            </a:r>
          </a:p>
          <a:p>
            <a:pPr eaLnBrk="1" hangingPunct="1">
              <a:buFontTx/>
              <a:buNone/>
            </a:pPr>
            <a:r>
              <a:rPr lang="en-US" altLang="en-US"/>
              <a:t>= ukuran pembanding antara      dengan          (0 sampai 1)</a:t>
            </a:r>
          </a:p>
        </p:txBody>
      </p:sp>
      <p:graphicFrame>
        <p:nvGraphicFramePr>
          <p:cNvPr id="21509" name="Object 4">
            <a:extLst>
              <a:ext uri="{FF2B5EF4-FFF2-40B4-BE49-F238E27FC236}">
                <a16:creationId xmlns:a16="http://schemas.microsoft.com/office/drawing/2014/main" id="{77514211-C2E2-3067-D111-733B6E28208F}"/>
              </a:ext>
            </a:extLst>
          </p:cNvPr>
          <p:cNvGraphicFramePr>
            <a:graphicFrameLocks noChangeAspect="1"/>
          </p:cNvGraphicFramePr>
          <p:nvPr/>
        </p:nvGraphicFramePr>
        <p:xfrm>
          <a:off x="3352800" y="2133601"/>
          <a:ext cx="3657600" cy="652463"/>
        </p:xfrm>
        <a:graphic>
          <a:graphicData uri="http://schemas.openxmlformats.org/presentationml/2006/ole">
            <mc:AlternateContent xmlns:mc="http://schemas.openxmlformats.org/markup-compatibility/2006">
              <mc:Choice xmlns:v="urn:schemas-microsoft-com:vml" Requires="v">
                <p:oleObj r:id="rId2" imgW="1282700" imgH="228600" progId="">
                  <p:embed/>
                </p:oleObj>
              </mc:Choice>
              <mc:Fallback>
                <p:oleObj r:id="rId2" imgW="1282700" imgH="228600" progId="">
                  <p:embed/>
                  <p:pic>
                    <p:nvPicPr>
                      <p:cNvPr id="21509" name="Object 4">
                        <a:extLst>
                          <a:ext uri="{FF2B5EF4-FFF2-40B4-BE49-F238E27FC236}">
                            <a16:creationId xmlns:a16="http://schemas.microsoft.com/office/drawing/2014/main" id="{77514211-C2E2-3067-D111-733B6E2820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133601"/>
                        <a:ext cx="365760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0" name="Object 5">
            <a:extLst>
              <a:ext uri="{FF2B5EF4-FFF2-40B4-BE49-F238E27FC236}">
                <a16:creationId xmlns:a16="http://schemas.microsoft.com/office/drawing/2014/main" id="{D7CA0003-7CB5-23E8-93ED-2F86B14A8973}"/>
              </a:ext>
            </a:extLst>
          </p:cNvPr>
          <p:cNvGraphicFramePr>
            <a:graphicFrameLocks noChangeAspect="1"/>
          </p:cNvGraphicFramePr>
          <p:nvPr/>
        </p:nvGraphicFramePr>
        <p:xfrm>
          <a:off x="1828800" y="2667001"/>
          <a:ext cx="965200" cy="868363"/>
        </p:xfrm>
        <a:graphic>
          <a:graphicData uri="http://schemas.openxmlformats.org/presentationml/2006/ole">
            <mc:AlternateContent xmlns:mc="http://schemas.openxmlformats.org/markup-compatibility/2006">
              <mc:Choice xmlns:v="urn:schemas-microsoft-com:vml" Requires="v">
                <p:oleObj r:id="rId4" imgW="253890" imgH="228501" progId="">
                  <p:embed/>
                </p:oleObj>
              </mc:Choice>
              <mc:Fallback>
                <p:oleObj r:id="rId4" imgW="253890" imgH="228501" progId="">
                  <p:embed/>
                  <p:pic>
                    <p:nvPicPr>
                      <p:cNvPr id="21510" name="Object 5">
                        <a:extLst>
                          <a:ext uri="{FF2B5EF4-FFF2-40B4-BE49-F238E27FC236}">
                            <a16:creationId xmlns:a16="http://schemas.microsoft.com/office/drawing/2014/main" id="{D7CA0003-7CB5-23E8-93ED-2F86B14A89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2667001"/>
                        <a:ext cx="965200"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1" name="Object 6">
            <a:extLst>
              <a:ext uri="{FF2B5EF4-FFF2-40B4-BE49-F238E27FC236}">
                <a16:creationId xmlns:a16="http://schemas.microsoft.com/office/drawing/2014/main" id="{506BA92C-8B72-62A6-644B-F204612DBC39}"/>
              </a:ext>
            </a:extLst>
          </p:cNvPr>
          <p:cNvGraphicFramePr>
            <a:graphicFrameLocks noChangeAspect="1"/>
          </p:cNvGraphicFramePr>
          <p:nvPr/>
        </p:nvGraphicFramePr>
        <p:xfrm>
          <a:off x="2057400" y="3810000"/>
          <a:ext cx="560388" cy="914400"/>
        </p:xfrm>
        <a:graphic>
          <a:graphicData uri="http://schemas.openxmlformats.org/presentationml/2006/ole">
            <mc:AlternateContent xmlns:mc="http://schemas.openxmlformats.org/markup-compatibility/2006">
              <mc:Choice xmlns:v="urn:schemas-microsoft-com:vml" Requires="v">
                <p:oleObj r:id="rId6" imgW="139700" imgH="228600" progId="">
                  <p:embed/>
                </p:oleObj>
              </mc:Choice>
              <mc:Fallback>
                <p:oleObj r:id="rId6" imgW="139700" imgH="228600" progId="">
                  <p:embed/>
                  <p:pic>
                    <p:nvPicPr>
                      <p:cNvPr id="21511" name="Object 6">
                        <a:extLst>
                          <a:ext uri="{FF2B5EF4-FFF2-40B4-BE49-F238E27FC236}">
                            <a16:creationId xmlns:a16="http://schemas.microsoft.com/office/drawing/2014/main" id="{506BA92C-8B72-62A6-644B-F204612DBC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3810000"/>
                        <a:ext cx="5603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2" name="Object 7">
            <a:extLst>
              <a:ext uri="{FF2B5EF4-FFF2-40B4-BE49-F238E27FC236}">
                <a16:creationId xmlns:a16="http://schemas.microsoft.com/office/drawing/2014/main" id="{0CAE3DF3-40FC-2253-00BD-E675A7843529}"/>
              </a:ext>
            </a:extLst>
          </p:cNvPr>
          <p:cNvGraphicFramePr>
            <a:graphicFrameLocks noChangeAspect="1"/>
          </p:cNvGraphicFramePr>
          <p:nvPr/>
        </p:nvGraphicFramePr>
        <p:xfrm>
          <a:off x="2057400" y="3352800"/>
          <a:ext cx="577850" cy="800100"/>
        </p:xfrm>
        <a:graphic>
          <a:graphicData uri="http://schemas.openxmlformats.org/presentationml/2006/ole">
            <mc:AlternateContent xmlns:mc="http://schemas.openxmlformats.org/markup-compatibility/2006">
              <mc:Choice xmlns:v="urn:schemas-microsoft-com:vml" Requires="v">
                <p:oleObj r:id="rId8" imgW="165028" imgH="228501" progId="">
                  <p:embed/>
                </p:oleObj>
              </mc:Choice>
              <mc:Fallback>
                <p:oleObj r:id="rId8" imgW="165028" imgH="228501" progId="">
                  <p:embed/>
                  <p:pic>
                    <p:nvPicPr>
                      <p:cNvPr id="21512" name="Object 7">
                        <a:extLst>
                          <a:ext uri="{FF2B5EF4-FFF2-40B4-BE49-F238E27FC236}">
                            <a16:creationId xmlns:a16="http://schemas.microsoft.com/office/drawing/2014/main" id="{0CAE3DF3-40FC-2253-00BD-E675A784352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7400" y="3352800"/>
                        <a:ext cx="57785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3" name="Object 8">
            <a:extLst>
              <a:ext uri="{FF2B5EF4-FFF2-40B4-BE49-F238E27FC236}">
                <a16:creationId xmlns:a16="http://schemas.microsoft.com/office/drawing/2014/main" id="{D2EE8BDC-5480-17D4-25F6-47ABD26A717B}"/>
              </a:ext>
            </a:extLst>
          </p:cNvPr>
          <p:cNvGraphicFramePr>
            <a:graphicFrameLocks noChangeAspect="1"/>
          </p:cNvGraphicFramePr>
          <p:nvPr/>
        </p:nvGraphicFramePr>
        <p:xfrm>
          <a:off x="2209800" y="5029200"/>
          <a:ext cx="450850" cy="450850"/>
        </p:xfrm>
        <a:graphic>
          <a:graphicData uri="http://schemas.openxmlformats.org/presentationml/2006/ole">
            <mc:AlternateContent xmlns:mc="http://schemas.openxmlformats.org/markup-compatibility/2006">
              <mc:Choice xmlns:v="urn:schemas-microsoft-com:vml" Requires="v">
                <p:oleObj r:id="rId10" imgW="139700" imgH="139700" progId="">
                  <p:embed/>
                </p:oleObj>
              </mc:Choice>
              <mc:Fallback>
                <p:oleObj r:id="rId10" imgW="139700" imgH="139700" progId="">
                  <p:embed/>
                  <p:pic>
                    <p:nvPicPr>
                      <p:cNvPr id="21513" name="Object 8">
                        <a:extLst>
                          <a:ext uri="{FF2B5EF4-FFF2-40B4-BE49-F238E27FC236}">
                            <a16:creationId xmlns:a16="http://schemas.microsoft.com/office/drawing/2014/main" id="{D2EE8BDC-5480-17D4-25F6-47ABD26A717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09800" y="5029200"/>
                        <a:ext cx="4508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4" name="Object 9">
            <a:extLst>
              <a:ext uri="{FF2B5EF4-FFF2-40B4-BE49-F238E27FC236}">
                <a16:creationId xmlns:a16="http://schemas.microsoft.com/office/drawing/2014/main" id="{1484DF53-4F73-F1B7-7272-6DC51F5FCF9F}"/>
              </a:ext>
            </a:extLst>
          </p:cNvPr>
          <p:cNvGraphicFramePr>
            <a:graphicFrameLocks noChangeAspect="1"/>
          </p:cNvGraphicFramePr>
          <p:nvPr/>
        </p:nvGraphicFramePr>
        <p:xfrm>
          <a:off x="7010400" y="4800600"/>
          <a:ext cx="577850" cy="800100"/>
        </p:xfrm>
        <a:graphic>
          <a:graphicData uri="http://schemas.openxmlformats.org/presentationml/2006/ole">
            <mc:AlternateContent xmlns:mc="http://schemas.openxmlformats.org/markup-compatibility/2006">
              <mc:Choice xmlns:v="urn:schemas-microsoft-com:vml" Requires="v">
                <p:oleObj r:id="rId12" imgW="165028" imgH="228501" progId="">
                  <p:embed/>
                </p:oleObj>
              </mc:Choice>
              <mc:Fallback>
                <p:oleObj r:id="rId12" imgW="165028" imgH="228501" progId="">
                  <p:embed/>
                  <p:pic>
                    <p:nvPicPr>
                      <p:cNvPr id="21514" name="Object 9">
                        <a:extLst>
                          <a:ext uri="{FF2B5EF4-FFF2-40B4-BE49-F238E27FC236}">
                            <a16:creationId xmlns:a16="http://schemas.microsoft.com/office/drawing/2014/main" id="{1484DF53-4F73-F1B7-7272-6DC51F5FCF9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4800600"/>
                        <a:ext cx="57785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5" name="Object 10">
            <a:extLst>
              <a:ext uri="{FF2B5EF4-FFF2-40B4-BE49-F238E27FC236}">
                <a16:creationId xmlns:a16="http://schemas.microsoft.com/office/drawing/2014/main" id="{FEDA59D0-3614-CD78-CA78-FE0DD2CF0244}"/>
              </a:ext>
            </a:extLst>
          </p:cNvPr>
          <p:cNvGraphicFramePr>
            <a:graphicFrameLocks noChangeAspect="1"/>
          </p:cNvGraphicFramePr>
          <p:nvPr/>
        </p:nvGraphicFramePr>
        <p:xfrm>
          <a:off x="8534400" y="4770439"/>
          <a:ext cx="914400" cy="822325"/>
        </p:xfrm>
        <a:graphic>
          <a:graphicData uri="http://schemas.openxmlformats.org/presentationml/2006/ole">
            <mc:AlternateContent xmlns:mc="http://schemas.openxmlformats.org/markup-compatibility/2006">
              <mc:Choice xmlns:v="urn:schemas-microsoft-com:vml" Requires="v">
                <p:oleObj r:id="rId13" imgW="253890" imgH="228501" progId="">
                  <p:embed/>
                </p:oleObj>
              </mc:Choice>
              <mc:Fallback>
                <p:oleObj r:id="rId13" imgW="253890" imgH="228501" progId="">
                  <p:embed/>
                  <p:pic>
                    <p:nvPicPr>
                      <p:cNvPr id="21515" name="Object 10">
                        <a:extLst>
                          <a:ext uri="{FF2B5EF4-FFF2-40B4-BE49-F238E27FC236}">
                            <a16:creationId xmlns:a16="http://schemas.microsoft.com/office/drawing/2014/main" id="{FEDA59D0-3614-CD78-CA78-FE0DD2CF024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400" y="4770439"/>
                        <a:ext cx="91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B3078F9E-4788-0597-CA0D-92C851767FC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D20B793-D22C-4CDE-BAD3-2A9B6B3E5806}" type="slidenum">
              <a:rPr lang="en-US" altLang="en-US" sz="1400"/>
              <a:pPr/>
              <a:t>24</a:t>
            </a:fld>
            <a:endParaRPr lang="en-US" altLang="en-US" sz="1400"/>
          </a:p>
        </p:txBody>
      </p:sp>
      <p:sp>
        <p:nvSpPr>
          <p:cNvPr id="22531" name="Rectangle 2">
            <a:extLst>
              <a:ext uri="{FF2B5EF4-FFF2-40B4-BE49-F238E27FC236}">
                <a16:creationId xmlns:a16="http://schemas.microsoft.com/office/drawing/2014/main" id="{62729109-4CB3-7894-9F3C-67AAD5D21565}"/>
              </a:ext>
            </a:extLst>
          </p:cNvPr>
          <p:cNvSpPr>
            <a:spLocks noGrp="1" noChangeArrowheads="1"/>
          </p:cNvSpPr>
          <p:nvPr>
            <p:ph type="title"/>
          </p:nvPr>
        </p:nvSpPr>
        <p:spPr>
          <a:xfrm>
            <a:off x="1524000" y="0"/>
            <a:ext cx="7772400" cy="685800"/>
          </a:xfrm>
        </p:spPr>
        <p:txBody>
          <a:bodyPr/>
          <a:lstStyle/>
          <a:p>
            <a:pPr algn="l" eaLnBrk="1" hangingPunct="1"/>
            <a:r>
              <a:rPr lang="en-US" altLang="en-US" sz="2800"/>
              <a:t>Sebagai contoh      = 0,5</a:t>
            </a:r>
          </a:p>
        </p:txBody>
      </p:sp>
      <p:sp>
        <p:nvSpPr>
          <p:cNvPr id="22532" name="Rectangle 3">
            <a:extLst>
              <a:ext uri="{FF2B5EF4-FFF2-40B4-BE49-F238E27FC236}">
                <a16:creationId xmlns:a16="http://schemas.microsoft.com/office/drawing/2014/main" id="{8F2DB0A5-5B5B-F266-B723-7F2AE8B5228E}"/>
              </a:ext>
            </a:extLst>
          </p:cNvPr>
          <p:cNvSpPr>
            <a:spLocks noGrp="1" noChangeArrowheads="1"/>
          </p:cNvSpPr>
          <p:nvPr>
            <p:ph type="body" idx="1"/>
          </p:nvPr>
        </p:nvSpPr>
        <p:spPr>
          <a:xfrm>
            <a:off x="1524000" y="2133600"/>
            <a:ext cx="9144000" cy="4953000"/>
          </a:xfrm>
        </p:spPr>
        <p:txBody>
          <a:bodyPr/>
          <a:lstStyle/>
          <a:p>
            <a:pPr eaLnBrk="1" hangingPunct="1">
              <a:lnSpc>
                <a:spcPct val="90000"/>
              </a:lnSpc>
            </a:pPr>
            <a:r>
              <a:rPr lang="en-US" altLang="en-US"/>
              <a:t>Pada awalnya t1 = 6 dan        = 10 sehingga</a:t>
            </a:r>
            <a:br>
              <a:rPr lang="en-US" altLang="en-US"/>
            </a:br>
            <a:r>
              <a:rPr lang="en-US" altLang="en-US"/>
              <a:t>    = 0,5*6 + (1-0,5)*10 = 8</a:t>
            </a:r>
          </a:p>
          <a:p>
            <a:pPr eaLnBrk="1" hangingPunct="1">
              <a:lnSpc>
                <a:spcPct val="90000"/>
              </a:lnSpc>
            </a:pPr>
            <a:r>
              <a:rPr lang="en-US" altLang="en-US"/>
              <a:t>Nilai ini akan digunakan untuk mencari</a:t>
            </a:r>
          </a:p>
          <a:p>
            <a:pPr eaLnBrk="1" hangingPunct="1">
              <a:lnSpc>
                <a:spcPct val="90000"/>
              </a:lnSpc>
            </a:pPr>
            <a:endParaRPr lang="en-US" altLang="en-US"/>
          </a:p>
          <a:p>
            <a:pPr eaLnBrk="1" hangingPunct="1">
              <a:lnSpc>
                <a:spcPct val="90000"/>
              </a:lnSpc>
            </a:pPr>
            <a:r>
              <a:rPr lang="en-US" altLang="en-US"/>
              <a:t>Penjadwalan SJF non-preemptive juga preemptive. Misal ada proses P1 yang datang pada saat P0 sedang berjalan. Pada Preemptive jika CPU burst P1 lebih kecil dari sisa waktu yang dibutuhkan P0 maka P0 akan diberhentikan dulu dan CPU dialokasikan untuk P1. </a:t>
            </a:r>
          </a:p>
          <a:p>
            <a:pPr eaLnBrk="1" hangingPunct="1">
              <a:lnSpc>
                <a:spcPct val="90000"/>
              </a:lnSpc>
            </a:pPr>
            <a:r>
              <a:rPr lang="en-US" altLang="en-US"/>
              <a:t>Penjadwalan SJF secara Preemptive  dikenal dengan shortest remaining time first scheduling</a:t>
            </a:r>
          </a:p>
        </p:txBody>
      </p:sp>
      <p:graphicFrame>
        <p:nvGraphicFramePr>
          <p:cNvPr id="22533" name="Object 4">
            <a:extLst>
              <a:ext uri="{FF2B5EF4-FFF2-40B4-BE49-F238E27FC236}">
                <a16:creationId xmlns:a16="http://schemas.microsoft.com/office/drawing/2014/main" id="{1EB3CE39-2FE2-B284-EA6E-19CB4442A9CD}"/>
              </a:ext>
            </a:extLst>
          </p:cNvPr>
          <p:cNvGraphicFramePr>
            <a:graphicFrameLocks noChangeAspect="1"/>
          </p:cNvGraphicFramePr>
          <p:nvPr/>
        </p:nvGraphicFramePr>
        <p:xfrm>
          <a:off x="3867150" y="171450"/>
          <a:ext cx="450850" cy="450850"/>
        </p:xfrm>
        <a:graphic>
          <a:graphicData uri="http://schemas.openxmlformats.org/presentationml/2006/ole">
            <mc:AlternateContent xmlns:mc="http://schemas.openxmlformats.org/markup-compatibility/2006">
              <mc:Choice xmlns:v="urn:schemas-microsoft-com:vml" Requires="v">
                <p:oleObj r:id="rId2" imgW="139700" imgH="139700" progId="">
                  <p:embed/>
                </p:oleObj>
              </mc:Choice>
              <mc:Fallback>
                <p:oleObj r:id="rId2" imgW="139700" imgH="139700" progId="">
                  <p:embed/>
                  <p:pic>
                    <p:nvPicPr>
                      <p:cNvPr id="22533" name="Object 4">
                        <a:extLst>
                          <a:ext uri="{FF2B5EF4-FFF2-40B4-BE49-F238E27FC236}">
                            <a16:creationId xmlns:a16="http://schemas.microsoft.com/office/drawing/2014/main" id="{1EB3CE39-2FE2-B284-EA6E-19CB4442A9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7150" y="171450"/>
                        <a:ext cx="45085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4" name="Object 5">
            <a:extLst>
              <a:ext uri="{FF2B5EF4-FFF2-40B4-BE49-F238E27FC236}">
                <a16:creationId xmlns:a16="http://schemas.microsoft.com/office/drawing/2014/main" id="{C77CDAE2-3077-E954-34D4-B1377C55B9BB}"/>
              </a:ext>
            </a:extLst>
          </p:cNvPr>
          <p:cNvGraphicFramePr>
            <a:graphicFrameLocks noChangeAspect="1"/>
          </p:cNvGraphicFramePr>
          <p:nvPr/>
        </p:nvGraphicFramePr>
        <p:xfrm>
          <a:off x="4191000" y="762000"/>
          <a:ext cx="6477000" cy="1163638"/>
        </p:xfrm>
        <a:graphic>
          <a:graphicData uri="http://schemas.openxmlformats.org/presentationml/2006/ole">
            <mc:AlternateContent xmlns:mc="http://schemas.openxmlformats.org/markup-compatibility/2006">
              <mc:Choice xmlns:v="urn:schemas-microsoft-com:vml" Requires="v">
                <p:oleObj name="VISIO" r:id="rId4" imgW="4178808" imgH="749808" progId="Visio.Drawing.4">
                  <p:embed/>
                </p:oleObj>
              </mc:Choice>
              <mc:Fallback>
                <p:oleObj name="VISIO" r:id="rId4" imgW="4178808" imgH="749808" progId="Visio.Drawing.4">
                  <p:embed/>
                  <p:pic>
                    <p:nvPicPr>
                      <p:cNvPr id="22534" name="Object 5">
                        <a:extLst>
                          <a:ext uri="{FF2B5EF4-FFF2-40B4-BE49-F238E27FC236}">
                            <a16:creationId xmlns:a16="http://schemas.microsoft.com/office/drawing/2014/main" id="{C77CDAE2-3077-E954-34D4-B1377C55B9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762000"/>
                        <a:ext cx="6477000" cy="1163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5" name="Rectangle 6">
            <a:extLst>
              <a:ext uri="{FF2B5EF4-FFF2-40B4-BE49-F238E27FC236}">
                <a16:creationId xmlns:a16="http://schemas.microsoft.com/office/drawing/2014/main" id="{0AF8D7D8-DE54-41AA-EF4F-5B9117EBBB90}"/>
              </a:ext>
            </a:extLst>
          </p:cNvPr>
          <p:cNvSpPr>
            <a:spLocks noChangeArrowheads="1"/>
          </p:cNvSpPr>
          <p:nvPr/>
        </p:nvSpPr>
        <p:spPr bwMode="auto">
          <a:xfrm>
            <a:off x="1524000" y="685800"/>
            <a:ext cx="3200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a:solidFill>
                  <a:schemeClr val="tx2"/>
                </a:solidFill>
              </a:rPr>
              <a:t>CPU burst (     )</a:t>
            </a:r>
          </a:p>
        </p:txBody>
      </p:sp>
      <p:graphicFrame>
        <p:nvGraphicFramePr>
          <p:cNvPr id="22536" name="Object 7">
            <a:extLst>
              <a:ext uri="{FF2B5EF4-FFF2-40B4-BE49-F238E27FC236}">
                <a16:creationId xmlns:a16="http://schemas.microsoft.com/office/drawing/2014/main" id="{28892F54-D166-864F-2198-F8BCB96F55C9}"/>
              </a:ext>
            </a:extLst>
          </p:cNvPr>
          <p:cNvGraphicFramePr>
            <a:graphicFrameLocks noChangeAspect="1"/>
          </p:cNvGraphicFramePr>
          <p:nvPr/>
        </p:nvGraphicFramePr>
        <p:xfrm>
          <a:off x="3276600" y="533400"/>
          <a:ext cx="560388" cy="914400"/>
        </p:xfrm>
        <a:graphic>
          <a:graphicData uri="http://schemas.openxmlformats.org/presentationml/2006/ole">
            <mc:AlternateContent xmlns:mc="http://schemas.openxmlformats.org/markup-compatibility/2006">
              <mc:Choice xmlns:v="urn:schemas-microsoft-com:vml" Requires="v">
                <p:oleObj r:id="rId6" imgW="139700" imgH="228600" progId="">
                  <p:embed/>
                </p:oleObj>
              </mc:Choice>
              <mc:Fallback>
                <p:oleObj r:id="rId6" imgW="139700" imgH="228600" progId="">
                  <p:embed/>
                  <p:pic>
                    <p:nvPicPr>
                      <p:cNvPr id="22536" name="Object 7">
                        <a:extLst>
                          <a:ext uri="{FF2B5EF4-FFF2-40B4-BE49-F238E27FC236}">
                            <a16:creationId xmlns:a16="http://schemas.microsoft.com/office/drawing/2014/main" id="{28892F54-D166-864F-2198-F8BCB96F55C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533400"/>
                        <a:ext cx="56038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7" name="Object 8">
            <a:extLst>
              <a:ext uri="{FF2B5EF4-FFF2-40B4-BE49-F238E27FC236}">
                <a16:creationId xmlns:a16="http://schemas.microsoft.com/office/drawing/2014/main" id="{5E4AEFCA-F023-4343-6B22-F3A5AD0DD304}"/>
              </a:ext>
            </a:extLst>
          </p:cNvPr>
          <p:cNvGraphicFramePr>
            <a:graphicFrameLocks noChangeAspect="1"/>
          </p:cNvGraphicFramePr>
          <p:nvPr/>
        </p:nvGraphicFramePr>
        <p:xfrm>
          <a:off x="3124200" y="1219200"/>
          <a:ext cx="577850" cy="800100"/>
        </p:xfrm>
        <a:graphic>
          <a:graphicData uri="http://schemas.openxmlformats.org/presentationml/2006/ole">
            <mc:AlternateContent xmlns:mc="http://schemas.openxmlformats.org/markup-compatibility/2006">
              <mc:Choice xmlns:v="urn:schemas-microsoft-com:vml" Requires="v">
                <p:oleObj r:id="rId8" imgW="165028" imgH="228501" progId="">
                  <p:embed/>
                </p:oleObj>
              </mc:Choice>
              <mc:Fallback>
                <p:oleObj r:id="rId8" imgW="165028" imgH="228501" progId="">
                  <p:embed/>
                  <p:pic>
                    <p:nvPicPr>
                      <p:cNvPr id="22537" name="Object 8">
                        <a:extLst>
                          <a:ext uri="{FF2B5EF4-FFF2-40B4-BE49-F238E27FC236}">
                            <a16:creationId xmlns:a16="http://schemas.microsoft.com/office/drawing/2014/main" id="{5E4AEFCA-F023-4343-6B22-F3A5AD0DD30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24200" y="1219200"/>
                        <a:ext cx="57785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8" name="Object 9">
            <a:extLst>
              <a:ext uri="{FF2B5EF4-FFF2-40B4-BE49-F238E27FC236}">
                <a16:creationId xmlns:a16="http://schemas.microsoft.com/office/drawing/2014/main" id="{0C520CB0-89E0-74C6-3FD9-299852ED9F43}"/>
              </a:ext>
            </a:extLst>
          </p:cNvPr>
          <p:cNvGraphicFramePr>
            <a:graphicFrameLocks noChangeAspect="1"/>
          </p:cNvGraphicFramePr>
          <p:nvPr/>
        </p:nvGraphicFramePr>
        <p:xfrm>
          <a:off x="5562600" y="1981200"/>
          <a:ext cx="484188" cy="685800"/>
        </p:xfrm>
        <a:graphic>
          <a:graphicData uri="http://schemas.openxmlformats.org/presentationml/2006/ole">
            <mc:AlternateContent xmlns:mc="http://schemas.openxmlformats.org/markup-compatibility/2006">
              <mc:Choice xmlns:v="urn:schemas-microsoft-com:vml" Requires="v">
                <p:oleObj r:id="rId10" imgW="152268" imgH="215713" progId="">
                  <p:embed/>
                </p:oleObj>
              </mc:Choice>
              <mc:Fallback>
                <p:oleObj r:id="rId10" imgW="152268" imgH="215713" progId="">
                  <p:embed/>
                  <p:pic>
                    <p:nvPicPr>
                      <p:cNvPr id="22538" name="Object 9">
                        <a:extLst>
                          <a:ext uri="{FF2B5EF4-FFF2-40B4-BE49-F238E27FC236}">
                            <a16:creationId xmlns:a16="http://schemas.microsoft.com/office/drawing/2014/main" id="{0C520CB0-89E0-74C6-3FD9-299852ED9F4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62600" y="1981200"/>
                        <a:ext cx="48418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9" name="Object 10">
            <a:extLst>
              <a:ext uri="{FF2B5EF4-FFF2-40B4-BE49-F238E27FC236}">
                <a16:creationId xmlns:a16="http://schemas.microsoft.com/office/drawing/2014/main" id="{F2BCB987-5095-57C5-3CF0-B65141BD1219}"/>
              </a:ext>
            </a:extLst>
          </p:cNvPr>
          <p:cNvGraphicFramePr>
            <a:graphicFrameLocks noChangeAspect="1"/>
          </p:cNvGraphicFramePr>
          <p:nvPr/>
        </p:nvGraphicFramePr>
        <p:xfrm>
          <a:off x="1905001" y="2362200"/>
          <a:ext cx="523875" cy="685800"/>
        </p:xfrm>
        <a:graphic>
          <a:graphicData uri="http://schemas.openxmlformats.org/presentationml/2006/ole">
            <mc:AlternateContent xmlns:mc="http://schemas.openxmlformats.org/markup-compatibility/2006">
              <mc:Choice xmlns:v="urn:schemas-microsoft-com:vml" Requires="v">
                <p:oleObj r:id="rId12" imgW="164885" imgH="215619" progId="">
                  <p:embed/>
                </p:oleObj>
              </mc:Choice>
              <mc:Fallback>
                <p:oleObj r:id="rId12" imgW="164885" imgH="215619" progId="">
                  <p:embed/>
                  <p:pic>
                    <p:nvPicPr>
                      <p:cNvPr id="22539" name="Object 10">
                        <a:extLst>
                          <a:ext uri="{FF2B5EF4-FFF2-40B4-BE49-F238E27FC236}">
                            <a16:creationId xmlns:a16="http://schemas.microsoft.com/office/drawing/2014/main" id="{F2BCB987-5095-57C5-3CF0-B65141BD121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5001" y="2362200"/>
                        <a:ext cx="523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0" name="Object 12">
            <a:extLst>
              <a:ext uri="{FF2B5EF4-FFF2-40B4-BE49-F238E27FC236}">
                <a16:creationId xmlns:a16="http://schemas.microsoft.com/office/drawing/2014/main" id="{B4244344-C27B-35BB-B7E1-CF09FD02ED05}"/>
              </a:ext>
            </a:extLst>
          </p:cNvPr>
          <p:cNvGraphicFramePr>
            <a:graphicFrameLocks noChangeAspect="1"/>
          </p:cNvGraphicFramePr>
          <p:nvPr/>
        </p:nvGraphicFramePr>
        <p:xfrm>
          <a:off x="7620000" y="2819400"/>
          <a:ext cx="495300" cy="685800"/>
        </p:xfrm>
        <a:graphic>
          <a:graphicData uri="http://schemas.openxmlformats.org/presentationml/2006/ole">
            <mc:AlternateContent xmlns:mc="http://schemas.openxmlformats.org/markup-compatibility/2006">
              <mc:Choice xmlns:v="urn:schemas-microsoft-com:vml" Requires="v">
                <p:oleObj r:id="rId14" imgW="165028" imgH="228501" progId="">
                  <p:embed/>
                </p:oleObj>
              </mc:Choice>
              <mc:Fallback>
                <p:oleObj r:id="rId14" imgW="165028" imgH="228501" progId="">
                  <p:embed/>
                  <p:pic>
                    <p:nvPicPr>
                      <p:cNvPr id="22540" name="Object 12">
                        <a:extLst>
                          <a:ext uri="{FF2B5EF4-FFF2-40B4-BE49-F238E27FC236}">
                            <a16:creationId xmlns:a16="http://schemas.microsoft.com/office/drawing/2014/main" id="{B4244344-C27B-35BB-B7E1-CF09FD02ED0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20000" y="2819400"/>
                        <a:ext cx="4953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41" name="Object 13">
            <a:extLst>
              <a:ext uri="{FF2B5EF4-FFF2-40B4-BE49-F238E27FC236}">
                <a16:creationId xmlns:a16="http://schemas.microsoft.com/office/drawing/2014/main" id="{84E9AB0B-BDD3-7BBD-5E2C-97524D6FC3D5}"/>
              </a:ext>
            </a:extLst>
          </p:cNvPr>
          <p:cNvGraphicFramePr>
            <a:graphicFrameLocks noChangeAspect="1"/>
          </p:cNvGraphicFramePr>
          <p:nvPr/>
        </p:nvGraphicFramePr>
        <p:xfrm>
          <a:off x="2286000" y="3429000"/>
          <a:ext cx="4191000" cy="546100"/>
        </p:xfrm>
        <a:graphic>
          <a:graphicData uri="http://schemas.openxmlformats.org/presentationml/2006/ole">
            <mc:AlternateContent xmlns:mc="http://schemas.openxmlformats.org/markup-compatibility/2006">
              <mc:Choice xmlns:v="urn:schemas-microsoft-com:vml" Requires="v">
                <p:oleObj r:id="rId16" imgW="1752600" imgH="228600" progId="">
                  <p:embed/>
                </p:oleObj>
              </mc:Choice>
              <mc:Fallback>
                <p:oleObj r:id="rId16" imgW="1752600" imgH="228600" progId="">
                  <p:embed/>
                  <p:pic>
                    <p:nvPicPr>
                      <p:cNvPr id="22541" name="Object 13">
                        <a:extLst>
                          <a:ext uri="{FF2B5EF4-FFF2-40B4-BE49-F238E27FC236}">
                            <a16:creationId xmlns:a16="http://schemas.microsoft.com/office/drawing/2014/main" id="{84E9AB0B-BDD3-7BBD-5E2C-97524D6FC3D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86000" y="3429000"/>
                        <a:ext cx="4191000"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F4266EFA-E859-FAB1-3AB0-4584AFD19C2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4F7B8B5-392C-4851-AB7A-242C0E98727F}" type="slidenum">
              <a:rPr lang="en-US" altLang="en-US" sz="1400"/>
              <a:pPr/>
              <a:t>25</a:t>
            </a:fld>
            <a:endParaRPr lang="en-US" altLang="en-US" sz="1400"/>
          </a:p>
        </p:txBody>
      </p:sp>
      <p:sp>
        <p:nvSpPr>
          <p:cNvPr id="23555" name="Rectangle 2">
            <a:extLst>
              <a:ext uri="{FF2B5EF4-FFF2-40B4-BE49-F238E27FC236}">
                <a16:creationId xmlns:a16="http://schemas.microsoft.com/office/drawing/2014/main" id="{59936334-FD94-DF85-D549-5045037A8171}"/>
              </a:ext>
            </a:extLst>
          </p:cNvPr>
          <p:cNvSpPr>
            <a:spLocks noGrp="1" noChangeArrowheads="1"/>
          </p:cNvSpPr>
          <p:nvPr>
            <p:ph type="title"/>
          </p:nvPr>
        </p:nvSpPr>
        <p:spPr>
          <a:xfrm>
            <a:off x="1524000" y="0"/>
            <a:ext cx="7772400" cy="609600"/>
          </a:xfrm>
        </p:spPr>
        <p:txBody>
          <a:bodyPr/>
          <a:lstStyle/>
          <a:p>
            <a:pPr algn="l" eaLnBrk="1" hangingPunct="1"/>
            <a:r>
              <a:rPr lang="en-US" altLang="en-US" sz="2800"/>
              <a:t>Misal terdapat 4 proses</a:t>
            </a:r>
          </a:p>
        </p:txBody>
      </p:sp>
      <p:graphicFrame>
        <p:nvGraphicFramePr>
          <p:cNvPr id="23556" name="Object 3">
            <a:extLst>
              <a:ext uri="{FF2B5EF4-FFF2-40B4-BE49-F238E27FC236}">
                <a16:creationId xmlns:a16="http://schemas.microsoft.com/office/drawing/2014/main" id="{7F21A3D7-0686-1E81-306C-E8A41375DB9B}"/>
              </a:ext>
            </a:extLst>
          </p:cNvPr>
          <p:cNvGraphicFramePr>
            <a:graphicFrameLocks noChangeAspect="1"/>
          </p:cNvGraphicFramePr>
          <p:nvPr>
            <p:ph type="body" idx="1"/>
          </p:nvPr>
        </p:nvGraphicFramePr>
        <p:xfrm>
          <a:off x="2133600" y="685800"/>
          <a:ext cx="6985000" cy="2057400"/>
        </p:xfrm>
        <a:graphic>
          <a:graphicData uri="http://schemas.openxmlformats.org/presentationml/2006/ole">
            <mc:AlternateContent xmlns:mc="http://schemas.openxmlformats.org/markup-compatibility/2006">
              <mc:Choice xmlns:v="urn:schemas-microsoft-com:vml" Requires="v">
                <p:oleObj name="Worksheet" r:id="rId2" imgW="2781842" imgH="819632" progId="Excel.Sheet.8">
                  <p:embed/>
                </p:oleObj>
              </mc:Choice>
              <mc:Fallback>
                <p:oleObj name="Worksheet" r:id="rId2" imgW="2781842" imgH="819632" progId="Excel.Sheet.8">
                  <p:embed/>
                  <p:pic>
                    <p:nvPicPr>
                      <p:cNvPr id="23556" name="Object 3">
                        <a:extLst>
                          <a:ext uri="{FF2B5EF4-FFF2-40B4-BE49-F238E27FC236}">
                            <a16:creationId xmlns:a16="http://schemas.microsoft.com/office/drawing/2014/main" id="{7F21A3D7-0686-1E81-306C-E8A41375DB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685800"/>
                        <a:ext cx="69850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3557" name="Object 4">
            <a:extLst>
              <a:ext uri="{FF2B5EF4-FFF2-40B4-BE49-F238E27FC236}">
                <a16:creationId xmlns:a16="http://schemas.microsoft.com/office/drawing/2014/main" id="{19B45170-3026-4919-77B0-348DC1AC3D5B}"/>
              </a:ext>
            </a:extLst>
          </p:cNvPr>
          <p:cNvGraphicFramePr>
            <a:graphicFrameLocks noChangeAspect="1"/>
          </p:cNvGraphicFramePr>
          <p:nvPr/>
        </p:nvGraphicFramePr>
        <p:xfrm>
          <a:off x="1905000" y="3429000"/>
          <a:ext cx="6934200" cy="1049338"/>
        </p:xfrm>
        <a:graphic>
          <a:graphicData uri="http://schemas.openxmlformats.org/presentationml/2006/ole">
            <mc:AlternateContent xmlns:mc="http://schemas.openxmlformats.org/markup-compatibility/2006">
              <mc:Choice xmlns:v="urn:schemas-microsoft-com:vml" Requires="v">
                <p:oleObj name="VISIO" r:id="rId4" imgW="4209288" imgH="637032" progId="Visio.Drawing.4">
                  <p:embed/>
                </p:oleObj>
              </mc:Choice>
              <mc:Fallback>
                <p:oleObj name="VISIO" r:id="rId4" imgW="4209288" imgH="637032" progId="Visio.Drawing.4">
                  <p:embed/>
                  <p:pic>
                    <p:nvPicPr>
                      <p:cNvPr id="23557" name="Object 4">
                        <a:extLst>
                          <a:ext uri="{FF2B5EF4-FFF2-40B4-BE49-F238E27FC236}">
                            <a16:creationId xmlns:a16="http://schemas.microsoft.com/office/drawing/2014/main" id="{19B45170-3026-4919-77B0-348DC1AC3D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3429000"/>
                        <a:ext cx="6934200" cy="104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8" name="Rectangle 5">
            <a:extLst>
              <a:ext uri="{FF2B5EF4-FFF2-40B4-BE49-F238E27FC236}">
                <a16:creationId xmlns:a16="http://schemas.microsoft.com/office/drawing/2014/main" id="{8C8C9169-C85E-8EB6-AC2D-5F7D229DB7E6}"/>
              </a:ext>
            </a:extLst>
          </p:cNvPr>
          <p:cNvSpPr>
            <a:spLocks noChangeArrowheads="1"/>
          </p:cNvSpPr>
          <p:nvPr/>
        </p:nvSpPr>
        <p:spPr bwMode="auto">
          <a:xfrm>
            <a:off x="1524000" y="2819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a:solidFill>
                  <a:schemeClr val="tx2"/>
                </a:solidFill>
              </a:rPr>
              <a:t>Gant chart :</a:t>
            </a:r>
          </a:p>
        </p:txBody>
      </p:sp>
      <p:sp>
        <p:nvSpPr>
          <p:cNvPr id="23559" name="Rectangle 6">
            <a:extLst>
              <a:ext uri="{FF2B5EF4-FFF2-40B4-BE49-F238E27FC236}">
                <a16:creationId xmlns:a16="http://schemas.microsoft.com/office/drawing/2014/main" id="{EE407D83-E61E-C1DE-4F54-C3CA952E467A}"/>
              </a:ext>
            </a:extLst>
          </p:cNvPr>
          <p:cNvSpPr>
            <a:spLocks noChangeArrowheads="1"/>
          </p:cNvSpPr>
          <p:nvPr/>
        </p:nvSpPr>
        <p:spPr bwMode="auto">
          <a:xfrm>
            <a:off x="1524000" y="42672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a:solidFill>
                  <a:schemeClr val="tx2"/>
                </a:solidFill>
              </a:rPr>
              <a:t>Waktu tunggu untuk tiap proses</a:t>
            </a:r>
          </a:p>
        </p:txBody>
      </p:sp>
      <p:graphicFrame>
        <p:nvGraphicFramePr>
          <p:cNvPr id="23560" name="Object 7">
            <a:extLst>
              <a:ext uri="{FF2B5EF4-FFF2-40B4-BE49-F238E27FC236}">
                <a16:creationId xmlns:a16="http://schemas.microsoft.com/office/drawing/2014/main" id="{21737035-D971-A8B1-4261-062046FE3BF7}"/>
              </a:ext>
            </a:extLst>
          </p:cNvPr>
          <p:cNvGraphicFramePr>
            <a:graphicFrameLocks noChangeAspect="1"/>
          </p:cNvGraphicFramePr>
          <p:nvPr/>
        </p:nvGraphicFramePr>
        <p:xfrm>
          <a:off x="2133600" y="4865688"/>
          <a:ext cx="4191000" cy="1992312"/>
        </p:xfrm>
        <a:graphic>
          <a:graphicData uri="http://schemas.openxmlformats.org/presentationml/2006/ole">
            <mc:AlternateContent xmlns:mc="http://schemas.openxmlformats.org/markup-compatibility/2006">
              <mc:Choice xmlns:v="urn:schemas-microsoft-com:vml" Requires="v">
                <p:oleObj name="Worksheet" r:id="rId6" imgW="1724431" imgH="819632" progId="Excel.Sheet.8">
                  <p:embed/>
                </p:oleObj>
              </mc:Choice>
              <mc:Fallback>
                <p:oleObj name="Worksheet" r:id="rId6" imgW="1724431" imgH="819632" progId="Excel.Sheet.8">
                  <p:embed/>
                  <p:pic>
                    <p:nvPicPr>
                      <p:cNvPr id="23560" name="Object 7">
                        <a:extLst>
                          <a:ext uri="{FF2B5EF4-FFF2-40B4-BE49-F238E27FC236}">
                            <a16:creationId xmlns:a16="http://schemas.microsoft.com/office/drawing/2014/main" id="{21737035-D971-A8B1-4261-062046FE3BF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3600" y="4865688"/>
                        <a:ext cx="4191000" cy="199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61" name="Rectangle 8">
            <a:extLst>
              <a:ext uri="{FF2B5EF4-FFF2-40B4-BE49-F238E27FC236}">
                <a16:creationId xmlns:a16="http://schemas.microsoft.com/office/drawing/2014/main" id="{543A136D-A996-67DE-636A-2C690E615151}"/>
              </a:ext>
            </a:extLst>
          </p:cNvPr>
          <p:cNvSpPr>
            <a:spLocks noChangeArrowheads="1"/>
          </p:cNvSpPr>
          <p:nvPr/>
        </p:nvSpPr>
        <p:spPr bwMode="auto">
          <a:xfrm>
            <a:off x="6629400" y="4953000"/>
            <a:ext cx="4038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a:solidFill>
                  <a:schemeClr val="tx2"/>
                </a:solidFill>
              </a:rPr>
              <a:t>AWT 	= (9+0+15+2)/4</a:t>
            </a:r>
            <a:br>
              <a:rPr lang="en-US" altLang="en-US" sz="2800">
                <a:solidFill>
                  <a:schemeClr val="tx2"/>
                </a:solidFill>
              </a:rPr>
            </a:br>
            <a:r>
              <a:rPr lang="en-US" altLang="en-US" sz="2800">
                <a:solidFill>
                  <a:schemeClr val="tx2"/>
                </a:solidFill>
              </a:rPr>
              <a:t>	= 6,5 ms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a:extLst>
              <a:ext uri="{FF2B5EF4-FFF2-40B4-BE49-F238E27FC236}">
                <a16:creationId xmlns:a16="http://schemas.microsoft.com/office/drawing/2014/main" id="{9289CCE2-5496-73A7-A45A-7FAA91AF87E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659B75-AA43-4175-A7E9-91A60C194FE7}" type="slidenum">
              <a:rPr lang="en-US" altLang="en-US" sz="1400"/>
              <a:pPr/>
              <a:t>26</a:t>
            </a:fld>
            <a:endParaRPr lang="en-US" altLang="en-US" sz="1400"/>
          </a:p>
        </p:txBody>
      </p:sp>
      <p:sp>
        <p:nvSpPr>
          <p:cNvPr id="24579" name="Rectangle 3">
            <a:extLst>
              <a:ext uri="{FF2B5EF4-FFF2-40B4-BE49-F238E27FC236}">
                <a16:creationId xmlns:a16="http://schemas.microsoft.com/office/drawing/2014/main" id="{243F9E6C-3B60-D893-6730-D29FF1026116}"/>
              </a:ext>
            </a:extLst>
          </p:cNvPr>
          <p:cNvSpPr>
            <a:spLocks noGrp="1" noChangeArrowheads="1"/>
          </p:cNvSpPr>
          <p:nvPr>
            <p:ph type="body" idx="1"/>
          </p:nvPr>
        </p:nvSpPr>
        <p:spPr>
          <a:xfrm>
            <a:off x="1828800" y="762000"/>
            <a:ext cx="8839200" cy="3581400"/>
          </a:xfrm>
        </p:spPr>
        <p:txBody>
          <a:bodyPr/>
          <a:lstStyle/>
          <a:p>
            <a:pPr eaLnBrk="1" hangingPunct="1"/>
            <a:r>
              <a:rPr lang="en-US" altLang="en-US"/>
              <a:t>CPU dialokasikan untuk proses yang memiliki prioritas tertinggi</a:t>
            </a:r>
          </a:p>
          <a:p>
            <a:pPr eaLnBrk="1" hangingPunct="1"/>
            <a:r>
              <a:rPr lang="en-US" altLang="en-US"/>
              <a:t>Jika beberapa proses memiliki prioritas yang sama maka akan digunakan algortima FCFS</a:t>
            </a:r>
          </a:p>
          <a:p>
            <a:pPr eaLnBrk="1" hangingPunct="1"/>
            <a:r>
              <a:rPr lang="en-US" altLang="en-US"/>
              <a:t>Dapat bersifat preemptive maupun non preemptive</a:t>
            </a:r>
          </a:p>
          <a:p>
            <a:pPr eaLnBrk="1" hangingPunct="1">
              <a:buFontTx/>
              <a:buNone/>
            </a:pPr>
            <a:r>
              <a:rPr lang="en-US" altLang="en-US"/>
              <a:t>Contoh : terdapat 5 proses dengan CPU burst</a:t>
            </a:r>
          </a:p>
        </p:txBody>
      </p:sp>
      <p:sp>
        <p:nvSpPr>
          <p:cNvPr id="24580" name="Rectangle 4">
            <a:extLst>
              <a:ext uri="{FF2B5EF4-FFF2-40B4-BE49-F238E27FC236}">
                <a16:creationId xmlns:a16="http://schemas.microsoft.com/office/drawing/2014/main" id="{93BF35BB-BEC8-2C01-B222-2EFABF357A7B}"/>
              </a:ext>
            </a:extLst>
          </p:cNvPr>
          <p:cNvSpPr>
            <a:spLocks noGrp="1" noChangeArrowheads="1"/>
          </p:cNvSpPr>
          <p:nvPr>
            <p:ph type="title"/>
          </p:nvPr>
        </p:nvSpPr>
        <p:spPr>
          <a:xfrm>
            <a:off x="1524000" y="0"/>
            <a:ext cx="7772400" cy="533400"/>
          </a:xfrm>
        </p:spPr>
        <p:txBody>
          <a:bodyPr>
            <a:normAutofit fontScale="90000"/>
          </a:bodyPr>
          <a:lstStyle/>
          <a:p>
            <a:pPr algn="l" eaLnBrk="1" hangingPunct="1"/>
            <a:r>
              <a:rPr lang="en-US" altLang="en-US" sz="3600"/>
              <a:t>C. Priority Scheduling</a:t>
            </a:r>
          </a:p>
        </p:txBody>
      </p:sp>
      <p:graphicFrame>
        <p:nvGraphicFramePr>
          <p:cNvPr id="24581" name="Object 5">
            <a:extLst>
              <a:ext uri="{FF2B5EF4-FFF2-40B4-BE49-F238E27FC236}">
                <a16:creationId xmlns:a16="http://schemas.microsoft.com/office/drawing/2014/main" id="{B36D8B37-B7F6-DFF3-01E8-D778BB2F8FDB}"/>
              </a:ext>
            </a:extLst>
          </p:cNvPr>
          <p:cNvGraphicFramePr>
            <a:graphicFrameLocks noChangeAspect="1"/>
          </p:cNvGraphicFramePr>
          <p:nvPr/>
        </p:nvGraphicFramePr>
        <p:xfrm>
          <a:off x="2209800" y="3733800"/>
          <a:ext cx="5638800" cy="1989138"/>
        </p:xfrm>
        <a:graphic>
          <a:graphicData uri="http://schemas.openxmlformats.org/presentationml/2006/ole">
            <mc:AlternateContent xmlns:mc="http://schemas.openxmlformats.org/markup-compatibility/2006">
              <mc:Choice xmlns:v="urn:schemas-microsoft-com:vml" Requires="v">
                <p:oleObj name="Worksheet" r:id="rId2" imgW="2781842" imgH="981316" progId="Excel.Sheet.8">
                  <p:embed/>
                </p:oleObj>
              </mc:Choice>
              <mc:Fallback>
                <p:oleObj name="Worksheet" r:id="rId2" imgW="2781842" imgH="981316" progId="Excel.Sheet.8">
                  <p:embed/>
                  <p:pic>
                    <p:nvPicPr>
                      <p:cNvPr id="24581" name="Object 5">
                        <a:extLst>
                          <a:ext uri="{FF2B5EF4-FFF2-40B4-BE49-F238E27FC236}">
                            <a16:creationId xmlns:a16="http://schemas.microsoft.com/office/drawing/2014/main" id="{B36D8B37-B7F6-DFF3-01E8-D778BB2F8F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3733800"/>
                        <a:ext cx="5638800" cy="198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6E7AC0DA-AB2C-EC6E-75B1-DA288E6DF34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8E0D79-6677-4D66-9C23-4D19C8F7D6B1}" type="slidenum">
              <a:rPr lang="en-US" altLang="en-US" sz="1400"/>
              <a:pPr/>
              <a:t>27</a:t>
            </a:fld>
            <a:endParaRPr lang="en-US" altLang="en-US" sz="1400"/>
          </a:p>
        </p:txBody>
      </p:sp>
      <p:sp>
        <p:nvSpPr>
          <p:cNvPr id="25603" name="Rectangle 3">
            <a:extLst>
              <a:ext uri="{FF2B5EF4-FFF2-40B4-BE49-F238E27FC236}">
                <a16:creationId xmlns:a16="http://schemas.microsoft.com/office/drawing/2014/main" id="{47FF2ED1-D5A2-1E65-A4AD-7C78845DFAE8}"/>
              </a:ext>
            </a:extLst>
          </p:cNvPr>
          <p:cNvSpPr>
            <a:spLocks noGrp="1" noChangeArrowheads="1"/>
          </p:cNvSpPr>
          <p:nvPr>
            <p:ph type="body" idx="1"/>
          </p:nvPr>
        </p:nvSpPr>
        <p:spPr>
          <a:xfrm>
            <a:off x="1524000" y="0"/>
            <a:ext cx="7772400" cy="533400"/>
          </a:xfrm>
        </p:spPr>
        <p:txBody>
          <a:bodyPr/>
          <a:lstStyle/>
          <a:p>
            <a:pPr eaLnBrk="1" hangingPunct="1">
              <a:buFontTx/>
              <a:buNone/>
            </a:pPr>
            <a:r>
              <a:rPr lang="en-US" altLang="en-US"/>
              <a:t>Gant Chart</a:t>
            </a:r>
          </a:p>
        </p:txBody>
      </p:sp>
      <p:graphicFrame>
        <p:nvGraphicFramePr>
          <p:cNvPr id="25604" name="Object 4">
            <a:extLst>
              <a:ext uri="{FF2B5EF4-FFF2-40B4-BE49-F238E27FC236}">
                <a16:creationId xmlns:a16="http://schemas.microsoft.com/office/drawing/2014/main" id="{33D55945-891D-453A-B4DC-3D83DB64D518}"/>
              </a:ext>
            </a:extLst>
          </p:cNvPr>
          <p:cNvGraphicFramePr>
            <a:graphicFrameLocks noChangeAspect="1"/>
          </p:cNvGraphicFramePr>
          <p:nvPr/>
        </p:nvGraphicFramePr>
        <p:xfrm>
          <a:off x="1905000" y="609601"/>
          <a:ext cx="6096000" cy="1101725"/>
        </p:xfrm>
        <a:graphic>
          <a:graphicData uri="http://schemas.openxmlformats.org/presentationml/2006/ole">
            <mc:AlternateContent xmlns:mc="http://schemas.openxmlformats.org/markup-compatibility/2006">
              <mc:Choice xmlns:v="urn:schemas-microsoft-com:vml" Requires="v">
                <p:oleObj name="VISIO" r:id="rId2" imgW="3523488" imgH="637032" progId="Visio.Drawing.4">
                  <p:embed/>
                </p:oleObj>
              </mc:Choice>
              <mc:Fallback>
                <p:oleObj name="VISIO" r:id="rId2" imgW="3523488" imgH="637032" progId="Visio.Drawing.4">
                  <p:embed/>
                  <p:pic>
                    <p:nvPicPr>
                      <p:cNvPr id="25604" name="Object 4">
                        <a:extLst>
                          <a:ext uri="{FF2B5EF4-FFF2-40B4-BE49-F238E27FC236}">
                            <a16:creationId xmlns:a16="http://schemas.microsoft.com/office/drawing/2014/main" id="{33D55945-891D-453A-B4DC-3D83DB64D5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609601"/>
                        <a:ext cx="6096000"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5" name="Object 5">
            <a:extLst>
              <a:ext uri="{FF2B5EF4-FFF2-40B4-BE49-F238E27FC236}">
                <a16:creationId xmlns:a16="http://schemas.microsoft.com/office/drawing/2014/main" id="{FC4A7581-357C-5E70-23D7-921513BA9008}"/>
              </a:ext>
            </a:extLst>
          </p:cNvPr>
          <p:cNvGraphicFramePr>
            <a:graphicFrameLocks noChangeAspect="1"/>
          </p:cNvGraphicFramePr>
          <p:nvPr/>
        </p:nvGraphicFramePr>
        <p:xfrm>
          <a:off x="2209801" y="2362200"/>
          <a:ext cx="3986213" cy="2268538"/>
        </p:xfrm>
        <a:graphic>
          <a:graphicData uri="http://schemas.openxmlformats.org/presentationml/2006/ole">
            <mc:AlternateContent xmlns:mc="http://schemas.openxmlformats.org/markup-compatibility/2006">
              <mc:Choice xmlns:v="urn:schemas-microsoft-com:vml" Requires="v">
                <p:oleObj name="Worksheet" r:id="rId4" imgW="1724431" imgH="981316" progId="Excel.Sheet.8">
                  <p:embed/>
                </p:oleObj>
              </mc:Choice>
              <mc:Fallback>
                <p:oleObj name="Worksheet" r:id="rId4" imgW="1724431" imgH="981316" progId="Excel.Sheet.8">
                  <p:embed/>
                  <p:pic>
                    <p:nvPicPr>
                      <p:cNvPr id="25605" name="Object 5">
                        <a:extLst>
                          <a:ext uri="{FF2B5EF4-FFF2-40B4-BE49-F238E27FC236}">
                            <a16:creationId xmlns:a16="http://schemas.microsoft.com/office/drawing/2014/main" id="{FC4A7581-357C-5E70-23D7-921513BA90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1" y="2362200"/>
                        <a:ext cx="3986213" cy="226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6" name="Rectangle 6">
            <a:extLst>
              <a:ext uri="{FF2B5EF4-FFF2-40B4-BE49-F238E27FC236}">
                <a16:creationId xmlns:a16="http://schemas.microsoft.com/office/drawing/2014/main" id="{3161DFFF-CC9A-66B8-FFDC-974201F2DA27}"/>
              </a:ext>
            </a:extLst>
          </p:cNvPr>
          <p:cNvSpPr>
            <a:spLocks noChangeArrowheads="1"/>
          </p:cNvSpPr>
          <p:nvPr/>
        </p:nvSpPr>
        <p:spPr bwMode="auto">
          <a:xfrm>
            <a:off x="1524000" y="16764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Waktu tunggu untuk tiap-tiap proses</a:t>
            </a:r>
          </a:p>
        </p:txBody>
      </p:sp>
      <p:sp>
        <p:nvSpPr>
          <p:cNvPr id="25607" name="Rectangle 7">
            <a:extLst>
              <a:ext uri="{FF2B5EF4-FFF2-40B4-BE49-F238E27FC236}">
                <a16:creationId xmlns:a16="http://schemas.microsoft.com/office/drawing/2014/main" id="{28D0920A-4540-413E-4953-ABC3351EFF29}"/>
              </a:ext>
            </a:extLst>
          </p:cNvPr>
          <p:cNvSpPr>
            <a:spLocks noChangeArrowheads="1"/>
          </p:cNvSpPr>
          <p:nvPr/>
        </p:nvSpPr>
        <p:spPr bwMode="auto">
          <a:xfrm>
            <a:off x="6553200" y="2438400"/>
            <a:ext cx="4114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AWT = (6+0+16+18+1)/5</a:t>
            </a:r>
          </a:p>
          <a:p>
            <a:pPr eaLnBrk="1" hangingPunct="1">
              <a:buFontTx/>
              <a:buNone/>
            </a:pPr>
            <a:r>
              <a:rPr lang="en-US" altLang="en-US" sz="2800"/>
              <a:t>		= 8,2 ms</a:t>
            </a:r>
          </a:p>
        </p:txBody>
      </p:sp>
      <p:sp>
        <p:nvSpPr>
          <p:cNvPr id="25608" name="Rectangle 8">
            <a:extLst>
              <a:ext uri="{FF2B5EF4-FFF2-40B4-BE49-F238E27FC236}">
                <a16:creationId xmlns:a16="http://schemas.microsoft.com/office/drawing/2014/main" id="{DFE64119-E02D-AE98-9144-FB67A8A344D2}"/>
              </a:ext>
            </a:extLst>
          </p:cNvPr>
          <p:cNvSpPr>
            <a:spLocks noChangeArrowheads="1"/>
          </p:cNvSpPr>
          <p:nvPr/>
        </p:nvSpPr>
        <p:spPr bwMode="auto">
          <a:xfrm>
            <a:off x="1524000" y="4876800"/>
            <a:ext cx="7772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en-US" altLang="en-US" sz="2800"/>
              <a:t>Prioritas biasanya menyangkut : </a:t>
            </a:r>
            <a:br>
              <a:rPr lang="en-US" altLang="en-US" sz="2800"/>
            </a:br>
            <a:r>
              <a:rPr lang="en-US" altLang="en-US" sz="2800"/>
              <a:t>waktu, memori yang dibutuhkan, banyaknya file   yang boleh dibuka, rasio antara rata-rata I/O burst dan rata-rata CPU/burst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DE2B732E-053D-BBBF-C95E-462A19BF3B4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39AA989-ED68-44C1-84B5-CADFCA8CD662}" type="slidenum">
              <a:rPr lang="en-US" altLang="en-US" sz="1400"/>
              <a:pPr/>
              <a:t>28</a:t>
            </a:fld>
            <a:endParaRPr lang="en-US" altLang="en-US" sz="1400"/>
          </a:p>
        </p:txBody>
      </p:sp>
      <p:sp>
        <p:nvSpPr>
          <p:cNvPr id="26627" name="Rectangle 2">
            <a:extLst>
              <a:ext uri="{FF2B5EF4-FFF2-40B4-BE49-F238E27FC236}">
                <a16:creationId xmlns:a16="http://schemas.microsoft.com/office/drawing/2014/main" id="{BB1D1EB7-86F8-A31C-0115-1374971E2FA2}"/>
              </a:ext>
            </a:extLst>
          </p:cNvPr>
          <p:cNvSpPr>
            <a:spLocks noGrp="1" noChangeArrowheads="1"/>
          </p:cNvSpPr>
          <p:nvPr>
            <p:ph type="title"/>
          </p:nvPr>
        </p:nvSpPr>
        <p:spPr>
          <a:xfrm>
            <a:off x="1524000" y="0"/>
            <a:ext cx="7772400" cy="685800"/>
          </a:xfrm>
        </p:spPr>
        <p:txBody>
          <a:bodyPr/>
          <a:lstStyle/>
          <a:p>
            <a:pPr algn="l" eaLnBrk="1" hangingPunct="1"/>
            <a:r>
              <a:rPr lang="en-US" altLang="en-US" sz="3600"/>
              <a:t>D. Round-Robin Scheduling</a:t>
            </a:r>
          </a:p>
        </p:txBody>
      </p:sp>
      <p:sp>
        <p:nvSpPr>
          <p:cNvPr id="26628" name="Rectangle 3">
            <a:extLst>
              <a:ext uri="{FF2B5EF4-FFF2-40B4-BE49-F238E27FC236}">
                <a16:creationId xmlns:a16="http://schemas.microsoft.com/office/drawing/2014/main" id="{52EF38AF-01ED-E5D9-EE3F-B4D75F923114}"/>
              </a:ext>
            </a:extLst>
          </p:cNvPr>
          <p:cNvSpPr>
            <a:spLocks noGrp="1" noChangeArrowheads="1"/>
          </p:cNvSpPr>
          <p:nvPr>
            <p:ph type="body" idx="1"/>
          </p:nvPr>
        </p:nvSpPr>
        <p:spPr>
          <a:xfrm>
            <a:off x="1524000" y="609600"/>
            <a:ext cx="9144000" cy="4114800"/>
          </a:xfrm>
        </p:spPr>
        <p:txBody>
          <a:bodyPr/>
          <a:lstStyle/>
          <a:p>
            <a:pPr eaLnBrk="1" hangingPunct="1"/>
            <a:r>
              <a:rPr lang="en-US" altLang="en-US" sz="2600"/>
              <a:t>Konsep dasar algoritma ini adalah time sharing</a:t>
            </a:r>
          </a:p>
          <a:p>
            <a:pPr eaLnBrk="1" hangingPunct="1"/>
            <a:r>
              <a:rPr lang="en-US" altLang="en-US" sz="2600"/>
              <a:t>Digunakan quantum time untuk membatasi waktu eksekusi </a:t>
            </a:r>
          </a:p>
          <a:p>
            <a:pPr eaLnBrk="1" hangingPunct="1"/>
            <a:r>
              <a:rPr lang="en-US" altLang="en-US" sz="2600"/>
              <a:t>Bersifat preemptive, proses yang burst timenya melebihi quantum time akan mengantri di posisi ekor dari ready queue.</a:t>
            </a:r>
          </a:p>
          <a:p>
            <a:pPr eaLnBrk="1" hangingPunct="1">
              <a:buFontTx/>
              <a:buNone/>
            </a:pPr>
            <a:r>
              <a:rPr lang="en-US" altLang="en-US" sz="2600"/>
              <a:t>Misal quantum time 4 ms</a:t>
            </a:r>
          </a:p>
        </p:txBody>
      </p:sp>
      <p:graphicFrame>
        <p:nvGraphicFramePr>
          <p:cNvPr id="26629" name="Object 4">
            <a:extLst>
              <a:ext uri="{FF2B5EF4-FFF2-40B4-BE49-F238E27FC236}">
                <a16:creationId xmlns:a16="http://schemas.microsoft.com/office/drawing/2014/main" id="{8CC6A6DF-212C-2F12-DE3A-428C3E1737EA}"/>
              </a:ext>
            </a:extLst>
          </p:cNvPr>
          <p:cNvGraphicFramePr>
            <a:graphicFrameLocks noChangeAspect="1"/>
          </p:cNvGraphicFramePr>
          <p:nvPr/>
        </p:nvGraphicFramePr>
        <p:xfrm>
          <a:off x="1524000" y="2971800"/>
          <a:ext cx="4343400" cy="1773238"/>
        </p:xfrm>
        <a:graphic>
          <a:graphicData uri="http://schemas.openxmlformats.org/presentationml/2006/ole">
            <mc:AlternateContent xmlns:mc="http://schemas.openxmlformats.org/markup-compatibility/2006">
              <mc:Choice xmlns:v="urn:schemas-microsoft-com:vml" Requires="v">
                <p:oleObj name="Worksheet" r:id="rId2" imgW="1609951" imgH="657587" progId="Excel.Sheet.8">
                  <p:embed/>
                </p:oleObj>
              </mc:Choice>
              <mc:Fallback>
                <p:oleObj name="Worksheet" r:id="rId2" imgW="1609951" imgH="657587" progId="Excel.Sheet.8">
                  <p:embed/>
                  <p:pic>
                    <p:nvPicPr>
                      <p:cNvPr id="26629" name="Object 4">
                        <a:extLst>
                          <a:ext uri="{FF2B5EF4-FFF2-40B4-BE49-F238E27FC236}">
                            <a16:creationId xmlns:a16="http://schemas.microsoft.com/office/drawing/2014/main" id="{8CC6A6DF-212C-2F12-DE3A-428C3E1737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971800"/>
                        <a:ext cx="4343400" cy="177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0" name="Object 5">
            <a:extLst>
              <a:ext uri="{FF2B5EF4-FFF2-40B4-BE49-F238E27FC236}">
                <a16:creationId xmlns:a16="http://schemas.microsoft.com/office/drawing/2014/main" id="{038996AC-A25F-3CC5-BA51-6CCFFF78CE9A}"/>
              </a:ext>
            </a:extLst>
          </p:cNvPr>
          <p:cNvGraphicFramePr>
            <a:graphicFrameLocks noChangeAspect="1"/>
          </p:cNvGraphicFramePr>
          <p:nvPr/>
        </p:nvGraphicFramePr>
        <p:xfrm>
          <a:off x="1524000" y="5334000"/>
          <a:ext cx="7543800" cy="1309688"/>
        </p:xfrm>
        <a:graphic>
          <a:graphicData uri="http://schemas.openxmlformats.org/presentationml/2006/ole">
            <mc:AlternateContent xmlns:mc="http://schemas.openxmlformats.org/markup-compatibility/2006">
              <mc:Choice xmlns:v="urn:schemas-microsoft-com:vml" Requires="v">
                <p:oleObj name="VISIO" r:id="rId4" imgW="3666744" imgH="637032" progId="Visio.Drawing.4">
                  <p:embed/>
                </p:oleObj>
              </mc:Choice>
              <mc:Fallback>
                <p:oleObj name="VISIO" r:id="rId4" imgW="3666744" imgH="637032" progId="Visio.Drawing.4">
                  <p:embed/>
                  <p:pic>
                    <p:nvPicPr>
                      <p:cNvPr id="26630" name="Object 5">
                        <a:extLst>
                          <a:ext uri="{FF2B5EF4-FFF2-40B4-BE49-F238E27FC236}">
                            <a16:creationId xmlns:a16="http://schemas.microsoft.com/office/drawing/2014/main" id="{038996AC-A25F-3CC5-BA51-6CCFFF78CE9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5334000"/>
                        <a:ext cx="7543800" cy="130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31" name="Rectangle 6">
            <a:extLst>
              <a:ext uri="{FF2B5EF4-FFF2-40B4-BE49-F238E27FC236}">
                <a16:creationId xmlns:a16="http://schemas.microsoft.com/office/drawing/2014/main" id="{6BDA9B94-B563-EB36-A95D-93C9E3AC8C4D}"/>
              </a:ext>
            </a:extLst>
          </p:cNvPr>
          <p:cNvSpPr>
            <a:spLocks noChangeArrowheads="1"/>
          </p:cNvSpPr>
          <p:nvPr/>
        </p:nvSpPr>
        <p:spPr bwMode="auto">
          <a:xfrm>
            <a:off x="1524000" y="46482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800">
                <a:solidFill>
                  <a:schemeClr val="tx2"/>
                </a:solidFill>
              </a:rPr>
              <a:t>Gant chart</a:t>
            </a:r>
          </a:p>
        </p:txBody>
      </p:sp>
      <p:graphicFrame>
        <p:nvGraphicFramePr>
          <p:cNvPr id="26632" name="Object 7">
            <a:extLst>
              <a:ext uri="{FF2B5EF4-FFF2-40B4-BE49-F238E27FC236}">
                <a16:creationId xmlns:a16="http://schemas.microsoft.com/office/drawing/2014/main" id="{A4C95DAD-F36B-A75D-9067-E7DD52EA3A64}"/>
              </a:ext>
            </a:extLst>
          </p:cNvPr>
          <p:cNvGraphicFramePr>
            <a:graphicFrameLocks noChangeAspect="1"/>
          </p:cNvGraphicFramePr>
          <p:nvPr/>
        </p:nvGraphicFramePr>
        <p:xfrm>
          <a:off x="6096000" y="2971800"/>
          <a:ext cx="4572000" cy="1741488"/>
        </p:xfrm>
        <a:graphic>
          <a:graphicData uri="http://schemas.openxmlformats.org/presentationml/2006/ole">
            <mc:AlternateContent xmlns:mc="http://schemas.openxmlformats.org/markup-compatibility/2006">
              <mc:Choice xmlns:v="urn:schemas-microsoft-com:vml" Requires="v">
                <p:oleObj name="Worksheet" r:id="rId6" imgW="1724431" imgH="657587" progId="Excel.Sheet.8">
                  <p:embed/>
                </p:oleObj>
              </mc:Choice>
              <mc:Fallback>
                <p:oleObj name="Worksheet" r:id="rId6" imgW="1724431" imgH="657587" progId="Excel.Sheet.8">
                  <p:embed/>
                  <p:pic>
                    <p:nvPicPr>
                      <p:cNvPr id="26632" name="Object 7">
                        <a:extLst>
                          <a:ext uri="{FF2B5EF4-FFF2-40B4-BE49-F238E27FC236}">
                            <a16:creationId xmlns:a16="http://schemas.microsoft.com/office/drawing/2014/main" id="{A4C95DAD-F36B-A75D-9067-E7DD52EA3A6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0" y="2971800"/>
                        <a:ext cx="45720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AB45FEC9-FBB2-6D47-1AEA-47BFBBB617E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3A89351-FFCC-437D-A75C-459708CA0074}" type="slidenum">
              <a:rPr lang="en-US" altLang="en-US" sz="1400"/>
              <a:pPr/>
              <a:t>29</a:t>
            </a:fld>
            <a:endParaRPr lang="en-US" altLang="en-US" sz="1400"/>
          </a:p>
        </p:txBody>
      </p:sp>
      <p:sp>
        <p:nvSpPr>
          <p:cNvPr id="27651" name="Rectangle 2">
            <a:extLst>
              <a:ext uri="{FF2B5EF4-FFF2-40B4-BE49-F238E27FC236}">
                <a16:creationId xmlns:a16="http://schemas.microsoft.com/office/drawing/2014/main" id="{8CBB69CC-AB88-31B1-F028-BD69A66589B3}"/>
              </a:ext>
            </a:extLst>
          </p:cNvPr>
          <p:cNvSpPr>
            <a:spLocks noGrp="1" noChangeArrowheads="1"/>
          </p:cNvSpPr>
          <p:nvPr>
            <p:ph type="title"/>
          </p:nvPr>
        </p:nvSpPr>
        <p:spPr>
          <a:xfrm>
            <a:off x="1524000" y="0"/>
            <a:ext cx="7772400" cy="609600"/>
          </a:xfrm>
        </p:spPr>
        <p:txBody>
          <a:bodyPr/>
          <a:lstStyle/>
          <a:p>
            <a:pPr algn="l" eaLnBrk="1" hangingPunct="1"/>
            <a:r>
              <a:rPr lang="en-US" altLang="en-US" sz="3600"/>
              <a:t>Kelemahan Round-Robin</a:t>
            </a:r>
          </a:p>
        </p:txBody>
      </p:sp>
      <p:sp>
        <p:nvSpPr>
          <p:cNvPr id="27652" name="Rectangle 3">
            <a:extLst>
              <a:ext uri="{FF2B5EF4-FFF2-40B4-BE49-F238E27FC236}">
                <a16:creationId xmlns:a16="http://schemas.microsoft.com/office/drawing/2014/main" id="{D5706638-B852-3796-6D02-8D7B560EB099}"/>
              </a:ext>
            </a:extLst>
          </p:cNvPr>
          <p:cNvSpPr>
            <a:spLocks noGrp="1" noChangeArrowheads="1"/>
          </p:cNvSpPr>
          <p:nvPr>
            <p:ph type="body" idx="1"/>
          </p:nvPr>
        </p:nvSpPr>
        <p:spPr>
          <a:xfrm>
            <a:off x="1828800" y="838200"/>
            <a:ext cx="7772400" cy="4114800"/>
          </a:xfrm>
        </p:spPr>
        <p:txBody>
          <a:bodyPr/>
          <a:lstStyle/>
          <a:p>
            <a:pPr eaLnBrk="1" hangingPunct="1"/>
            <a:r>
              <a:rPr lang="en-US" altLang="en-US"/>
              <a:t>Semakin kecil quantum time maka switching akan sering terjadi</a:t>
            </a:r>
          </a:p>
        </p:txBody>
      </p:sp>
      <p:graphicFrame>
        <p:nvGraphicFramePr>
          <p:cNvPr id="27653" name="Object 4">
            <a:extLst>
              <a:ext uri="{FF2B5EF4-FFF2-40B4-BE49-F238E27FC236}">
                <a16:creationId xmlns:a16="http://schemas.microsoft.com/office/drawing/2014/main" id="{0979B4BE-5FED-9715-4CDD-92072888DF99}"/>
              </a:ext>
            </a:extLst>
          </p:cNvPr>
          <p:cNvGraphicFramePr>
            <a:graphicFrameLocks noChangeAspect="1"/>
          </p:cNvGraphicFramePr>
          <p:nvPr/>
        </p:nvGraphicFramePr>
        <p:xfrm>
          <a:off x="1524000" y="1752600"/>
          <a:ext cx="8839200" cy="2825750"/>
        </p:xfrm>
        <a:graphic>
          <a:graphicData uri="http://schemas.openxmlformats.org/presentationml/2006/ole">
            <mc:AlternateContent xmlns:mc="http://schemas.openxmlformats.org/markup-compatibility/2006">
              <mc:Choice xmlns:v="urn:schemas-microsoft-com:vml" Requires="v">
                <p:oleObj name="VISIO" r:id="rId2" imgW="5209032" imgH="1664208" progId="Visio.Drawing.4">
                  <p:embed/>
                </p:oleObj>
              </mc:Choice>
              <mc:Fallback>
                <p:oleObj name="VISIO" r:id="rId2" imgW="5209032" imgH="1664208" progId="Visio.Drawing.4">
                  <p:embed/>
                  <p:pic>
                    <p:nvPicPr>
                      <p:cNvPr id="27653" name="Object 4">
                        <a:extLst>
                          <a:ext uri="{FF2B5EF4-FFF2-40B4-BE49-F238E27FC236}">
                            <a16:creationId xmlns:a16="http://schemas.microsoft.com/office/drawing/2014/main" id="{0979B4BE-5FED-9715-4CDD-92072888DF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752600"/>
                        <a:ext cx="8839200" cy="282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8" name="Rectangle 8"/>
          <p:cNvSpPr>
            <a:spLocks noChangeArrowheads="1"/>
          </p:cNvSpPr>
          <p:nvPr/>
        </p:nvSpPr>
        <p:spPr bwMode="auto">
          <a:xfrm>
            <a:off x="838200" y="1841698"/>
            <a:ext cx="10729219"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Organisasi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multiport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didapat</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dengan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mengeluarkan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logika</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kendali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logika</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saklar</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arbitrasi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teoritas</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dari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saklar</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crossbar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meletakkan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mereka</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didalam</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interfase</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masing-masing</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pic>
        <p:nvPicPr>
          <p:cNvPr id="1031" name="Picture 104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9"/>
          <p:cNvSpPr>
            <a:spLocks noChangeArrowheads="1"/>
          </p:cNvSpPr>
          <p:nvPr/>
        </p:nvSpPr>
        <p:spPr bwMode="auto">
          <a:xfrm>
            <a:off x="1071154" y="3798406"/>
            <a:ext cx="1028264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Kemudian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semua</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komponen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fungsional</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lainnya</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mengakses</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unit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memori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melalui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suatu</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unit port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tertentu</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dimana</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fungsi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port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tersebut</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merupakan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sebagai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jembatan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yang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menentukan</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ke</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memori</a:t>
            </a:r>
            <a:r>
              <a:rPr kumimoji="0" lang="en-US" altLang="en-US" sz="2800" b="0" i="0" u="none" strike="noStrike" cap="none" normalizeH="0" baseline="0" dirty="0">
                <a:ln>
                  <a:noFill/>
                </a:ln>
                <a:solidFill>
                  <a:srgbClr val="000000"/>
                </a:solidFill>
                <a:effectLst/>
                <a:latin typeface="Arial" panose="020B0604020202020204" pitchFamily="34" charset="0"/>
                <a:ea typeface="Arial" panose="020B0604020202020204" pitchFamily="34" charset="0"/>
              </a:rPr>
              <a:t> yang </a:t>
            </a:r>
            <a:r>
              <a:rPr kumimoji="0" lang="en-US" altLang="en-US" sz="2800" b="0" i="0" u="none" strike="noStrike" cap="none" normalizeH="0" baseline="0" dirty="0" err="1">
                <a:ln>
                  <a:noFill/>
                </a:ln>
                <a:solidFill>
                  <a:srgbClr val="000000"/>
                </a:solidFill>
                <a:effectLst/>
                <a:latin typeface="Arial" panose="020B0604020202020204" pitchFamily="34" charset="0"/>
                <a:ea typeface="Arial" panose="020B0604020202020204" pitchFamily="34" charset="0"/>
              </a:rPr>
              <a:t>dituju</a:t>
            </a:r>
            <a:r>
              <a:rPr kumimoji="0" lang="en-US" altLang="en-US" sz="2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068445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2CD4E687-AFA2-099F-D814-B155B1E9999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4FC408D-2F69-45FD-A23E-E40468DC866A}" type="slidenum">
              <a:rPr lang="en-US" altLang="en-US" sz="1400"/>
              <a:pPr/>
              <a:t>30</a:t>
            </a:fld>
            <a:endParaRPr lang="en-US" altLang="en-US" sz="1400"/>
          </a:p>
        </p:txBody>
      </p:sp>
      <p:sp>
        <p:nvSpPr>
          <p:cNvPr id="28675" name="Rectangle 2">
            <a:extLst>
              <a:ext uri="{FF2B5EF4-FFF2-40B4-BE49-F238E27FC236}">
                <a16:creationId xmlns:a16="http://schemas.microsoft.com/office/drawing/2014/main" id="{2C7EA531-7277-8D0B-25A7-B1AB5E4F43AE}"/>
              </a:ext>
            </a:extLst>
          </p:cNvPr>
          <p:cNvSpPr>
            <a:spLocks noGrp="1" noChangeArrowheads="1"/>
          </p:cNvSpPr>
          <p:nvPr>
            <p:ph type="title"/>
          </p:nvPr>
        </p:nvSpPr>
        <p:spPr>
          <a:xfrm>
            <a:off x="1752600" y="0"/>
            <a:ext cx="7772400" cy="609600"/>
          </a:xfrm>
        </p:spPr>
        <p:txBody>
          <a:bodyPr/>
          <a:lstStyle/>
          <a:p>
            <a:pPr algn="l" eaLnBrk="1" hangingPunct="1"/>
            <a:r>
              <a:rPr lang="en-US" altLang="en-US" sz="3600"/>
              <a:t>E. Multilevel Queue Scheduling</a:t>
            </a:r>
          </a:p>
        </p:txBody>
      </p:sp>
      <p:sp>
        <p:nvSpPr>
          <p:cNvPr id="28676" name="Rectangle 3">
            <a:extLst>
              <a:ext uri="{FF2B5EF4-FFF2-40B4-BE49-F238E27FC236}">
                <a16:creationId xmlns:a16="http://schemas.microsoft.com/office/drawing/2014/main" id="{07BAEEB5-9E9D-5936-F441-374FB440F770}"/>
              </a:ext>
            </a:extLst>
          </p:cNvPr>
          <p:cNvSpPr>
            <a:spLocks noGrp="1" noChangeArrowheads="1"/>
          </p:cNvSpPr>
          <p:nvPr>
            <p:ph type="body" idx="1"/>
          </p:nvPr>
        </p:nvSpPr>
        <p:spPr>
          <a:xfrm>
            <a:off x="1524000" y="609600"/>
            <a:ext cx="4876800" cy="6248400"/>
          </a:xfrm>
        </p:spPr>
        <p:txBody>
          <a:bodyPr/>
          <a:lstStyle/>
          <a:p>
            <a:pPr eaLnBrk="1" hangingPunct="1">
              <a:lnSpc>
                <a:spcPct val="90000"/>
              </a:lnSpc>
            </a:pPr>
            <a:r>
              <a:rPr lang="en-US" altLang="en-US"/>
              <a:t>Menggunakan beberapa algoritma penjadwalan yang berbeda </a:t>
            </a:r>
          </a:p>
          <a:p>
            <a:pPr eaLnBrk="1" hangingPunct="1">
              <a:lnSpc>
                <a:spcPct val="90000"/>
              </a:lnSpc>
            </a:pPr>
            <a:r>
              <a:rPr lang="en-US" altLang="en-US"/>
              <a:t>Beberapa proses dibagi menjadi beberapa group yang masing-masing group memiliki algoritma penjadwalan yang berbeda</a:t>
            </a:r>
          </a:p>
          <a:p>
            <a:pPr eaLnBrk="1" hangingPunct="1">
              <a:lnSpc>
                <a:spcPct val="90000"/>
              </a:lnSpc>
            </a:pPr>
            <a:r>
              <a:rPr lang="en-US" altLang="en-US"/>
              <a:t>Ready queue dibagi menjadi beberapa antrian. Setiap proses yang menetap pada suatu antrian tidak bisa pindah ke antrian yang lain dan bersifat preemptive berprioritas</a:t>
            </a:r>
          </a:p>
        </p:txBody>
      </p:sp>
      <p:graphicFrame>
        <p:nvGraphicFramePr>
          <p:cNvPr id="28677" name="Object 4">
            <a:extLst>
              <a:ext uri="{FF2B5EF4-FFF2-40B4-BE49-F238E27FC236}">
                <a16:creationId xmlns:a16="http://schemas.microsoft.com/office/drawing/2014/main" id="{D95E7FE3-3D1E-D65B-CD2F-60D7082C5BFC}"/>
              </a:ext>
            </a:extLst>
          </p:cNvPr>
          <p:cNvGraphicFramePr>
            <a:graphicFrameLocks noChangeAspect="1"/>
          </p:cNvGraphicFramePr>
          <p:nvPr/>
        </p:nvGraphicFramePr>
        <p:xfrm>
          <a:off x="5943600" y="3352801"/>
          <a:ext cx="4724400" cy="3013075"/>
        </p:xfrm>
        <a:graphic>
          <a:graphicData uri="http://schemas.openxmlformats.org/presentationml/2006/ole">
            <mc:AlternateContent xmlns:mc="http://schemas.openxmlformats.org/markup-compatibility/2006">
              <mc:Choice xmlns:v="urn:schemas-microsoft-com:vml" Requires="v">
                <p:oleObj name="VISIO" r:id="rId2" imgW="4136136" imgH="2636520" progId="Visio.Drawing.4">
                  <p:embed/>
                </p:oleObj>
              </mc:Choice>
              <mc:Fallback>
                <p:oleObj name="VISIO" r:id="rId2" imgW="4136136" imgH="2636520" progId="Visio.Drawing.4">
                  <p:embed/>
                  <p:pic>
                    <p:nvPicPr>
                      <p:cNvPr id="28677" name="Object 4">
                        <a:extLst>
                          <a:ext uri="{FF2B5EF4-FFF2-40B4-BE49-F238E27FC236}">
                            <a16:creationId xmlns:a16="http://schemas.microsoft.com/office/drawing/2014/main" id="{D95E7FE3-3D1E-D65B-CD2F-60D7082C5B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3352801"/>
                        <a:ext cx="4724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910036D5-EE0A-9632-0116-6AB18A86963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9EF6A14-0972-4061-81AD-E0D366FAD0E3}" type="slidenum">
              <a:rPr lang="en-US" altLang="en-US" sz="1400"/>
              <a:pPr/>
              <a:t>31</a:t>
            </a:fld>
            <a:endParaRPr lang="en-US" altLang="en-US" sz="1400"/>
          </a:p>
        </p:txBody>
      </p:sp>
      <p:sp>
        <p:nvSpPr>
          <p:cNvPr id="29699" name="Rectangle 2">
            <a:extLst>
              <a:ext uri="{FF2B5EF4-FFF2-40B4-BE49-F238E27FC236}">
                <a16:creationId xmlns:a16="http://schemas.microsoft.com/office/drawing/2014/main" id="{4A18A833-C50D-70C2-1F81-9B4249186C18}"/>
              </a:ext>
            </a:extLst>
          </p:cNvPr>
          <p:cNvSpPr>
            <a:spLocks noGrp="1" noChangeArrowheads="1"/>
          </p:cNvSpPr>
          <p:nvPr>
            <p:ph type="title"/>
          </p:nvPr>
        </p:nvSpPr>
        <p:spPr>
          <a:xfrm>
            <a:off x="1524000" y="0"/>
            <a:ext cx="7772400" cy="685800"/>
          </a:xfrm>
        </p:spPr>
        <p:txBody>
          <a:bodyPr/>
          <a:lstStyle/>
          <a:p>
            <a:pPr algn="l" eaLnBrk="1" hangingPunct="1"/>
            <a:r>
              <a:rPr lang="en-US" altLang="en-US" sz="2800"/>
              <a:t>F. Multilevel Feedback Queue Scheduling</a:t>
            </a:r>
          </a:p>
        </p:txBody>
      </p:sp>
      <p:sp>
        <p:nvSpPr>
          <p:cNvPr id="29700" name="Rectangle 3">
            <a:extLst>
              <a:ext uri="{FF2B5EF4-FFF2-40B4-BE49-F238E27FC236}">
                <a16:creationId xmlns:a16="http://schemas.microsoft.com/office/drawing/2014/main" id="{166AA718-E5E7-84FA-B4D0-BA16173E4846}"/>
              </a:ext>
            </a:extLst>
          </p:cNvPr>
          <p:cNvSpPr>
            <a:spLocks noGrp="1" noChangeArrowheads="1"/>
          </p:cNvSpPr>
          <p:nvPr>
            <p:ph type="body" idx="1"/>
          </p:nvPr>
        </p:nvSpPr>
        <p:spPr>
          <a:xfrm>
            <a:off x="1524000" y="685800"/>
            <a:ext cx="8915400" cy="4114800"/>
          </a:xfrm>
        </p:spPr>
        <p:txBody>
          <a:bodyPr/>
          <a:lstStyle/>
          <a:p>
            <a:pPr eaLnBrk="1" hangingPunct="1"/>
            <a:r>
              <a:rPr lang="en-US" altLang="en-US"/>
              <a:t>Mirip dengan Multilevel Queue Scheduling, tetapi suatu proses di dalam suatu antrian dapat pindah ke antrian lain</a:t>
            </a:r>
          </a:p>
          <a:p>
            <a:pPr eaLnBrk="1" hangingPunct="1"/>
            <a:r>
              <a:rPr lang="en-US" altLang="en-US"/>
              <a:t>Jika suatu proses menggunakan CPU dalam waktu yang cukup lama maka proses tersebut dapat berpindah ke antrian dengan prioritas yang lebih rendah</a:t>
            </a:r>
          </a:p>
          <a:p>
            <a:pPr eaLnBrk="1" hangingPunct="1"/>
            <a:r>
              <a:rPr lang="en-US" altLang="en-US"/>
              <a:t>Jika suatu proses terlalu lama menunggu pada prioritas yang lebih rendah, maka proses tersebut dapat berpindah ke queque dengan prioritas yang lebih tinggi.</a:t>
            </a:r>
          </a:p>
        </p:txBody>
      </p:sp>
      <p:sp>
        <p:nvSpPr>
          <p:cNvPr id="29701" name="Rectangle 4">
            <a:extLst>
              <a:ext uri="{FF2B5EF4-FFF2-40B4-BE49-F238E27FC236}">
                <a16:creationId xmlns:a16="http://schemas.microsoft.com/office/drawing/2014/main" id="{78D872A4-E4A0-512D-0CF6-9AE7B5BE2E6E}"/>
              </a:ext>
            </a:extLst>
          </p:cNvPr>
          <p:cNvSpPr>
            <a:spLocks noChangeArrowheads="1"/>
          </p:cNvSpPr>
          <p:nvPr/>
        </p:nvSpPr>
        <p:spPr bwMode="auto">
          <a:xfrm>
            <a:off x="1524000" y="44958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800">
              <a:solidFill>
                <a:schemeClr val="tx2"/>
              </a:solidFill>
            </a:endParaRPr>
          </a:p>
        </p:txBody>
      </p:sp>
      <p:sp>
        <p:nvSpPr>
          <p:cNvPr id="29702" name="Rectangle 5">
            <a:extLst>
              <a:ext uri="{FF2B5EF4-FFF2-40B4-BE49-F238E27FC236}">
                <a16:creationId xmlns:a16="http://schemas.microsoft.com/office/drawing/2014/main" id="{628BE669-BD7A-6D77-3778-E8A478C64B17}"/>
              </a:ext>
            </a:extLst>
          </p:cNvPr>
          <p:cNvSpPr>
            <a:spLocks noChangeArrowheads="1"/>
          </p:cNvSpPr>
          <p:nvPr/>
        </p:nvSpPr>
        <p:spPr bwMode="auto">
          <a:xfrm>
            <a:off x="1524000" y="5105400"/>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endParaRPr lang="en-US" altLang="en-US"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7EDB7229-00DC-E7F1-C4E6-5A72ED49345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424147A-494B-40B5-815A-010E2AA25ED6}" type="slidenum">
              <a:rPr lang="en-US" altLang="en-US" sz="1400"/>
              <a:pPr/>
              <a:t>32</a:t>
            </a:fld>
            <a:endParaRPr lang="en-US" altLang="en-US" sz="1400"/>
          </a:p>
        </p:txBody>
      </p:sp>
      <p:sp>
        <p:nvSpPr>
          <p:cNvPr id="30723" name="Rectangle 2">
            <a:extLst>
              <a:ext uri="{FF2B5EF4-FFF2-40B4-BE49-F238E27FC236}">
                <a16:creationId xmlns:a16="http://schemas.microsoft.com/office/drawing/2014/main" id="{5BBCC5C6-58E8-97E1-F677-7AE9B7B1E367}"/>
              </a:ext>
            </a:extLst>
          </p:cNvPr>
          <p:cNvSpPr>
            <a:spLocks noGrp="1" noChangeArrowheads="1"/>
          </p:cNvSpPr>
          <p:nvPr>
            <p:ph type="title"/>
          </p:nvPr>
        </p:nvSpPr>
        <p:spPr>
          <a:xfrm>
            <a:off x="1524000" y="0"/>
            <a:ext cx="7772400" cy="685800"/>
          </a:xfrm>
        </p:spPr>
        <p:txBody>
          <a:bodyPr/>
          <a:lstStyle/>
          <a:p>
            <a:pPr algn="l" eaLnBrk="1" hangingPunct="1"/>
            <a:r>
              <a:rPr lang="en-US" altLang="en-US" sz="3600"/>
              <a:t>F. Guaranteed Scheduling</a:t>
            </a:r>
          </a:p>
        </p:txBody>
      </p:sp>
      <p:sp>
        <p:nvSpPr>
          <p:cNvPr id="30724" name="Rectangle 3">
            <a:extLst>
              <a:ext uri="{FF2B5EF4-FFF2-40B4-BE49-F238E27FC236}">
                <a16:creationId xmlns:a16="http://schemas.microsoft.com/office/drawing/2014/main" id="{68A3666E-B0C3-3060-BDBF-1C3F1D28A0D0}"/>
              </a:ext>
            </a:extLst>
          </p:cNvPr>
          <p:cNvSpPr>
            <a:spLocks noGrp="1" noChangeArrowheads="1"/>
          </p:cNvSpPr>
          <p:nvPr>
            <p:ph type="body" idx="1"/>
          </p:nvPr>
        </p:nvSpPr>
        <p:spPr>
          <a:xfrm>
            <a:off x="1524000" y="554038"/>
            <a:ext cx="4724400" cy="6248400"/>
          </a:xfrm>
        </p:spPr>
        <p:txBody>
          <a:bodyPr>
            <a:normAutofit lnSpcReduction="10000"/>
          </a:bodyPr>
          <a:lstStyle/>
          <a:p>
            <a:pPr eaLnBrk="1" hangingPunct="1">
              <a:lnSpc>
                <a:spcPct val="90000"/>
              </a:lnSpc>
            </a:pPr>
            <a:r>
              <a:rPr lang="en-US" altLang="en-US">
                <a:cs typeface="Times New Roman" panose="02020603050405020304" pitchFamily="18" charset="0"/>
              </a:rPr>
              <a:t>Penjadwal ini berupaya memberi tiap user daya prosesor yang sama. Jika terdapat N user maka tiap user mendapat 1/N daya prosesor. </a:t>
            </a:r>
          </a:p>
          <a:p>
            <a:pPr eaLnBrk="1" hangingPunct="1">
              <a:lnSpc>
                <a:spcPct val="90000"/>
              </a:lnSpc>
            </a:pPr>
            <a:r>
              <a:rPr lang="en-US" altLang="en-US">
                <a:cs typeface="Times New Roman" panose="02020603050405020304" pitchFamily="18" charset="0"/>
              </a:rPr>
              <a:t>Sistem merekam lama/besar waktu prosesor  yang telah digunakan oleh proses, sejak proses tsb login dan jumlah total waktu prosesor dari seluruh proses.</a:t>
            </a:r>
            <a:r>
              <a:rPr lang="en-US" altLang="en-US"/>
              <a:t> </a:t>
            </a:r>
          </a:p>
          <a:p>
            <a:pPr eaLnBrk="1" hangingPunct="1">
              <a:lnSpc>
                <a:spcPct val="90000"/>
              </a:lnSpc>
            </a:pPr>
            <a:r>
              <a:rPr lang="en-US" altLang="en-US"/>
              <a:t>Misal ada 5 user dengan total waktu 20 ms sehingga diharapkan tiap user mendapat 4 ms</a:t>
            </a:r>
          </a:p>
        </p:txBody>
      </p:sp>
      <p:graphicFrame>
        <p:nvGraphicFramePr>
          <p:cNvPr id="30725" name="Object 4">
            <a:extLst>
              <a:ext uri="{FF2B5EF4-FFF2-40B4-BE49-F238E27FC236}">
                <a16:creationId xmlns:a16="http://schemas.microsoft.com/office/drawing/2014/main" id="{573F90A6-E4F9-5B82-8E8D-99FAF1954173}"/>
              </a:ext>
            </a:extLst>
          </p:cNvPr>
          <p:cNvGraphicFramePr>
            <a:graphicFrameLocks noChangeAspect="1"/>
          </p:cNvGraphicFramePr>
          <p:nvPr/>
        </p:nvGraphicFramePr>
        <p:xfrm>
          <a:off x="6022975" y="798513"/>
          <a:ext cx="4495800" cy="2184400"/>
        </p:xfrm>
        <a:graphic>
          <a:graphicData uri="http://schemas.openxmlformats.org/presentationml/2006/ole">
            <mc:AlternateContent xmlns:mc="http://schemas.openxmlformats.org/markup-compatibility/2006">
              <mc:Choice xmlns:v="urn:schemas-microsoft-com:vml" Requires="v">
                <p:oleObj name="Worksheet" r:id="rId2" imgW="2686501" imgH="1305407" progId="Excel.Sheet.8">
                  <p:embed/>
                </p:oleObj>
              </mc:Choice>
              <mc:Fallback>
                <p:oleObj name="Worksheet" r:id="rId2" imgW="2686501" imgH="1305407" progId="Excel.Sheet.8">
                  <p:embed/>
                  <p:pic>
                    <p:nvPicPr>
                      <p:cNvPr id="30725" name="Object 4">
                        <a:extLst>
                          <a:ext uri="{FF2B5EF4-FFF2-40B4-BE49-F238E27FC236}">
                            <a16:creationId xmlns:a16="http://schemas.microsoft.com/office/drawing/2014/main" id="{573F90A6-E4F9-5B82-8E8D-99FAF19541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2975" y="798513"/>
                        <a:ext cx="4495800" cy="218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26" name="Text Box 5">
            <a:extLst>
              <a:ext uri="{FF2B5EF4-FFF2-40B4-BE49-F238E27FC236}">
                <a16:creationId xmlns:a16="http://schemas.microsoft.com/office/drawing/2014/main" id="{71279F8E-1670-73D5-8DD9-53C46694672C}"/>
              </a:ext>
            </a:extLst>
          </p:cNvPr>
          <p:cNvSpPr txBox="1">
            <a:spLocks noChangeArrowheads="1"/>
          </p:cNvSpPr>
          <p:nvPr/>
        </p:nvSpPr>
        <p:spPr bwMode="auto">
          <a:xfrm>
            <a:off x="6629400" y="3352800"/>
            <a:ext cx="37338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2800"/>
              <a:t>Kemudian Algoritma ini akan menjalankan proses dengan rasio yang paling rendah terlebih (D dan E) dahulu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Klasifikasi</a:t>
            </a:r>
            <a:r>
              <a:rPr lang="en-US" dirty="0"/>
              <a:t> multiprocessing</a:t>
            </a:r>
          </a:p>
        </p:txBody>
      </p:sp>
      <p:sp>
        <p:nvSpPr>
          <p:cNvPr id="3" name="Content Placeholder 2"/>
          <p:cNvSpPr>
            <a:spLocks noGrp="1"/>
          </p:cNvSpPr>
          <p:nvPr>
            <p:ph idx="1"/>
          </p:nvPr>
        </p:nvSpPr>
        <p:spPr/>
        <p:txBody>
          <a:bodyPr/>
          <a:lstStyle/>
          <a:p>
            <a:pPr lvl="0" fontAlgn="base"/>
            <a:r>
              <a:rPr lang="en-US" dirty="0"/>
              <a:t>Loosely Coupled Multiprocessing </a:t>
            </a:r>
          </a:p>
          <a:p>
            <a:pPr lvl="0" fontAlgn="base"/>
            <a:r>
              <a:rPr lang="en-US" dirty="0"/>
              <a:t>Functionality Specialized Processor </a:t>
            </a:r>
          </a:p>
          <a:p>
            <a:pPr lvl="0" fontAlgn="base"/>
            <a:r>
              <a:rPr lang="en-US" dirty="0" err="1"/>
              <a:t>Tighly</a:t>
            </a:r>
            <a:r>
              <a:rPr lang="en-US" dirty="0"/>
              <a:t> Coupled Multiprocessing </a:t>
            </a:r>
          </a:p>
          <a:p>
            <a:pPr lvl="0" fontAlgn="base"/>
            <a:r>
              <a:rPr lang="en-US" dirty="0"/>
              <a:t>Parallel Processing </a:t>
            </a:r>
          </a:p>
          <a:p>
            <a:endParaRPr lang="en-US" dirty="0"/>
          </a:p>
        </p:txBody>
      </p:sp>
    </p:spTree>
    <p:extLst>
      <p:ext uri="{BB962C8B-B14F-4D97-AF65-F5344CB8AC3E}">
        <p14:creationId xmlns:p14="http://schemas.microsoft.com/office/powerpoint/2010/main" val="2925513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Klasifikasi</a:t>
            </a:r>
            <a:r>
              <a:rPr lang="en-US" dirty="0"/>
              <a:t> </a:t>
            </a:r>
            <a:r>
              <a:rPr lang="en-US" dirty="0" err="1"/>
              <a:t>Struktur</a:t>
            </a:r>
            <a:r>
              <a:rPr lang="en-US" dirty="0"/>
              <a:t> Parallel </a:t>
            </a:r>
          </a:p>
        </p:txBody>
      </p:sp>
      <p:sp>
        <p:nvSpPr>
          <p:cNvPr id="3" name="Content Placeholder 2"/>
          <p:cNvSpPr>
            <a:spLocks noGrp="1"/>
          </p:cNvSpPr>
          <p:nvPr>
            <p:ph idx="1"/>
          </p:nvPr>
        </p:nvSpPr>
        <p:spPr/>
        <p:txBody>
          <a:bodyPr/>
          <a:lstStyle/>
          <a:p>
            <a:r>
              <a:rPr lang="en-US" dirty="0"/>
              <a:t>Single Instruction Single Data stream (SISD) </a:t>
            </a:r>
          </a:p>
          <a:p>
            <a:r>
              <a:rPr lang="en-US" dirty="0"/>
              <a:t>Single Instruction Multiple Data stream (SIMD) </a:t>
            </a:r>
          </a:p>
          <a:p>
            <a:r>
              <a:rPr lang="en-US" dirty="0"/>
              <a:t>Multiple Instruction Single Data stream (MISD) </a:t>
            </a:r>
          </a:p>
          <a:p>
            <a:r>
              <a:rPr lang="en-US" dirty="0"/>
              <a:t>Multiple Instruction Multiple Data stream (MIMD) </a:t>
            </a:r>
          </a:p>
          <a:p>
            <a:endParaRPr lang="en-US" dirty="0"/>
          </a:p>
        </p:txBody>
      </p:sp>
    </p:spTree>
    <p:extLst>
      <p:ext uri="{BB962C8B-B14F-4D97-AF65-F5344CB8AC3E}">
        <p14:creationId xmlns:p14="http://schemas.microsoft.com/office/powerpoint/2010/main" val="3246720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 Instruction Single Data stream (SISD) </a:t>
            </a:r>
            <a:br>
              <a:rPr lang="en-US" dirty="0"/>
            </a:br>
            <a:endParaRPr lang="en-US" dirty="0"/>
          </a:p>
        </p:txBody>
      </p:sp>
      <p:pic>
        <p:nvPicPr>
          <p:cNvPr id="4" name="Content Placeholder 3"/>
          <p:cNvPicPr>
            <a:picLocks noGrp="1"/>
          </p:cNvPicPr>
          <p:nvPr>
            <p:ph idx="1"/>
          </p:nvPr>
        </p:nvPicPr>
        <p:blipFill>
          <a:blip r:embed="rId2"/>
          <a:stretch>
            <a:fillRect/>
          </a:stretch>
        </p:blipFill>
        <p:spPr>
          <a:xfrm>
            <a:off x="2286000" y="2401094"/>
            <a:ext cx="7620000" cy="3200400"/>
          </a:xfrm>
          <a:prstGeom prst="rect">
            <a:avLst/>
          </a:prstGeom>
        </p:spPr>
      </p:pic>
    </p:spTree>
    <p:extLst>
      <p:ext uri="{BB962C8B-B14F-4D97-AF65-F5344CB8AC3E}">
        <p14:creationId xmlns:p14="http://schemas.microsoft.com/office/powerpoint/2010/main" val="1768446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Single Instruction Multiple Data stream (SIMD) </a:t>
            </a:r>
            <a:br>
              <a:rPr lang="en-US" dirty="0"/>
            </a:br>
            <a:endParaRPr lang="en-US" dirty="0"/>
          </a:p>
        </p:txBody>
      </p:sp>
      <p:pic>
        <p:nvPicPr>
          <p:cNvPr id="4" name="Content Placeholder 3"/>
          <p:cNvPicPr>
            <a:picLocks noGrp="1"/>
          </p:cNvPicPr>
          <p:nvPr>
            <p:ph idx="1"/>
          </p:nvPr>
        </p:nvPicPr>
        <p:blipFill>
          <a:blip r:embed="rId2"/>
          <a:stretch>
            <a:fillRect/>
          </a:stretch>
        </p:blipFill>
        <p:spPr>
          <a:xfrm>
            <a:off x="3824287" y="1959429"/>
            <a:ext cx="4543425" cy="2918165"/>
          </a:xfrm>
          <a:prstGeom prst="rect">
            <a:avLst/>
          </a:prstGeom>
        </p:spPr>
      </p:pic>
    </p:spTree>
    <p:extLst>
      <p:ext uri="{BB962C8B-B14F-4D97-AF65-F5344CB8AC3E}">
        <p14:creationId xmlns:p14="http://schemas.microsoft.com/office/powerpoint/2010/main" val="3197942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Instruction Single Data stream (MISD) </a:t>
            </a:r>
            <a:br>
              <a:rPr lang="en-US" dirty="0"/>
            </a:br>
            <a:endParaRPr lang="en-US" dirty="0"/>
          </a:p>
        </p:txBody>
      </p:sp>
      <p:pic>
        <p:nvPicPr>
          <p:cNvPr id="4" name="Content Placeholder 3"/>
          <p:cNvPicPr>
            <a:picLocks noGrp="1"/>
          </p:cNvPicPr>
          <p:nvPr>
            <p:ph idx="1"/>
          </p:nvPr>
        </p:nvPicPr>
        <p:blipFill>
          <a:blip r:embed="rId2"/>
          <a:stretch>
            <a:fillRect/>
          </a:stretch>
        </p:blipFill>
        <p:spPr>
          <a:xfrm>
            <a:off x="2416629" y="2953544"/>
            <a:ext cx="6557554" cy="2095500"/>
          </a:xfrm>
          <a:prstGeom prst="rect">
            <a:avLst/>
          </a:prstGeom>
        </p:spPr>
      </p:pic>
    </p:spTree>
    <p:extLst>
      <p:ext uri="{BB962C8B-B14F-4D97-AF65-F5344CB8AC3E}">
        <p14:creationId xmlns:p14="http://schemas.microsoft.com/office/powerpoint/2010/main" val="388175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Instruction Multiple Data stream (MIMD) </a:t>
            </a:r>
            <a:br>
              <a:rPr lang="en-US" dirty="0"/>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14802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1344</Words>
  <Application>Microsoft Office PowerPoint</Application>
  <PresentationFormat>Widescreen</PresentationFormat>
  <Paragraphs>144</Paragraphs>
  <Slides>32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9" baseType="lpstr">
      <vt:lpstr>Arial</vt:lpstr>
      <vt:lpstr>Calibri</vt:lpstr>
      <vt:lpstr>Calibri Light</vt:lpstr>
      <vt:lpstr>Times New Roman</vt:lpstr>
      <vt:lpstr>Office Theme</vt:lpstr>
      <vt:lpstr>VISIO 4 Drawing</vt:lpstr>
      <vt:lpstr>Microsoft Excel Worksheet</vt:lpstr>
      <vt:lpstr>Multiprosesor A. Sistem Multiprosesor  Merupakan sebuah sistem dimana sekumpulan prosessor dalam suatu komputer tunggal berhubungan dan bekerja sama satu sama lain   Prosessor tersebut dapat berkomunikasi melalui baris data langsung melalui memori yang terbagi-bagi atau dengan perantaraan kombinasi memori itu.  </vt:lpstr>
      <vt:lpstr>General BUS  Merupakan skema hubungan yang paling sederhana untuk suatu sistem multi prosessor.  Merupakan jalur komunikasi tunggal antara komponen-komponen fungsional.  </vt:lpstr>
      <vt:lpstr>PowerPoint Presentation</vt:lpstr>
      <vt:lpstr>Klasifikasi multiprocessing</vt:lpstr>
      <vt:lpstr>Klasifikasi Struktur Parallel </vt:lpstr>
      <vt:lpstr>Single Instruction Single Data stream (SISD)  </vt:lpstr>
      <vt:lpstr>Single Instruction Multiple Data stream (SIMD)  </vt:lpstr>
      <vt:lpstr>Multiple Instruction Single Data stream (MISD)  </vt:lpstr>
      <vt:lpstr>Multiple Instruction Multiple Data stream (MIMD)  </vt:lpstr>
      <vt:lpstr>Organisasi multiprocessor:  </vt:lpstr>
      <vt:lpstr>PowerPoint Presentation</vt:lpstr>
      <vt:lpstr>PowerPoint Presentation</vt:lpstr>
      <vt:lpstr>Multiport Memory </vt:lpstr>
      <vt:lpstr>PowerPoint Presentation</vt:lpstr>
      <vt:lpstr>PowerPoint Presentation</vt:lpstr>
      <vt:lpstr> Penjadwalan Proses</vt:lpstr>
      <vt:lpstr>Tipe-tipe Penjadwalan</vt:lpstr>
      <vt:lpstr>Kriteria Penjadwalan</vt:lpstr>
      <vt:lpstr>Strategi Penjadwalan</vt:lpstr>
      <vt:lpstr>Algoritma Penjadwalan</vt:lpstr>
      <vt:lpstr>PowerPoint Presentation</vt:lpstr>
      <vt:lpstr>B. Short Job First Scheduling (SJF)</vt:lpstr>
      <vt:lpstr>Kelemahan SJF :  sulitnya mengetahui CPU burst time berikutnya  Cara mengatasinya dengan memprediksi CPU Burst Time berikutnya menggunakan rata-rata eksponensial dari burst time sebelumnya</vt:lpstr>
      <vt:lpstr>Sebagai contoh      = 0,5</vt:lpstr>
      <vt:lpstr>Misal terdapat 4 proses</vt:lpstr>
      <vt:lpstr>C. Priority Scheduling</vt:lpstr>
      <vt:lpstr>PowerPoint Presentation</vt:lpstr>
      <vt:lpstr>D. Round-Robin Scheduling</vt:lpstr>
      <vt:lpstr>Kelemahan Round-Robin</vt:lpstr>
      <vt:lpstr>E. Multilevel Queue Scheduling</vt:lpstr>
      <vt:lpstr>F. Multilevel Feedback Queue Scheduling</vt:lpstr>
      <vt:lpstr>F. Guaranteed Scheduling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Multiprosesor A. Sistem Multiprosesor  Merupakan sebuah sistem dimana sekumpulan prosessor dalam suatu komputer tunggal berhubungan dan bekerja sama satu sama lain   Prosessor tersebut dapat berkomunikasi melalui baris data langsung melalui memori yang terbagi-bagi atau dengan perantaraan kombinasi memori itu.</dc:title>
  <dc:creator>user</dc:creator>
  <cp:lastModifiedBy>Yani Prabowo, S.Kom., M.Si.</cp:lastModifiedBy>
  <cp:revision>4</cp:revision>
  <dcterms:created xsi:type="dcterms:W3CDTF">2020-05-04T05:43:18Z</dcterms:created>
  <dcterms:modified xsi:type="dcterms:W3CDTF">2023-12-06T04:48:26Z</dcterms:modified>
</cp:coreProperties>
</file>