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7" r:id="rId4"/>
    <p:sldId id="268" r:id="rId5"/>
    <p:sldId id="266" r:id="rId6"/>
    <p:sldId id="265" r:id="rId7"/>
    <p:sldId id="257" r:id="rId8"/>
    <p:sldId id="259" r:id="rId9"/>
    <p:sldId id="269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0D18C-050C-4E95-AF9B-B845D789F1A0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BC17-904C-4496-93DE-1306BF696E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965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BC17-904C-4496-93DE-1306BF696E34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504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498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81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625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76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793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167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10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60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51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33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AC1AAB-3271-4AA0-B491-178BFD00D7B5}" type="datetimeFigureOut">
              <a:rPr lang="en-ID" smtClean="0"/>
              <a:t>07/07/2024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5E7BC7-C460-4F47-86F8-9130260F9476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22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5281-EFB6-BD3F-006A-9AABE7552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Bahasa </a:t>
            </a:r>
            <a:r>
              <a:rPr lang="en-US" sz="6000" dirty="0" err="1"/>
              <a:t>isyarat</a:t>
            </a:r>
            <a:endParaRPr lang="en-ID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2D9E6-3E7C-64D3-7E47-898581976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112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6F58-63A4-6BBE-0072-DC2626B9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Produktivitas</a:t>
            </a:r>
            <a:r>
              <a:rPr lang="en-ID" dirty="0"/>
              <a:t> </a:t>
            </a:r>
            <a:r>
              <a:rPr lang="en-ID" dirty="0" err="1"/>
              <a:t>variasi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isyarat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AD1D-6DA4-34BE-D151-748798B9C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2800" dirty="0"/>
              <a:t>Bahasa </a:t>
            </a:r>
            <a:r>
              <a:rPr lang="en-ID" sz="2800" dirty="0" err="1"/>
              <a:t>isyarat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representasi</a:t>
            </a:r>
            <a:r>
              <a:rPr lang="en-ID" sz="2800" dirty="0"/>
              <a:t> </a:t>
            </a:r>
            <a:r>
              <a:rPr lang="en-ID" sz="2800" dirty="0" err="1"/>
              <a:t>budaya</a:t>
            </a:r>
            <a:r>
              <a:rPr lang="en-ID" sz="2800" dirty="0"/>
              <a:t> </a:t>
            </a:r>
            <a:r>
              <a:rPr lang="en-ID" sz="2800" dirty="0" err="1"/>
              <a:t>daerahnya</a:t>
            </a:r>
            <a:endParaRPr lang="en-ID" sz="2800" dirty="0"/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/>
              <a:t>Bahasa </a:t>
            </a:r>
            <a:r>
              <a:rPr lang="en-ID" sz="2800" dirty="0" err="1"/>
              <a:t>isyarat</a:t>
            </a:r>
            <a:r>
              <a:rPr lang="en-ID" sz="2800" dirty="0"/>
              <a:t> </a:t>
            </a:r>
            <a:r>
              <a:rPr lang="en-ID" sz="2800" dirty="0" err="1"/>
              <a:t>terbentuk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perbedaan</a:t>
            </a:r>
            <a:r>
              <a:rPr lang="en-ID" sz="2800" dirty="0"/>
              <a:t> wilayah di </a:t>
            </a:r>
            <a:r>
              <a:rPr lang="en-ID" sz="2800" dirty="0" err="1"/>
              <a:t>tempat</a:t>
            </a:r>
            <a:r>
              <a:rPr lang="en-ID" sz="2800" dirty="0"/>
              <a:t> </a:t>
            </a:r>
            <a:r>
              <a:rPr lang="en-ID" sz="2800" dirty="0" err="1"/>
              <a:t>warga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bahasa</a:t>
            </a:r>
            <a:r>
              <a:rPr lang="en-ID" sz="2800" dirty="0"/>
              <a:t> </a:t>
            </a:r>
            <a:r>
              <a:rPr lang="en-ID" sz="2800" dirty="0" err="1"/>
              <a:t>isyarat</a:t>
            </a:r>
            <a:r>
              <a:rPr lang="en-ID" sz="2800" dirty="0"/>
              <a:t> </a:t>
            </a:r>
            <a:r>
              <a:rPr lang="en-ID" sz="2800" dirty="0" err="1"/>
              <a:t>dilahirkan</a:t>
            </a:r>
            <a:r>
              <a:rPr lang="en-ID" sz="2800" dirty="0"/>
              <a:t>, </a:t>
            </a:r>
            <a:r>
              <a:rPr lang="en-ID" sz="2800" dirty="0" err="1"/>
              <a:t>dibesarkan</a:t>
            </a:r>
            <a:r>
              <a:rPr lang="en-ID" sz="2800" dirty="0"/>
              <a:t>, dan </a:t>
            </a:r>
            <a:r>
              <a:rPr lang="en-ID" sz="2800" dirty="0" err="1"/>
              <a:t>berinteraksi</a:t>
            </a:r>
            <a:r>
              <a:rPr lang="en-ID" sz="2800" dirty="0"/>
              <a:t> </a:t>
            </a:r>
            <a:r>
              <a:rPr lang="en-ID" sz="2800" dirty="0" err="1"/>
              <a:t>antarsesamanya</a:t>
            </a:r>
            <a:endParaRPr lang="en-ID" sz="2800" dirty="0"/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/>
              <a:t>Bahasa </a:t>
            </a:r>
            <a:r>
              <a:rPr lang="en-ID" sz="2800" dirty="0" err="1"/>
              <a:t>isyarat</a:t>
            </a:r>
            <a:r>
              <a:rPr lang="en-ID" sz="2800" dirty="0"/>
              <a:t> </a:t>
            </a:r>
            <a:r>
              <a:rPr lang="en-ID" sz="2800" dirty="0" err="1"/>
              <a:t>memenuhi</a:t>
            </a:r>
            <a:r>
              <a:rPr lang="en-ID" sz="2800" dirty="0"/>
              <a:t> </a:t>
            </a:r>
            <a:r>
              <a:rPr lang="en-ID" sz="2800" dirty="0" err="1"/>
              <a:t>kebutuhan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situasi</a:t>
            </a:r>
            <a:r>
              <a:rPr lang="en-ID" sz="2800" dirty="0"/>
              <a:t> formal </a:t>
            </a:r>
            <a:r>
              <a:rPr lang="en-ID" sz="2800" dirty="0" err="1"/>
              <a:t>tertentu</a:t>
            </a:r>
            <a:r>
              <a:rPr lang="en-ID" sz="2800" dirty="0"/>
              <a:t> yang </a:t>
            </a:r>
            <a:r>
              <a:rPr lang="en-ID" sz="2800" dirty="0" err="1"/>
              <a:t>lintas</a:t>
            </a:r>
            <a:r>
              <a:rPr lang="en-ID" sz="2800" dirty="0"/>
              <a:t> </a:t>
            </a:r>
            <a:r>
              <a:rPr lang="en-ID" sz="2800" dirty="0" err="1"/>
              <a:t>kelompok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lintas</a:t>
            </a:r>
            <a:r>
              <a:rPr lang="en-ID" sz="2800" dirty="0"/>
              <a:t> </a:t>
            </a:r>
            <a:r>
              <a:rPr lang="en-ID" sz="2800" dirty="0" err="1"/>
              <a:t>daerah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45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6284-B756-1A20-06F1-8B74795C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Bahasa </a:t>
            </a:r>
            <a:r>
              <a:rPr lang="en-US" dirty="0" err="1"/>
              <a:t>isyarat</a:t>
            </a:r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BC46D0-2B4A-8A9A-377C-45A108C4C3A1}"/>
              </a:ext>
            </a:extLst>
          </p:cNvPr>
          <p:cNvSpPr/>
          <p:nvPr/>
        </p:nvSpPr>
        <p:spPr>
          <a:xfrm>
            <a:off x="1274164" y="2544580"/>
            <a:ext cx="2593298" cy="11205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Bahasa </a:t>
            </a:r>
            <a:r>
              <a:rPr lang="en-US" sz="2400" dirty="0" err="1"/>
              <a:t>isyarat</a:t>
            </a:r>
            <a:r>
              <a:rPr lang="en-US" sz="2400" dirty="0"/>
              <a:t> formal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4C2573F-2586-49CF-72FD-1467C4DCD57F}"/>
              </a:ext>
            </a:extLst>
          </p:cNvPr>
          <p:cNvSpPr/>
          <p:nvPr/>
        </p:nvSpPr>
        <p:spPr>
          <a:xfrm>
            <a:off x="7377659" y="2520221"/>
            <a:ext cx="2593298" cy="11205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Bahasa </a:t>
            </a:r>
            <a:r>
              <a:rPr lang="en-US" sz="2400" dirty="0" err="1"/>
              <a:t>isyarat</a:t>
            </a:r>
            <a:r>
              <a:rPr lang="en-US" sz="2400" dirty="0"/>
              <a:t> </a:t>
            </a:r>
            <a:r>
              <a:rPr lang="en-US" sz="2400" dirty="0" err="1"/>
              <a:t>konseptual</a:t>
            </a:r>
            <a:endParaRPr lang="en-ID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26264B-B204-F680-364B-2FC8654ABD84}"/>
              </a:ext>
            </a:extLst>
          </p:cNvPr>
          <p:cNvCxnSpPr/>
          <p:nvPr/>
        </p:nvCxnSpPr>
        <p:spPr>
          <a:xfrm flipH="1">
            <a:off x="2038662" y="3777521"/>
            <a:ext cx="532151" cy="824459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0A8DF3-A023-7B3D-B814-2281DA15C17B}"/>
              </a:ext>
            </a:extLst>
          </p:cNvPr>
          <p:cNvCxnSpPr/>
          <p:nvPr/>
        </p:nvCxnSpPr>
        <p:spPr>
          <a:xfrm>
            <a:off x="2570813" y="3777521"/>
            <a:ext cx="547141" cy="824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9C95D83-ACB2-AD1B-66D7-6CE1A10A4097}"/>
              </a:ext>
            </a:extLst>
          </p:cNvPr>
          <p:cNvSpPr/>
          <p:nvPr/>
        </p:nvSpPr>
        <p:spPr>
          <a:xfrm>
            <a:off x="374754" y="4770619"/>
            <a:ext cx="2543330" cy="8244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Signlish</a:t>
            </a:r>
            <a:r>
              <a:rPr lang="en-US" sz="2400" dirty="0">
                <a:solidFill>
                  <a:schemeClr val="tx1"/>
                </a:solidFill>
              </a:rPr>
              <a:t> /</a:t>
            </a:r>
            <a:r>
              <a:rPr lang="en-US" sz="2400" dirty="0" err="1">
                <a:solidFill>
                  <a:schemeClr val="tx1"/>
                </a:solidFill>
              </a:rPr>
              <a:t>amelish</a:t>
            </a:r>
            <a:endParaRPr lang="en-ID" sz="24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0242B58-F0E7-9B7D-B891-290136609E0F}"/>
              </a:ext>
            </a:extLst>
          </p:cNvPr>
          <p:cNvSpPr/>
          <p:nvPr/>
        </p:nvSpPr>
        <p:spPr>
          <a:xfrm>
            <a:off x="3117954" y="4770619"/>
            <a:ext cx="2543330" cy="8244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Bahasa </a:t>
            </a:r>
            <a:r>
              <a:rPr lang="en-US" sz="2000" dirty="0" err="1">
                <a:solidFill>
                  <a:schemeClr val="tx1"/>
                </a:solidFill>
              </a:rPr>
              <a:t>isyarat</a:t>
            </a:r>
            <a:r>
              <a:rPr lang="en-US" sz="2000" dirty="0">
                <a:solidFill>
                  <a:schemeClr val="tx1"/>
                </a:solidFill>
              </a:rPr>
              <a:t> structural / </a:t>
            </a:r>
            <a:r>
              <a:rPr lang="en-US" sz="2000" dirty="0" err="1">
                <a:solidFill>
                  <a:schemeClr val="tx1"/>
                </a:solidFill>
              </a:rPr>
              <a:t>ejaan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jari</a:t>
            </a:r>
            <a:endParaRPr lang="en-ID" sz="20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74B472-D981-0E55-162B-19BECC339648}"/>
              </a:ext>
            </a:extLst>
          </p:cNvPr>
          <p:cNvCxnSpPr/>
          <p:nvPr/>
        </p:nvCxnSpPr>
        <p:spPr>
          <a:xfrm flipH="1">
            <a:off x="7914807" y="3777521"/>
            <a:ext cx="719527" cy="824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3C2B887-28B3-230E-7626-AAD9403F5291}"/>
              </a:ext>
            </a:extLst>
          </p:cNvPr>
          <p:cNvCxnSpPr/>
          <p:nvPr/>
        </p:nvCxnSpPr>
        <p:spPr>
          <a:xfrm>
            <a:off x="8634334" y="3777521"/>
            <a:ext cx="644577" cy="824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7646273-F468-6E37-5CCC-3E3D19BB7E69}"/>
              </a:ext>
            </a:extLst>
          </p:cNvPr>
          <p:cNvSpPr/>
          <p:nvPr/>
        </p:nvSpPr>
        <p:spPr>
          <a:xfrm>
            <a:off x="6091004" y="4738765"/>
            <a:ext cx="2543330" cy="856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tx1"/>
                </a:solidFill>
              </a:rPr>
              <a:t>SIBI </a:t>
            </a:r>
          </a:p>
          <a:p>
            <a:pPr algn="ctr"/>
            <a:r>
              <a:rPr lang="it-IT" sz="1800" b="1" dirty="0">
                <a:solidFill>
                  <a:schemeClr val="tx1"/>
                </a:solidFill>
              </a:rPr>
              <a:t>(Sistem Isyarat Bahasa Indonesia)</a:t>
            </a:r>
            <a:endParaRPr lang="en-ID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BB7F343-2FB5-7E70-D9F7-034853B89B41}"/>
              </a:ext>
            </a:extLst>
          </p:cNvPr>
          <p:cNvSpPr/>
          <p:nvPr/>
        </p:nvSpPr>
        <p:spPr>
          <a:xfrm>
            <a:off x="8834204" y="4738765"/>
            <a:ext cx="2983042" cy="8244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800" b="1" dirty="0">
                <a:solidFill>
                  <a:schemeClr val="tx1"/>
                </a:solidFill>
              </a:rPr>
              <a:t>BISINDO </a:t>
            </a:r>
          </a:p>
          <a:p>
            <a:pPr algn="ctr"/>
            <a:r>
              <a:rPr lang="en-ID" sz="1800" b="1" dirty="0">
                <a:solidFill>
                  <a:schemeClr val="tx1"/>
                </a:solidFill>
              </a:rPr>
              <a:t>(Bahasa </a:t>
            </a:r>
            <a:r>
              <a:rPr lang="en-ID" sz="1800" b="1" dirty="0" err="1">
                <a:solidFill>
                  <a:schemeClr val="tx1"/>
                </a:solidFill>
              </a:rPr>
              <a:t>Isyarat</a:t>
            </a:r>
            <a:r>
              <a:rPr lang="en-ID" sz="1800" b="1" dirty="0">
                <a:solidFill>
                  <a:schemeClr val="tx1"/>
                </a:solidFill>
              </a:rPr>
              <a:t> Indonesia)</a:t>
            </a:r>
          </a:p>
        </p:txBody>
      </p:sp>
    </p:spTree>
    <p:extLst>
      <p:ext uri="{BB962C8B-B14F-4D97-AF65-F5344CB8AC3E}">
        <p14:creationId xmlns:p14="http://schemas.microsoft.com/office/powerpoint/2010/main" val="241795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FA7F-B4AF-2456-A45C-CA392701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187377"/>
            <a:ext cx="9720072" cy="763899"/>
          </a:xfrm>
        </p:spPr>
        <p:txBody>
          <a:bodyPr/>
          <a:lstStyle/>
          <a:p>
            <a:r>
              <a:rPr lang="en-US" dirty="0"/>
              <a:t>Sejarah Bahasa </a:t>
            </a:r>
            <a:r>
              <a:rPr lang="en-US" dirty="0" err="1"/>
              <a:t>isyarat</a:t>
            </a:r>
            <a:r>
              <a:rPr lang="en-US" dirty="0"/>
              <a:t> di dunia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A8B7B-F689-2A7E-4BAF-685CAB29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56" y="951276"/>
            <a:ext cx="11227633" cy="571934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Masa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awal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penggunaan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dapat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ditelusuri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sejak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era Plato 360 SM.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Dalam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karyanya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,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Cratylus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menyatakan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bahwa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jika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seseorang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tidak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mempunyai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suara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atau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lidah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seperti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orang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tuli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,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maka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buatlah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dengan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menggunakan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tangan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,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kepala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, dan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tubuh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Keyakinan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terhadap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sebagai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manusia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yang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alami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pun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dinyatakan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oleh René Descartes pada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abad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ke-18.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Studi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linguistik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terbilang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muda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jika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dibandingkan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dengan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perkembangan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studi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lisan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di dunia. Kajian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linguistik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modern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dianggap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dipelopori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oleh William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Stokoe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pada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tahun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1960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melalui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publikasi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buku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Sign Language Structure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tentang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struktur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Amerika (ASL).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Buku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tersebut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berisi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hasil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penelitiannya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yang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menyatakan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studi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linguistik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terhadap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ASL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membuktikan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bahwa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ASL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merupakan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tersendiri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yang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tidak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didasarkan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pada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struktur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dan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kosakata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Inggris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Penelitian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linguistik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bahasa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isyarat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terus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berkembang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hingga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saat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ini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dan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mulai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dilakukan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di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kawasan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Asia pada </a:t>
            </a:r>
            <a:r>
              <a:rPr lang="en-ID" sz="24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tahun</a:t>
            </a:r>
            <a:r>
              <a:rPr lang="en-ID" sz="24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 1990-an.</a:t>
            </a:r>
          </a:p>
          <a:p>
            <a:pPr marL="457200" indent="-457200" algn="just">
              <a:buFont typeface="+mj-lt"/>
              <a:buAutoNum type="arabicPeriod"/>
            </a:pPr>
            <a:endParaRPr lang="en-ID" sz="2400" b="1" i="0" dirty="0">
              <a:solidFill>
                <a:srgbClr val="424242"/>
              </a:solidFill>
              <a:effectLst/>
              <a:highlight>
                <a:srgbClr val="FEFEFE"/>
              </a:highlight>
              <a:latin typeface="Arial Narrow" panose="020B0606020202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ID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4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EA71-EAD4-CAD3-9896-688530E5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823" y="53965"/>
            <a:ext cx="9720072" cy="980356"/>
          </a:xfrm>
        </p:spPr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BAHASA ISYARAT DI INDONESIA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CD3D7A-C5E8-E610-CB5E-80FDB5675F97}"/>
              </a:ext>
            </a:extLst>
          </p:cNvPr>
          <p:cNvSpPr/>
          <p:nvPr/>
        </p:nvSpPr>
        <p:spPr>
          <a:xfrm>
            <a:off x="149902" y="1004340"/>
            <a:ext cx="2713219" cy="8094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1978 </a:t>
            </a:r>
            <a:r>
              <a:rPr lang="en-ID" dirty="0" err="1">
                <a:solidFill>
                  <a:schemeClr val="tx1"/>
                </a:solidFill>
              </a:rPr>
              <a:t>diawali</a:t>
            </a:r>
            <a:r>
              <a:rPr lang="en-ID" dirty="0">
                <a:solidFill>
                  <a:schemeClr val="tx1"/>
                </a:solidFill>
              </a:rPr>
              <a:t> oleh</a:t>
            </a:r>
          </a:p>
          <a:p>
            <a:pPr algn="ctr"/>
            <a:r>
              <a:rPr lang="en-ID" dirty="0">
                <a:solidFill>
                  <a:schemeClr val="tx1"/>
                </a:solidFill>
              </a:rPr>
              <a:t> SLB Zinnia Jakarta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73181C-AB13-58A5-B76E-EB0CC8DAE1AB}"/>
              </a:ext>
            </a:extLst>
          </p:cNvPr>
          <p:cNvSpPr/>
          <p:nvPr/>
        </p:nvSpPr>
        <p:spPr>
          <a:xfrm>
            <a:off x="4142906" y="1034321"/>
            <a:ext cx="2893102" cy="7495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ID" dirty="0">
                <a:solidFill>
                  <a:schemeClr val="tx1"/>
                </a:solidFill>
              </a:rPr>
              <a:t>1981diikuti oleh </a:t>
            </a:r>
          </a:p>
          <a:p>
            <a:pPr marL="0" indent="0" algn="ctr">
              <a:buNone/>
            </a:pPr>
            <a:r>
              <a:rPr lang="en-ID" dirty="0">
                <a:solidFill>
                  <a:schemeClr val="tx1"/>
                </a:solidFill>
              </a:rPr>
              <a:t>SLB </a:t>
            </a:r>
            <a:r>
              <a:rPr lang="en-ID" dirty="0" err="1">
                <a:solidFill>
                  <a:schemeClr val="tx1"/>
                </a:solidFill>
              </a:rPr>
              <a:t>Karya</a:t>
            </a:r>
            <a:r>
              <a:rPr lang="en-ID" dirty="0">
                <a:solidFill>
                  <a:schemeClr val="tx1"/>
                </a:solidFill>
              </a:rPr>
              <a:t> Mulya Surabaya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E7A4E0-3906-0F62-D7FA-8CE77084CA7E}"/>
              </a:ext>
            </a:extLst>
          </p:cNvPr>
          <p:cNvSpPr/>
          <p:nvPr/>
        </p:nvSpPr>
        <p:spPr>
          <a:xfrm>
            <a:off x="4092316" y="2274007"/>
            <a:ext cx="5066676" cy="98035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1982  KKPLB Pusat </a:t>
            </a:r>
            <a:r>
              <a:rPr lang="en-ID" dirty="0" err="1">
                <a:solidFill>
                  <a:schemeClr val="tx1"/>
                </a:solidFill>
              </a:rPr>
              <a:t>Pengembangan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Kurikulum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sarana</a:t>
            </a:r>
            <a:r>
              <a:rPr lang="en-ID" dirty="0">
                <a:solidFill>
                  <a:schemeClr val="tx1"/>
                </a:solidFill>
              </a:rPr>
              <a:t> Pendidikan Badan </a:t>
            </a:r>
            <a:r>
              <a:rPr lang="en-ID" dirty="0" err="1">
                <a:solidFill>
                  <a:schemeClr val="tx1"/>
                </a:solidFill>
              </a:rPr>
              <a:t>Penelitian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Pengembangan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Dikbud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CA4F5F-231B-73BE-B99A-DE1BD60D3311}"/>
              </a:ext>
            </a:extLst>
          </p:cNvPr>
          <p:cNvSpPr/>
          <p:nvPr/>
        </p:nvSpPr>
        <p:spPr>
          <a:xfrm>
            <a:off x="4142906" y="3865962"/>
            <a:ext cx="3207895" cy="8244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1986 </a:t>
            </a:r>
            <a:r>
              <a:rPr lang="en-ID" dirty="0" err="1">
                <a:solidFill>
                  <a:schemeClr val="tx1"/>
                </a:solidFill>
              </a:rPr>
              <a:t>kegiatan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pengembangan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terhenti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F8C98A-88CB-D8C4-5A4E-70BB80BF5183}"/>
              </a:ext>
            </a:extLst>
          </p:cNvPr>
          <p:cNvSpPr/>
          <p:nvPr/>
        </p:nvSpPr>
        <p:spPr>
          <a:xfrm>
            <a:off x="8177134" y="3985883"/>
            <a:ext cx="2713220" cy="704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1989 </a:t>
            </a:r>
            <a:r>
              <a:rPr lang="en-ID" dirty="0" err="1">
                <a:solidFill>
                  <a:schemeClr val="tx1"/>
                </a:solidFill>
              </a:rPr>
              <a:t>dilanjutkan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lagi</a:t>
            </a:r>
            <a:r>
              <a:rPr lang="en-ID" dirty="0">
                <a:solidFill>
                  <a:schemeClr val="tx1"/>
                </a:solidFill>
              </a:rPr>
              <a:t> oleh KKPLB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AD7DBD2-5B8C-7712-F496-6E820073FB88}"/>
              </a:ext>
            </a:extLst>
          </p:cNvPr>
          <p:cNvSpPr/>
          <p:nvPr/>
        </p:nvSpPr>
        <p:spPr>
          <a:xfrm>
            <a:off x="8304550" y="5198585"/>
            <a:ext cx="2713220" cy="4467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1989 SLB </a:t>
            </a:r>
            <a:r>
              <a:rPr lang="en-ID" dirty="0" err="1">
                <a:solidFill>
                  <a:schemeClr val="tx1"/>
                </a:solidFill>
              </a:rPr>
              <a:t>Karya</a:t>
            </a:r>
            <a:r>
              <a:rPr lang="en-ID" dirty="0">
                <a:solidFill>
                  <a:schemeClr val="tx1"/>
                </a:solidFill>
              </a:rPr>
              <a:t> Mulya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E3F229-D77C-BFD2-6DB5-FE928C465CD6}"/>
              </a:ext>
            </a:extLst>
          </p:cNvPr>
          <p:cNvSpPr/>
          <p:nvPr/>
        </p:nvSpPr>
        <p:spPr>
          <a:xfrm>
            <a:off x="6091002" y="6150450"/>
            <a:ext cx="2713220" cy="4467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1990 SLB Zinnia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4303755-AAA5-7EC2-1028-AB8B5379F25F}"/>
              </a:ext>
            </a:extLst>
          </p:cNvPr>
          <p:cNvSpPr/>
          <p:nvPr/>
        </p:nvSpPr>
        <p:spPr>
          <a:xfrm>
            <a:off x="9533744" y="6150450"/>
            <a:ext cx="2338468" cy="4467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</a:rPr>
              <a:t>1990 KKPLB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5AB3A0-03D1-C4A6-53E5-E12B262C63BD}"/>
              </a:ext>
            </a:extLst>
          </p:cNvPr>
          <p:cNvCxnSpPr/>
          <p:nvPr/>
        </p:nvCxnSpPr>
        <p:spPr>
          <a:xfrm>
            <a:off x="3013023" y="1454046"/>
            <a:ext cx="899410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08BBD3-7DF5-4685-B36B-569FB38E8D4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589457" y="1783829"/>
            <a:ext cx="0" cy="314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C4B851-F22A-4326-B8A4-AAE91DE720B0}"/>
              </a:ext>
            </a:extLst>
          </p:cNvPr>
          <p:cNvCxnSpPr>
            <a:cxnSpLocks/>
          </p:cNvCxnSpPr>
          <p:nvPr/>
        </p:nvCxnSpPr>
        <p:spPr>
          <a:xfrm>
            <a:off x="5891134" y="3254363"/>
            <a:ext cx="0" cy="493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E3F12F-9AF7-C2DE-C31C-E3A6F952EAA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350801" y="4278192"/>
            <a:ext cx="6839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88CE2D-3A19-C41E-2BE3-21810E134FA7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533744" y="4690421"/>
            <a:ext cx="0" cy="37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8F82C7D-ADD3-729F-E770-7A21CC5D4EC5}"/>
              </a:ext>
            </a:extLst>
          </p:cNvPr>
          <p:cNvCxnSpPr/>
          <p:nvPr/>
        </p:nvCxnSpPr>
        <p:spPr>
          <a:xfrm flipH="1">
            <a:off x="8177134" y="5645297"/>
            <a:ext cx="627088" cy="36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E24C7D1-3382-5DD0-2B58-A87060A0D0D4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8804222" y="6373806"/>
            <a:ext cx="594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4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64BA-0891-563D-E8FF-F2ED9052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Kebahasaan</a:t>
            </a:r>
            <a:r>
              <a:rPr lang="en-ID" dirty="0"/>
              <a:t> Anak </a:t>
            </a:r>
            <a:r>
              <a:rPr lang="en-ID" dirty="0" err="1"/>
              <a:t>Tunarungu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4E168-3E45-9752-8D2E-06B1F2AD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63465" cy="402336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2800" dirty="0"/>
              <a:t>Anak </a:t>
            </a:r>
            <a:r>
              <a:rPr lang="en-ID" sz="2800" dirty="0" err="1"/>
              <a:t>Tunarungu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kurang</a:t>
            </a:r>
            <a:r>
              <a:rPr lang="en-ID" sz="2800" dirty="0"/>
              <a:t> </a:t>
            </a:r>
            <a:r>
              <a:rPr lang="en-ID" sz="2800" dirty="0" err="1"/>
              <a:t>mampu</a:t>
            </a:r>
            <a:r>
              <a:rPr lang="en-ID" sz="2800" dirty="0"/>
              <a:t> </a:t>
            </a:r>
            <a:r>
              <a:rPr lang="en-ID" sz="2800" dirty="0" err="1"/>
              <a:t>berbicara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 err="1"/>
              <a:t>Berbicara</a:t>
            </a:r>
            <a:r>
              <a:rPr lang="en-ID" sz="2800" dirty="0"/>
              <a:t>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satu-satunya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berkomunikasi</a:t>
            </a:r>
            <a:r>
              <a:rPr lang="en-ID" sz="2800" dirty="0"/>
              <a:t>,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bicara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salah </a:t>
            </a:r>
            <a:r>
              <a:rPr lang="en-ID" sz="2800" dirty="0" err="1"/>
              <a:t>satu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sekian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berkomunikasi</a:t>
            </a:r>
            <a:endParaRPr lang="en-ID" sz="2800" dirty="0"/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 err="1"/>
              <a:t>Permasalahan</a:t>
            </a:r>
            <a:r>
              <a:rPr lang="en-ID" sz="2800" dirty="0"/>
              <a:t> </a:t>
            </a:r>
            <a:r>
              <a:rPr lang="en-ID" sz="2800" dirty="0" err="1"/>
              <a:t>utama</a:t>
            </a:r>
            <a:r>
              <a:rPr lang="en-ID" sz="2800" dirty="0"/>
              <a:t> Anak </a:t>
            </a:r>
            <a:r>
              <a:rPr lang="en-ID" sz="2800" dirty="0" err="1"/>
              <a:t>Tunarungu</a:t>
            </a:r>
            <a:r>
              <a:rPr lang="en-ID" sz="2800" dirty="0"/>
              <a:t> </a:t>
            </a:r>
            <a:r>
              <a:rPr lang="en-ID" sz="2800" dirty="0" err="1"/>
              <a:t>bukan</a:t>
            </a:r>
            <a:r>
              <a:rPr lang="en-ID" sz="2800" dirty="0"/>
              <a:t> pada </a:t>
            </a:r>
            <a:r>
              <a:rPr lang="en-ID" sz="2800" dirty="0" err="1"/>
              <a:t>ketidak-mampuannya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berkomunikasi</a:t>
            </a:r>
            <a:r>
              <a:rPr lang="en-ID" sz="2800" dirty="0"/>
              <a:t> </a:t>
            </a:r>
            <a:r>
              <a:rPr lang="en-ID" sz="2800" dirty="0" err="1"/>
              <a:t>melainkan</a:t>
            </a:r>
            <a:r>
              <a:rPr lang="en-ID" sz="2800" dirty="0"/>
              <a:t> </a:t>
            </a:r>
            <a:r>
              <a:rPr lang="en-ID" sz="2800" dirty="0" err="1"/>
              <a:t>akibat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</a:t>
            </a:r>
            <a:r>
              <a:rPr lang="en-ID" sz="2800" dirty="0" err="1"/>
              <a:t>tersebut</a:t>
            </a:r>
            <a:r>
              <a:rPr lang="en-ID" sz="2800" dirty="0"/>
              <a:t> </a:t>
            </a:r>
            <a:r>
              <a:rPr lang="en-ID" sz="2800" dirty="0" err="1"/>
              <a:t>terhadap</a:t>
            </a:r>
            <a:r>
              <a:rPr lang="en-ID" sz="2800" dirty="0"/>
              <a:t> </a:t>
            </a:r>
            <a:r>
              <a:rPr lang="en-ID" sz="2800" dirty="0" err="1"/>
              <a:t>perkembangan</a:t>
            </a:r>
            <a:r>
              <a:rPr lang="en-ID" sz="2800" dirty="0"/>
              <a:t> </a:t>
            </a:r>
            <a:r>
              <a:rPr lang="en-ID" sz="2800" dirty="0" err="1"/>
              <a:t>kemampuan</a:t>
            </a:r>
            <a:r>
              <a:rPr lang="en-ID" sz="2800" dirty="0"/>
              <a:t> </a:t>
            </a:r>
            <a:r>
              <a:rPr lang="en-ID" sz="2800" dirty="0" err="1"/>
              <a:t>berbahasanya</a:t>
            </a:r>
            <a:r>
              <a:rPr lang="en-ID" sz="2800" dirty="0"/>
              <a:t>, </a:t>
            </a:r>
            <a:r>
              <a:rPr lang="en-ID" sz="2800" dirty="0" err="1"/>
              <a:t>yaitu</a:t>
            </a:r>
            <a:r>
              <a:rPr lang="en-ID" sz="2800" dirty="0"/>
              <a:t> </a:t>
            </a:r>
            <a:r>
              <a:rPr lang="en-ID" sz="2800" dirty="0" err="1"/>
              <a:t>ketidakmampuan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memahami</a:t>
            </a:r>
            <a:r>
              <a:rPr lang="en-ID" sz="2800" dirty="0"/>
              <a:t> </a:t>
            </a:r>
            <a:r>
              <a:rPr lang="en-ID" sz="2800" dirty="0" err="1"/>
              <a:t>lambang</a:t>
            </a:r>
            <a:r>
              <a:rPr lang="en-ID" sz="2800" dirty="0"/>
              <a:t> dan </a:t>
            </a:r>
            <a:r>
              <a:rPr lang="en-ID" sz="2800" dirty="0" err="1"/>
              <a:t>aturan</a:t>
            </a:r>
            <a:r>
              <a:rPr lang="en-ID" sz="2800" dirty="0"/>
              <a:t> </a:t>
            </a:r>
            <a:r>
              <a:rPr lang="en-ID" sz="2800" dirty="0" err="1"/>
              <a:t>bahasa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38681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05DA-B7F0-681D-911A-A4690B17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8955"/>
            <a:ext cx="9720072" cy="1499616"/>
          </a:xfrm>
        </p:spPr>
        <p:txBody>
          <a:bodyPr/>
          <a:lstStyle/>
          <a:p>
            <a:r>
              <a:rPr lang="en-ID" dirty="0" err="1"/>
              <a:t>Kondisi-kondisi</a:t>
            </a:r>
            <a:r>
              <a:rPr lang="en-ID" dirty="0"/>
              <a:t> optimal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berbahasa</a:t>
            </a:r>
            <a:r>
              <a:rPr lang="en-ID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2555-82B4-3EEC-69D8-DDBF7E61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93888"/>
            <a:ext cx="10623229" cy="4615471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2000" dirty="0" err="1"/>
              <a:t>Akses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sejumlah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bahasa</a:t>
            </a:r>
            <a:r>
              <a:rPr lang="en-ID" sz="2000" dirty="0"/>
              <a:t>. Anak </a:t>
            </a:r>
            <a:r>
              <a:rPr lang="en-ID" sz="2000" dirty="0" err="1"/>
              <a:t>tunarungu</a:t>
            </a:r>
            <a:r>
              <a:rPr lang="en-ID" sz="2000" dirty="0"/>
              <a:t>  </a:t>
            </a:r>
            <a:r>
              <a:rPr lang="en-ID" sz="2000" dirty="0" err="1"/>
              <a:t>ringan</a:t>
            </a:r>
            <a:r>
              <a:rPr lang="en-ID" sz="2000" dirty="0"/>
              <a:t> dan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gunakan</a:t>
            </a:r>
            <a:r>
              <a:rPr lang="en-ID" sz="2000" dirty="0"/>
              <a:t> ABM, </a:t>
            </a:r>
            <a:r>
              <a:rPr lang="en-ID" sz="2000" dirty="0" err="1"/>
              <a:t>untuk</a:t>
            </a:r>
            <a:r>
              <a:rPr lang="en-ID" sz="2000" dirty="0"/>
              <a:t> yang </a:t>
            </a:r>
            <a:r>
              <a:rPr lang="en-ID" sz="2000" dirty="0" err="1"/>
              <a:t>berat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isyarat</a:t>
            </a:r>
            <a:r>
              <a:rPr lang="en-ID" sz="20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/>
              <a:t>Masukkan </a:t>
            </a:r>
            <a:r>
              <a:rPr lang="en-ID" sz="2000" dirty="0" err="1"/>
              <a:t>bahasa</a:t>
            </a:r>
            <a:r>
              <a:rPr lang="en-ID" sz="2000" dirty="0"/>
              <a:t> yang </a:t>
            </a:r>
            <a:r>
              <a:rPr lang="en-ID" sz="2000" dirty="0" err="1"/>
              <a:t>diperoleh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lengkap</a:t>
            </a:r>
            <a:r>
              <a:rPr lang="en-ID" sz="2000" dirty="0"/>
              <a:t>. </a:t>
            </a:r>
            <a:r>
              <a:rPr lang="en-ID" sz="2000" dirty="0" err="1"/>
              <a:t>Gunakan</a:t>
            </a:r>
            <a:r>
              <a:rPr lang="en-ID" sz="2000" dirty="0"/>
              <a:t> </a:t>
            </a:r>
            <a:r>
              <a:rPr lang="en-ID" sz="2000" dirty="0" err="1"/>
              <a:t>kalimat</a:t>
            </a:r>
            <a:r>
              <a:rPr lang="en-ID" sz="2000" dirty="0"/>
              <a:t> </a:t>
            </a:r>
            <a:r>
              <a:rPr lang="en-ID" sz="2000" dirty="0" err="1"/>
              <a:t>singkat</a:t>
            </a:r>
            <a:r>
              <a:rPr lang="en-ID" sz="2000" dirty="0"/>
              <a:t>, </a:t>
            </a:r>
            <a:r>
              <a:rPr lang="en-ID" sz="2000" dirty="0" err="1"/>
              <a:t>sederhana</a:t>
            </a:r>
            <a:r>
              <a:rPr lang="en-ID" sz="2000" dirty="0"/>
              <a:t>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lengkap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segi</a:t>
            </a:r>
            <a:r>
              <a:rPr lang="en-ID" sz="2000" dirty="0"/>
              <a:t> tata </a:t>
            </a:r>
            <a:r>
              <a:rPr lang="en-ID" sz="2000" dirty="0" err="1"/>
              <a:t>bahasanya</a:t>
            </a:r>
            <a:r>
              <a:rPr lang="en-ID" sz="2000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/>
              <a:t>Orangtua</a:t>
            </a:r>
            <a:r>
              <a:rPr lang="en-ID" sz="2000" dirty="0"/>
              <a:t>/guru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bahasa</a:t>
            </a:r>
            <a:r>
              <a:rPr lang="en-ID" sz="2000" dirty="0"/>
              <a:t> yang </a:t>
            </a:r>
            <a:r>
              <a:rPr lang="en-ID" sz="2000" dirty="0" err="1"/>
              <a:t>berada</a:t>
            </a:r>
            <a:r>
              <a:rPr lang="en-ID" sz="2000" dirty="0"/>
              <a:t> </a:t>
            </a:r>
            <a:r>
              <a:rPr lang="en-ID" sz="2000" dirty="0" err="1"/>
              <a:t>sedikit</a:t>
            </a:r>
            <a:r>
              <a:rPr lang="en-ID" sz="2000" dirty="0"/>
              <a:t> di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taraf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bahasa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, dan </a:t>
            </a:r>
            <a:r>
              <a:rPr lang="en-ID" sz="2000" dirty="0" err="1"/>
              <a:t>jangan</a:t>
            </a:r>
            <a:r>
              <a:rPr lang="en-ID" sz="2000" dirty="0"/>
              <a:t> </a:t>
            </a:r>
            <a:r>
              <a:rPr lang="en-ID" sz="2000" dirty="0" err="1"/>
              <a:t>terlalu</a:t>
            </a:r>
            <a:r>
              <a:rPr lang="en-ID" sz="2000" dirty="0"/>
              <a:t> </a:t>
            </a:r>
            <a:r>
              <a:rPr lang="en-ID" sz="2000" dirty="0" err="1"/>
              <a:t>disederhanakan</a:t>
            </a:r>
            <a:endParaRPr lang="en-ID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/>
              <a:t>Masukkan </a:t>
            </a:r>
            <a:r>
              <a:rPr lang="en-ID" sz="2000" dirty="0" err="1"/>
              <a:t>bahasa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diberikan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konteks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situasi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yang </a:t>
            </a:r>
            <a:r>
              <a:rPr lang="en-ID" sz="2000" dirty="0" err="1"/>
              <a:t>jelas</a:t>
            </a:r>
            <a:r>
              <a:rPr lang="en-ID" sz="2000" dirty="0"/>
              <a:t>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/>
              <a:t>Agar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interaksi</a:t>
            </a:r>
            <a:r>
              <a:rPr lang="en-ID" sz="2000" dirty="0"/>
              <a:t> yang </a:t>
            </a:r>
            <a:r>
              <a:rPr lang="en-ID" sz="2000" dirty="0" err="1"/>
              <a:t>terjadi</a:t>
            </a:r>
            <a:r>
              <a:rPr lang="en-ID" sz="2000" dirty="0"/>
              <a:t>. </a:t>
            </a:r>
            <a:r>
              <a:rPr lang="en-ID" sz="2000" dirty="0" err="1"/>
              <a:t>ajak</a:t>
            </a:r>
            <a:r>
              <a:rPr lang="en-ID" sz="2000" dirty="0"/>
              <a:t> </a:t>
            </a:r>
            <a:r>
              <a:rPr lang="en-ID" sz="2000" dirty="0" err="1"/>
              <a:t>berbicara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hal-hal</a:t>
            </a:r>
            <a:r>
              <a:rPr lang="en-ID" sz="2000" dirty="0"/>
              <a:t> yang </a:t>
            </a:r>
            <a:r>
              <a:rPr lang="en-ID" sz="2000" dirty="0" err="1"/>
              <a:t>konkrit</a:t>
            </a:r>
            <a:r>
              <a:rPr lang="en-ID" sz="2000" dirty="0"/>
              <a:t> di </a:t>
            </a:r>
            <a:r>
              <a:rPr lang="en-ID" sz="2000" dirty="0" err="1"/>
              <a:t>lingkungannya</a:t>
            </a:r>
            <a:r>
              <a:rPr lang="en-ID" sz="2000" dirty="0"/>
              <a:t>,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tingkatkan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pembicaraan</a:t>
            </a:r>
            <a:r>
              <a:rPr lang="en-ID" sz="2000" dirty="0"/>
              <a:t> yang </a:t>
            </a:r>
            <a:r>
              <a:rPr lang="en-ID" sz="2000" dirty="0" err="1"/>
              <a:t>abstrak</a:t>
            </a:r>
            <a:r>
              <a:rPr lang="en-ID" sz="2000" dirty="0"/>
              <a:t> agar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pembicaraan</a:t>
            </a:r>
            <a:r>
              <a:rPr lang="en-ID" sz="2000" dirty="0"/>
              <a:t> yang di </a:t>
            </a:r>
            <a:r>
              <a:rPr lang="en-ID" sz="2000" dirty="0" err="1"/>
              <a:t>luar</a:t>
            </a:r>
            <a:r>
              <a:rPr lang="en-ID" sz="2000" dirty="0"/>
              <a:t> </a:t>
            </a:r>
            <a:r>
              <a:rPr lang="en-ID" sz="2000" dirty="0" err="1"/>
              <a:t>konteks</a:t>
            </a:r>
            <a:r>
              <a:rPr lang="en-ID" sz="2000" dirty="0"/>
              <a:t>, </a:t>
            </a:r>
            <a:r>
              <a:rPr lang="en-ID" sz="2000" dirty="0" err="1"/>
              <a:t>tetapi</a:t>
            </a:r>
            <a:r>
              <a:rPr lang="en-ID" sz="2000" dirty="0"/>
              <a:t> pada </a:t>
            </a:r>
            <a:r>
              <a:rPr lang="en-ID" sz="2000" dirty="0" err="1"/>
              <a:t>tahap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konteks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jelas</a:t>
            </a:r>
            <a:r>
              <a:rPr lang="en-ID" sz="20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/>
              <a:t>Masukkan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berlangsung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konsisten</a:t>
            </a:r>
            <a:r>
              <a:rPr lang="en-ID" sz="2000" dirty="0"/>
              <a:t>. Harus </a:t>
            </a:r>
            <a:r>
              <a:rPr lang="en-ID" sz="2000" dirty="0" err="1"/>
              <a:t>ada</a:t>
            </a:r>
            <a:r>
              <a:rPr lang="en-ID" sz="2000" dirty="0"/>
              <a:t> orang yang </a:t>
            </a:r>
            <a:r>
              <a:rPr lang="en-ID" sz="2000" dirty="0" err="1"/>
              <a:t>menguasai</a:t>
            </a:r>
            <a:r>
              <a:rPr lang="en-ID" sz="2000" dirty="0"/>
              <a:t> </a:t>
            </a:r>
            <a:r>
              <a:rPr lang="en-ID" sz="2000" dirty="0" err="1"/>
              <a:t>bahasa</a:t>
            </a:r>
            <a:r>
              <a:rPr lang="en-ID" sz="2000" dirty="0"/>
              <a:t> yang </a:t>
            </a:r>
            <a:r>
              <a:rPr lang="en-ID" sz="2000" dirty="0" err="1"/>
              <a:t>digunakan</a:t>
            </a:r>
            <a:r>
              <a:rPr lang="en-ID" sz="2000" dirty="0"/>
              <a:t> 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berinterkasi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. </a:t>
            </a:r>
            <a:r>
              <a:rPr lang="en-ID" sz="2000" dirty="0" err="1"/>
              <a:t>Misalnya</a:t>
            </a:r>
            <a:r>
              <a:rPr lang="en-ID" sz="2000" dirty="0"/>
              <a:t>,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tunarungu</a:t>
            </a:r>
            <a:r>
              <a:rPr lang="en-ID" sz="2000" dirty="0"/>
              <a:t> </a:t>
            </a:r>
            <a:r>
              <a:rPr lang="en-ID" sz="2000" dirty="0" err="1"/>
              <a:t>berat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orang yang </a:t>
            </a:r>
            <a:r>
              <a:rPr lang="en-ID" sz="2000" dirty="0" err="1"/>
              <a:t>menguasai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isyarat</a:t>
            </a:r>
            <a:r>
              <a:rPr lang="en-ID" sz="2000" dirty="0"/>
              <a:t> </a:t>
            </a:r>
            <a:r>
              <a:rPr lang="en-ID" sz="2000" dirty="0" err="1"/>
              <a:t>supaya</a:t>
            </a:r>
            <a:r>
              <a:rPr lang="en-ID" sz="2000" dirty="0"/>
              <a:t> </a:t>
            </a:r>
            <a:r>
              <a:rPr lang="en-ID" sz="2000" dirty="0" err="1"/>
              <a:t>masukkan</a:t>
            </a:r>
            <a:r>
              <a:rPr lang="en-ID" sz="2000" dirty="0"/>
              <a:t> </a:t>
            </a:r>
            <a:r>
              <a:rPr lang="en-ID" sz="2000" dirty="0" err="1"/>
              <a:t>bahasa</a:t>
            </a:r>
            <a:r>
              <a:rPr lang="en-ID" sz="2000" dirty="0"/>
              <a:t> </a:t>
            </a:r>
            <a:r>
              <a:rPr lang="en-ID" sz="2000" dirty="0" err="1"/>
              <a:t>lengkap</a:t>
            </a:r>
            <a:r>
              <a:rPr lang="en-ID" sz="2000" dirty="0"/>
              <a:t> dan </a:t>
            </a:r>
            <a:r>
              <a:rPr lang="en-ID" sz="2000" dirty="0" err="1"/>
              <a:t>konsisten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26184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E475-0272-135D-CC7B-CB2E4A4F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39843"/>
            <a:ext cx="9720072" cy="869429"/>
          </a:xfrm>
        </p:spPr>
        <p:txBody>
          <a:bodyPr>
            <a:normAutofit/>
          </a:bodyPr>
          <a:lstStyle/>
          <a:p>
            <a:r>
              <a:rPr lang="en-US" b="1" dirty="0"/>
              <a:t>HAKIKAT KOMUNIKASI </a:t>
            </a:r>
            <a:r>
              <a:rPr lang="en-US" sz="4800" b="1" cap="none" dirty="0"/>
              <a:t>dan</a:t>
            </a:r>
            <a:r>
              <a:rPr lang="en-US" b="1" dirty="0"/>
              <a:t> Bahasa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AE9E7-C2AB-5C7F-D9B7-0C0D8EB5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63" y="1671404"/>
            <a:ext cx="9720073" cy="4023360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sz="3600" dirty="0" err="1"/>
              <a:t>Komunikasi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 </a:t>
            </a:r>
            <a:r>
              <a:rPr lang="en-ID" sz="3600" dirty="0" err="1"/>
              <a:t>keberhasilan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menyampaikan</a:t>
            </a:r>
            <a:r>
              <a:rPr lang="en-ID" sz="3600" dirty="0"/>
              <a:t> </a:t>
            </a:r>
            <a:r>
              <a:rPr lang="en-ID" sz="3600" dirty="0" err="1"/>
              <a:t>pesan</a:t>
            </a:r>
            <a:r>
              <a:rPr lang="en-ID" sz="3600" dirty="0"/>
              <a:t>/</a:t>
            </a:r>
            <a:r>
              <a:rPr lang="en-ID" sz="3600" dirty="0" err="1"/>
              <a:t>pikiran</a:t>
            </a:r>
            <a:r>
              <a:rPr lang="en-ID" sz="3600" dirty="0"/>
              <a:t>/</a:t>
            </a:r>
            <a:r>
              <a:rPr lang="en-ID" sz="3600" dirty="0" err="1"/>
              <a:t>gagasan</a:t>
            </a:r>
            <a:r>
              <a:rPr lang="en-ID" sz="3600" dirty="0"/>
              <a:t> </a:t>
            </a:r>
            <a:r>
              <a:rPr lang="en-ID" sz="3600" dirty="0" err="1"/>
              <a:t>seseorang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orang lain.</a:t>
            </a:r>
          </a:p>
          <a:p>
            <a:pPr algn="just"/>
            <a:endParaRPr lang="en-ID" sz="3600" dirty="0"/>
          </a:p>
          <a:p>
            <a:pPr algn="just"/>
            <a:r>
              <a:rPr lang="en-ID" sz="3600" dirty="0"/>
              <a:t>Bahasa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kode</a:t>
            </a:r>
            <a:r>
              <a:rPr lang="en-ID" sz="3600" dirty="0"/>
              <a:t> </a:t>
            </a:r>
            <a:r>
              <a:rPr lang="en-ID" sz="3600" dirty="0" err="1"/>
              <a:t>dimana</a:t>
            </a:r>
            <a:r>
              <a:rPr lang="en-ID" sz="3600" dirty="0"/>
              <a:t> </a:t>
            </a:r>
            <a:r>
              <a:rPr lang="en-ID" sz="3600" dirty="0" err="1"/>
              <a:t>gagasan</a:t>
            </a:r>
            <a:r>
              <a:rPr lang="en-ID" sz="3600" dirty="0"/>
              <a:t>/ide </a:t>
            </a:r>
            <a:r>
              <a:rPr lang="en-ID" sz="3600" dirty="0" err="1"/>
              <a:t>tentang</a:t>
            </a:r>
            <a:r>
              <a:rPr lang="en-ID" sz="3600" dirty="0"/>
              <a:t> dunia/</a:t>
            </a:r>
            <a:r>
              <a:rPr lang="en-ID" sz="3600" dirty="0" err="1"/>
              <a:t>lingkungan</a:t>
            </a:r>
            <a:r>
              <a:rPr lang="en-ID" sz="3600" dirty="0"/>
              <a:t> </a:t>
            </a:r>
            <a:r>
              <a:rPr lang="en-ID" sz="3600" dirty="0" err="1"/>
              <a:t>sekitar</a:t>
            </a:r>
            <a:r>
              <a:rPr lang="en-ID" sz="3600" dirty="0"/>
              <a:t> </a:t>
            </a:r>
            <a:r>
              <a:rPr lang="en-ID" sz="3600" dirty="0" err="1"/>
              <a:t>diwakili</a:t>
            </a:r>
            <a:r>
              <a:rPr lang="en-ID" sz="3600" dirty="0"/>
              <a:t> oleh </a:t>
            </a:r>
            <a:r>
              <a:rPr lang="en-ID" sz="3600" dirty="0" err="1"/>
              <a:t>seperangkat</a:t>
            </a:r>
            <a:r>
              <a:rPr lang="en-ID" sz="3600" dirty="0"/>
              <a:t> </a:t>
            </a:r>
            <a:r>
              <a:rPr lang="en-ID" sz="3600" dirty="0" err="1"/>
              <a:t>simbol</a:t>
            </a:r>
            <a:r>
              <a:rPr lang="en-ID" sz="3600" dirty="0"/>
              <a:t> yang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disepakati</a:t>
            </a:r>
            <a:r>
              <a:rPr lang="en-ID" sz="3600" dirty="0"/>
              <a:t> </a:t>
            </a:r>
            <a:r>
              <a:rPr lang="en-ID" sz="3600" dirty="0" err="1"/>
              <a:t>bersama</a:t>
            </a:r>
            <a:r>
              <a:rPr lang="en-ID" sz="3600" dirty="0"/>
              <a:t> </a:t>
            </a:r>
            <a:r>
              <a:rPr lang="en-ID" sz="3600" dirty="0" err="1"/>
              <a:t>guna</a:t>
            </a:r>
            <a:r>
              <a:rPr lang="en-ID" sz="3600" dirty="0"/>
              <a:t> </a:t>
            </a:r>
            <a:r>
              <a:rPr lang="en-ID" sz="3600" dirty="0" err="1"/>
              <a:t>mengadakan</a:t>
            </a:r>
            <a:r>
              <a:rPr lang="en-ID" sz="3600" dirty="0"/>
              <a:t> </a:t>
            </a:r>
            <a:r>
              <a:rPr lang="en-ID" sz="3600" dirty="0" err="1"/>
              <a:t>komunikasi</a:t>
            </a:r>
            <a:endParaRPr lang="en-ID" sz="3600" dirty="0"/>
          </a:p>
          <a:p>
            <a:pPr algn="just"/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08324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A214-7D29-BA20-F694-FFF10A3A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Bahasa??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A3BB4-ED4F-A682-8306-D0C699B1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Bahasa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dan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 (</a:t>
            </a:r>
            <a:r>
              <a:rPr lang="en-US" dirty="0" err="1"/>
              <a:t>Chaer</a:t>
            </a:r>
            <a:r>
              <a:rPr lang="en-US" dirty="0"/>
              <a:t>, 2015: 1).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Kridalaksana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Chaer</a:t>
            </a:r>
            <a:r>
              <a:rPr lang="en-US" dirty="0"/>
              <a:t>, 2012: 32) Bahasa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arbitrer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dan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Negara Indonesia </a:t>
            </a:r>
            <a:r>
              <a:rPr lang="en-US" dirty="0" err="1"/>
              <a:t>merupakan</a:t>
            </a:r>
            <a:r>
              <a:rPr lang="en-US" dirty="0"/>
              <a:t> Negara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daerahnya</a:t>
            </a:r>
            <a:r>
              <a:rPr lang="en-US" dirty="0"/>
              <a:t> masing-masing,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pemersatu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Indonesia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dan </a:t>
            </a:r>
            <a:r>
              <a:rPr lang="en-ID" dirty="0" err="1"/>
              <a:t>sosial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986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651D-0732-99D3-97ED-1F4365DDD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Bahasa </a:t>
            </a:r>
            <a:r>
              <a:rPr lang="en-US" dirty="0" err="1"/>
              <a:t>isyarat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D7573-E2ED-E792-A930-6FA6294C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Menurut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Clark (1999),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bahasa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isyarat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adalah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satu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kaedah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komunikasi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yang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menggunakan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symbol-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simbol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tanpa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menggunakan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suara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atau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yang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sering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dikenal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sebagai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'non verbal communication’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Bahasa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isyarat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adalah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salah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satu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bentuk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komunikasi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nonverbal.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Ini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berarti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bahasa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tidak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terkatakan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atau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bahasa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tanpa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kata. Bahasa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isyarat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ini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kita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keluarkan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lewat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gerak-gerik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isyarat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baik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secara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tidak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sadar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ataupun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secara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sadar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dengan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maksud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tertentu</a:t>
            </a:r>
            <a:r>
              <a:rPr lang="en-ID" dirty="0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 ( Dian, 2016: 69).</a:t>
            </a:r>
            <a:endParaRPr lang="en-ID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Google San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Bahasa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Isyarat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merupakan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suatu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bentuk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komunikasi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menggunakan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anggota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tubuh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seperti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bentuk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tangan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gerak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bibir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gerakan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tangan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, dan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ekspresi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wajah</a:t>
            </a:r>
            <a:r>
              <a:rPr lang="en-ID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endParaRPr lang="en-ID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Google Sans"/>
            </a:endParaRPr>
          </a:p>
          <a:p>
            <a:pPr marL="457200" indent="-457200" algn="just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738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59F2-CC38-AF98-ABC0-2E3721D3C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Bahasa </a:t>
            </a:r>
            <a:r>
              <a:rPr lang="en-US" dirty="0" err="1"/>
              <a:t>isyarat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E3452-CE80-7917-D9AC-AAB16635D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err="1"/>
              <a:t>Mimik</a:t>
            </a:r>
            <a:r>
              <a:rPr lang="en-ID" dirty="0"/>
              <a:t> </a:t>
            </a:r>
            <a:r>
              <a:rPr lang="en-ID" dirty="0" err="1"/>
              <a:t>muka</a:t>
            </a:r>
            <a:r>
              <a:rPr lang="en-ID" dirty="0"/>
              <a:t>,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pesan</a:t>
            </a:r>
            <a:r>
              <a:rPr lang="en-ID" dirty="0"/>
              <a:t> </a:t>
            </a:r>
            <a:r>
              <a:rPr lang="en-ID" dirty="0" err="1"/>
              <a:t>isyarat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Gerak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Kecepatan</a:t>
            </a:r>
            <a:r>
              <a:rPr lang="en-ID" dirty="0"/>
              <a:t> </a:t>
            </a:r>
            <a:r>
              <a:rPr lang="en-ID" dirty="0" err="1"/>
              <a:t>gerak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Kelenturan</a:t>
            </a:r>
            <a:r>
              <a:rPr lang="en-ID" dirty="0"/>
              <a:t> </a:t>
            </a:r>
            <a:r>
              <a:rPr lang="en-ID" dirty="0" err="1"/>
              <a:t>gerak</a:t>
            </a:r>
            <a:r>
              <a:rPr lang="en-ID" dirty="0"/>
              <a:t> </a:t>
            </a:r>
            <a:r>
              <a:rPr lang="en-ID" dirty="0" err="1"/>
              <a:t>menandai</a:t>
            </a:r>
            <a:r>
              <a:rPr lang="en-ID" dirty="0"/>
              <a:t> </a:t>
            </a:r>
            <a:r>
              <a:rPr lang="en-ID" dirty="0" err="1"/>
              <a:t>intensitas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isyarat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837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468</TotalTime>
  <Words>792</Words>
  <Application>Microsoft Office PowerPoint</Application>
  <PresentationFormat>Widescreen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Google Sans</vt:lpstr>
      <vt:lpstr>Tw Cen MT</vt:lpstr>
      <vt:lpstr>Tw Cen MT Condensed</vt:lpstr>
      <vt:lpstr>Wingdings 3</vt:lpstr>
      <vt:lpstr>Integral</vt:lpstr>
      <vt:lpstr>Bahasa isyarat</vt:lpstr>
      <vt:lpstr>Sejarah Bahasa isyarat di dunia</vt:lpstr>
      <vt:lpstr>SejarAH BAHASA ISYARAT DI INDONESIA</vt:lpstr>
      <vt:lpstr>Permasalahan Kebahasaan Anak Tunarungu</vt:lpstr>
      <vt:lpstr>Kondisi-kondisi optimal untuk mengembangkan kemampuan berbahasa:</vt:lpstr>
      <vt:lpstr>HAKIKAT KOMUNIKASI dan Bahasa</vt:lpstr>
      <vt:lpstr>Apa itu Bahasa??</vt:lpstr>
      <vt:lpstr>Apa itu Bahasa isyarat</vt:lpstr>
      <vt:lpstr>Komponen Bahasa isyarat</vt:lpstr>
      <vt:lpstr>Produktivitas variasi bahasa isyarat</vt:lpstr>
      <vt:lpstr>Jenis Bahasa isyarat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 latama</dc:creator>
  <cp:lastModifiedBy>rena latama</cp:lastModifiedBy>
  <cp:revision>4</cp:revision>
  <dcterms:created xsi:type="dcterms:W3CDTF">2024-07-07T01:06:21Z</dcterms:created>
  <dcterms:modified xsi:type="dcterms:W3CDTF">2024-07-07T08:54:46Z</dcterms:modified>
</cp:coreProperties>
</file>