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Lst>
  <p:sldSz cx="18288000" cy="10287000"/>
  <p:notesSz cx="6858000" cy="9144000"/>
  <p:embeddedFontLst>
    <p:embeddedFont>
      <p:font typeface="Arimo Bold" charset="1" panose="020B0704020202020204"/>
      <p:regular r:id="rId15"/>
    </p:embeddedFont>
    <p:embeddedFont>
      <p:font typeface="Arimo" charset="1" panose="020B0604020202020204"/>
      <p:regular r:id="rId16"/>
    </p:embeddedFont>
    <p:embeddedFont>
      <p:font typeface="League Spartan" charset="1" panose="00000800000000000000"/>
      <p:regular r:id="rId17"/>
    </p:embeddedFont>
    <p:embeddedFont>
      <p:font typeface="Arimo Bold Italics" charset="1" panose="020B0704020202090204"/>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png" Type="http://schemas.openxmlformats.org/officeDocument/2006/relationships/image"/><Relationship Id="rId13" Target="../media/image12.svg" Type="http://schemas.openxmlformats.org/officeDocument/2006/relationships/image"/><Relationship Id="rId14" Target="../media/image13.png" Type="http://schemas.openxmlformats.org/officeDocument/2006/relationships/image"/><Relationship Id="rId15" Target="../media/image14.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5.png" Type="http://schemas.openxmlformats.org/officeDocument/2006/relationships/image"/><Relationship Id="rId5" Target="../media/image16.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1.png" Type="http://schemas.openxmlformats.org/officeDocument/2006/relationships/image"/><Relationship Id="rId11" Target="../media/image12.svg" Type="http://schemas.openxmlformats.org/officeDocument/2006/relationships/image"/><Relationship Id="rId12" Target="../media/image19.pn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17.png" Type="http://schemas.openxmlformats.org/officeDocument/2006/relationships/image"/><Relationship Id="rId5" Target="../media/image18.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9.png" Type="http://schemas.openxmlformats.org/officeDocument/2006/relationships/image"/><Relationship Id="rId9" Target="../media/image10.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0.png" Type="http://schemas.openxmlformats.org/officeDocument/2006/relationships/image"/><Relationship Id="rId11" Target="../media/image21.svg" Type="http://schemas.openxmlformats.org/officeDocument/2006/relationships/image"/><Relationship Id="rId12" Target="../media/image22.png" Type="http://schemas.openxmlformats.org/officeDocument/2006/relationships/image"/><Relationship Id="rId13" Target="../media/image23.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9.png" Type="http://schemas.openxmlformats.org/officeDocument/2006/relationships/image"/><Relationship Id="rId9" Target="../media/image10.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4.png" Type="http://schemas.openxmlformats.org/officeDocument/2006/relationships/image"/><Relationship Id="rId11" Target="../media/image25.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9.png" Type="http://schemas.openxmlformats.org/officeDocument/2006/relationships/image"/><Relationship Id="rId9" Target="../media/image10.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5.png" Type="http://schemas.openxmlformats.org/officeDocument/2006/relationships/image"/><Relationship Id="rId5" Target="../media/image16.svg" Type="http://schemas.openxmlformats.org/officeDocument/2006/relationships/image"/><Relationship Id="rId6" Target="../media/image26.png" Type="http://schemas.openxmlformats.org/officeDocument/2006/relationships/image"/><Relationship Id="rId7" Target="../media/image27.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28.png" Type="http://schemas.openxmlformats.org/officeDocument/2006/relationships/image"/><Relationship Id="rId9" Target="../media/image29.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4.png" Type="http://schemas.openxmlformats.org/officeDocument/2006/relationships/image"/><Relationship Id="rId11" Target="../media/image25.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11.png" Type="http://schemas.openxmlformats.org/officeDocument/2006/relationships/image"/><Relationship Id="rId5" Target="../media/image12.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9.png" Type="http://schemas.openxmlformats.org/officeDocument/2006/relationships/image"/><Relationship Id="rId9" Target="../media/image10.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3.png" Type="http://schemas.openxmlformats.org/officeDocument/2006/relationships/image"/><Relationship Id="rId3" Target="../media/image14.svg" Type="http://schemas.openxmlformats.org/officeDocument/2006/relationships/image"/><Relationship Id="rId4" Target="../media/image15.png" Type="http://schemas.openxmlformats.org/officeDocument/2006/relationships/image"/><Relationship Id="rId5" Target="../media/image16.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5815150"/>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45554"/>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6364972" y="-99442"/>
            <a:ext cx="7071310" cy="6868010"/>
          </a:xfrm>
          <a:custGeom>
            <a:avLst/>
            <a:gdLst/>
            <a:ahLst/>
            <a:cxnLst/>
            <a:rect r="r" b="b" t="t" l="l"/>
            <a:pathLst>
              <a:path h="6868010" w="7071310">
                <a:moveTo>
                  <a:pt x="0" y="0"/>
                </a:moveTo>
                <a:lnTo>
                  <a:pt x="7071310" y="0"/>
                </a:lnTo>
                <a:lnTo>
                  <a:pt x="7071310" y="6868011"/>
                </a:lnTo>
                <a:lnTo>
                  <a:pt x="0" y="68680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13816380" y="5585646"/>
            <a:ext cx="7071310" cy="6868010"/>
          </a:xfrm>
          <a:custGeom>
            <a:avLst/>
            <a:gdLst/>
            <a:ahLst/>
            <a:cxnLst/>
            <a:rect r="r" b="b" t="t" l="l"/>
            <a:pathLst>
              <a:path h="6868010" w="7071310">
                <a:moveTo>
                  <a:pt x="0" y="0"/>
                </a:moveTo>
                <a:lnTo>
                  <a:pt x="7071311" y="0"/>
                </a:lnTo>
                <a:lnTo>
                  <a:pt x="7071311"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6908190" y="5700398"/>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false" flipV="false" rot="0">
            <a:off x="12729943" y="-153329"/>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8" id="8"/>
          <p:cNvSpPr/>
          <p:nvPr/>
        </p:nvSpPr>
        <p:spPr>
          <a:xfrm flipH="false" flipV="false" rot="2548192">
            <a:off x="368978" y="-172546"/>
            <a:ext cx="1319443" cy="2483119"/>
          </a:xfrm>
          <a:custGeom>
            <a:avLst/>
            <a:gdLst/>
            <a:ahLst/>
            <a:cxnLst/>
            <a:rect r="r" b="b" t="t" l="l"/>
            <a:pathLst>
              <a:path h="2483119" w="1319443">
                <a:moveTo>
                  <a:pt x="0" y="0"/>
                </a:moveTo>
                <a:lnTo>
                  <a:pt x="1319444" y="0"/>
                </a:lnTo>
                <a:lnTo>
                  <a:pt x="1319444" y="2483119"/>
                </a:lnTo>
                <a:lnTo>
                  <a:pt x="0" y="2483119"/>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true" flipV="true" rot="4623612">
            <a:off x="15546641" y="7018104"/>
            <a:ext cx="2951197" cy="3606751"/>
          </a:xfrm>
          <a:custGeom>
            <a:avLst/>
            <a:gdLst/>
            <a:ahLst/>
            <a:cxnLst/>
            <a:rect r="r" b="b" t="t" l="l"/>
            <a:pathLst>
              <a:path h="3606751" w="2951197">
                <a:moveTo>
                  <a:pt x="2951197" y="3606751"/>
                </a:moveTo>
                <a:lnTo>
                  <a:pt x="0" y="3606751"/>
                </a:lnTo>
                <a:lnTo>
                  <a:pt x="0" y="0"/>
                </a:lnTo>
                <a:lnTo>
                  <a:pt x="2951197" y="0"/>
                </a:lnTo>
                <a:lnTo>
                  <a:pt x="2951197" y="3606751"/>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0" id="10"/>
          <p:cNvSpPr/>
          <p:nvPr/>
        </p:nvSpPr>
        <p:spPr>
          <a:xfrm flipH="false" flipV="false" rot="0">
            <a:off x="1183243" y="654668"/>
            <a:ext cx="15921515" cy="9183530"/>
          </a:xfrm>
          <a:custGeom>
            <a:avLst/>
            <a:gdLst/>
            <a:ahLst/>
            <a:cxnLst/>
            <a:rect r="r" b="b" t="t" l="l"/>
            <a:pathLst>
              <a:path h="9183530" w="15921515">
                <a:moveTo>
                  <a:pt x="0" y="0"/>
                </a:moveTo>
                <a:lnTo>
                  <a:pt x="15921514" y="0"/>
                </a:lnTo>
                <a:lnTo>
                  <a:pt x="15921514" y="9183530"/>
                </a:lnTo>
                <a:lnTo>
                  <a:pt x="0" y="9183530"/>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1" id="11"/>
          <p:cNvSpPr/>
          <p:nvPr/>
        </p:nvSpPr>
        <p:spPr>
          <a:xfrm flipH="false" flipV="false" rot="5400000">
            <a:off x="1078623" y="8488653"/>
            <a:ext cx="703795" cy="1995295"/>
          </a:xfrm>
          <a:custGeom>
            <a:avLst/>
            <a:gdLst/>
            <a:ahLst/>
            <a:cxnLst/>
            <a:rect r="r" b="b" t="t" l="l"/>
            <a:pathLst>
              <a:path h="1995295" w="703795">
                <a:moveTo>
                  <a:pt x="0" y="0"/>
                </a:moveTo>
                <a:lnTo>
                  <a:pt x="703795" y="0"/>
                </a:lnTo>
                <a:lnTo>
                  <a:pt x="703795" y="1995294"/>
                </a:lnTo>
                <a:lnTo>
                  <a:pt x="0" y="1995294"/>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2" id="12"/>
          <p:cNvSpPr/>
          <p:nvPr/>
        </p:nvSpPr>
        <p:spPr>
          <a:xfrm flipH="false" flipV="false" rot="0">
            <a:off x="12526567" y="-1684526"/>
            <a:ext cx="6583680" cy="4114800"/>
          </a:xfrm>
          <a:custGeom>
            <a:avLst/>
            <a:gdLst/>
            <a:ahLst/>
            <a:cxnLst/>
            <a:rect r="r" b="b" t="t" l="l"/>
            <a:pathLst>
              <a:path h="4114800" w="6583680">
                <a:moveTo>
                  <a:pt x="0" y="0"/>
                </a:moveTo>
                <a:lnTo>
                  <a:pt x="6583680" y="0"/>
                </a:lnTo>
                <a:lnTo>
                  <a:pt x="6583680" y="4114800"/>
                </a:lnTo>
                <a:lnTo>
                  <a:pt x="0" y="4114800"/>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Freeform 13" id="13"/>
          <p:cNvSpPr/>
          <p:nvPr/>
        </p:nvSpPr>
        <p:spPr>
          <a:xfrm flipH="false" flipV="false" rot="0">
            <a:off x="16778822" y="2430274"/>
            <a:ext cx="1146427" cy="1487111"/>
          </a:xfrm>
          <a:custGeom>
            <a:avLst/>
            <a:gdLst/>
            <a:ahLst/>
            <a:cxnLst/>
            <a:rect r="r" b="b" t="t" l="l"/>
            <a:pathLst>
              <a:path h="1487111" w="1146427">
                <a:moveTo>
                  <a:pt x="0" y="0"/>
                </a:moveTo>
                <a:lnTo>
                  <a:pt x="1146427" y="0"/>
                </a:lnTo>
                <a:lnTo>
                  <a:pt x="1146427" y="1487111"/>
                </a:lnTo>
                <a:lnTo>
                  <a:pt x="0" y="1487111"/>
                </a:lnTo>
                <a:lnTo>
                  <a:pt x="0" y="0"/>
                </a:lnTo>
                <a:close/>
              </a:path>
            </a:pathLst>
          </a:custGeom>
          <a:blipFill>
            <a:blip r:embed="rId14">
              <a:extLst>
                <a:ext uri="{96DAC541-7B7A-43D3-8B79-37D633B846F1}">
                  <asvg:svgBlip xmlns:asvg="http://schemas.microsoft.com/office/drawing/2016/SVG/main" r:embed="rId15"/>
                </a:ext>
              </a:extLst>
            </a:blip>
            <a:stretch>
              <a:fillRect l="0" t="0" r="0" b="0"/>
            </a:stretch>
          </a:blipFill>
        </p:spPr>
      </p:sp>
      <p:sp>
        <p:nvSpPr>
          <p:cNvPr name="TextBox 14" id="14"/>
          <p:cNvSpPr txBox="true"/>
          <p:nvPr/>
        </p:nvSpPr>
        <p:spPr>
          <a:xfrm rot="0">
            <a:off x="5666408" y="5911319"/>
            <a:ext cx="6955185" cy="1600200"/>
          </a:xfrm>
          <a:prstGeom prst="rect">
            <a:avLst/>
          </a:prstGeom>
        </p:spPr>
        <p:txBody>
          <a:bodyPr anchor="t" rtlCol="false" tIns="0" lIns="0" bIns="0" rIns="0">
            <a:spAutoFit/>
          </a:bodyPr>
          <a:lstStyle/>
          <a:p>
            <a:pPr algn="ctr">
              <a:lnSpc>
                <a:spcPts val="6300"/>
              </a:lnSpc>
            </a:pPr>
            <a:r>
              <a:rPr lang="en-US" sz="4500">
                <a:solidFill>
                  <a:srgbClr val="FFFFFF"/>
                </a:solidFill>
                <a:latin typeface="Arimo Bold"/>
                <a:ea typeface="Arimo Bold"/>
                <a:cs typeface="Arimo Bold"/>
                <a:sym typeface="Arimo Bold"/>
              </a:rPr>
              <a:t>Oleh : </a:t>
            </a:r>
          </a:p>
          <a:p>
            <a:pPr algn="ctr">
              <a:lnSpc>
                <a:spcPts val="6300"/>
              </a:lnSpc>
              <a:spcBef>
                <a:spcPct val="0"/>
              </a:spcBef>
            </a:pPr>
            <a:r>
              <a:rPr lang="en-US" sz="4500">
                <a:solidFill>
                  <a:srgbClr val="FFFFFF"/>
                </a:solidFill>
                <a:latin typeface="Arimo Bold"/>
                <a:ea typeface="Arimo Bold"/>
                <a:cs typeface="Arimo Bold"/>
                <a:sym typeface="Arimo Bold"/>
              </a:rPr>
              <a:t>Dr. Jumiati Siska, M. TPd </a:t>
            </a:r>
          </a:p>
        </p:txBody>
      </p:sp>
      <p:sp>
        <p:nvSpPr>
          <p:cNvPr name="TextBox 15" id="15"/>
          <p:cNvSpPr txBox="true"/>
          <p:nvPr/>
        </p:nvSpPr>
        <p:spPr>
          <a:xfrm rot="0">
            <a:off x="3663287" y="2315974"/>
            <a:ext cx="12474679" cy="1600200"/>
          </a:xfrm>
          <a:prstGeom prst="rect">
            <a:avLst/>
          </a:prstGeom>
        </p:spPr>
        <p:txBody>
          <a:bodyPr anchor="t" rtlCol="false" tIns="0" lIns="0" bIns="0" rIns="0">
            <a:spAutoFit/>
          </a:bodyPr>
          <a:lstStyle/>
          <a:p>
            <a:pPr algn="ctr">
              <a:lnSpc>
                <a:spcPts val="6300"/>
              </a:lnSpc>
              <a:spcBef>
                <a:spcPct val="0"/>
              </a:spcBef>
            </a:pPr>
            <a:r>
              <a:rPr lang="en-US" sz="4500">
                <a:solidFill>
                  <a:srgbClr val="FFFFFF"/>
                </a:solidFill>
                <a:latin typeface="Arimo Bold"/>
                <a:ea typeface="Arimo Bold"/>
                <a:cs typeface="Arimo Bold"/>
                <a:sym typeface="Arimo Bold"/>
              </a:rPr>
              <a:t>MATA KULIAH KEWIRAUSAHAAN</a:t>
            </a:r>
          </a:p>
          <a:p>
            <a:pPr algn="ctr">
              <a:lnSpc>
                <a:spcPts val="6300"/>
              </a:lnSpc>
              <a:spcBef>
                <a:spcPct val="0"/>
              </a:spcBef>
            </a:pPr>
            <a:r>
              <a:rPr lang="en-US" sz="4500">
                <a:solidFill>
                  <a:srgbClr val="FFFFFF"/>
                </a:solidFill>
                <a:latin typeface="Arimo Bold"/>
                <a:ea typeface="Arimo Bold"/>
                <a:cs typeface="Arimo Bold"/>
                <a:sym typeface="Arimo Bold"/>
              </a:rPr>
              <a:t>Memahami Kompetensi Kewirausahaan</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23354B"/>
        </a:solidFill>
      </p:bgPr>
    </p:bg>
    <p:spTree>
      <p:nvGrpSpPr>
        <p:cNvPr id="1" name=""/>
        <p:cNvGrpSpPr/>
        <p:nvPr/>
      </p:nvGrpSpPr>
      <p:grpSpPr>
        <a:xfrm>
          <a:off x="0" y="0"/>
          <a:ext cx="0" cy="0"/>
          <a:chOff x="0" y="0"/>
          <a:chExt cx="0" cy="0"/>
        </a:xfrm>
      </p:grpSpPr>
      <p:grpSp>
        <p:nvGrpSpPr>
          <p:cNvPr name="Group 2" id="2"/>
          <p:cNvGrpSpPr/>
          <p:nvPr/>
        </p:nvGrpSpPr>
        <p:grpSpPr>
          <a:xfrm rot="0">
            <a:off x="1028700" y="2830245"/>
            <a:ext cx="16230600" cy="6428055"/>
            <a:chOff x="0" y="0"/>
            <a:chExt cx="4274726" cy="1692986"/>
          </a:xfrm>
        </p:grpSpPr>
        <p:sp>
          <p:nvSpPr>
            <p:cNvPr name="Freeform 3" id="3"/>
            <p:cNvSpPr/>
            <p:nvPr/>
          </p:nvSpPr>
          <p:spPr>
            <a:xfrm flipH="false" flipV="false" rot="0">
              <a:off x="0" y="0"/>
              <a:ext cx="4274726" cy="1692986"/>
            </a:xfrm>
            <a:custGeom>
              <a:avLst/>
              <a:gdLst/>
              <a:ahLst/>
              <a:cxnLst/>
              <a:rect r="r" b="b" t="t" l="l"/>
              <a:pathLst>
                <a:path h="1692986" w="4274726">
                  <a:moveTo>
                    <a:pt x="0" y="0"/>
                  </a:moveTo>
                  <a:lnTo>
                    <a:pt x="4274726" y="0"/>
                  </a:lnTo>
                  <a:lnTo>
                    <a:pt x="4274726" y="1692986"/>
                  </a:lnTo>
                  <a:lnTo>
                    <a:pt x="0" y="1692986"/>
                  </a:lnTo>
                  <a:close/>
                </a:path>
              </a:pathLst>
            </a:custGeom>
            <a:solidFill>
              <a:srgbClr val="FFFFFF"/>
            </a:solidFill>
          </p:spPr>
        </p:sp>
        <p:sp>
          <p:nvSpPr>
            <p:cNvPr name="TextBox 4" id="4"/>
            <p:cNvSpPr txBox="true"/>
            <p:nvPr/>
          </p:nvSpPr>
          <p:spPr>
            <a:xfrm>
              <a:off x="0" y="-47625"/>
              <a:ext cx="4274726" cy="1740611"/>
            </a:xfrm>
            <a:prstGeom prst="rect">
              <a:avLst/>
            </a:prstGeom>
          </p:spPr>
          <p:txBody>
            <a:bodyPr anchor="ctr" rtlCol="false" tIns="50800" lIns="50800" bIns="50800" rIns="50800"/>
            <a:lstStyle/>
            <a:p>
              <a:pPr algn="ctr">
                <a:lnSpc>
                  <a:spcPts val="2659"/>
                </a:lnSpc>
              </a:pPr>
            </a:p>
          </p:txBody>
        </p:sp>
      </p:grpSp>
      <p:sp>
        <p:nvSpPr>
          <p:cNvPr name="TextBox 5" id="5"/>
          <p:cNvSpPr txBox="true"/>
          <p:nvPr/>
        </p:nvSpPr>
        <p:spPr>
          <a:xfrm rot="0">
            <a:off x="1028700" y="2672586"/>
            <a:ext cx="16230600" cy="7055484"/>
          </a:xfrm>
          <a:prstGeom prst="rect">
            <a:avLst/>
          </a:prstGeom>
        </p:spPr>
        <p:txBody>
          <a:bodyPr anchor="t" rtlCol="false" tIns="0" lIns="0" bIns="0" rIns="0">
            <a:spAutoFit/>
          </a:bodyPr>
          <a:lstStyle/>
          <a:p>
            <a:pPr algn="just">
              <a:lnSpc>
                <a:spcPts val="4340"/>
              </a:lnSpc>
            </a:pPr>
            <a:r>
              <a:rPr lang="en-US" sz="3100">
                <a:solidFill>
                  <a:srgbClr val="23354B"/>
                </a:solidFill>
                <a:latin typeface="Arimo"/>
                <a:ea typeface="Arimo"/>
                <a:cs typeface="Arimo"/>
                <a:sym typeface="Arimo"/>
              </a:rPr>
              <a:t>•Kewirausahaan atau entrepreneurship berasal dari bahasa Perancis, yaitu perantara</a:t>
            </a:r>
          </a:p>
          <a:p>
            <a:pPr algn="just">
              <a:lnSpc>
                <a:spcPts val="4340"/>
              </a:lnSpc>
            </a:pPr>
            <a:r>
              <a:rPr lang="en-US" sz="3100">
                <a:solidFill>
                  <a:srgbClr val="23354B"/>
                </a:solidFill>
                <a:latin typeface="Arimo"/>
                <a:ea typeface="Arimo"/>
                <a:cs typeface="Arimo"/>
                <a:sym typeface="Arimo"/>
              </a:rPr>
              <a:t>•Kewirausahaan adalah suatu nilai yang diwujudkan dalam perilaku yang dijadikan dasar sumber daya, tenaga penggerak, tujuan, siasat, kiat, proses dan hasil bisnis (Achmad Sanusi, 2018). </a:t>
            </a:r>
          </a:p>
          <a:p>
            <a:pPr algn="just">
              <a:lnSpc>
                <a:spcPts val="4340"/>
              </a:lnSpc>
            </a:pPr>
            <a:r>
              <a:rPr lang="en-US" sz="3100">
                <a:solidFill>
                  <a:srgbClr val="23354B"/>
                </a:solidFill>
                <a:latin typeface="Arimo"/>
                <a:ea typeface="Arimo"/>
                <a:cs typeface="Arimo"/>
                <a:sym typeface="Arimo"/>
              </a:rPr>
              <a:t>•Kewirausahaan adalah suatu proses penerapan kreativitas dan inovasi dalam memecahkan persoalan dan menemukan peluang untuk memperbaiki kehidupan. (Zimmerer, 2020). </a:t>
            </a:r>
          </a:p>
          <a:p>
            <a:pPr algn="just">
              <a:lnSpc>
                <a:spcPts val="4340"/>
              </a:lnSpc>
            </a:pPr>
            <a:r>
              <a:rPr lang="en-US" sz="3100">
                <a:solidFill>
                  <a:srgbClr val="23354B"/>
                </a:solidFill>
                <a:latin typeface="Arimo"/>
                <a:ea typeface="Arimo"/>
                <a:cs typeface="Arimo"/>
                <a:sym typeface="Arimo"/>
              </a:rPr>
              <a:t>•Kewirausahaan adalah semangat, sikap, perilaku, dan kemampuan seseorang dalam menangani usaha atau kegiatan yang mengarah pada upaya mencari, menciptakan, serta menerapkan cara kerja, teknologi dan produk baru dengan meningkatkan efisiensi dalam rangka memberikan pelayanan yang lebih baik dan atau memperoleh keuntungan yang lebih besar. (Keputusan Menteri Koperasi dan Pembinaan Pengusaha Kecil Nomor 961/ KEP/M/XI/2009). </a:t>
            </a:r>
          </a:p>
          <a:p>
            <a:pPr algn="just">
              <a:lnSpc>
                <a:spcPts val="4340"/>
              </a:lnSpc>
              <a:spcBef>
                <a:spcPct val="0"/>
              </a:spcBef>
            </a:pPr>
          </a:p>
        </p:txBody>
      </p:sp>
      <p:sp>
        <p:nvSpPr>
          <p:cNvPr name="Freeform 6" id="6"/>
          <p:cNvSpPr/>
          <p:nvPr/>
        </p:nvSpPr>
        <p:spPr>
          <a:xfrm flipH="false" flipV="false" rot="0">
            <a:off x="16621852" y="0"/>
            <a:ext cx="1487448" cy="1929472"/>
          </a:xfrm>
          <a:custGeom>
            <a:avLst/>
            <a:gdLst/>
            <a:ahLst/>
            <a:cxnLst/>
            <a:rect r="r" b="b" t="t" l="l"/>
            <a:pathLst>
              <a:path h="1929472" w="1487448">
                <a:moveTo>
                  <a:pt x="0" y="0"/>
                </a:moveTo>
                <a:lnTo>
                  <a:pt x="1487448" y="0"/>
                </a:lnTo>
                <a:lnTo>
                  <a:pt x="1487448" y="1929472"/>
                </a:lnTo>
                <a:lnTo>
                  <a:pt x="0" y="192947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7" id="7"/>
          <p:cNvSpPr txBox="true"/>
          <p:nvPr/>
        </p:nvSpPr>
        <p:spPr>
          <a:xfrm rot="0">
            <a:off x="0" y="933450"/>
            <a:ext cx="17706205" cy="1815336"/>
          </a:xfrm>
          <a:prstGeom prst="rect">
            <a:avLst/>
          </a:prstGeom>
        </p:spPr>
        <p:txBody>
          <a:bodyPr anchor="t" rtlCol="false" tIns="0" lIns="0" bIns="0" rIns="0">
            <a:spAutoFit/>
          </a:bodyPr>
          <a:lstStyle/>
          <a:p>
            <a:pPr algn="ctr">
              <a:lnSpc>
                <a:spcPts val="7321"/>
              </a:lnSpc>
            </a:pPr>
            <a:r>
              <a:rPr lang="en-US" sz="5229">
                <a:solidFill>
                  <a:srgbClr val="FFFFFF"/>
                </a:solidFill>
                <a:latin typeface="League Spartan"/>
                <a:ea typeface="League Spartan"/>
                <a:cs typeface="League Spartan"/>
                <a:sym typeface="League Spartan"/>
              </a:rPr>
              <a:t>Pengertian </a:t>
            </a:r>
          </a:p>
          <a:p>
            <a:pPr algn="ctr">
              <a:lnSpc>
                <a:spcPts val="7321"/>
              </a:lnSpc>
              <a:spcBef>
                <a:spcPct val="0"/>
              </a:spcBef>
            </a:pPr>
            <a:r>
              <a:rPr lang="en-US" sz="5229">
                <a:solidFill>
                  <a:srgbClr val="FFFFFF"/>
                </a:solidFill>
                <a:latin typeface="League Spartan"/>
                <a:ea typeface="League Spartan"/>
                <a:cs typeface="League Spartan"/>
                <a:sym typeface="League Spartan"/>
              </a:rPr>
              <a:t>wiraushaa, Kewirausahaan dan Wiraswasta</a:t>
            </a:r>
          </a:p>
        </p:txBody>
      </p:sp>
      <p:sp>
        <p:nvSpPr>
          <p:cNvPr name="Freeform 8" id="8"/>
          <p:cNvSpPr/>
          <p:nvPr/>
        </p:nvSpPr>
        <p:spPr>
          <a:xfrm flipH="false" flipV="false" rot="0">
            <a:off x="-297060" y="8718195"/>
            <a:ext cx="1487448" cy="1929472"/>
          </a:xfrm>
          <a:custGeom>
            <a:avLst/>
            <a:gdLst/>
            <a:ahLst/>
            <a:cxnLst/>
            <a:rect r="r" b="b" t="t" l="l"/>
            <a:pathLst>
              <a:path h="1929472" w="1487448">
                <a:moveTo>
                  <a:pt x="0" y="0"/>
                </a:moveTo>
                <a:lnTo>
                  <a:pt x="1487448" y="0"/>
                </a:lnTo>
                <a:lnTo>
                  <a:pt x="1487448" y="1929472"/>
                </a:lnTo>
                <a:lnTo>
                  <a:pt x="0" y="192947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false" flipV="false" rot="5400000">
            <a:off x="807907" y="-438134"/>
            <a:ext cx="764962" cy="2168706"/>
          </a:xfrm>
          <a:custGeom>
            <a:avLst/>
            <a:gdLst/>
            <a:ahLst/>
            <a:cxnLst/>
            <a:rect r="r" b="b" t="t" l="l"/>
            <a:pathLst>
              <a:path h="2168706" w="764962">
                <a:moveTo>
                  <a:pt x="0" y="0"/>
                </a:moveTo>
                <a:lnTo>
                  <a:pt x="764962" y="0"/>
                </a:lnTo>
                <a:lnTo>
                  <a:pt x="764962" y="2168706"/>
                </a:lnTo>
                <a:lnTo>
                  <a:pt x="0" y="216870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0" id="10"/>
          <p:cNvSpPr/>
          <p:nvPr/>
        </p:nvSpPr>
        <p:spPr>
          <a:xfrm flipH="true" flipV="true" rot="5400000">
            <a:off x="16239371" y="8665253"/>
            <a:ext cx="764962" cy="2168706"/>
          </a:xfrm>
          <a:custGeom>
            <a:avLst/>
            <a:gdLst/>
            <a:ahLst/>
            <a:cxnLst/>
            <a:rect r="r" b="b" t="t" l="l"/>
            <a:pathLst>
              <a:path h="2168706" w="764962">
                <a:moveTo>
                  <a:pt x="764962" y="2168706"/>
                </a:moveTo>
                <a:lnTo>
                  <a:pt x="0" y="2168706"/>
                </a:lnTo>
                <a:lnTo>
                  <a:pt x="0" y="0"/>
                </a:lnTo>
                <a:lnTo>
                  <a:pt x="764962" y="0"/>
                </a:lnTo>
                <a:lnTo>
                  <a:pt x="764962" y="2168706"/>
                </a:lnTo>
                <a:close/>
              </a:path>
            </a:pathLst>
          </a:custGeom>
          <a:blipFill>
            <a:blip r:embed="rId4">
              <a:extLst>
                <a:ext uri="{96DAC541-7B7A-43D3-8B79-37D633B846F1}">
                  <asvg:svgBlip xmlns:asvg="http://schemas.microsoft.com/office/drawing/2016/SVG/main" r:embed="rId5"/>
                </a:ext>
              </a:extLst>
            </a:blip>
            <a:stretch>
              <a:fillRect l="0" t="0" r="0" b="0"/>
            </a:stretch>
          </a:blip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5815150"/>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45554"/>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6364972" y="-99442"/>
            <a:ext cx="7071310" cy="6868010"/>
          </a:xfrm>
          <a:custGeom>
            <a:avLst/>
            <a:gdLst/>
            <a:ahLst/>
            <a:cxnLst/>
            <a:rect r="r" b="b" t="t" l="l"/>
            <a:pathLst>
              <a:path h="6868010" w="7071310">
                <a:moveTo>
                  <a:pt x="0" y="0"/>
                </a:moveTo>
                <a:lnTo>
                  <a:pt x="7071310" y="0"/>
                </a:lnTo>
                <a:lnTo>
                  <a:pt x="7071310" y="6868011"/>
                </a:lnTo>
                <a:lnTo>
                  <a:pt x="0" y="68680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13816380" y="5585646"/>
            <a:ext cx="7071310" cy="6868010"/>
          </a:xfrm>
          <a:custGeom>
            <a:avLst/>
            <a:gdLst/>
            <a:ahLst/>
            <a:cxnLst/>
            <a:rect r="r" b="b" t="t" l="l"/>
            <a:pathLst>
              <a:path h="6868010" w="7071310">
                <a:moveTo>
                  <a:pt x="0" y="0"/>
                </a:moveTo>
                <a:lnTo>
                  <a:pt x="7071311" y="0"/>
                </a:lnTo>
                <a:lnTo>
                  <a:pt x="7071311"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6908190" y="5700398"/>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false" flipV="false" rot="0">
            <a:off x="770330" y="2763102"/>
            <a:ext cx="12097519" cy="4836372"/>
          </a:xfrm>
          <a:custGeom>
            <a:avLst/>
            <a:gdLst/>
            <a:ahLst/>
            <a:cxnLst/>
            <a:rect r="r" b="b" t="t" l="l"/>
            <a:pathLst>
              <a:path h="4836372" w="12097519">
                <a:moveTo>
                  <a:pt x="0" y="0"/>
                </a:moveTo>
                <a:lnTo>
                  <a:pt x="12097518" y="0"/>
                </a:lnTo>
                <a:lnTo>
                  <a:pt x="12097518" y="4836372"/>
                </a:lnTo>
                <a:lnTo>
                  <a:pt x="0" y="4836372"/>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8" id="8"/>
          <p:cNvSpPr/>
          <p:nvPr/>
        </p:nvSpPr>
        <p:spPr>
          <a:xfrm flipH="false" flipV="false" rot="0">
            <a:off x="12729943" y="-153329"/>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9" id="9"/>
          <p:cNvSpPr txBox="true"/>
          <p:nvPr/>
        </p:nvSpPr>
        <p:spPr>
          <a:xfrm rot="0">
            <a:off x="3015109" y="615247"/>
            <a:ext cx="12257782" cy="1708151"/>
          </a:xfrm>
          <a:prstGeom prst="rect">
            <a:avLst/>
          </a:prstGeom>
        </p:spPr>
        <p:txBody>
          <a:bodyPr anchor="t" rtlCol="false" tIns="0" lIns="0" bIns="0" rIns="0">
            <a:spAutoFit/>
          </a:bodyPr>
          <a:lstStyle/>
          <a:p>
            <a:pPr algn="ctr">
              <a:lnSpc>
                <a:spcPts val="13999"/>
              </a:lnSpc>
              <a:spcBef>
                <a:spcPct val="0"/>
              </a:spcBef>
            </a:pPr>
            <a:r>
              <a:rPr lang="en-US" sz="9999">
                <a:solidFill>
                  <a:srgbClr val="23354B"/>
                </a:solidFill>
                <a:latin typeface="League Spartan"/>
                <a:ea typeface="League Spartan"/>
                <a:cs typeface="League Spartan"/>
                <a:sym typeface="League Spartan"/>
              </a:rPr>
              <a:t>KEWIRAUSAHAAN</a:t>
            </a:r>
          </a:p>
        </p:txBody>
      </p:sp>
      <p:sp>
        <p:nvSpPr>
          <p:cNvPr name="Freeform 10" id="10"/>
          <p:cNvSpPr/>
          <p:nvPr/>
        </p:nvSpPr>
        <p:spPr>
          <a:xfrm flipH="true" flipV="true" rot="10415535">
            <a:off x="-1217182" y="6975871"/>
            <a:ext cx="2951197" cy="3606751"/>
          </a:xfrm>
          <a:custGeom>
            <a:avLst/>
            <a:gdLst/>
            <a:ahLst/>
            <a:cxnLst/>
            <a:rect r="r" b="b" t="t" l="l"/>
            <a:pathLst>
              <a:path h="3606751" w="2951197">
                <a:moveTo>
                  <a:pt x="2951197" y="3606752"/>
                </a:moveTo>
                <a:lnTo>
                  <a:pt x="0" y="3606752"/>
                </a:lnTo>
                <a:lnTo>
                  <a:pt x="0" y="0"/>
                </a:lnTo>
                <a:lnTo>
                  <a:pt x="2951197" y="0"/>
                </a:lnTo>
                <a:lnTo>
                  <a:pt x="2951197" y="3606752"/>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1" id="11"/>
          <p:cNvSpPr/>
          <p:nvPr/>
        </p:nvSpPr>
        <p:spPr>
          <a:xfrm flipH="false" flipV="false" rot="5400000">
            <a:off x="13504607" y="2875511"/>
            <a:ext cx="949787" cy="2692695"/>
          </a:xfrm>
          <a:custGeom>
            <a:avLst/>
            <a:gdLst/>
            <a:ahLst/>
            <a:cxnLst/>
            <a:rect r="r" b="b" t="t" l="l"/>
            <a:pathLst>
              <a:path h="2692695" w="949787">
                <a:moveTo>
                  <a:pt x="0" y="0"/>
                </a:moveTo>
                <a:lnTo>
                  <a:pt x="949787" y="0"/>
                </a:lnTo>
                <a:lnTo>
                  <a:pt x="949787" y="2692695"/>
                </a:lnTo>
                <a:lnTo>
                  <a:pt x="0" y="2692695"/>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2" id="12"/>
          <p:cNvSpPr/>
          <p:nvPr/>
        </p:nvSpPr>
        <p:spPr>
          <a:xfrm flipH="false" flipV="false" rot="0">
            <a:off x="13436282" y="-1684526"/>
            <a:ext cx="6583680" cy="4114800"/>
          </a:xfrm>
          <a:custGeom>
            <a:avLst/>
            <a:gdLst/>
            <a:ahLst/>
            <a:cxnLst/>
            <a:rect r="r" b="b" t="t" l="l"/>
            <a:pathLst>
              <a:path h="4114800" w="6583680">
                <a:moveTo>
                  <a:pt x="0" y="0"/>
                </a:moveTo>
                <a:lnTo>
                  <a:pt x="6583680" y="0"/>
                </a:lnTo>
                <a:lnTo>
                  <a:pt x="6583680" y="4114800"/>
                </a:lnTo>
                <a:lnTo>
                  <a:pt x="0" y="4114800"/>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3" id="13"/>
          <p:cNvSpPr/>
          <p:nvPr/>
        </p:nvSpPr>
        <p:spPr>
          <a:xfrm flipH="false" flipV="false" rot="5400000">
            <a:off x="3940513" y="6532110"/>
            <a:ext cx="949787" cy="2692695"/>
          </a:xfrm>
          <a:custGeom>
            <a:avLst/>
            <a:gdLst/>
            <a:ahLst/>
            <a:cxnLst/>
            <a:rect r="r" b="b" t="t" l="l"/>
            <a:pathLst>
              <a:path h="2692695" w="949787">
                <a:moveTo>
                  <a:pt x="0" y="0"/>
                </a:moveTo>
                <a:lnTo>
                  <a:pt x="949787" y="0"/>
                </a:lnTo>
                <a:lnTo>
                  <a:pt x="949787" y="2692695"/>
                </a:lnTo>
                <a:lnTo>
                  <a:pt x="0" y="2692695"/>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4" id="14"/>
          <p:cNvSpPr/>
          <p:nvPr/>
        </p:nvSpPr>
        <p:spPr>
          <a:xfrm flipH="false" flipV="false" rot="0">
            <a:off x="12851979" y="5965689"/>
            <a:ext cx="4698989" cy="3649419"/>
          </a:xfrm>
          <a:custGeom>
            <a:avLst/>
            <a:gdLst/>
            <a:ahLst/>
            <a:cxnLst/>
            <a:rect r="r" b="b" t="t" l="l"/>
            <a:pathLst>
              <a:path h="3649419" w="4698989">
                <a:moveTo>
                  <a:pt x="0" y="0"/>
                </a:moveTo>
                <a:lnTo>
                  <a:pt x="4698989" y="0"/>
                </a:lnTo>
                <a:lnTo>
                  <a:pt x="4698989" y="3649419"/>
                </a:lnTo>
                <a:lnTo>
                  <a:pt x="0" y="3649419"/>
                </a:lnTo>
                <a:lnTo>
                  <a:pt x="0" y="0"/>
                </a:lnTo>
                <a:close/>
              </a:path>
            </a:pathLst>
          </a:custGeom>
          <a:blipFill>
            <a:blip r:embed="rId12"/>
            <a:stretch>
              <a:fillRect l="0" t="-14379" r="0" b="-14379"/>
            </a:stretch>
          </a:blipFill>
        </p:spPr>
      </p:sp>
      <p:sp>
        <p:nvSpPr>
          <p:cNvPr name="TextBox 15" id="15"/>
          <p:cNvSpPr txBox="true"/>
          <p:nvPr/>
        </p:nvSpPr>
        <p:spPr>
          <a:xfrm rot="0">
            <a:off x="1778019" y="3293201"/>
            <a:ext cx="9930960" cy="3126500"/>
          </a:xfrm>
          <a:prstGeom prst="rect">
            <a:avLst/>
          </a:prstGeom>
        </p:spPr>
        <p:txBody>
          <a:bodyPr anchor="t" rtlCol="false" tIns="0" lIns="0" bIns="0" rIns="0">
            <a:spAutoFit/>
          </a:bodyPr>
          <a:lstStyle/>
          <a:p>
            <a:pPr algn="just">
              <a:lnSpc>
                <a:spcPts val="4914"/>
              </a:lnSpc>
              <a:spcBef>
                <a:spcPct val="0"/>
              </a:spcBef>
            </a:pPr>
            <a:r>
              <a:rPr lang="en-US" sz="3510">
                <a:solidFill>
                  <a:srgbClr val="FFFFFF"/>
                </a:solidFill>
                <a:latin typeface="Arimo"/>
                <a:ea typeface="Arimo"/>
                <a:cs typeface="Arimo"/>
                <a:sym typeface="Arimo"/>
              </a:rPr>
              <a:t>Merupakan Sikap Mental Dan JiwaYang Selalu Aktif, Kreatif, Berdaya, Bercipta, Berkarsa Dan Bersahaja Dalam Berusaha Dalam Rangka Meningkatkan Pendapatan Dalam Kegiatan Usahanya Atau Kiprahnya.</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5815150"/>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45554"/>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6364972" y="-99442"/>
            <a:ext cx="7071310" cy="6868010"/>
          </a:xfrm>
          <a:custGeom>
            <a:avLst/>
            <a:gdLst/>
            <a:ahLst/>
            <a:cxnLst/>
            <a:rect r="r" b="b" t="t" l="l"/>
            <a:pathLst>
              <a:path h="6868010" w="7071310">
                <a:moveTo>
                  <a:pt x="0" y="0"/>
                </a:moveTo>
                <a:lnTo>
                  <a:pt x="7071310" y="0"/>
                </a:lnTo>
                <a:lnTo>
                  <a:pt x="7071310" y="6868011"/>
                </a:lnTo>
                <a:lnTo>
                  <a:pt x="0" y="68680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13816380" y="5585646"/>
            <a:ext cx="7071310" cy="6868010"/>
          </a:xfrm>
          <a:custGeom>
            <a:avLst/>
            <a:gdLst/>
            <a:ahLst/>
            <a:cxnLst/>
            <a:rect r="r" b="b" t="t" l="l"/>
            <a:pathLst>
              <a:path h="6868010" w="7071310">
                <a:moveTo>
                  <a:pt x="0" y="0"/>
                </a:moveTo>
                <a:lnTo>
                  <a:pt x="7071311" y="0"/>
                </a:lnTo>
                <a:lnTo>
                  <a:pt x="7071311"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6908190" y="5700398"/>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false" flipV="false" rot="0">
            <a:off x="13436282" y="-1684526"/>
            <a:ext cx="6583680" cy="4114800"/>
          </a:xfrm>
          <a:custGeom>
            <a:avLst/>
            <a:gdLst/>
            <a:ahLst/>
            <a:cxnLst/>
            <a:rect r="r" b="b" t="t" l="l"/>
            <a:pathLst>
              <a:path h="4114800" w="6583680">
                <a:moveTo>
                  <a:pt x="0" y="0"/>
                </a:moveTo>
                <a:lnTo>
                  <a:pt x="6583680" y="0"/>
                </a:lnTo>
                <a:lnTo>
                  <a:pt x="658368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8" id="8"/>
          <p:cNvSpPr/>
          <p:nvPr/>
        </p:nvSpPr>
        <p:spPr>
          <a:xfrm flipH="false" flipV="false" rot="0">
            <a:off x="12729943" y="-153329"/>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9" id="9"/>
          <p:cNvSpPr txBox="true"/>
          <p:nvPr/>
        </p:nvSpPr>
        <p:spPr>
          <a:xfrm rot="0">
            <a:off x="763226" y="933450"/>
            <a:ext cx="12673056" cy="785274"/>
          </a:xfrm>
          <a:prstGeom prst="rect">
            <a:avLst/>
          </a:prstGeom>
        </p:spPr>
        <p:txBody>
          <a:bodyPr anchor="t" rtlCol="false" tIns="0" lIns="0" bIns="0" rIns="0">
            <a:spAutoFit/>
          </a:bodyPr>
          <a:lstStyle/>
          <a:p>
            <a:pPr algn="ctr">
              <a:lnSpc>
                <a:spcPts val="6365"/>
              </a:lnSpc>
              <a:spcBef>
                <a:spcPct val="0"/>
              </a:spcBef>
            </a:pPr>
            <a:r>
              <a:rPr lang="en-US" sz="4546">
                <a:solidFill>
                  <a:srgbClr val="EEA698"/>
                </a:solidFill>
                <a:latin typeface="League Spartan"/>
                <a:ea typeface="League Spartan"/>
                <a:cs typeface="League Spartan"/>
                <a:sym typeface="League Spartan"/>
              </a:rPr>
              <a:t> Wirausaha   Atau   Entrepreneur</a:t>
            </a:r>
          </a:p>
        </p:txBody>
      </p:sp>
      <p:sp>
        <p:nvSpPr>
          <p:cNvPr name="Freeform 10" id="10"/>
          <p:cNvSpPr/>
          <p:nvPr/>
        </p:nvSpPr>
        <p:spPr>
          <a:xfrm flipH="true" flipV="true" rot="10415535">
            <a:off x="-1217182" y="6975871"/>
            <a:ext cx="2951197" cy="3606751"/>
          </a:xfrm>
          <a:custGeom>
            <a:avLst/>
            <a:gdLst/>
            <a:ahLst/>
            <a:cxnLst/>
            <a:rect r="r" b="b" t="t" l="l"/>
            <a:pathLst>
              <a:path h="3606751" w="2951197">
                <a:moveTo>
                  <a:pt x="2951197" y="3606752"/>
                </a:moveTo>
                <a:lnTo>
                  <a:pt x="0" y="3606752"/>
                </a:lnTo>
                <a:lnTo>
                  <a:pt x="0" y="0"/>
                </a:lnTo>
                <a:lnTo>
                  <a:pt x="2951197" y="0"/>
                </a:lnTo>
                <a:lnTo>
                  <a:pt x="2951197" y="3606752"/>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1" id="11"/>
          <p:cNvSpPr/>
          <p:nvPr/>
        </p:nvSpPr>
        <p:spPr>
          <a:xfrm flipH="false" flipV="false" rot="5400000">
            <a:off x="15790705" y="8427861"/>
            <a:ext cx="949787" cy="2692695"/>
          </a:xfrm>
          <a:custGeom>
            <a:avLst/>
            <a:gdLst/>
            <a:ahLst/>
            <a:cxnLst/>
            <a:rect r="r" b="b" t="t" l="l"/>
            <a:pathLst>
              <a:path h="2692695" w="949787">
                <a:moveTo>
                  <a:pt x="0" y="0"/>
                </a:moveTo>
                <a:lnTo>
                  <a:pt x="949787" y="0"/>
                </a:lnTo>
                <a:lnTo>
                  <a:pt x="949787" y="2692695"/>
                </a:lnTo>
                <a:lnTo>
                  <a:pt x="0" y="2692695"/>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2" id="12"/>
          <p:cNvSpPr/>
          <p:nvPr/>
        </p:nvSpPr>
        <p:spPr>
          <a:xfrm flipH="false" flipV="false" rot="0">
            <a:off x="-589906" y="4844680"/>
            <a:ext cx="7224104" cy="7197834"/>
          </a:xfrm>
          <a:custGeom>
            <a:avLst/>
            <a:gdLst/>
            <a:ahLst/>
            <a:cxnLst/>
            <a:rect r="r" b="b" t="t" l="l"/>
            <a:pathLst>
              <a:path h="7197834" w="7224104">
                <a:moveTo>
                  <a:pt x="0" y="0"/>
                </a:moveTo>
                <a:lnTo>
                  <a:pt x="7224104" y="0"/>
                </a:lnTo>
                <a:lnTo>
                  <a:pt x="7224104" y="7197835"/>
                </a:lnTo>
                <a:lnTo>
                  <a:pt x="0" y="7197835"/>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3" id="13"/>
          <p:cNvSpPr/>
          <p:nvPr/>
        </p:nvSpPr>
        <p:spPr>
          <a:xfrm flipH="false" flipV="false" rot="0">
            <a:off x="9203874" y="-1572684"/>
            <a:ext cx="14368909" cy="14316659"/>
          </a:xfrm>
          <a:custGeom>
            <a:avLst/>
            <a:gdLst/>
            <a:ahLst/>
            <a:cxnLst/>
            <a:rect r="r" b="b" t="t" l="l"/>
            <a:pathLst>
              <a:path h="14316659" w="14368909">
                <a:moveTo>
                  <a:pt x="0" y="0"/>
                </a:moveTo>
                <a:lnTo>
                  <a:pt x="14368909" y="0"/>
                </a:lnTo>
                <a:lnTo>
                  <a:pt x="14368909" y="14316659"/>
                </a:lnTo>
                <a:lnTo>
                  <a:pt x="0" y="14316659"/>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TextBox 14" id="14"/>
          <p:cNvSpPr txBox="true"/>
          <p:nvPr/>
        </p:nvSpPr>
        <p:spPr>
          <a:xfrm rot="0">
            <a:off x="9517204" y="1604424"/>
            <a:ext cx="10035196" cy="5600700"/>
          </a:xfrm>
          <a:prstGeom prst="rect">
            <a:avLst/>
          </a:prstGeom>
        </p:spPr>
        <p:txBody>
          <a:bodyPr anchor="t" rtlCol="false" tIns="0" lIns="0" bIns="0" rIns="0">
            <a:spAutoFit/>
          </a:bodyPr>
          <a:lstStyle/>
          <a:p>
            <a:pPr algn="just">
              <a:lnSpc>
                <a:spcPts val="6300"/>
              </a:lnSpc>
              <a:spcBef>
                <a:spcPct val="0"/>
              </a:spcBef>
            </a:pPr>
            <a:r>
              <a:rPr lang="en-US" sz="4500">
                <a:solidFill>
                  <a:srgbClr val="9E4A3E"/>
                </a:solidFill>
                <a:latin typeface="Arimo Bold"/>
                <a:ea typeface="Arimo Bold"/>
                <a:cs typeface="Arimo Bold"/>
                <a:sym typeface="Arimo Bold"/>
              </a:rPr>
              <a:t>Mereka Yang Selalu Bekerja Keras Dan Kreatif Untuk Mencari Peluang Bisnis, Mendayagunakan Peluang Yang Diperoleh, Dan Kemudian Merekayasa Penciptaan Alternatif Sebagai Peluang Bisnis Baru Dengan Faktor Keunggulan </a:t>
            </a:r>
          </a:p>
        </p:txBody>
      </p:sp>
      <p:sp>
        <p:nvSpPr>
          <p:cNvPr name="TextBox 15" id="15"/>
          <p:cNvSpPr txBox="true"/>
          <p:nvPr/>
        </p:nvSpPr>
        <p:spPr>
          <a:xfrm rot="0">
            <a:off x="258417" y="5518971"/>
            <a:ext cx="7963701" cy="4032213"/>
          </a:xfrm>
          <a:prstGeom prst="rect">
            <a:avLst/>
          </a:prstGeom>
        </p:spPr>
        <p:txBody>
          <a:bodyPr anchor="t" rtlCol="false" tIns="0" lIns="0" bIns="0" rIns="0">
            <a:spAutoFit/>
          </a:bodyPr>
          <a:lstStyle/>
          <a:p>
            <a:pPr algn="just">
              <a:lnSpc>
                <a:spcPts val="4027"/>
              </a:lnSpc>
            </a:pPr>
            <a:r>
              <a:rPr lang="en-US" sz="2876">
                <a:solidFill>
                  <a:srgbClr val="23354B"/>
                </a:solidFill>
                <a:latin typeface="Arimo Bold"/>
                <a:ea typeface="Arimo Bold"/>
                <a:cs typeface="Arimo Bold"/>
                <a:sym typeface="Arimo Bold"/>
              </a:rPr>
              <a:t>•Jadi Wirausaha Itu Mengarah Kepada Orang Yang Melakukan Usaha/Kegiatan Sendiri Dengan Segala Kemampuan Yang Dimilikinya. Sedangkan Kewirausahaan Menunjuk Kepada Sikap Mental Yang Dimiliki Seorang Wirausaha Dalam Melaksanakan Usaha/Kegiatan.</a:t>
            </a:r>
          </a:p>
          <a:p>
            <a:pPr algn="just">
              <a:lnSpc>
                <a:spcPts val="4027"/>
              </a:lnSpc>
              <a:spcBef>
                <a:spcPct val="0"/>
              </a:spcBef>
            </a:pP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5815150"/>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45554"/>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6364972" y="-99442"/>
            <a:ext cx="7071310" cy="6868010"/>
          </a:xfrm>
          <a:custGeom>
            <a:avLst/>
            <a:gdLst/>
            <a:ahLst/>
            <a:cxnLst/>
            <a:rect r="r" b="b" t="t" l="l"/>
            <a:pathLst>
              <a:path h="6868010" w="7071310">
                <a:moveTo>
                  <a:pt x="0" y="0"/>
                </a:moveTo>
                <a:lnTo>
                  <a:pt x="7071310" y="0"/>
                </a:lnTo>
                <a:lnTo>
                  <a:pt x="7071310" y="6868011"/>
                </a:lnTo>
                <a:lnTo>
                  <a:pt x="0" y="68680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13816380" y="5585646"/>
            <a:ext cx="7071310" cy="6868010"/>
          </a:xfrm>
          <a:custGeom>
            <a:avLst/>
            <a:gdLst/>
            <a:ahLst/>
            <a:cxnLst/>
            <a:rect r="r" b="b" t="t" l="l"/>
            <a:pathLst>
              <a:path h="6868010" w="7071310">
                <a:moveTo>
                  <a:pt x="0" y="0"/>
                </a:moveTo>
                <a:lnTo>
                  <a:pt x="7071311" y="0"/>
                </a:lnTo>
                <a:lnTo>
                  <a:pt x="7071311"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6908190" y="5700398"/>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false" flipV="false" rot="0">
            <a:off x="13436282" y="-1684526"/>
            <a:ext cx="6583680" cy="4114800"/>
          </a:xfrm>
          <a:custGeom>
            <a:avLst/>
            <a:gdLst/>
            <a:ahLst/>
            <a:cxnLst/>
            <a:rect r="r" b="b" t="t" l="l"/>
            <a:pathLst>
              <a:path h="4114800" w="6583680">
                <a:moveTo>
                  <a:pt x="0" y="0"/>
                </a:moveTo>
                <a:lnTo>
                  <a:pt x="6583680" y="0"/>
                </a:lnTo>
                <a:lnTo>
                  <a:pt x="658368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8" id="8"/>
          <p:cNvSpPr/>
          <p:nvPr/>
        </p:nvSpPr>
        <p:spPr>
          <a:xfrm flipH="false" flipV="false" rot="0">
            <a:off x="12729943" y="-153329"/>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true" flipV="true" rot="10415535">
            <a:off x="-1217182" y="6975871"/>
            <a:ext cx="2951197" cy="3606751"/>
          </a:xfrm>
          <a:custGeom>
            <a:avLst/>
            <a:gdLst/>
            <a:ahLst/>
            <a:cxnLst/>
            <a:rect r="r" b="b" t="t" l="l"/>
            <a:pathLst>
              <a:path h="3606751" w="2951197">
                <a:moveTo>
                  <a:pt x="2951197" y="3606752"/>
                </a:moveTo>
                <a:lnTo>
                  <a:pt x="0" y="3606752"/>
                </a:lnTo>
                <a:lnTo>
                  <a:pt x="0" y="0"/>
                </a:lnTo>
                <a:lnTo>
                  <a:pt x="2951197" y="0"/>
                </a:lnTo>
                <a:lnTo>
                  <a:pt x="2951197" y="3606752"/>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0" id="10"/>
          <p:cNvSpPr/>
          <p:nvPr/>
        </p:nvSpPr>
        <p:spPr>
          <a:xfrm flipH="false" flipV="false" rot="5400000">
            <a:off x="16161927" y="8557580"/>
            <a:ext cx="901902" cy="2556938"/>
          </a:xfrm>
          <a:custGeom>
            <a:avLst/>
            <a:gdLst/>
            <a:ahLst/>
            <a:cxnLst/>
            <a:rect r="r" b="b" t="t" l="l"/>
            <a:pathLst>
              <a:path h="2556938" w="901902">
                <a:moveTo>
                  <a:pt x="0" y="0"/>
                </a:moveTo>
                <a:lnTo>
                  <a:pt x="901902" y="0"/>
                </a:lnTo>
                <a:lnTo>
                  <a:pt x="901902" y="2556938"/>
                </a:lnTo>
                <a:lnTo>
                  <a:pt x="0" y="255693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1" id="11"/>
          <p:cNvSpPr/>
          <p:nvPr/>
        </p:nvSpPr>
        <p:spPr>
          <a:xfrm flipH="false" flipV="false" rot="0">
            <a:off x="1402758" y="2117271"/>
            <a:ext cx="16544999" cy="7899655"/>
          </a:xfrm>
          <a:custGeom>
            <a:avLst/>
            <a:gdLst/>
            <a:ahLst/>
            <a:cxnLst/>
            <a:rect r="r" b="b" t="t" l="l"/>
            <a:pathLst>
              <a:path h="7899655" w="16544999">
                <a:moveTo>
                  <a:pt x="0" y="0"/>
                </a:moveTo>
                <a:lnTo>
                  <a:pt x="16544999" y="0"/>
                </a:lnTo>
                <a:lnTo>
                  <a:pt x="16544999" y="7899654"/>
                </a:lnTo>
                <a:lnTo>
                  <a:pt x="0" y="7899654"/>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2" id="12"/>
          <p:cNvSpPr/>
          <p:nvPr/>
        </p:nvSpPr>
        <p:spPr>
          <a:xfrm flipH="false" flipV="false" rot="0">
            <a:off x="1809824" y="5863773"/>
            <a:ext cx="7315200" cy="3492750"/>
          </a:xfrm>
          <a:custGeom>
            <a:avLst/>
            <a:gdLst/>
            <a:ahLst/>
            <a:cxnLst/>
            <a:rect r="r" b="b" t="t" l="l"/>
            <a:pathLst>
              <a:path h="3492750" w="7315200">
                <a:moveTo>
                  <a:pt x="0" y="0"/>
                </a:moveTo>
                <a:lnTo>
                  <a:pt x="7315200" y="0"/>
                </a:lnTo>
                <a:lnTo>
                  <a:pt x="7315200" y="3492750"/>
                </a:lnTo>
                <a:lnTo>
                  <a:pt x="0" y="3492750"/>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3" id="13"/>
          <p:cNvSpPr/>
          <p:nvPr/>
        </p:nvSpPr>
        <p:spPr>
          <a:xfrm flipH="false" flipV="false" rot="0">
            <a:off x="9229799" y="5863773"/>
            <a:ext cx="7315200" cy="3492750"/>
          </a:xfrm>
          <a:custGeom>
            <a:avLst/>
            <a:gdLst/>
            <a:ahLst/>
            <a:cxnLst/>
            <a:rect r="r" b="b" t="t" l="l"/>
            <a:pathLst>
              <a:path h="3492750" w="7315200">
                <a:moveTo>
                  <a:pt x="0" y="0"/>
                </a:moveTo>
                <a:lnTo>
                  <a:pt x="7315200" y="0"/>
                </a:lnTo>
                <a:lnTo>
                  <a:pt x="7315200" y="3492750"/>
                </a:lnTo>
                <a:lnTo>
                  <a:pt x="0" y="3492750"/>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TextBox 14" id="14"/>
          <p:cNvSpPr txBox="true"/>
          <p:nvPr/>
        </p:nvSpPr>
        <p:spPr>
          <a:xfrm rot="0">
            <a:off x="4226644" y="1304223"/>
            <a:ext cx="10006310" cy="800100"/>
          </a:xfrm>
          <a:prstGeom prst="rect">
            <a:avLst/>
          </a:prstGeom>
        </p:spPr>
        <p:txBody>
          <a:bodyPr anchor="t" rtlCol="false" tIns="0" lIns="0" bIns="0" rIns="0">
            <a:spAutoFit/>
          </a:bodyPr>
          <a:lstStyle/>
          <a:p>
            <a:pPr algn="ctr">
              <a:lnSpc>
                <a:spcPts val="6300"/>
              </a:lnSpc>
              <a:spcBef>
                <a:spcPct val="0"/>
              </a:spcBef>
            </a:pPr>
            <a:r>
              <a:rPr lang="en-US" sz="4500">
                <a:solidFill>
                  <a:srgbClr val="23354B"/>
                </a:solidFill>
                <a:latin typeface="Arimo Bold"/>
                <a:ea typeface="Arimo Bold"/>
                <a:cs typeface="Arimo Bold"/>
                <a:sym typeface="Arimo Bold"/>
              </a:rPr>
              <a:t>Hakikat Karakteristik Kewirausahaan</a:t>
            </a:r>
          </a:p>
        </p:txBody>
      </p:sp>
      <p:sp>
        <p:nvSpPr>
          <p:cNvPr name="TextBox 15" id="15"/>
          <p:cNvSpPr txBox="true"/>
          <p:nvPr/>
        </p:nvSpPr>
        <p:spPr>
          <a:xfrm rot="0">
            <a:off x="1660747" y="3386275"/>
            <a:ext cx="16230600" cy="2400300"/>
          </a:xfrm>
          <a:prstGeom prst="rect">
            <a:avLst/>
          </a:prstGeom>
        </p:spPr>
        <p:txBody>
          <a:bodyPr anchor="t" rtlCol="false" tIns="0" lIns="0" bIns="0" rIns="0">
            <a:spAutoFit/>
          </a:bodyPr>
          <a:lstStyle/>
          <a:p>
            <a:pPr algn="ctr">
              <a:lnSpc>
                <a:spcPts val="6300"/>
              </a:lnSpc>
              <a:spcBef>
                <a:spcPct val="0"/>
              </a:spcBef>
            </a:pPr>
            <a:r>
              <a:rPr lang="en-US" sz="4500">
                <a:solidFill>
                  <a:srgbClr val="FFFFFF"/>
                </a:solidFill>
                <a:latin typeface="Arimo Bold"/>
                <a:ea typeface="Arimo Bold"/>
                <a:cs typeface="Arimo Bold"/>
                <a:sym typeface="Arimo Bold"/>
              </a:rPr>
              <a:t>Pertama, sebagai sekumpulan kondisi yang telah diberikan atau telah ada dalam diri kita Karakter ini dianggap sebagai sesuatu yang telah ada atau kodrat(given)</a:t>
            </a:r>
          </a:p>
        </p:txBody>
      </p:sp>
      <p:sp>
        <p:nvSpPr>
          <p:cNvPr name="TextBox 16" id="16"/>
          <p:cNvSpPr txBox="true"/>
          <p:nvPr/>
        </p:nvSpPr>
        <p:spPr>
          <a:xfrm rot="0">
            <a:off x="2164345" y="6727206"/>
            <a:ext cx="15187690" cy="2666416"/>
          </a:xfrm>
          <a:prstGeom prst="rect">
            <a:avLst/>
          </a:prstGeom>
        </p:spPr>
        <p:txBody>
          <a:bodyPr anchor="t" rtlCol="false" tIns="0" lIns="0" bIns="0" rIns="0">
            <a:spAutoFit/>
          </a:bodyPr>
          <a:lstStyle/>
          <a:p>
            <a:pPr algn="just">
              <a:lnSpc>
                <a:spcPts val="5282"/>
              </a:lnSpc>
              <a:spcBef>
                <a:spcPct val="0"/>
              </a:spcBef>
            </a:pPr>
            <a:r>
              <a:rPr lang="en-US" sz="3773">
                <a:solidFill>
                  <a:srgbClr val="FFFFFF"/>
                </a:solidFill>
                <a:latin typeface="Arimo Bold"/>
                <a:ea typeface="Arimo Bold"/>
                <a:cs typeface="Arimo Bold"/>
                <a:sym typeface="Arimo Bold"/>
              </a:rPr>
              <a:t>Kedua, karakter juga dapat dipahami sebagai tingkat kekuatanmelalui cara seorang individu mampu menguasai kondisi tersebut Karakterini disebut sebagai proses yang dikehendaki (willed).</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23354B"/>
        </a:solidFill>
      </p:bgPr>
    </p:bg>
    <p:spTree>
      <p:nvGrpSpPr>
        <p:cNvPr id="1" name=""/>
        <p:cNvGrpSpPr/>
        <p:nvPr/>
      </p:nvGrpSpPr>
      <p:grpSpPr>
        <a:xfrm>
          <a:off x="0" y="0"/>
          <a:ext cx="0" cy="0"/>
          <a:chOff x="0" y="0"/>
          <a:chExt cx="0" cy="0"/>
        </a:xfrm>
      </p:grpSpPr>
      <p:sp>
        <p:nvSpPr>
          <p:cNvPr name="Freeform 2" id="2"/>
          <p:cNvSpPr/>
          <p:nvPr/>
        </p:nvSpPr>
        <p:spPr>
          <a:xfrm flipH="false" flipV="false" rot="0">
            <a:off x="16621852" y="0"/>
            <a:ext cx="1487448" cy="1929472"/>
          </a:xfrm>
          <a:custGeom>
            <a:avLst/>
            <a:gdLst/>
            <a:ahLst/>
            <a:cxnLst/>
            <a:rect r="r" b="b" t="t" l="l"/>
            <a:pathLst>
              <a:path h="1929472" w="1487448">
                <a:moveTo>
                  <a:pt x="0" y="0"/>
                </a:moveTo>
                <a:lnTo>
                  <a:pt x="1487448" y="0"/>
                </a:lnTo>
                <a:lnTo>
                  <a:pt x="1487448" y="1929472"/>
                </a:lnTo>
                <a:lnTo>
                  <a:pt x="0" y="192947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297060" y="8718195"/>
            <a:ext cx="1487448" cy="1929472"/>
          </a:xfrm>
          <a:custGeom>
            <a:avLst/>
            <a:gdLst/>
            <a:ahLst/>
            <a:cxnLst/>
            <a:rect r="r" b="b" t="t" l="l"/>
            <a:pathLst>
              <a:path h="1929472" w="1487448">
                <a:moveTo>
                  <a:pt x="0" y="0"/>
                </a:moveTo>
                <a:lnTo>
                  <a:pt x="1487448" y="0"/>
                </a:lnTo>
                <a:lnTo>
                  <a:pt x="1487448" y="1929472"/>
                </a:lnTo>
                <a:lnTo>
                  <a:pt x="0" y="192947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5400000">
            <a:off x="807907" y="-438134"/>
            <a:ext cx="764962" cy="2168706"/>
          </a:xfrm>
          <a:custGeom>
            <a:avLst/>
            <a:gdLst/>
            <a:ahLst/>
            <a:cxnLst/>
            <a:rect r="r" b="b" t="t" l="l"/>
            <a:pathLst>
              <a:path h="2168706" w="764962">
                <a:moveTo>
                  <a:pt x="0" y="0"/>
                </a:moveTo>
                <a:lnTo>
                  <a:pt x="764962" y="0"/>
                </a:lnTo>
                <a:lnTo>
                  <a:pt x="764962" y="2168706"/>
                </a:lnTo>
                <a:lnTo>
                  <a:pt x="0" y="216870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true" flipV="true" rot="5400000">
            <a:off x="16239371" y="8665253"/>
            <a:ext cx="764962" cy="2168706"/>
          </a:xfrm>
          <a:custGeom>
            <a:avLst/>
            <a:gdLst/>
            <a:ahLst/>
            <a:cxnLst/>
            <a:rect r="r" b="b" t="t" l="l"/>
            <a:pathLst>
              <a:path h="2168706" w="764962">
                <a:moveTo>
                  <a:pt x="764962" y="2168706"/>
                </a:moveTo>
                <a:lnTo>
                  <a:pt x="0" y="2168706"/>
                </a:lnTo>
                <a:lnTo>
                  <a:pt x="0" y="0"/>
                </a:lnTo>
                <a:lnTo>
                  <a:pt x="764962" y="0"/>
                </a:lnTo>
                <a:lnTo>
                  <a:pt x="764962" y="2168706"/>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6" id="6"/>
          <p:cNvSpPr/>
          <p:nvPr/>
        </p:nvSpPr>
        <p:spPr>
          <a:xfrm flipH="false" flipV="false" rot="0">
            <a:off x="684544" y="3275687"/>
            <a:ext cx="16918912" cy="5504049"/>
          </a:xfrm>
          <a:custGeom>
            <a:avLst/>
            <a:gdLst/>
            <a:ahLst/>
            <a:cxnLst/>
            <a:rect r="r" b="b" t="t" l="l"/>
            <a:pathLst>
              <a:path h="5504049" w="16918912">
                <a:moveTo>
                  <a:pt x="0" y="0"/>
                </a:moveTo>
                <a:lnTo>
                  <a:pt x="16918912" y="0"/>
                </a:lnTo>
                <a:lnTo>
                  <a:pt x="16918912" y="5504049"/>
                </a:lnTo>
                <a:lnTo>
                  <a:pt x="0" y="5504049"/>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7" id="7"/>
          <p:cNvSpPr txBox="true"/>
          <p:nvPr/>
        </p:nvSpPr>
        <p:spPr>
          <a:xfrm rot="0">
            <a:off x="1190388" y="4291847"/>
            <a:ext cx="3037096" cy="3200400"/>
          </a:xfrm>
          <a:prstGeom prst="rect">
            <a:avLst/>
          </a:prstGeom>
        </p:spPr>
        <p:txBody>
          <a:bodyPr anchor="t" rtlCol="false" tIns="0" lIns="0" bIns="0" rIns="0">
            <a:spAutoFit/>
          </a:bodyPr>
          <a:lstStyle/>
          <a:p>
            <a:pPr algn="ctr">
              <a:lnSpc>
                <a:spcPts val="6300"/>
              </a:lnSpc>
            </a:pPr>
            <a:r>
              <a:rPr lang="en-US" sz="4500">
                <a:solidFill>
                  <a:srgbClr val="23354B"/>
                </a:solidFill>
                <a:latin typeface="Arimo"/>
                <a:ea typeface="Arimo"/>
                <a:cs typeface="Arimo"/>
                <a:sym typeface="Arimo"/>
              </a:rPr>
              <a:t>•</a:t>
            </a:r>
            <a:r>
              <a:rPr lang="en-US" sz="4500">
                <a:solidFill>
                  <a:srgbClr val="9E4A3E"/>
                </a:solidFill>
                <a:latin typeface="Arimo Bold Italics"/>
                <a:ea typeface="Arimo Bold Italics"/>
                <a:cs typeface="Arimo Bold Italics"/>
                <a:sym typeface="Arimo Bold Italics"/>
              </a:rPr>
              <a:t>Percaya Diri</a:t>
            </a:r>
          </a:p>
          <a:p>
            <a:pPr algn="just">
              <a:lnSpc>
                <a:spcPts val="6300"/>
              </a:lnSpc>
            </a:pPr>
          </a:p>
          <a:p>
            <a:pPr algn="just">
              <a:lnSpc>
                <a:spcPts val="6300"/>
              </a:lnSpc>
              <a:spcBef>
                <a:spcPct val="0"/>
              </a:spcBef>
            </a:pPr>
          </a:p>
        </p:txBody>
      </p:sp>
      <p:sp>
        <p:nvSpPr>
          <p:cNvPr name="TextBox 8" id="8"/>
          <p:cNvSpPr txBox="true"/>
          <p:nvPr/>
        </p:nvSpPr>
        <p:spPr>
          <a:xfrm rot="0">
            <a:off x="5628379" y="4344729"/>
            <a:ext cx="2875915" cy="2996916"/>
          </a:xfrm>
          <a:prstGeom prst="rect">
            <a:avLst/>
          </a:prstGeom>
        </p:spPr>
        <p:txBody>
          <a:bodyPr anchor="t" rtlCol="false" tIns="0" lIns="0" bIns="0" rIns="0">
            <a:spAutoFit/>
          </a:bodyPr>
          <a:lstStyle/>
          <a:p>
            <a:pPr algn="just">
              <a:lnSpc>
                <a:spcPts val="5965"/>
              </a:lnSpc>
            </a:pPr>
            <a:r>
              <a:rPr lang="en-US" sz="4261">
                <a:solidFill>
                  <a:srgbClr val="23354B"/>
                </a:solidFill>
                <a:latin typeface="Arimo"/>
                <a:ea typeface="Arimo"/>
                <a:cs typeface="Arimo"/>
                <a:sym typeface="Arimo"/>
              </a:rPr>
              <a:t>•</a:t>
            </a:r>
            <a:r>
              <a:rPr lang="en-US" sz="4261">
                <a:solidFill>
                  <a:srgbClr val="9E4A3E"/>
                </a:solidFill>
                <a:latin typeface="Arimo Bold Italics"/>
                <a:ea typeface="Arimo Bold Italics"/>
                <a:cs typeface="Arimo Bold Italics"/>
                <a:sym typeface="Arimo Bold Italics"/>
              </a:rPr>
              <a:t>Berani MengambilResiko</a:t>
            </a:r>
          </a:p>
          <a:p>
            <a:pPr algn="just">
              <a:lnSpc>
                <a:spcPts val="5965"/>
              </a:lnSpc>
              <a:spcBef>
                <a:spcPct val="0"/>
              </a:spcBef>
            </a:pPr>
          </a:p>
        </p:txBody>
      </p:sp>
      <p:sp>
        <p:nvSpPr>
          <p:cNvPr name="TextBox 9" id="9"/>
          <p:cNvSpPr txBox="true"/>
          <p:nvPr/>
        </p:nvSpPr>
        <p:spPr>
          <a:xfrm rot="0">
            <a:off x="10156972" y="4291847"/>
            <a:ext cx="3037096" cy="2400300"/>
          </a:xfrm>
          <a:prstGeom prst="rect">
            <a:avLst/>
          </a:prstGeom>
        </p:spPr>
        <p:txBody>
          <a:bodyPr anchor="t" rtlCol="false" tIns="0" lIns="0" bIns="0" rIns="0">
            <a:spAutoFit/>
          </a:bodyPr>
          <a:lstStyle/>
          <a:p>
            <a:pPr algn="just">
              <a:lnSpc>
                <a:spcPts val="6300"/>
              </a:lnSpc>
            </a:pPr>
            <a:r>
              <a:rPr lang="en-US" sz="4500">
                <a:solidFill>
                  <a:srgbClr val="23354B"/>
                </a:solidFill>
                <a:latin typeface="Arimo Bold"/>
                <a:ea typeface="Arimo Bold"/>
                <a:cs typeface="Arimo Bold"/>
                <a:sym typeface="Arimo Bold"/>
              </a:rPr>
              <a:t>•</a:t>
            </a:r>
            <a:r>
              <a:rPr lang="en-US" sz="4500">
                <a:solidFill>
                  <a:srgbClr val="9E4A3E"/>
                </a:solidFill>
                <a:latin typeface="Arimo Bold"/>
                <a:ea typeface="Arimo Bold"/>
                <a:cs typeface="Arimo Bold"/>
                <a:sym typeface="Arimo Bold"/>
              </a:rPr>
              <a:t>Kreatif-Inovatif</a:t>
            </a:r>
          </a:p>
          <a:p>
            <a:pPr algn="just">
              <a:lnSpc>
                <a:spcPts val="6300"/>
              </a:lnSpc>
              <a:spcBef>
                <a:spcPct val="0"/>
              </a:spcBef>
            </a:pPr>
          </a:p>
        </p:txBody>
      </p:sp>
      <p:sp>
        <p:nvSpPr>
          <p:cNvPr name="TextBox 10" id="10"/>
          <p:cNvSpPr txBox="true"/>
          <p:nvPr/>
        </p:nvSpPr>
        <p:spPr>
          <a:xfrm rot="0">
            <a:off x="14112665" y="4325679"/>
            <a:ext cx="3252910" cy="1600200"/>
          </a:xfrm>
          <a:prstGeom prst="rect">
            <a:avLst/>
          </a:prstGeom>
        </p:spPr>
        <p:txBody>
          <a:bodyPr anchor="t" rtlCol="false" tIns="0" lIns="0" bIns="0" rIns="0">
            <a:spAutoFit/>
          </a:bodyPr>
          <a:lstStyle/>
          <a:p>
            <a:pPr algn="just">
              <a:lnSpc>
                <a:spcPts val="6300"/>
              </a:lnSpc>
              <a:spcBef>
                <a:spcPct val="0"/>
              </a:spcBef>
            </a:pPr>
            <a:r>
              <a:rPr lang="en-US" sz="4500">
                <a:solidFill>
                  <a:srgbClr val="9E4A3E"/>
                </a:solidFill>
                <a:latin typeface="Arimo Bold"/>
                <a:ea typeface="Arimo Bold"/>
                <a:cs typeface="Arimo Bold"/>
                <a:sym typeface="Arimo Bold"/>
              </a:rPr>
              <a:t>Kepemimpinan</a:t>
            </a:r>
          </a:p>
        </p:txBody>
      </p:sp>
      <p:sp>
        <p:nvSpPr>
          <p:cNvPr name="TextBox 11" id="11"/>
          <p:cNvSpPr txBox="true"/>
          <p:nvPr/>
        </p:nvSpPr>
        <p:spPr>
          <a:xfrm rot="0">
            <a:off x="1435305" y="1694994"/>
            <a:ext cx="14482316" cy="800100"/>
          </a:xfrm>
          <a:prstGeom prst="rect">
            <a:avLst/>
          </a:prstGeom>
        </p:spPr>
        <p:txBody>
          <a:bodyPr anchor="t" rtlCol="false" tIns="0" lIns="0" bIns="0" rIns="0">
            <a:spAutoFit/>
          </a:bodyPr>
          <a:lstStyle/>
          <a:p>
            <a:pPr algn="ctr">
              <a:lnSpc>
                <a:spcPts val="6300"/>
              </a:lnSpc>
              <a:spcBef>
                <a:spcPct val="0"/>
              </a:spcBef>
            </a:pPr>
            <a:r>
              <a:rPr lang="en-US" sz="4500">
                <a:solidFill>
                  <a:srgbClr val="98B9E1"/>
                </a:solidFill>
                <a:latin typeface="Arimo Bold"/>
                <a:ea typeface="Arimo Bold"/>
                <a:cs typeface="Arimo Bold"/>
                <a:sym typeface="Arimo Bold"/>
              </a:rPr>
              <a:t>Pengelompokan Ciri dan Karakteristik Wirausahawan</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5815150"/>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45554"/>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6364972" y="-99442"/>
            <a:ext cx="7071310" cy="6868010"/>
          </a:xfrm>
          <a:custGeom>
            <a:avLst/>
            <a:gdLst/>
            <a:ahLst/>
            <a:cxnLst/>
            <a:rect r="r" b="b" t="t" l="l"/>
            <a:pathLst>
              <a:path h="6868010" w="7071310">
                <a:moveTo>
                  <a:pt x="0" y="0"/>
                </a:moveTo>
                <a:lnTo>
                  <a:pt x="7071310" y="0"/>
                </a:lnTo>
                <a:lnTo>
                  <a:pt x="7071310" y="6868011"/>
                </a:lnTo>
                <a:lnTo>
                  <a:pt x="0" y="68680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13816380" y="5585646"/>
            <a:ext cx="7071310" cy="6868010"/>
          </a:xfrm>
          <a:custGeom>
            <a:avLst/>
            <a:gdLst/>
            <a:ahLst/>
            <a:cxnLst/>
            <a:rect r="r" b="b" t="t" l="l"/>
            <a:pathLst>
              <a:path h="6868010" w="7071310">
                <a:moveTo>
                  <a:pt x="0" y="0"/>
                </a:moveTo>
                <a:lnTo>
                  <a:pt x="7071311" y="0"/>
                </a:lnTo>
                <a:lnTo>
                  <a:pt x="7071311"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6908190" y="5700398"/>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false" flipV="false" rot="0">
            <a:off x="13436282" y="-1684526"/>
            <a:ext cx="6583680" cy="4114800"/>
          </a:xfrm>
          <a:custGeom>
            <a:avLst/>
            <a:gdLst/>
            <a:ahLst/>
            <a:cxnLst/>
            <a:rect r="r" b="b" t="t" l="l"/>
            <a:pathLst>
              <a:path h="4114800" w="6583680">
                <a:moveTo>
                  <a:pt x="0" y="0"/>
                </a:moveTo>
                <a:lnTo>
                  <a:pt x="6583680" y="0"/>
                </a:lnTo>
                <a:lnTo>
                  <a:pt x="658368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8" id="8"/>
          <p:cNvSpPr/>
          <p:nvPr/>
        </p:nvSpPr>
        <p:spPr>
          <a:xfrm flipH="false" flipV="false" rot="0">
            <a:off x="12729943" y="-153329"/>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true" flipV="true" rot="10415535">
            <a:off x="-1217182" y="6975871"/>
            <a:ext cx="2951197" cy="3606751"/>
          </a:xfrm>
          <a:custGeom>
            <a:avLst/>
            <a:gdLst/>
            <a:ahLst/>
            <a:cxnLst/>
            <a:rect r="r" b="b" t="t" l="l"/>
            <a:pathLst>
              <a:path h="3606751" w="2951197">
                <a:moveTo>
                  <a:pt x="2951197" y="3606752"/>
                </a:moveTo>
                <a:lnTo>
                  <a:pt x="0" y="3606752"/>
                </a:lnTo>
                <a:lnTo>
                  <a:pt x="0" y="0"/>
                </a:lnTo>
                <a:lnTo>
                  <a:pt x="2951197" y="0"/>
                </a:lnTo>
                <a:lnTo>
                  <a:pt x="2951197" y="3606752"/>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0" id="10"/>
          <p:cNvSpPr/>
          <p:nvPr/>
        </p:nvSpPr>
        <p:spPr>
          <a:xfrm flipH="false" flipV="false" rot="0">
            <a:off x="1997809" y="1709684"/>
            <a:ext cx="11247642" cy="8814061"/>
          </a:xfrm>
          <a:custGeom>
            <a:avLst/>
            <a:gdLst/>
            <a:ahLst/>
            <a:cxnLst/>
            <a:rect r="r" b="b" t="t" l="l"/>
            <a:pathLst>
              <a:path h="8814061" w="11247642">
                <a:moveTo>
                  <a:pt x="0" y="0"/>
                </a:moveTo>
                <a:lnTo>
                  <a:pt x="11247642" y="0"/>
                </a:lnTo>
                <a:lnTo>
                  <a:pt x="11247642" y="8814061"/>
                </a:lnTo>
                <a:lnTo>
                  <a:pt x="0" y="8814061"/>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grpSp>
        <p:nvGrpSpPr>
          <p:cNvPr name="Group 11" id="11"/>
          <p:cNvGrpSpPr/>
          <p:nvPr/>
        </p:nvGrpSpPr>
        <p:grpSpPr>
          <a:xfrm rot="0">
            <a:off x="1350919" y="2430274"/>
            <a:ext cx="1293781" cy="1121224"/>
            <a:chOff x="0" y="0"/>
            <a:chExt cx="340749" cy="295302"/>
          </a:xfrm>
        </p:grpSpPr>
        <p:sp>
          <p:nvSpPr>
            <p:cNvPr name="Freeform 12" id="12"/>
            <p:cNvSpPr/>
            <p:nvPr/>
          </p:nvSpPr>
          <p:spPr>
            <a:xfrm flipH="false" flipV="false" rot="0">
              <a:off x="0" y="0"/>
              <a:ext cx="340749" cy="295302"/>
            </a:xfrm>
            <a:custGeom>
              <a:avLst/>
              <a:gdLst/>
              <a:ahLst/>
              <a:cxnLst/>
              <a:rect r="r" b="b" t="t" l="l"/>
              <a:pathLst>
                <a:path h="295302" w="340749">
                  <a:moveTo>
                    <a:pt x="0" y="0"/>
                  </a:moveTo>
                  <a:lnTo>
                    <a:pt x="340749" y="0"/>
                  </a:lnTo>
                  <a:lnTo>
                    <a:pt x="340749" y="295302"/>
                  </a:lnTo>
                  <a:lnTo>
                    <a:pt x="0" y="295302"/>
                  </a:lnTo>
                  <a:close/>
                </a:path>
              </a:pathLst>
            </a:custGeom>
            <a:solidFill>
              <a:srgbClr val="23354B"/>
            </a:solidFill>
          </p:spPr>
        </p:sp>
        <p:sp>
          <p:nvSpPr>
            <p:cNvPr name="TextBox 13" id="13"/>
            <p:cNvSpPr txBox="true"/>
            <p:nvPr/>
          </p:nvSpPr>
          <p:spPr>
            <a:xfrm>
              <a:off x="0" y="-95250"/>
              <a:ext cx="340749" cy="390552"/>
            </a:xfrm>
            <a:prstGeom prst="rect">
              <a:avLst/>
            </a:prstGeom>
          </p:spPr>
          <p:txBody>
            <a:bodyPr anchor="ctr" rtlCol="false" tIns="50800" lIns="50800" bIns="50800" rIns="50800"/>
            <a:lstStyle/>
            <a:p>
              <a:pPr algn="ctr">
                <a:lnSpc>
                  <a:spcPts val="5459"/>
                </a:lnSpc>
              </a:pPr>
              <a:r>
                <a:rPr lang="en-US" sz="3899">
                  <a:solidFill>
                    <a:srgbClr val="FFFFFF"/>
                  </a:solidFill>
                  <a:latin typeface="Arimo Bold"/>
                  <a:ea typeface="Arimo Bold"/>
                  <a:cs typeface="Arimo Bold"/>
                  <a:sym typeface="Arimo Bold"/>
                </a:rPr>
                <a:t>1</a:t>
              </a:r>
            </a:p>
          </p:txBody>
        </p:sp>
      </p:grpSp>
      <p:sp>
        <p:nvSpPr>
          <p:cNvPr name="TextBox 14" id="14"/>
          <p:cNvSpPr txBox="true"/>
          <p:nvPr/>
        </p:nvSpPr>
        <p:spPr>
          <a:xfrm rot="0">
            <a:off x="2052506" y="79375"/>
            <a:ext cx="15696242" cy="1708151"/>
          </a:xfrm>
          <a:prstGeom prst="rect">
            <a:avLst/>
          </a:prstGeom>
        </p:spPr>
        <p:txBody>
          <a:bodyPr anchor="t" rtlCol="false" tIns="0" lIns="0" bIns="0" rIns="0">
            <a:spAutoFit/>
          </a:bodyPr>
          <a:lstStyle/>
          <a:p>
            <a:pPr algn="ctr">
              <a:lnSpc>
                <a:spcPts val="13999"/>
              </a:lnSpc>
              <a:spcBef>
                <a:spcPct val="0"/>
              </a:spcBef>
            </a:pPr>
            <a:r>
              <a:rPr lang="en-US" sz="9999">
                <a:solidFill>
                  <a:srgbClr val="23354B"/>
                </a:solidFill>
                <a:latin typeface="League Spartan"/>
                <a:ea typeface="League Spartan"/>
                <a:cs typeface="League Spartan"/>
                <a:sym typeface="League Spartan"/>
              </a:rPr>
              <a:t> TujuanKewirausahaan</a:t>
            </a:r>
          </a:p>
        </p:txBody>
      </p:sp>
      <p:grpSp>
        <p:nvGrpSpPr>
          <p:cNvPr name="Group 15" id="15"/>
          <p:cNvGrpSpPr/>
          <p:nvPr/>
        </p:nvGrpSpPr>
        <p:grpSpPr>
          <a:xfrm rot="0">
            <a:off x="13011066" y="2651673"/>
            <a:ext cx="1293781" cy="1121224"/>
            <a:chOff x="0" y="0"/>
            <a:chExt cx="340749" cy="295302"/>
          </a:xfrm>
        </p:grpSpPr>
        <p:sp>
          <p:nvSpPr>
            <p:cNvPr name="Freeform 16" id="16"/>
            <p:cNvSpPr/>
            <p:nvPr/>
          </p:nvSpPr>
          <p:spPr>
            <a:xfrm flipH="false" flipV="false" rot="0">
              <a:off x="0" y="0"/>
              <a:ext cx="340749" cy="295302"/>
            </a:xfrm>
            <a:custGeom>
              <a:avLst/>
              <a:gdLst/>
              <a:ahLst/>
              <a:cxnLst/>
              <a:rect r="r" b="b" t="t" l="l"/>
              <a:pathLst>
                <a:path h="295302" w="340749">
                  <a:moveTo>
                    <a:pt x="0" y="0"/>
                  </a:moveTo>
                  <a:lnTo>
                    <a:pt x="340749" y="0"/>
                  </a:lnTo>
                  <a:lnTo>
                    <a:pt x="340749" y="295302"/>
                  </a:lnTo>
                  <a:lnTo>
                    <a:pt x="0" y="295302"/>
                  </a:lnTo>
                  <a:close/>
                </a:path>
              </a:pathLst>
            </a:custGeom>
            <a:solidFill>
              <a:srgbClr val="23354B"/>
            </a:solidFill>
          </p:spPr>
        </p:sp>
        <p:sp>
          <p:nvSpPr>
            <p:cNvPr name="TextBox 17" id="17"/>
            <p:cNvSpPr txBox="true"/>
            <p:nvPr/>
          </p:nvSpPr>
          <p:spPr>
            <a:xfrm>
              <a:off x="0" y="-95250"/>
              <a:ext cx="340749" cy="390552"/>
            </a:xfrm>
            <a:prstGeom prst="rect">
              <a:avLst/>
            </a:prstGeom>
          </p:spPr>
          <p:txBody>
            <a:bodyPr anchor="ctr" rtlCol="false" tIns="50800" lIns="50800" bIns="50800" rIns="50800"/>
            <a:lstStyle/>
            <a:p>
              <a:pPr algn="ctr">
                <a:lnSpc>
                  <a:spcPts val="5459"/>
                </a:lnSpc>
              </a:pPr>
              <a:r>
                <a:rPr lang="en-US" sz="3899">
                  <a:solidFill>
                    <a:srgbClr val="FFFFFF"/>
                  </a:solidFill>
                  <a:latin typeface="Arimo Bold"/>
                  <a:ea typeface="Arimo Bold"/>
                  <a:cs typeface="Arimo Bold"/>
                  <a:sym typeface="Arimo Bold"/>
                </a:rPr>
                <a:t>2</a:t>
              </a:r>
            </a:p>
          </p:txBody>
        </p:sp>
      </p:grpSp>
      <p:grpSp>
        <p:nvGrpSpPr>
          <p:cNvPr name="Group 18" id="18"/>
          <p:cNvGrpSpPr/>
          <p:nvPr/>
        </p:nvGrpSpPr>
        <p:grpSpPr>
          <a:xfrm rot="0">
            <a:off x="1405615" y="6604744"/>
            <a:ext cx="1293781" cy="1121224"/>
            <a:chOff x="0" y="0"/>
            <a:chExt cx="340749" cy="295302"/>
          </a:xfrm>
        </p:grpSpPr>
        <p:sp>
          <p:nvSpPr>
            <p:cNvPr name="Freeform 19" id="19"/>
            <p:cNvSpPr/>
            <p:nvPr/>
          </p:nvSpPr>
          <p:spPr>
            <a:xfrm flipH="false" flipV="false" rot="0">
              <a:off x="0" y="0"/>
              <a:ext cx="340749" cy="295302"/>
            </a:xfrm>
            <a:custGeom>
              <a:avLst/>
              <a:gdLst/>
              <a:ahLst/>
              <a:cxnLst/>
              <a:rect r="r" b="b" t="t" l="l"/>
              <a:pathLst>
                <a:path h="295302" w="340749">
                  <a:moveTo>
                    <a:pt x="0" y="0"/>
                  </a:moveTo>
                  <a:lnTo>
                    <a:pt x="340749" y="0"/>
                  </a:lnTo>
                  <a:lnTo>
                    <a:pt x="340749" y="295302"/>
                  </a:lnTo>
                  <a:lnTo>
                    <a:pt x="0" y="295302"/>
                  </a:lnTo>
                  <a:close/>
                </a:path>
              </a:pathLst>
            </a:custGeom>
            <a:solidFill>
              <a:srgbClr val="23354B"/>
            </a:solidFill>
          </p:spPr>
        </p:sp>
        <p:sp>
          <p:nvSpPr>
            <p:cNvPr name="TextBox 20" id="20"/>
            <p:cNvSpPr txBox="true"/>
            <p:nvPr/>
          </p:nvSpPr>
          <p:spPr>
            <a:xfrm>
              <a:off x="0" y="-95250"/>
              <a:ext cx="340749" cy="390552"/>
            </a:xfrm>
            <a:prstGeom prst="rect">
              <a:avLst/>
            </a:prstGeom>
          </p:spPr>
          <p:txBody>
            <a:bodyPr anchor="ctr" rtlCol="false" tIns="50800" lIns="50800" bIns="50800" rIns="50800"/>
            <a:lstStyle/>
            <a:p>
              <a:pPr algn="ctr">
                <a:lnSpc>
                  <a:spcPts val="5459"/>
                </a:lnSpc>
              </a:pPr>
              <a:r>
                <a:rPr lang="en-US" sz="3899">
                  <a:solidFill>
                    <a:srgbClr val="FFFFFF"/>
                  </a:solidFill>
                  <a:latin typeface="Arimo Bold"/>
                  <a:ea typeface="Arimo Bold"/>
                  <a:cs typeface="Arimo Bold"/>
                  <a:sym typeface="Arimo Bold"/>
                </a:rPr>
                <a:t>3</a:t>
              </a:r>
            </a:p>
          </p:txBody>
        </p:sp>
      </p:grpSp>
      <p:grpSp>
        <p:nvGrpSpPr>
          <p:cNvPr name="Group 21" id="21"/>
          <p:cNvGrpSpPr/>
          <p:nvPr/>
        </p:nvGrpSpPr>
        <p:grpSpPr>
          <a:xfrm rot="0">
            <a:off x="13321651" y="8013179"/>
            <a:ext cx="964142" cy="1121224"/>
            <a:chOff x="0" y="0"/>
            <a:chExt cx="253930" cy="295302"/>
          </a:xfrm>
        </p:grpSpPr>
        <p:sp>
          <p:nvSpPr>
            <p:cNvPr name="Freeform 22" id="22"/>
            <p:cNvSpPr/>
            <p:nvPr/>
          </p:nvSpPr>
          <p:spPr>
            <a:xfrm flipH="false" flipV="false" rot="0">
              <a:off x="0" y="0"/>
              <a:ext cx="253930" cy="295302"/>
            </a:xfrm>
            <a:custGeom>
              <a:avLst/>
              <a:gdLst/>
              <a:ahLst/>
              <a:cxnLst/>
              <a:rect r="r" b="b" t="t" l="l"/>
              <a:pathLst>
                <a:path h="295302" w="253930">
                  <a:moveTo>
                    <a:pt x="0" y="0"/>
                  </a:moveTo>
                  <a:lnTo>
                    <a:pt x="253930" y="0"/>
                  </a:lnTo>
                  <a:lnTo>
                    <a:pt x="253930" y="295302"/>
                  </a:lnTo>
                  <a:lnTo>
                    <a:pt x="0" y="295302"/>
                  </a:lnTo>
                  <a:close/>
                </a:path>
              </a:pathLst>
            </a:custGeom>
            <a:solidFill>
              <a:srgbClr val="23354B"/>
            </a:solidFill>
          </p:spPr>
        </p:sp>
        <p:sp>
          <p:nvSpPr>
            <p:cNvPr name="TextBox 23" id="23"/>
            <p:cNvSpPr txBox="true"/>
            <p:nvPr/>
          </p:nvSpPr>
          <p:spPr>
            <a:xfrm>
              <a:off x="0" y="-95250"/>
              <a:ext cx="253930" cy="390552"/>
            </a:xfrm>
            <a:prstGeom prst="rect">
              <a:avLst/>
            </a:prstGeom>
          </p:spPr>
          <p:txBody>
            <a:bodyPr anchor="ctr" rtlCol="false" tIns="50800" lIns="50800" bIns="50800" rIns="50800"/>
            <a:lstStyle/>
            <a:p>
              <a:pPr algn="ctr">
                <a:lnSpc>
                  <a:spcPts val="5459"/>
                </a:lnSpc>
              </a:pPr>
              <a:r>
                <a:rPr lang="en-US" sz="3899">
                  <a:solidFill>
                    <a:srgbClr val="FFFFFF"/>
                  </a:solidFill>
                  <a:latin typeface="Arimo Bold"/>
                  <a:ea typeface="Arimo Bold"/>
                  <a:cs typeface="Arimo Bold"/>
                  <a:sym typeface="Arimo Bold"/>
                </a:rPr>
                <a:t>4</a:t>
              </a:r>
            </a:p>
          </p:txBody>
        </p:sp>
      </p:grpSp>
      <p:sp>
        <p:nvSpPr>
          <p:cNvPr name="TextBox 24" id="24"/>
          <p:cNvSpPr txBox="true"/>
          <p:nvPr/>
        </p:nvSpPr>
        <p:spPr>
          <a:xfrm rot="0">
            <a:off x="11536561" y="4900298"/>
            <a:ext cx="2949010" cy="800100"/>
          </a:xfrm>
          <a:prstGeom prst="rect">
            <a:avLst/>
          </a:prstGeom>
        </p:spPr>
        <p:txBody>
          <a:bodyPr anchor="t" rtlCol="false" tIns="0" lIns="0" bIns="0" rIns="0">
            <a:spAutoFit/>
          </a:bodyPr>
          <a:lstStyle/>
          <a:p>
            <a:pPr algn="just">
              <a:lnSpc>
                <a:spcPts val="6300"/>
              </a:lnSpc>
              <a:spcBef>
                <a:spcPct val="0"/>
              </a:spcBef>
            </a:pPr>
            <a:r>
              <a:rPr lang="en-US" sz="4500">
                <a:solidFill>
                  <a:srgbClr val="FFFFFF"/>
                </a:solidFill>
                <a:latin typeface="Arimo"/>
                <a:ea typeface="Arimo"/>
                <a:cs typeface="Arimo"/>
                <a:sym typeface="Arimo"/>
              </a:rPr>
              <a:t>Teknik 2</a:t>
            </a:r>
          </a:p>
        </p:txBody>
      </p:sp>
      <p:sp>
        <p:nvSpPr>
          <p:cNvPr name="TextBox 25" id="25"/>
          <p:cNvSpPr txBox="true"/>
          <p:nvPr/>
        </p:nvSpPr>
        <p:spPr>
          <a:xfrm rot="0">
            <a:off x="10296441" y="6708156"/>
            <a:ext cx="2949010" cy="800100"/>
          </a:xfrm>
          <a:prstGeom prst="rect">
            <a:avLst/>
          </a:prstGeom>
        </p:spPr>
        <p:txBody>
          <a:bodyPr anchor="t" rtlCol="false" tIns="0" lIns="0" bIns="0" rIns="0">
            <a:spAutoFit/>
          </a:bodyPr>
          <a:lstStyle/>
          <a:p>
            <a:pPr algn="just">
              <a:lnSpc>
                <a:spcPts val="6300"/>
              </a:lnSpc>
              <a:spcBef>
                <a:spcPct val="0"/>
              </a:spcBef>
            </a:pPr>
            <a:r>
              <a:rPr lang="en-US" sz="4500">
                <a:solidFill>
                  <a:srgbClr val="FFFFFF"/>
                </a:solidFill>
                <a:latin typeface="Arimo"/>
                <a:ea typeface="Arimo"/>
                <a:cs typeface="Arimo"/>
                <a:sym typeface="Arimo"/>
              </a:rPr>
              <a:t>Teknik 3</a:t>
            </a:r>
          </a:p>
        </p:txBody>
      </p:sp>
      <p:sp>
        <p:nvSpPr>
          <p:cNvPr name="TextBox 26" id="26"/>
          <p:cNvSpPr txBox="true"/>
          <p:nvPr/>
        </p:nvSpPr>
        <p:spPr>
          <a:xfrm rot="0">
            <a:off x="11536561" y="8677203"/>
            <a:ext cx="2949010" cy="800100"/>
          </a:xfrm>
          <a:prstGeom prst="rect">
            <a:avLst/>
          </a:prstGeom>
        </p:spPr>
        <p:txBody>
          <a:bodyPr anchor="t" rtlCol="false" tIns="0" lIns="0" bIns="0" rIns="0">
            <a:spAutoFit/>
          </a:bodyPr>
          <a:lstStyle/>
          <a:p>
            <a:pPr algn="just">
              <a:lnSpc>
                <a:spcPts val="6300"/>
              </a:lnSpc>
              <a:spcBef>
                <a:spcPct val="0"/>
              </a:spcBef>
            </a:pPr>
            <a:r>
              <a:rPr lang="en-US" sz="4500">
                <a:solidFill>
                  <a:srgbClr val="FFFFFF"/>
                </a:solidFill>
                <a:latin typeface="Arimo"/>
                <a:ea typeface="Arimo"/>
                <a:cs typeface="Arimo"/>
                <a:sym typeface="Arimo"/>
              </a:rPr>
              <a:t>Teknik 4</a:t>
            </a:r>
          </a:p>
        </p:txBody>
      </p:sp>
      <p:sp>
        <p:nvSpPr>
          <p:cNvPr name="TextBox 27" id="27"/>
          <p:cNvSpPr txBox="true"/>
          <p:nvPr/>
        </p:nvSpPr>
        <p:spPr>
          <a:xfrm rot="0">
            <a:off x="4767637" y="2344549"/>
            <a:ext cx="4281106" cy="1649748"/>
          </a:xfrm>
          <a:prstGeom prst="rect">
            <a:avLst/>
          </a:prstGeom>
        </p:spPr>
        <p:txBody>
          <a:bodyPr anchor="t" rtlCol="false" tIns="0" lIns="0" bIns="0" rIns="0">
            <a:spAutoFit/>
          </a:bodyPr>
          <a:lstStyle/>
          <a:p>
            <a:pPr algn="ctr">
              <a:lnSpc>
                <a:spcPts val="4310"/>
              </a:lnSpc>
            </a:pPr>
            <a:r>
              <a:rPr lang="en-US" sz="3078">
                <a:solidFill>
                  <a:srgbClr val="98B9E1"/>
                </a:solidFill>
                <a:latin typeface="Arimo Bold"/>
                <a:ea typeface="Arimo Bold"/>
                <a:cs typeface="Arimo Bold"/>
                <a:sym typeface="Arimo Bold"/>
              </a:rPr>
              <a:t>Meningkatkan</a:t>
            </a:r>
          </a:p>
          <a:p>
            <a:pPr algn="ctr">
              <a:lnSpc>
                <a:spcPts val="4310"/>
              </a:lnSpc>
            </a:pPr>
            <a:r>
              <a:rPr lang="en-US" sz="3078">
                <a:solidFill>
                  <a:srgbClr val="98B9E1"/>
                </a:solidFill>
                <a:latin typeface="Arimo Bold"/>
                <a:ea typeface="Arimo Bold"/>
                <a:cs typeface="Arimo Bold"/>
                <a:sym typeface="Arimo Bold"/>
              </a:rPr>
              <a:t>jumlah kewirausahaan </a:t>
            </a:r>
          </a:p>
          <a:p>
            <a:pPr algn="ctr">
              <a:lnSpc>
                <a:spcPts val="4310"/>
              </a:lnSpc>
              <a:spcBef>
                <a:spcPct val="0"/>
              </a:spcBef>
            </a:pPr>
            <a:r>
              <a:rPr lang="en-US" sz="3078">
                <a:solidFill>
                  <a:srgbClr val="98B9E1"/>
                </a:solidFill>
                <a:latin typeface="Arimo Bold"/>
                <a:ea typeface="Arimo Bold"/>
                <a:cs typeface="Arimo Bold"/>
                <a:sym typeface="Arimo Bold"/>
              </a:rPr>
              <a:t>yang berkualitas</a:t>
            </a:r>
          </a:p>
        </p:txBody>
      </p:sp>
      <p:sp>
        <p:nvSpPr>
          <p:cNvPr name="TextBox 28" id="28"/>
          <p:cNvSpPr txBox="true"/>
          <p:nvPr/>
        </p:nvSpPr>
        <p:spPr>
          <a:xfrm rot="0">
            <a:off x="6051965" y="4565796"/>
            <a:ext cx="4391881" cy="1352681"/>
          </a:xfrm>
          <a:prstGeom prst="rect">
            <a:avLst/>
          </a:prstGeom>
        </p:spPr>
        <p:txBody>
          <a:bodyPr anchor="t" rtlCol="false" tIns="0" lIns="0" bIns="0" rIns="0">
            <a:spAutoFit/>
          </a:bodyPr>
          <a:lstStyle/>
          <a:p>
            <a:pPr algn="ctr">
              <a:lnSpc>
                <a:spcPts val="3555"/>
              </a:lnSpc>
            </a:pPr>
            <a:r>
              <a:rPr lang="en-US" sz="2539">
                <a:solidFill>
                  <a:srgbClr val="98B9E1"/>
                </a:solidFill>
                <a:latin typeface="Arimo Bold"/>
                <a:ea typeface="Arimo Bold"/>
                <a:cs typeface="Arimo Bold"/>
                <a:sym typeface="Arimo Bold"/>
              </a:rPr>
              <a:t>menghasilkan </a:t>
            </a:r>
          </a:p>
          <a:p>
            <a:pPr algn="ctr">
              <a:lnSpc>
                <a:spcPts val="3555"/>
              </a:lnSpc>
            </a:pPr>
            <a:r>
              <a:rPr lang="en-US" sz="2539">
                <a:solidFill>
                  <a:srgbClr val="98B9E1"/>
                </a:solidFill>
                <a:latin typeface="Arimo Bold"/>
                <a:ea typeface="Arimo Bold"/>
                <a:cs typeface="Arimo Bold"/>
                <a:sym typeface="Arimo Bold"/>
              </a:rPr>
              <a:t>kemajuan dan kesejahteraan</a:t>
            </a:r>
          </a:p>
          <a:p>
            <a:pPr algn="ctr">
              <a:lnSpc>
                <a:spcPts val="3555"/>
              </a:lnSpc>
              <a:spcBef>
                <a:spcPct val="0"/>
              </a:spcBef>
            </a:pPr>
            <a:r>
              <a:rPr lang="en-US" sz="2539">
                <a:solidFill>
                  <a:srgbClr val="98B9E1"/>
                </a:solidFill>
                <a:latin typeface="Arimo Bold"/>
                <a:ea typeface="Arimo Bold"/>
                <a:cs typeface="Arimo Bold"/>
                <a:sym typeface="Arimo Bold"/>
              </a:rPr>
              <a:t> masyarakat</a:t>
            </a:r>
          </a:p>
        </p:txBody>
      </p:sp>
      <p:sp>
        <p:nvSpPr>
          <p:cNvPr name="TextBox 29" id="29"/>
          <p:cNvSpPr txBox="true"/>
          <p:nvPr/>
        </p:nvSpPr>
        <p:spPr>
          <a:xfrm rot="0">
            <a:off x="4596145" y="6692369"/>
            <a:ext cx="4624090" cy="1376044"/>
          </a:xfrm>
          <a:prstGeom prst="rect">
            <a:avLst/>
          </a:prstGeom>
        </p:spPr>
        <p:txBody>
          <a:bodyPr anchor="t" rtlCol="false" tIns="0" lIns="0" bIns="0" rIns="0">
            <a:spAutoFit/>
          </a:bodyPr>
          <a:lstStyle/>
          <a:p>
            <a:pPr algn="ctr">
              <a:lnSpc>
                <a:spcPts val="3920"/>
              </a:lnSpc>
            </a:pPr>
            <a:r>
              <a:rPr lang="en-US" sz="2800">
                <a:solidFill>
                  <a:srgbClr val="98B9E1"/>
                </a:solidFill>
                <a:latin typeface="Arimo Bold"/>
                <a:ea typeface="Arimo Bold"/>
                <a:cs typeface="Arimo Bold"/>
                <a:sym typeface="Arimo Bold"/>
              </a:rPr>
              <a:t>Membudayakan semangat, </a:t>
            </a:r>
          </a:p>
          <a:p>
            <a:pPr algn="ctr">
              <a:lnSpc>
                <a:spcPts val="3920"/>
              </a:lnSpc>
            </a:pPr>
            <a:r>
              <a:rPr lang="en-US" sz="2800">
                <a:solidFill>
                  <a:srgbClr val="98B9E1"/>
                </a:solidFill>
                <a:latin typeface="Arimo Bold"/>
                <a:ea typeface="Arimo Bold"/>
                <a:cs typeface="Arimo Bold"/>
                <a:sym typeface="Arimo Bold"/>
              </a:rPr>
              <a:t>sikap, perilaku, dan </a:t>
            </a:r>
          </a:p>
          <a:p>
            <a:pPr algn="ctr">
              <a:lnSpc>
                <a:spcPts val="2940"/>
              </a:lnSpc>
              <a:spcBef>
                <a:spcPct val="0"/>
              </a:spcBef>
            </a:pPr>
            <a:r>
              <a:rPr lang="en-US" sz="2100">
                <a:solidFill>
                  <a:srgbClr val="98B9E1"/>
                </a:solidFill>
                <a:latin typeface="Arimo Bold"/>
                <a:ea typeface="Arimo Bold"/>
                <a:cs typeface="Arimo Bold"/>
                <a:sym typeface="Arimo Bold"/>
              </a:rPr>
              <a:t>kemampuan kewirausahaan</a:t>
            </a:r>
          </a:p>
        </p:txBody>
      </p:sp>
      <p:sp>
        <p:nvSpPr>
          <p:cNvPr name="TextBox 30" id="30"/>
          <p:cNvSpPr txBox="true"/>
          <p:nvPr/>
        </p:nvSpPr>
        <p:spPr>
          <a:xfrm rot="0">
            <a:off x="6051965" y="8470511"/>
            <a:ext cx="4858582" cy="1918334"/>
          </a:xfrm>
          <a:prstGeom prst="rect">
            <a:avLst/>
          </a:prstGeom>
        </p:spPr>
        <p:txBody>
          <a:bodyPr anchor="t" rtlCol="false" tIns="0" lIns="0" bIns="0" rIns="0">
            <a:spAutoFit/>
          </a:bodyPr>
          <a:lstStyle/>
          <a:p>
            <a:pPr algn="ctr">
              <a:lnSpc>
                <a:spcPts val="5040"/>
              </a:lnSpc>
            </a:pPr>
            <a:r>
              <a:rPr lang="en-US" sz="3600">
                <a:solidFill>
                  <a:srgbClr val="98B9E1"/>
                </a:solidFill>
                <a:latin typeface="Arimo Bold"/>
                <a:ea typeface="Arimo Bold"/>
                <a:cs typeface="Arimo Bold"/>
                <a:sym typeface="Arimo Bold"/>
              </a:rPr>
              <a:t>Menjadikan </a:t>
            </a:r>
          </a:p>
          <a:p>
            <a:pPr algn="ctr">
              <a:lnSpc>
                <a:spcPts val="5040"/>
              </a:lnSpc>
              <a:spcBef>
                <a:spcPct val="0"/>
              </a:spcBef>
            </a:pPr>
            <a:r>
              <a:rPr lang="en-US" sz="3600">
                <a:solidFill>
                  <a:srgbClr val="98B9E1"/>
                </a:solidFill>
                <a:latin typeface="Arimo Bold"/>
                <a:ea typeface="Arimo Bold"/>
                <a:cs typeface="Arimo Bold"/>
                <a:sym typeface="Arimo Bold"/>
              </a:rPr>
              <a:t>jiwa yang tangguh dan kuat</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5815150"/>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0" y="-45554"/>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0">
            <a:off x="6364972" y="-99442"/>
            <a:ext cx="7071310" cy="6868010"/>
          </a:xfrm>
          <a:custGeom>
            <a:avLst/>
            <a:gdLst/>
            <a:ahLst/>
            <a:cxnLst/>
            <a:rect r="r" b="b" t="t" l="l"/>
            <a:pathLst>
              <a:path h="6868010" w="7071310">
                <a:moveTo>
                  <a:pt x="0" y="0"/>
                </a:moveTo>
                <a:lnTo>
                  <a:pt x="7071310" y="0"/>
                </a:lnTo>
                <a:lnTo>
                  <a:pt x="7071310" y="6868011"/>
                </a:lnTo>
                <a:lnTo>
                  <a:pt x="0" y="68680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0">
            <a:off x="13816380" y="5585646"/>
            <a:ext cx="7071310" cy="6868010"/>
          </a:xfrm>
          <a:custGeom>
            <a:avLst/>
            <a:gdLst/>
            <a:ahLst/>
            <a:cxnLst/>
            <a:rect r="r" b="b" t="t" l="l"/>
            <a:pathLst>
              <a:path h="6868010" w="7071310">
                <a:moveTo>
                  <a:pt x="0" y="0"/>
                </a:moveTo>
                <a:lnTo>
                  <a:pt x="7071311" y="0"/>
                </a:lnTo>
                <a:lnTo>
                  <a:pt x="7071311"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6908190" y="5700398"/>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false" flipV="false" rot="0">
            <a:off x="13436282" y="-1684526"/>
            <a:ext cx="6583680" cy="4114800"/>
          </a:xfrm>
          <a:custGeom>
            <a:avLst/>
            <a:gdLst/>
            <a:ahLst/>
            <a:cxnLst/>
            <a:rect r="r" b="b" t="t" l="l"/>
            <a:pathLst>
              <a:path h="4114800" w="6583680">
                <a:moveTo>
                  <a:pt x="0" y="0"/>
                </a:moveTo>
                <a:lnTo>
                  <a:pt x="6583680" y="0"/>
                </a:lnTo>
                <a:lnTo>
                  <a:pt x="658368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8" id="8"/>
          <p:cNvSpPr/>
          <p:nvPr/>
        </p:nvSpPr>
        <p:spPr>
          <a:xfrm flipH="false" flipV="false" rot="0">
            <a:off x="12729943" y="-153329"/>
            <a:ext cx="7071310" cy="6868010"/>
          </a:xfrm>
          <a:custGeom>
            <a:avLst/>
            <a:gdLst/>
            <a:ahLst/>
            <a:cxnLst/>
            <a:rect r="r" b="b" t="t" l="l"/>
            <a:pathLst>
              <a:path h="6868010" w="7071310">
                <a:moveTo>
                  <a:pt x="0" y="0"/>
                </a:moveTo>
                <a:lnTo>
                  <a:pt x="7071310" y="0"/>
                </a:lnTo>
                <a:lnTo>
                  <a:pt x="7071310" y="6868010"/>
                </a:lnTo>
                <a:lnTo>
                  <a:pt x="0" y="686801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9" id="9"/>
          <p:cNvSpPr txBox="true"/>
          <p:nvPr/>
        </p:nvSpPr>
        <p:spPr>
          <a:xfrm rot="0">
            <a:off x="1013594" y="615247"/>
            <a:ext cx="16260812" cy="1708151"/>
          </a:xfrm>
          <a:prstGeom prst="rect">
            <a:avLst/>
          </a:prstGeom>
        </p:spPr>
        <p:txBody>
          <a:bodyPr anchor="t" rtlCol="false" tIns="0" lIns="0" bIns="0" rIns="0">
            <a:spAutoFit/>
          </a:bodyPr>
          <a:lstStyle/>
          <a:p>
            <a:pPr algn="ctr">
              <a:lnSpc>
                <a:spcPts val="13999"/>
              </a:lnSpc>
              <a:spcBef>
                <a:spcPct val="0"/>
              </a:spcBef>
            </a:pPr>
            <a:r>
              <a:rPr lang="en-US" sz="9999">
                <a:solidFill>
                  <a:srgbClr val="23354B"/>
                </a:solidFill>
                <a:latin typeface="League Spartan"/>
                <a:ea typeface="League Spartan"/>
                <a:cs typeface="League Spartan"/>
                <a:sym typeface="League Spartan"/>
              </a:rPr>
              <a:t>ManfaatKewirausahaan</a:t>
            </a:r>
          </a:p>
        </p:txBody>
      </p:sp>
      <p:sp>
        <p:nvSpPr>
          <p:cNvPr name="Freeform 10" id="10"/>
          <p:cNvSpPr/>
          <p:nvPr/>
        </p:nvSpPr>
        <p:spPr>
          <a:xfrm flipH="true" flipV="true" rot="10415535">
            <a:off x="-1217182" y="6975871"/>
            <a:ext cx="2951197" cy="3606751"/>
          </a:xfrm>
          <a:custGeom>
            <a:avLst/>
            <a:gdLst/>
            <a:ahLst/>
            <a:cxnLst/>
            <a:rect r="r" b="b" t="t" l="l"/>
            <a:pathLst>
              <a:path h="3606751" w="2951197">
                <a:moveTo>
                  <a:pt x="2951197" y="3606752"/>
                </a:moveTo>
                <a:lnTo>
                  <a:pt x="0" y="3606752"/>
                </a:lnTo>
                <a:lnTo>
                  <a:pt x="0" y="0"/>
                </a:lnTo>
                <a:lnTo>
                  <a:pt x="2951197" y="0"/>
                </a:lnTo>
                <a:lnTo>
                  <a:pt x="2951197" y="3606752"/>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1" id="11"/>
          <p:cNvSpPr/>
          <p:nvPr/>
        </p:nvSpPr>
        <p:spPr>
          <a:xfrm flipH="false" flipV="false" rot="5400000">
            <a:off x="16161927" y="8557580"/>
            <a:ext cx="901902" cy="2556938"/>
          </a:xfrm>
          <a:custGeom>
            <a:avLst/>
            <a:gdLst/>
            <a:ahLst/>
            <a:cxnLst/>
            <a:rect r="r" b="b" t="t" l="l"/>
            <a:pathLst>
              <a:path h="2556938" w="901902">
                <a:moveTo>
                  <a:pt x="0" y="0"/>
                </a:moveTo>
                <a:lnTo>
                  <a:pt x="901902" y="0"/>
                </a:lnTo>
                <a:lnTo>
                  <a:pt x="901902" y="2556938"/>
                </a:lnTo>
                <a:lnTo>
                  <a:pt x="0" y="255693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2" id="12"/>
          <p:cNvSpPr/>
          <p:nvPr/>
        </p:nvSpPr>
        <p:spPr>
          <a:xfrm flipH="false" flipV="false" rot="0">
            <a:off x="1743001" y="2323397"/>
            <a:ext cx="7315200" cy="3492750"/>
          </a:xfrm>
          <a:custGeom>
            <a:avLst/>
            <a:gdLst/>
            <a:ahLst/>
            <a:cxnLst/>
            <a:rect r="r" b="b" t="t" l="l"/>
            <a:pathLst>
              <a:path h="3492750" w="7315200">
                <a:moveTo>
                  <a:pt x="0" y="0"/>
                </a:moveTo>
                <a:lnTo>
                  <a:pt x="7315200" y="0"/>
                </a:lnTo>
                <a:lnTo>
                  <a:pt x="7315200" y="3492751"/>
                </a:lnTo>
                <a:lnTo>
                  <a:pt x="0" y="3492751"/>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3" id="13"/>
          <p:cNvSpPr/>
          <p:nvPr/>
        </p:nvSpPr>
        <p:spPr>
          <a:xfrm flipH="false" flipV="false" rot="0">
            <a:off x="9229799" y="2342447"/>
            <a:ext cx="7315200" cy="3492750"/>
          </a:xfrm>
          <a:custGeom>
            <a:avLst/>
            <a:gdLst/>
            <a:ahLst/>
            <a:cxnLst/>
            <a:rect r="r" b="b" t="t" l="l"/>
            <a:pathLst>
              <a:path h="3492750" w="7315200">
                <a:moveTo>
                  <a:pt x="0" y="0"/>
                </a:moveTo>
                <a:lnTo>
                  <a:pt x="7315200" y="0"/>
                </a:lnTo>
                <a:lnTo>
                  <a:pt x="7315200" y="3492751"/>
                </a:lnTo>
                <a:lnTo>
                  <a:pt x="0" y="3492751"/>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TextBox 14" id="14"/>
          <p:cNvSpPr txBox="true"/>
          <p:nvPr/>
        </p:nvSpPr>
        <p:spPr>
          <a:xfrm rot="0">
            <a:off x="2373829" y="3543300"/>
            <a:ext cx="6053544" cy="1600200"/>
          </a:xfrm>
          <a:prstGeom prst="rect">
            <a:avLst/>
          </a:prstGeom>
        </p:spPr>
        <p:txBody>
          <a:bodyPr anchor="t" rtlCol="false" tIns="0" lIns="0" bIns="0" rIns="0">
            <a:spAutoFit/>
          </a:bodyPr>
          <a:lstStyle/>
          <a:p>
            <a:pPr algn="ctr">
              <a:lnSpc>
                <a:spcPts val="6300"/>
              </a:lnSpc>
            </a:pPr>
            <a:r>
              <a:rPr lang="en-US" sz="4500">
                <a:solidFill>
                  <a:srgbClr val="FFFFFF"/>
                </a:solidFill>
                <a:latin typeface="Arimo"/>
                <a:ea typeface="Arimo"/>
                <a:cs typeface="Arimo"/>
                <a:sym typeface="Arimo"/>
              </a:rPr>
              <a:t>Menentukan </a:t>
            </a:r>
          </a:p>
          <a:p>
            <a:pPr algn="ctr">
              <a:lnSpc>
                <a:spcPts val="6300"/>
              </a:lnSpc>
              <a:spcBef>
                <a:spcPct val="0"/>
              </a:spcBef>
            </a:pPr>
            <a:r>
              <a:rPr lang="en-US" sz="4500">
                <a:solidFill>
                  <a:srgbClr val="FFFFFF"/>
                </a:solidFill>
                <a:latin typeface="Arimo"/>
                <a:ea typeface="Arimo"/>
                <a:cs typeface="Arimo"/>
                <a:sym typeface="Arimo"/>
              </a:rPr>
              <a:t>Nasib</a:t>
            </a:r>
          </a:p>
        </p:txBody>
      </p:sp>
      <p:sp>
        <p:nvSpPr>
          <p:cNvPr name="Freeform 15" id="15"/>
          <p:cNvSpPr/>
          <p:nvPr/>
        </p:nvSpPr>
        <p:spPr>
          <a:xfrm flipH="false" flipV="false" rot="0">
            <a:off x="1809824" y="5863773"/>
            <a:ext cx="7315200" cy="3492750"/>
          </a:xfrm>
          <a:custGeom>
            <a:avLst/>
            <a:gdLst/>
            <a:ahLst/>
            <a:cxnLst/>
            <a:rect r="r" b="b" t="t" l="l"/>
            <a:pathLst>
              <a:path h="3492750" w="7315200">
                <a:moveTo>
                  <a:pt x="0" y="0"/>
                </a:moveTo>
                <a:lnTo>
                  <a:pt x="7315200" y="0"/>
                </a:lnTo>
                <a:lnTo>
                  <a:pt x="7315200" y="3492750"/>
                </a:lnTo>
                <a:lnTo>
                  <a:pt x="0" y="3492750"/>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TextBox 16" id="16"/>
          <p:cNvSpPr txBox="true"/>
          <p:nvPr/>
        </p:nvSpPr>
        <p:spPr>
          <a:xfrm rot="0">
            <a:off x="9675257" y="3543300"/>
            <a:ext cx="6053544" cy="1600200"/>
          </a:xfrm>
          <a:prstGeom prst="rect">
            <a:avLst/>
          </a:prstGeom>
        </p:spPr>
        <p:txBody>
          <a:bodyPr anchor="t" rtlCol="false" tIns="0" lIns="0" bIns="0" rIns="0">
            <a:spAutoFit/>
          </a:bodyPr>
          <a:lstStyle/>
          <a:p>
            <a:pPr algn="ctr">
              <a:lnSpc>
                <a:spcPts val="6300"/>
              </a:lnSpc>
            </a:pPr>
            <a:r>
              <a:rPr lang="en-US" sz="4500">
                <a:solidFill>
                  <a:srgbClr val="FFFFFF"/>
                </a:solidFill>
                <a:latin typeface="Arimo"/>
                <a:ea typeface="Arimo"/>
                <a:cs typeface="Arimo"/>
                <a:sym typeface="Arimo"/>
              </a:rPr>
              <a:t>Melakukan </a:t>
            </a:r>
          </a:p>
          <a:p>
            <a:pPr algn="ctr">
              <a:lnSpc>
                <a:spcPts val="6300"/>
              </a:lnSpc>
              <a:spcBef>
                <a:spcPct val="0"/>
              </a:spcBef>
            </a:pPr>
            <a:r>
              <a:rPr lang="en-US" sz="4500">
                <a:solidFill>
                  <a:srgbClr val="FFFFFF"/>
                </a:solidFill>
                <a:latin typeface="Arimo"/>
                <a:ea typeface="Arimo"/>
                <a:cs typeface="Arimo"/>
                <a:sym typeface="Arimo"/>
              </a:rPr>
              <a:t>Perubahan</a:t>
            </a:r>
          </a:p>
        </p:txBody>
      </p:sp>
      <p:sp>
        <p:nvSpPr>
          <p:cNvPr name="TextBox 17" id="17"/>
          <p:cNvSpPr txBox="true"/>
          <p:nvPr/>
        </p:nvSpPr>
        <p:spPr>
          <a:xfrm rot="0">
            <a:off x="2373829" y="6708156"/>
            <a:ext cx="6053544" cy="1600200"/>
          </a:xfrm>
          <a:prstGeom prst="rect">
            <a:avLst/>
          </a:prstGeom>
        </p:spPr>
        <p:txBody>
          <a:bodyPr anchor="t" rtlCol="false" tIns="0" lIns="0" bIns="0" rIns="0">
            <a:spAutoFit/>
          </a:bodyPr>
          <a:lstStyle/>
          <a:p>
            <a:pPr algn="ctr">
              <a:lnSpc>
                <a:spcPts val="6300"/>
              </a:lnSpc>
            </a:pPr>
            <a:r>
              <a:rPr lang="en-US" sz="4500">
                <a:solidFill>
                  <a:srgbClr val="FFFFFF"/>
                </a:solidFill>
                <a:latin typeface="Arimo"/>
                <a:ea typeface="Arimo"/>
                <a:cs typeface="Arimo"/>
                <a:sym typeface="Arimo"/>
              </a:rPr>
              <a:t>potensi </a:t>
            </a:r>
          </a:p>
          <a:p>
            <a:pPr algn="ctr">
              <a:lnSpc>
                <a:spcPts val="6300"/>
              </a:lnSpc>
              <a:spcBef>
                <a:spcPct val="0"/>
              </a:spcBef>
            </a:pPr>
            <a:r>
              <a:rPr lang="en-US" sz="4500">
                <a:solidFill>
                  <a:srgbClr val="FFFFFF"/>
                </a:solidFill>
                <a:latin typeface="Arimo"/>
                <a:ea typeface="Arimo"/>
                <a:cs typeface="Arimo"/>
                <a:sym typeface="Arimo"/>
              </a:rPr>
              <a:t>sepenuhnya </a:t>
            </a:r>
          </a:p>
        </p:txBody>
      </p:sp>
      <p:sp>
        <p:nvSpPr>
          <p:cNvPr name="Freeform 18" id="18"/>
          <p:cNvSpPr/>
          <p:nvPr/>
        </p:nvSpPr>
        <p:spPr>
          <a:xfrm flipH="false" flipV="false" rot="0">
            <a:off x="9229799" y="5863773"/>
            <a:ext cx="7315200" cy="3492750"/>
          </a:xfrm>
          <a:custGeom>
            <a:avLst/>
            <a:gdLst/>
            <a:ahLst/>
            <a:cxnLst/>
            <a:rect r="r" b="b" t="t" l="l"/>
            <a:pathLst>
              <a:path h="3492750" w="7315200">
                <a:moveTo>
                  <a:pt x="0" y="0"/>
                </a:moveTo>
                <a:lnTo>
                  <a:pt x="7315200" y="0"/>
                </a:lnTo>
                <a:lnTo>
                  <a:pt x="7315200" y="3492750"/>
                </a:lnTo>
                <a:lnTo>
                  <a:pt x="0" y="3492750"/>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TextBox 19" id="19"/>
          <p:cNvSpPr txBox="true"/>
          <p:nvPr/>
        </p:nvSpPr>
        <p:spPr>
          <a:xfrm rot="0">
            <a:off x="9703171" y="6600381"/>
            <a:ext cx="6053544" cy="1600200"/>
          </a:xfrm>
          <a:prstGeom prst="rect">
            <a:avLst/>
          </a:prstGeom>
        </p:spPr>
        <p:txBody>
          <a:bodyPr anchor="t" rtlCol="false" tIns="0" lIns="0" bIns="0" rIns="0">
            <a:spAutoFit/>
          </a:bodyPr>
          <a:lstStyle/>
          <a:p>
            <a:pPr algn="ctr">
              <a:lnSpc>
                <a:spcPts val="6300"/>
              </a:lnSpc>
            </a:pPr>
            <a:r>
              <a:rPr lang="en-US" sz="4500">
                <a:solidFill>
                  <a:srgbClr val="FFFFFF"/>
                </a:solidFill>
                <a:latin typeface="Arimo"/>
                <a:ea typeface="Arimo"/>
                <a:cs typeface="Arimo"/>
                <a:sym typeface="Arimo"/>
              </a:rPr>
              <a:t>Meraih </a:t>
            </a:r>
          </a:p>
          <a:p>
            <a:pPr algn="ctr">
              <a:lnSpc>
                <a:spcPts val="6300"/>
              </a:lnSpc>
              <a:spcBef>
                <a:spcPct val="0"/>
              </a:spcBef>
            </a:pPr>
            <a:r>
              <a:rPr lang="en-US" sz="4500">
                <a:solidFill>
                  <a:srgbClr val="FFFFFF"/>
                </a:solidFill>
                <a:latin typeface="Arimo"/>
                <a:ea typeface="Arimo"/>
                <a:cs typeface="Arimo"/>
                <a:sym typeface="Arimo"/>
              </a:rPr>
              <a:t>Keuntungan</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23354B"/>
        </a:solidFill>
      </p:bgPr>
    </p:bg>
    <p:spTree>
      <p:nvGrpSpPr>
        <p:cNvPr id="1" name=""/>
        <p:cNvGrpSpPr/>
        <p:nvPr/>
      </p:nvGrpSpPr>
      <p:grpSpPr>
        <a:xfrm>
          <a:off x="0" y="0"/>
          <a:ext cx="0" cy="0"/>
          <a:chOff x="0" y="0"/>
          <a:chExt cx="0" cy="0"/>
        </a:xfrm>
      </p:grpSpPr>
      <p:sp>
        <p:nvSpPr>
          <p:cNvPr name="Freeform 2" id="2"/>
          <p:cNvSpPr/>
          <p:nvPr/>
        </p:nvSpPr>
        <p:spPr>
          <a:xfrm flipH="false" flipV="false" rot="0">
            <a:off x="15537499" y="408799"/>
            <a:ext cx="1487448" cy="1929472"/>
          </a:xfrm>
          <a:custGeom>
            <a:avLst/>
            <a:gdLst/>
            <a:ahLst/>
            <a:cxnLst/>
            <a:rect r="r" b="b" t="t" l="l"/>
            <a:pathLst>
              <a:path h="1929472" w="1487448">
                <a:moveTo>
                  <a:pt x="0" y="0"/>
                </a:moveTo>
                <a:lnTo>
                  <a:pt x="1487447" y="0"/>
                </a:lnTo>
                <a:lnTo>
                  <a:pt x="1487447" y="1929472"/>
                </a:lnTo>
                <a:lnTo>
                  <a:pt x="0" y="192947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787293" y="7753458"/>
            <a:ext cx="1487448" cy="1929472"/>
          </a:xfrm>
          <a:custGeom>
            <a:avLst/>
            <a:gdLst/>
            <a:ahLst/>
            <a:cxnLst/>
            <a:rect r="r" b="b" t="t" l="l"/>
            <a:pathLst>
              <a:path h="1929472" w="1487448">
                <a:moveTo>
                  <a:pt x="0" y="0"/>
                </a:moveTo>
                <a:lnTo>
                  <a:pt x="1487448" y="0"/>
                </a:lnTo>
                <a:lnTo>
                  <a:pt x="1487448" y="1929473"/>
                </a:lnTo>
                <a:lnTo>
                  <a:pt x="0" y="192947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5400000">
            <a:off x="1892260" y="845119"/>
            <a:ext cx="764962" cy="2168706"/>
          </a:xfrm>
          <a:custGeom>
            <a:avLst/>
            <a:gdLst/>
            <a:ahLst/>
            <a:cxnLst/>
            <a:rect r="r" b="b" t="t" l="l"/>
            <a:pathLst>
              <a:path h="2168706" w="764962">
                <a:moveTo>
                  <a:pt x="0" y="0"/>
                </a:moveTo>
                <a:lnTo>
                  <a:pt x="764962" y="0"/>
                </a:lnTo>
                <a:lnTo>
                  <a:pt x="764962" y="2168707"/>
                </a:lnTo>
                <a:lnTo>
                  <a:pt x="0" y="216870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true" flipV="true" rot="5400000">
            <a:off x="15155018" y="7251361"/>
            <a:ext cx="764962" cy="2168706"/>
          </a:xfrm>
          <a:custGeom>
            <a:avLst/>
            <a:gdLst/>
            <a:ahLst/>
            <a:cxnLst/>
            <a:rect r="r" b="b" t="t" l="l"/>
            <a:pathLst>
              <a:path h="2168706" w="764962">
                <a:moveTo>
                  <a:pt x="764961" y="2168706"/>
                </a:moveTo>
                <a:lnTo>
                  <a:pt x="0" y="2168706"/>
                </a:lnTo>
                <a:lnTo>
                  <a:pt x="0" y="0"/>
                </a:lnTo>
                <a:lnTo>
                  <a:pt x="764961" y="0"/>
                </a:lnTo>
                <a:lnTo>
                  <a:pt x="764961" y="2168706"/>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6" id="6"/>
          <p:cNvSpPr txBox="true"/>
          <p:nvPr/>
        </p:nvSpPr>
        <p:spPr>
          <a:xfrm rot="0">
            <a:off x="2168611" y="3767021"/>
            <a:ext cx="13950777" cy="2476733"/>
          </a:xfrm>
          <a:prstGeom prst="rect">
            <a:avLst/>
          </a:prstGeom>
        </p:spPr>
        <p:txBody>
          <a:bodyPr anchor="t" rtlCol="false" tIns="0" lIns="0" bIns="0" rIns="0">
            <a:spAutoFit/>
          </a:bodyPr>
          <a:lstStyle/>
          <a:p>
            <a:pPr algn="ctr">
              <a:lnSpc>
                <a:spcPts val="20299"/>
              </a:lnSpc>
              <a:spcBef>
                <a:spcPct val="0"/>
              </a:spcBef>
            </a:pPr>
            <a:r>
              <a:rPr lang="en-US" sz="14499">
                <a:solidFill>
                  <a:srgbClr val="FFFFFF"/>
                </a:solidFill>
                <a:latin typeface="League Spartan"/>
                <a:ea typeface="League Spartan"/>
                <a:cs typeface="League Spartan"/>
                <a:sym typeface="League Spartan"/>
              </a:rPr>
              <a:t>Terima Kasih</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DAGKgQeERU0</dc:identifier>
  <dcterms:modified xsi:type="dcterms:W3CDTF">2011-08-01T06:04:30Z</dcterms:modified>
  <cp:revision>1</cp:revision>
  <dc:title>MATA KULIAH KEWIRAUSAHAAN Memahami Kompetensi Kewirausahaan</dc:title>
</cp:coreProperties>
</file>