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Lst>
  <p:sldSz cx="18288000" cy="10287000"/>
  <p:notesSz cx="6858000" cy="9144000"/>
  <p:embeddedFontLst>
    <p:embeddedFont>
      <p:font typeface="Lazydog" charset="1" panose="00000000000000000000"/>
      <p:regular r:id="rId14"/>
    </p:embeddedFont>
    <p:embeddedFont>
      <p:font typeface="Dreaming Outloud Sans" charset="1" panose="00000500000000000000"/>
      <p:regular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fonts/font14.fntdata" Type="http://schemas.openxmlformats.org/officeDocument/2006/relationships/font"/><Relationship Id="rId15" Target="fonts/font15.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9.png" Type="http://schemas.openxmlformats.org/officeDocument/2006/relationships/image"/><Relationship Id="rId3" Target="../media/image10.svg" Type="http://schemas.openxmlformats.org/officeDocument/2006/relationships/image"/><Relationship Id="rId4" Target="../media/image11.png" Type="http://schemas.openxmlformats.org/officeDocument/2006/relationships/image"/><Relationship Id="rId5" Target="../media/image12.svg" Type="http://schemas.openxmlformats.org/officeDocument/2006/relationships/image"/><Relationship Id="rId6" Target="../media/image13.png" Type="http://schemas.openxmlformats.org/officeDocument/2006/relationships/image"/><Relationship Id="rId7" Target="../media/image14.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5.png" Type="http://schemas.openxmlformats.org/officeDocument/2006/relationships/image"/><Relationship Id="rId3" Target="../media/image16.svg" Type="http://schemas.openxmlformats.org/officeDocument/2006/relationships/image"/><Relationship Id="rId4" Target="../media/image17.png" Type="http://schemas.openxmlformats.org/officeDocument/2006/relationships/image"/><Relationship Id="rId5" Target="../media/image18.svg" Type="http://schemas.openxmlformats.org/officeDocument/2006/relationships/image"/><Relationship Id="rId6" Target="../media/image3.png" Type="http://schemas.openxmlformats.org/officeDocument/2006/relationships/image"/><Relationship Id="rId7" Target="../media/image4.svg" Type="http://schemas.openxmlformats.org/officeDocument/2006/relationships/image"/><Relationship Id="rId8" Target="../media/image19.png" Type="http://schemas.openxmlformats.org/officeDocument/2006/relationships/image"/><Relationship Id="rId9" Target="../media/image20.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1.png" Type="http://schemas.openxmlformats.org/officeDocument/2006/relationships/image"/><Relationship Id="rId3" Target="../media/image22.svg" Type="http://schemas.openxmlformats.org/officeDocument/2006/relationships/image"/><Relationship Id="rId4" Target="../media/image23.png" Type="http://schemas.openxmlformats.org/officeDocument/2006/relationships/image"/><Relationship Id="rId5" Target="../media/image24.svg" Type="http://schemas.openxmlformats.org/officeDocument/2006/relationships/image"/><Relationship Id="rId6" Target="../media/image25.png" Type="http://schemas.openxmlformats.org/officeDocument/2006/relationships/image"/><Relationship Id="rId7" Target="../media/image26.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3.png" Type="http://schemas.openxmlformats.org/officeDocument/2006/relationships/image"/><Relationship Id="rId11" Target="../media/image4.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27.png" Type="http://schemas.openxmlformats.org/officeDocument/2006/relationships/image"/><Relationship Id="rId5" Target="../media/image28.svg" Type="http://schemas.openxmlformats.org/officeDocument/2006/relationships/image"/><Relationship Id="rId6" Target="../media/image29.png" Type="http://schemas.openxmlformats.org/officeDocument/2006/relationships/image"/><Relationship Id="rId7" Target="../media/image30.svg" Type="http://schemas.openxmlformats.org/officeDocument/2006/relationships/image"/><Relationship Id="rId8" Target="../media/image31.png" Type="http://schemas.openxmlformats.org/officeDocument/2006/relationships/image"/><Relationship Id="rId9" Target="../media/image32.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33.png" Type="http://schemas.openxmlformats.org/officeDocument/2006/relationships/image"/><Relationship Id="rId7" Target="../media/image34.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29.png" Type="http://schemas.openxmlformats.org/officeDocument/2006/relationships/image"/><Relationship Id="rId5" Target="../media/image30.svg" Type="http://schemas.openxmlformats.org/officeDocument/2006/relationships/image"/><Relationship Id="rId6" Target="../media/image35.png" Type="http://schemas.openxmlformats.org/officeDocument/2006/relationships/image"/><Relationship Id="rId7" Target="../media/image36.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29.png" Type="http://schemas.openxmlformats.org/officeDocument/2006/relationships/image"/><Relationship Id="rId11" Target="../media/image30.svg" Type="http://schemas.openxmlformats.org/officeDocument/2006/relationships/image"/><Relationship Id="rId2" Target="../media/image21.png" Type="http://schemas.openxmlformats.org/officeDocument/2006/relationships/image"/><Relationship Id="rId3" Target="../media/image22.svg" Type="http://schemas.openxmlformats.org/officeDocument/2006/relationships/image"/><Relationship Id="rId4" Target="../media/image37.png" Type="http://schemas.openxmlformats.org/officeDocument/2006/relationships/image"/><Relationship Id="rId5" Target="../media/image38.svg" Type="http://schemas.openxmlformats.org/officeDocument/2006/relationships/image"/><Relationship Id="rId6" Target="../media/image39.png" Type="http://schemas.openxmlformats.org/officeDocument/2006/relationships/image"/><Relationship Id="rId7" Target="../media/image40.svg" Type="http://schemas.openxmlformats.org/officeDocument/2006/relationships/image"/><Relationship Id="rId8" Target="../media/image25.png" Type="http://schemas.openxmlformats.org/officeDocument/2006/relationships/image"/><Relationship Id="rId9" Target="../media/image26.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A9D9FF"/>
        </a:solidFill>
      </p:bgPr>
    </p:bg>
    <p:spTree>
      <p:nvGrpSpPr>
        <p:cNvPr id="1" name=""/>
        <p:cNvGrpSpPr/>
        <p:nvPr/>
      </p:nvGrpSpPr>
      <p:grpSpPr>
        <a:xfrm>
          <a:off x="0" y="0"/>
          <a:ext cx="0" cy="0"/>
          <a:chOff x="0" y="0"/>
          <a:chExt cx="0" cy="0"/>
        </a:xfrm>
      </p:grpSpPr>
      <p:sp>
        <p:nvSpPr>
          <p:cNvPr name="Freeform 2" id="2"/>
          <p:cNvSpPr/>
          <p:nvPr/>
        </p:nvSpPr>
        <p:spPr>
          <a:xfrm flipH="false" flipV="false" rot="0">
            <a:off x="4275204" y="1556658"/>
            <a:ext cx="15120507" cy="8357517"/>
          </a:xfrm>
          <a:custGeom>
            <a:avLst/>
            <a:gdLst/>
            <a:ahLst/>
            <a:cxnLst/>
            <a:rect r="r" b="b" t="t" l="l"/>
            <a:pathLst>
              <a:path h="8357517" w="15120507">
                <a:moveTo>
                  <a:pt x="0" y="0"/>
                </a:moveTo>
                <a:lnTo>
                  <a:pt x="15120507" y="0"/>
                </a:lnTo>
                <a:lnTo>
                  <a:pt x="15120507" y="8357516"/>
                </a:lnTo>
                <a:lnTo>
                  <a:pt x="0" y="8357516"/>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1796324">
            <a:off x="521547" y="4759458"/>
            <a:ext cx="3900415" cy="1304866"/>
          </a:xfrm>
          <a:custGeom>
            <a:avLst/>
            <a:gdLst/>
            <a:ahLst/>
            <a:cxnLst/>
            <a:rect r="r" b="b" t="t" l="l"/>
            <a:pathLst>
              <a:path h="1304866" w="3900415">
                <a:moveTo>
                  <a:pt x="0" y="0"/>
                </a:moveTo>
                <a:lnTo>
                  <a:pt x="3900415" y="0"/>
                </a:lnTo>
                <a:lnTo>
                  <a:pt x="3900415" y="1304866"/>
                </a:lnTo>
                <a:lnTo>
                  <a:pt x="0" y="130486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5458606" y="3986947"/>
            <a:ext cx="12247530" cy="5927228"/>
            <a:chOff x="0" y="0"/>
            <a:chExt cx="16330040" cy="7902970"/>
          </a:xfrm>
        </p:grpSpPr>
        <p:sp>
          <p:nvSpPr>
            <p:cNvPr name="TextBox 5" id="5"/>
            <p:cNvSpPr txBox="true"/>
            <p:nvPr/>
          </p:nvSpPr>
          <p:spPr>
            <a:xfrm rot="0">
              <a:off x="0" y="219075"/>
              <a:ext cx="16330040" cy="6488219"/>
            </a:xfrm>
            <a:prstGeom prst="rect">
              <a:avLst/>
            </a:prstGeom>
          </p:spPr>
          <p:txBody>
            <a:bodyPr anchor="t" rtlCol="false" tIns="0" lIns="0" bIns="0" rIns="0">
              <a:spAutoFit/>
            </a:bodyPr>
            <a:lstStyle/>
            <a:p>
              <a:pPr algn="ctr">
                <a:lnSpc>
                  <a:spcPts val="12425"/>
                </a:lnSpc>
              </a:pPr>
              <a:r>
                <a:rPr lang="en-US" sz="12425">
                  <a:solidFill>
                    <a:srgbClr val="FFA800"/>
                  </a:solidFill>
                  <a:latin typeface="Lazydog"/>
                  <a:ea typeface="Lazydog"/>
                  <a:cs typeface="Lazydog"/>
                  <a:sym typeface="Lazydog"/>
                </a:rPr>
                <a:t>Memahami </a:t>
              </a:r>
            </a:p>
            <a:p>
              <a:pPr algn="ctr">
                <a:lnSpc>
                  <a:spcPts val="12425"/>
                </a:lnSpc>
              </a:pPr>
              <a:r>
                <a:rPr lang="en-US" sz="12425">
                  <a:solidFill>
                    <a:srgbClr val="FFA800"/>
                  </a:solidFill>
                  <a:latin typeface="Lazydog"/>
                  <a:ea typeface="Lazydog"/>
                  <a:cs typeface="Lazydog"/>
                  <a:sym typeface="Lazydog"/>
                </a:rPr>
                <a:t>SDm Kewirausahaan</a:t>
              </a:r>
            </a:p>
          </p:txBody>
        </p:sp>
        <p:sp>
          <p:nvSpPr>
            <p:cNvPr name="TextBox 6" id="6"/>
            <p:cNvSpPr txBox="true"/>
            <p:nvPr/>
          </p:nvSpPr>
          <p:spPr>
            <a:xfrm rot="0">
              <a:off x="0" y="7226695"/>
              <a:ext cx="16330040" cy="676275"/>
            </a:xfrm>
            <a:prstGeom prst="rect">
              <a:avLst/>
            </a:prstGeom>
          </p:spPr>
          <p:txBody>
            <a:bodyPr anchor="t" rtlCol="false" tIns="0" lIns="0" bIns="0" rIns="0">
              <a:spAutoFit/>
            </a:bodyPr>
            <a:lstStyle/>
            <a:p>
              <a:pPr algn="ctr">
                <a:lnSpc>
                  <a:spcPts val="4200"/>
                </a:lnSpc>
              </a:pPr>
            </a:p>
          </p:txBody>
        </p:sp>
      </p:grpSp>
      <p:sp>
        <p:nvSpPr>
          <p:cNvPr name="Freeform 7" id="7"/>
          <p:cNvSpPr/>
          <p:nvPr/>
        </p:nvSpPr>
        <p:spPr>
          <a:xfrm flipH="false" flipV="false" rot="0">
            <a:off x="456171" y="7017139"/>
            <a:ext cx="3458507" cy="3269861"/>
          </a:xfrm>
          <a:custGeom>
            <a:avLst/>
            <a:gdLst/>
            <a:ahLst/>
            <a:cxnLst/>
            <a:rect r="r" b="b" t="t" l="l"/>
            <a:pathLst>
              <a:path h="3269861" w="3458507">
                <a:moveTo>
                  <a:pt x="0" y="0"/>
                </a:moveTo>
                <a:lnTo>
                  <a:pt x="3458507" y="0"/>
                </a:lnTo>
                <a:lnTo>
                  <a:pt x="3458507" y="3269861"/>
                </a:lnTo>
                <a:lnTo>
                  <a:pt x="0" y="3269861"/>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8" id="8"/>
          <p:cNvSpPr/>
          <p:nvPr/>
        </p:nvSpPr>
        <p:spPr>
          <a:xfrm flipH="false" flipV="false" rot="2316855">
            <a:off x="14090388" y="1686262"/>
            <a:ext cx="3201028" cy="1018509"/>
          </a:xfrm>
          <a:custGeom>
            <a:avLst/>
            <a:gdLst/>
            <a:ahLst/>
            <a:cxnLst/>
            <a:rect r="r" b="b" t="t" l="l"/>
            <a:pathLst>
              <a:path h="1018509" w="3201028">
                <a:moveTo>
                  <a:pt x="0" y="0"/>
                </a:moveTo>
                <a:lnTo>
                  <a:pt x="3201028" y="0"/>
                </a:lnTo>
                <a:lnTo>
                  <a:pt x="3201028" y="1018509"/>
                </a:lnTo>
                <a:lnTo>
                  <a:pt x="0" y="1018509"/>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583747" y="964742"/>
            <a:ext cx="15120507" cy="8357517"/>
          </a:xfrm>
          <a:custGeom>
            <a:avLst/>
            <a:gdLst/>
            <a:ahLst/>
            <a:cxnLst/>
            <a:rect r="r" b="b" t="t" l="l"/>
            <a:pathLst>
              <a:path h="8357517" w="15120507">
                <a:moveTo>
                  <a:pt x="0" y="0"/>
                </a:moveTo>
                <a:lnTo>
                  <a:pt x="15120506" y="0"/>
                </a:lnTo>
                <a:lnTo>
                  <a:pt x="15120506" y="8357516"/>
                </a:lnTo>
                <a:lnTo>
                  <a:pt x="0" y="8357516"/>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3" id="3"/>
          <p:cNvSpPr txBox="true"/>
          <p:nvPr/>
        </p:nvSpPr>
        <p:spPr>
          <a:xfrm rot="0">
            <a:off x="8580659" y="260570"/>
            <a:ext cx="8979070" cy="2363153"/>
          </a:xfrm>
          <a:prstGeom prst="rect">
            <a:avLst/>
          </a:prstGeom>
        </p:spPr>
        <p:txBody>
          <a:bodyPr anchor="t" rtlCol="false" tIns="0" lIns="0" bIns="0" rIns="0">
            <a:spAutoFit/>
          </a:bodyPr>
          <a:lstStyle/>
          <a:p>
            <a:pPr algn="ctr">
              <a:lnSpc>
                <a:spcPts val="9157"/>
              </a:lnSpc>
            </a:pPr>
            <a:r>
              <a:rPr lang="en-US" sz="8325">
                <a:solidFill>
                  <a:srgbClr val="CD4343"/>
                </a:solidFill>
                <a:latin typeface="Lazydog"/>
                <a:ea typeface="Lazydog"/>
                <a:cs typeface="Lazydog"/>
                <a:sym typeface="Lazydog"/>
              </a:rPr>
              <a:t>Pengertian ETIKA</a:t>
            </a:r>
          </a:p>
        </p:txBody>
      </p:sp>
      <p:sp>
        <p:nvSpPr>
          <p:cNvPr name="Freeform 4" id="4"/>
          <p:cNvSpPr/>
          <p:nvPr/>
        </p:nvSpPr>
        <p:spPr>
          <a:xfrm flipH="false" flipV="false" rot="0">
            <a:off x="206938" y="0"/>
            <a:ext cx="4310871" cy="3190045"/>
          </a:xfrm>
          <a:custGeom>
            <a:avLst/>
            <a:gdLst/>
            <a:ahLst/>
            <a:cxnLst/>
            <a:rect r="r" b="b" t="t" l="l"/>
            <a:pathLst>
              <a:path h="3190045" w="4310871">
                <a:moveTo>
                  <a:pt x="0" y="0"/>
                </a:moveTo>
                <a:lnTo>
                  <a:pt x="4310872" y="0"/>
                </a:lnTo>
                <a:lnTo>
                  <a:pt x="4310872" y="3190045"/>
                </a:lnTo>
                <a:lnTo>
                  <a:pt x="0" y="3190045"/>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false" flipV="false" rot="-988409">
            <a:off x="15000836" y="8422080"/>
            <a:ext cx="3406834" cy="1003467"/>
          </a:xfrm>
          <a:custGeom>
            <a:avLst/>
            <a:gdLst/>
            <a:ahLst/>
            <a:cxnLst/>
            <a:rect r="r" b="b" t="t" l="l"/>
            <a:pathLst>
              <a:path h="1003467" w="3406834">
                <a:moveTo>
                  <a:pt x="0" y="0"/>
                </a:moveTo>
                <a:lnTo>
                  <a:pt x="3406834" y="0"/>
                </a:lnTo>
                <a:lnTo>
                  <a:pt x="3406834" y="1003467"/>
                </a:lnTo>
                <a:lnTo>
                  <a:pt x="0" y="1003467"/>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6" id="6"/>
          <p:cNvSpPr txBox="true"/>
          <p:nvPr/>
        </p:nvSpPr>
        <p:spPr>
          <a:xfrm rot="0">
            <a:off x="515221" y="3248399"/>
            <a:ext cx="15309678" cy="6639593"/>
          </a:xfrm>
          <a:prstGeom prst="rect">
            <a:avLst/>
          </a:prstGeom>
        </p:spPr>
        <p:txBody>
          <a:bodyPr anchor="t" rtlCol="false" tIns="0" lIns="0" bIns="0" rIns="0">
            <a:spAutoFit/>
          </a:bodyPr>
          <a:lstStyle/>
          <a:p>
            <a:pPr algn="just">
              <a:lnSpc>
                <a:spcPts val="5226"/>
              </a:lnSpc>
            </a:pPr>
            <a:r>
              <a:rPr lang="en-US" sz="5226">
                <a:solidFill>
                  <a:srgbClr val="CD4343"/>
                </a:solidFill>
                <a:latin typeface="Lazydog"/>
                <a:ea typeface="Lazydog"/>
                <a:cs typeface="Lazydog"/>
                <a:sym typeface="Lazydog"/>
              </a:rPr>
              <a:t>Etika berasal dari bahasa Perancis yaitu ettiquette yang berarti kartu undangan. Pada saat itu raja-raja Perancis sering mengundang para tamu dengan menggunakan kartu undangan, di mana dalam kartu undangan tersebut tercantum persyaratan atau ketentuan untuk menghadiri acara antara lain waktu acara dan pakaian yang harus dikenakan </a:t>
            </a:r>
          </a:p>
          <a:p>
            <a:pPr algn="just">
              <a:lnSpc>
                <a:spcPts val="5326"/>
              </a:lnSpc>
              <a:spcBef>
                <a:spcPct val="0"/>
              </a:spcBef>
            </a:pP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73C8B1"/>
        </a:solidFill>
      </p:bgPr>
    </p:bg>
    <p:spTree>
      <p:nvGrpSpPr>
        <p:cNvPr id="1" name=""/>
        <p:cNvGrpSpPr/>
        <p:nvPr/>
      </p:nvGrpSpPr>
      <p:grpSpPr>
        <a:xfrm>
          <a:off x="0" y="0"/>
          <a:ext cx="0" cy="0"/>
          <a:chOff x="0" y="0"/>
          <a:chExt cx="0" cy="0"/>
        </a:xfrm>
      </p:grpSpPr>
      <p:sp>
        <p:nvSpPr>
          <p:cNvPr name="Freeform 2" id="2"/>
          <p:cNvSpPr/>
          <p:nvPr/>
        </p:nvSpPr>
        <p:spPr>
          <a:xfrm flipH="false" flipV="false" rot="0">
            <a:off x="1751745" y="2209597"/>
            <a:ext cx="4791719" cy="5479096"/>
          </a:xfrm>
          <a:custGeom>
            <a:avLst/>
            <a:gdLst/>
            <a:ahLst/>
            <a:cxnLst/>
            <a:rect r="r" b="b" t="t" l="l"/>
            <a:pathLst>
              <a:path h="5479096" w="4791719">
                <a:moveTo>
                  <a:pt x="0" y="0"/>
                </a:moveTo>
                <a:lnTo>
                  <a:pt x="4791719" y="0"/>
                </a:lnTo>
                <a:lnTo>
                  <a:pt x="4791719" y="5479096"/>
                </a:lnTo>
                <a:lnTo>
                  <a:pt x="0" y="5479096"/>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8149918" y="1028700"/>
            <a:ext cx="8659618" cy="7840890"/>
          </a:xfrm>
          <a:custGeom>
            <a:avLst/>
            <a:gdLst/>
            <a:ahLst/>
            <a:cxnLst/>
            <a:rect r="r" b="b" t="t" l="l"/>
            <a:pathLst>
              <a:path h="7840890" w="8659618">
                <a:moveTo>
                  <a:pt x="0" y="0"/>
                </a:moveTo>
                <a:lnTo>
                  <a:pt x="8659618" y="0"/>
                </a:lnTo>
                <a:lnTo>
                  <a:pt x="8659618" y="7840890"/>
                </a:lnTo>
                <a:lnTo>
                  <a:pt x="0" y="784089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1737372">
            <a:off x="14437544" y="1361956"/>
            <a:ext cx="3032652" cy="1014560"/>
          </a:xfrm>
          <a:custGeom>
            <a:avLst/>
            <a:gdLst/>
            <a:ahLst/>
            <a:cxnLst/>
            <a:rect r="r" b="b" t="t" l="l"/>
            <a:pathLst>
              <a:path h="1014560" w="3032652">
                <a:moveTo>
                  <a:pt x="0" y="0"/>
                </a:moveTo>
                <a:lnTo>
                  <a:pt x="3032652" y="0"/>
                </a:lnTo>
                <a:lnTo>
                  <a:pt x="3032652" y="1014560"/>
                </a:lnTo>
                <a:lnTo>
                  <a:pt x="0" y="1014560"/>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5" id="5"/>
          <p:cNvSpPr txBox="true"/>
          <p:nvPr/>
        </p:nvSpPr>
        <p:spPr>
          <a:xfrm rot="0">
            <a:off x="8577751" y="2999606"/>
            <a:ext cx="7803952" cy="3956229"/>
          </a:xfrm>
          <a:prstGeom prst="rect">
            <a:avLst/>
          </a:prstGeom>
        </p:spPr>
        <p:txBody>
          <a:bodyPr anchor="t" rtlCol="false" tIns="0" lIns="0" bIns="0" rIns="0">
            <a:spAutoFit/>
          </a:bodyPr>
          <a:lstStyle/>
          <a:p>
            <a:pPr algn="l">
              <a:lnSpc>
                <a:spcPts val="7724"/>
              </a:lnSpc>
            </a:pPr>
            <a:r>
              <a:rPr lang="en-US" sz="7022">
                <a:solidFill>
                  <a:srgbClr val="CD4343"/>
                </a:solidFill>
                <a:latin typeface="Lazydog"/>
                <a:ea typeface="Lazydog"/>
                <a:cs typeface="Lazydog"/>
                <a:sym typeface="Lazydog"/>
              </a:rPr>
              <a:t>Etika dan Norma Yang Harus Dimiliki Seorang Kewirausahaan</a:t>
            </a:r>
          </a:p>
        </p:txBody>
      </p:sp>
      <p:sp>
        <p:nvSpPr>
          <p:cNvPr name="Freeform 6" id="6"/>
          <p:cNvSpPr/>
          <p:nvPr/>
        </p:nvSpPr>
        <p:spPr>
          <a:xfrm flipH="false" flipV="false" rot="0">
            <a:off x="6134116" y="6728591"/>
            <a:ext cx="3152117" cy="3026032"/>
          </a:xfrm>
          <a:custGeom>
            <a:avLst/>
            <a:gdLst/>
            <a:ahLst/>
            <a:cxnLst/>
            <a:rect r="r" b="b" t="t" l="l"/>
            <a:pathLst>
              <a:path h="3026032" w="3152117">
                <a:moveTo>
                  <a:pt x="0" y="0"/>
                </a:moveTo>
                <a:lnTo>
                  <a:pt x="3152117" y="0"/>
                </a:lnTo>
                <a:lnTo>
                  <a:pt x="3152117" y="3026032"/>
                </a:lnTo>
                <a:lnTo>
                  <a:pt x="0" y="3026032"/>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FF2E6"/>
        </a:solidFill>
      </p:bgPr>
    </p:bg>
    <p:spTree>
      <p:nvGrpSpPr>
        <p:cNvPr id="1" name=""/>
        <p:cNvGrpSpPr/>
        <p:nvPr/>
      </p:nvGrpSpPr>
      <p:grpSpPr>
        <a:xfrm>
          <a:off x="0" y="0"/>
          <a:ext cx="0" cy="0"/>
          <a:chOff x="0" y="0"/>
          <a:chExt cx="0" cy="0"/>
        </a:xfrm>
      </p:grpSpPr>
      <p:sp>
        <p:nvSpPr>
          <p:cNvPr name="Freeform 2" id="2"/>
          <p:cNvSpPr/>
          <p:nvPr/>
        </p:nvSpPr>
        <p:spPr>
          <a:xfrm flipH="false" flipV="false" rot="127448">
            <a:off x="-659277" y="-7717266"/>
            <a:ext cx="19606554" cy="10658836"/>
          </a:xfrm>
          <a:custGeom>
            <a:avLst/>
            <a:gdLst/>
            <a:ahLst/>
            <a:cxnLst/>
            <a:rect r="r" b="b" t="t" l="l"/>
            <a:pathLst>
              <a:path h="10658836" w="19606554">
                <a:moveTo>
                  <a:pt x="0" y="0"/>
                </a:moveTo>
                <a:lnTo>
                  <a:pt x="19606554" y="0"/>
                </a:lnTo>
                <a:lnTo>
                  <a:pt x="19606554" y="10658835"/>
                </a:lnTo>
                <a:lnTo>
                  <a:pt x="0" y="1065883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3" id="3"/>
          <p:cNvSpPr txBox="true"/>
          <p:nvPr/>
        </p:nvSpPr>
        <p:spPr>
          <a:xfrm rot="0">
            <a:off x="1028700" y="2816389"/>
            <a:ext cx="16811651" cy="5092527"/>
          </a:xfrm>
          <a:prstGeom prst="rect">
            <a:avLst/>
          </a:prstGeom>
        </p:spPr>
        <p:txBody>
          <a:bodyPr anchor="t" rtlCol="false" tIns="0" lIns="0" bIns="0" rIns="0">
            <a:spAutoFit/>
          </a:bodyPr>
          <a:lstStyle/>
          <a:p>
            <a:pPr algn="ctr">
              <a:lnSpc>
                <a:spcPts val="3816"/>
              </a:lnSpc>
            </a:pPr>
            <a:r>
              <a:rPr lang="en-US" sz="3469">
                <a:solidFill>
                  <a:srgbClr val="CD4343"/>
                </a:solidFill>
                <a:latin typeface="Lazydog"/>
                <a:ea typeface="Lazydog"/>
                <a:cs typeface="Lazydog"/>
                <a:sym typeface="Lazydog"/>
              </a:rPr>
              <a:t>•Sikap dan perilaku seorang pengusaha harus mengikuti norma yang berlaku dalam suatu negara atau masyarakat.</a:t>
            </a:r>
          </a:p>
          <a:p>
            <a:pPr algn="ctr">
              <a:lnSpc>
                <a:spcPts val="3816"/>
              </a:lnSpc>
            </a:pPr>
            <a:r>
              <a:rPr lang="en-US" sz="3469">
                <a:solidFill>
                  <a:srgbClr val="CD4343"/>
                </a:solidFill>
                <a:latin typeface="Lazydog"/>
                <a:ea typeface="Lazydog"/>
                <a:cs typeface="Lazydog"/>
                <a:sym typeface="Lazydog"/>
              </a:rPr>
              <a:t>•Penampilan yang ditunjukan seseorang pengusaha harus selalu apik, sopan, terutama dalam menghadapi situasi atau acara-acara tertentu.</a:t>
            </a:r>
          </a:p>
          <a:p>
            <a:pPr algn="ctr">
              <a:lnSpc>
                <a:spcPts val="3816"/>
              </a:lnSpc>
            </a:pPr>
            <a:r>
              <a:rPr lang="en-US" sz="3469">
                <a:solidFill>
                  <a:srgbClr val="CD4343"/>
                </a:solidFill>
                <a:latin typeface="Lazydog"/>
                <a:ea typeface="Lazydog"/>
                <a:cs typeface="Lazydog"/>
                <a:sym typeface="Lazydog"/>
              </a:rPr>
              <a:t>•Cara berpakain pengusaha juga harus sopan dan sesuai dengan tempat dan waktu yang berlaku.</a:t>
            </a:r>
          </a:p>
          <a:p>
            <a:pPr algn="ctr">
              <a:lnSpc>
                <a:spcPts val="3816"/>
              </a:lnSpc>
            </a:pPr>
            <a:r>
              <a:rPr lang="en-US" sz="3469">
                <a:solidFill>
                  <a:srgbClr val="CD4343"/>
                </a:solidFill>
                <a:latin typeface="Lazydog"/>
                <a:ea typeface="Lazydog"/>
                <a:cs typeface="Lazydog"/>
                <a:sym typeface="Lazydog"/>
              </a:rPr>
              <a:t>•Cara berbicara seorang pengusaha juga mencerminkan usahanya, sopan, penuh tata krama, tidak menyinggung atau mencela orang lain.</a:t>
            </a:r>
          </a:p>
          <a:p>
            <a:pPr algn="ctr">
              <a:lnSpc>
                <a:spcPts val="3816"/>
              </a:lnSpc>
            </a:pPr>
            <a:r>
              <a:rPr lang="en-US" sz="3469">
                <a:solidFill>
                  <a:srgbClr val="CD4343"/>
                </a:solidFill>
                <a:latin typeface="Lazydog"/>
                <a:ea typeface="Lazydog"/>
                <a:cs typeface="Lazydog"/>
                <a:sym typeface="Lazydog"/>
              </a:rPr>
              <a:t>•Gerak-gerik pengusaha juga dapat menyenangkan orang lain, hindarkan gerak-gerik yang dapat mencurigakan.</a:t>
            </a:r>
          </a:p>
          <a:p>
            <a:pPr algn="ctr">
              <a:lnSpc>
                <a:spcPts val="2197"/>
              </a:lnSpc>
            </a:pPr>
          </a:p>
        </p:txBody>
      </p:sp>
      <p:sp>
        <p:nvSpPr>
          <p:cNvPr name="Freeform 4" id="4"/>
          <p:cNvSpPr/>
          <p:nvPr/>
        </p:nvSpPr>
        <p:spPr>
          <a:xfrm flipH="false" flipV="false" rot="654646">
            <a:off x="-1480965" y="416564"/>
            <a:ext cx="5019330" cy="1624438"/>
          </a:xfrm>
          <a:custGeom>
            <a:avLst/>
            <a:gdLst/>
            <a:ahLst/>
            <a:cxnLst/>
            <a:rect r="r" b="b" t="t" l="l"/>
            <a:pathLst>
              <a:path h="1624438" w="5019330">
                <a:moveTo>
                  <a:pt x="0" y="0"/>
                </a:moveTo>
                <a:lnTo>
                  <a:pt x="5019330" y="0"/>
                </a:lnTo>
                <a:lnTo>
                  <a:pt x="5019330" y="1624438"/>
                </a:lnTo>
                <a:lnTo>
                  <a:pt x="0" y="162443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false" flipV="false" rot="1534679">
            <a:off x="15115068" y="-396197"/>
            <a:ext cx="3170920" cy="1960205"/>
          </a:xfrm>
          <a:custGeom>
            <a:avLst/>
            <a:gdLst/>
            <a:ahLst/>
            <a:cxnLst/>
            <a:rect r="r" b="b" t="t" l="l"/>
            <a:pathLst>
              <a:path h="1960205" w="3170920">
                <a:moveTo>
                  <a:pt x="0" y="0"/>
                </a:moveTo>
                <a:lnTo>
                  <a:pt x="3170920" y="0"/>
                </a:lnTo>
                <a:lnTo>
                  <a:pt x="3170920" y="1960205"/>
                </a:lnTo>
                <a:lnTo>
                  <a:pt x="0" y="1960205"/>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CD4343"/>
        </a:solidFill>
      </p:bgPr>
    </p:bg>
    <p:spTree>
      <p:nvGrpSpPr>
        <p:cNvPr id="1" name=""/>
        <p:cNvGrpSpPr/>
        <p:nvPr/>
      </p:nvGrpSpPr>
      <p:grpSpPr>
        <a:xfrm>
          <a:off x="0" y="0"/>
          <a:ext cx="0" cy="0"/>
          <a:chOff x="0" y="0"/>
          <a:chExt cx="0" cy="0"/>
        </a:xfrm>
      </p:grpSpPr>
      <p:sp>
        <p:nvSpPr>
          <p:cNvPr name="Freeform 2" id="2"/>
          <p:cNvSpPr/>
          <p:nvPr/>
        </p:nvSpPr>
        <p:spPr>
          <a:xfrm flipH="false" flipV="false" rot="0">
            <a:off x="9525562" y="4520653"/>
            <a:ext cx="7737889" cy="4276943"/>
          </a:xfrm>
          <a:custGeom>
            <a:avLst/>
            <a:gdLst/>
            <a:ahLst/>
            <a:cxnLst/>
            <a:rect r="r" b="b" t="t" l="l"/>
            <a:pathLst>
              <a:path h="4276943" w="7737889">
                <a:moveTo>
                  <a:pt x="0" y="0"/>
                </a:moveTo>
                <a:lnTo>
                  <a:pt x="7737889" y="0"/>
                </a:lnTo>
                <a:lnTo>
                  <a:pt x="7737889" y="4276943"/>
                </a:lnTo>
                <a:lnTo>
                  <a:pt x="0" y="427694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3" id="3"/>
          <p:cNvSpPr txBox="true"/>
          <p:nvPr/>
        </p:nvSpPr>
        <p:spPr>
          <a:xfrm rot="0">
            <a:off x="639602" y="433763"/>
            <a:ext cx="16978039" cy="2140587"/>
          </a:xfrm>
          <a:prstGeom prst="rect">
            <a:avLst/>
          </a:prstGeom>
        </p:spPr>
        <p:txBody>
          <a:bodyPr anchor="t" rtlCol="false" tIns="0" lIns="0" bIns="0" rIns="0">
            <a:spAutoFit/>
          </a:bodyPr>
          <a:lstStyle/>
          <a:p>
            <a:pPr algn="ctr">
              <a:lnSpc>
                <a:spcPts val="5555"/>
              </a:lnSpc>
            </a:pPr>
            <a:r>
              <a:rPr lang="en-US" sz="5050">
                <a:solidFill>
                  <a:srgbClr val="FFFFFF"/>
                </a:solidFill>
                <a:latin typeface="Lazydog"/>
                <a:ea typeface="Lazydog"/>
                <a:cs typeface="Lazydog"/>
                <a:sym typeface="Lazydog"/>
              </a:rPr>
              <a:t>Etika atau norma yang harus ada dalam benak dan jiwa setiap wirausaha adalah sebagai berikut </a:t>
            </a:r>
            <a:r>
              <a:rPr lang="en-US" sz="5050">
                <a:solidFill>
                  <a:srgbClr val="FFFFFF"/>
                </a:solidFill>
                <a:latin typeface="Lazydog"/>
                <a:ea typeface="Lazydog"/>
                <a:cs typeface="Lazydog"/>
                <a:sym typeface="Lazydog"/>
              </a:rPr>
              <a:t>:</a:t>
            </a:r>
          </a:p>
          <a:p>
            <a:pPr algn="ctr">
              <a:lnSpc>
                <a:spcPts val="5555"/>
              </a:lnSpc>
            </a:pPr>
          </a:p>
        </p:txBody>
      </p:sp>
      <p:sp>
        <p:nvSpPr>
          <p:cNvPr name="Freeform 4" id="4"/>
          <p:cNvSpPr/>
          <p:nvPr/>
        </p:nvSpPr>
        <p:spPr>
          <a:xfrm flipH="false" flipV="false" rot="0">
            <a:off x="639602" y="2728929"/>
            <a:ext cx="6483213" cy="3583449"/>
          </a:xfrm>
          <a:custGeom>
            <a:avLst/>
            <a:gdLst/>
            <a:ahLst/>
            <a:cxnLst/>
            <a:rect r="r" b="b" t="t" l="l"/>
            <a:pathLst>
              <a:path h="3583449" w="6483213">
                <a:moveTo>
                  <a:pt x="0" y="0"/>
                </a:moveTo>
                <a:lnTo>
                  <a:pt x="6483213" y="0"/>
                </a:lnTo>
                <a:lnTo>
                  <a:pt x="6483213" y="3583448"/>
                </a:lnTo>
                <a:lnTo>
                  <a:pt x="0" y="358344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5" id="5"/>
          <p:cNvSpPr/>
          <p:nvPr/>
        </p:nvSpPr>
        <p:spPr>
          <a:xfrm flipH="false" flipV="false" rot="0">
            <a:off x="9525562" y="4056129"/>
            <a:ext cx="2098516" cy="1984051"/>
          </a:xfrm>
          <a:custGeom>
            <a:avLst/>
            <a:gdLst/>
            <a:ahLst/>
            <a:cxnLst/>
            <a:rect r="r" b="b" t="t" l="l"/>
            <a:pathLst>
              <a:path h="1984051" w="2098516">
                <a:moveTo>
                  <a:pt x="0" y="0"/>
                </a:moveTo>
                <a:lnTo>
                  <a:pt x="2098515" y="0"/>
                </a:lnTo>
                <a:lnTo>
                  <a:pt x="2098515" y="1984051"/>
                </a:lnTo>
                <a:lnTo>
                  <a:pt x="0" y="1984051"/>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6" id="6"/>
          <p:cNvSpPr/>
          <p:nvPr/>
        </p:nvSpPr>
        <p:spPr>
          <a:xfrm flipH="false" flipV="false" rot="0">
            <a:off x="639602" y="4056129"/>
            <a:ext cx="2066720" cy="1984051"/>
          </a:xfrm>
          <a:custGeom>
            <a:avLst/>
            <a:gdLst/>
            <a:ahLst/>
            <a:cxnLst/>
            <a:rect r="r" b="b" t="t" l="l"/>
            <a:pathLst>
              <a:path h="1984051" w="2066720">
                <a:moveTo>
                  <a:pt x="0" y="0"/>
                </a:moveTo>
                <a:lnTo>
                  <a:pt x="2066720" y="0"/>
                </a:lnTo>
                <a:lnTo>
                  <a:pt x="2066720" y="1984051"/>
                </a:lnTo>
                <a:lnTo>
                  <a:pt x="0" y="1984051"/>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7" id="7"/>
          <p:cNvSpPr/>
          <p:nvPr/>
        </p:nvSpPr>
        <p:spPr>
          <a:xfrm flipH="false" flipV="false" rot="1552848">
            <a:off x="6921241" y="4701228"/>
            <a:ext cx="2180683" cy="693854"/>
          </a:xfrm>
          <a:custGeom>
            <a:avLst/>
            <a:gdLst/>
            <a:ahLst/>
            <a:cxnLst/>
            <a:rect r="r" b="b" t="t" l="l"/>
            <a:pathLst>
              <a:path h="693854" w="2180683">
                <a:moveTo>
                  <a:pt x="0" y="0"/>
                </a:moveTo>
                <a:lnTo>
                  <a:pt x="2180682" y="0"/>
                </a:lnTo>
                <a:lnTo>
                  <a:pt x="2180682" y="693853"/>
                </a:lnTo>
                <a:lnTo>
                  <a:pt x="0" y="693853"/>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8" id="8"/>
          <p:cNvSpPr/>
          <p:nvPr/>
        </p:nvSpPr>
        <p:spPr>
          <a:xfrm flipH="false" flipV="false" rot="1736615">
            <a:off x="15283401" y="4664792"/>
            <a:ext cx="2291841" cy="766725"/>
          </a:xfrm>
          <a:custGeom>
            <a:avLst/>
            <a:gdLst/>
            <a:ahLst/>
            <a:cxnLst/>
            <a:rect r="r" b="b" t="t" l="l"/>
            <a:pathLst>
              <a:path h="766725" w="2291841">
                <a:moveTo>
                  <a:pt x="0" y="0"/>
                </a:moveTo>
                <a:lnTo>
                  <a:pt x="2291842" y="0"/>
                </a:lnTo>
                <a:lnTo>
                  <a:pt x="2291842" y="766725"/>
                </a:lnTo>
                <a:lnTo>
                  <a:pt x="0" y="766725"/>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TextBox 9" id="9"/>
          <p:cNvSpPr txBox="true"/>
          <p:nvPr/>
        </p:nvSpPr>
        <p:spPr>
          <a:xfrm rot="0">
            <a:off x="395951" y="3325242"/>
            <a:ext cx="6483213" cy="730887"/>
          </a:xfrm>
          <a:prstGeom prst="rect">
            <a:avLst/>
          </a:prstGeom>
        </p:spPr>
        <p:txBody>
          <a:bodyPr anchor="t" rtlCol="false" tIns="0" lIns="0" bIns="0" rIns="0">
            <a:spAutoFit/>
          </a:bodyPr>
          <a:lstStyle/>
          <a:p>
            <a:pPr algn="ctr">
              <a:lnSpc>
                <a:spcPts val="5555"/>
              </a:lnSpc>
              <a:spcBef>
                <a:spcPct val="0"/>
              </a:spcBef>
            </a:pPr>
            <a:r>
              <a:rPr lang="en-US" sz="5050">
                <a:solidFill>
                  <a:srgbClr val="CD4343"/>
                </a:solidFill>
                <a:latin typeface="Lazydog"/>
                <a:ea typeface="Lazydog"/>
                <a:cs typeface="Lazydog"/>
                <a:sym typeface="Lazydog"/>
              </a:rPr>
              <a:t>Kejujuran</a:t>
            </a:r>
          </a:p>
        </p:txBody>
      </p:sp>
      <p:sp>
        <p:nvSpPr>
          <p:cNvPr name="TextBox 10" id="10"/>
          <p:cNvSpPr txBox="true"/>
          <p:nvPr/>
        </p:nvSpPr>
        <p:spPr>
          <a:xfrm rot="0">
            <a:off x="2706322" y="4084704"/>
            <a:ext cx="4684584" cy="1545682"/>
          </a:xfrm>
          <a:prstGeom prst="rect">
            <a:avLst/>
          </a:prstGeom>
        </p:spPr>
        <p:txBody>
          <a:bodyPr anchor="t" rtlCol="false" tIns="0" lIns="0" bIns="0" rIns="0">
            <a:spAutoFit/>
          </a:bodyPr>
          <a:lstStyle/>
          <a:p>
            <a:pPr algn="ctr">
              <a:lnSpc>
                <a:spcPts val="4014"/>
              </a:lnSpc>
            </a:pPr>
            <a:r>
              <a:rPr lang="en-US" sz="3649">
                <a:solidFill>
                  <a:srgbClr val="CD4343"/>
                </a:solidFill>
                <a:latin typeface="Lazydog"/>
                <a:ea typeface="Lazydog"/>
                <a:cs typeface="Lazydog"/>
                <a:sym typeface="Lazydog"/>
              </a:rPr>
              <a:t>•Bertanggung Jawab</a:t>
            </a:r>
          </a:p>
          <a:p>
            <a:pPr algn="ctr">
              <a:lnSpc>
                <a:spcPts val="4014"/>
              </a:lnSpc>
              <a:spcBef>
                <a:spcPct val="0"/>
              </a:spcBef>
            </a:pPr>
          </a:p>
        </p:txBody>
      </p:sp>
      <p:sp>
        <p:nvSpPr>
          <p:cNvPr name="TextBox 11" id="11"/>
          <p:cNvSpPr txBox="true"/>
          <p:nvPr/>
        </p:nvSpPr>
        <p:spPr>
          <a:xfrm rot="0">
            <a:off x="2194580" y="5276000"/>
            <a:ext cx="4684584" cy="1036377"/>
          </a:xfrm>
          <a:prstGeom prst="rect">
            <a:avLst/>
          </a:prstGeom>
        </p:spPr>
        <p:txBody>
          <a:bodyPr anchor="t" rtlCol="false" tIns="0" lIns="0" bIns="0" rIns="0">
            <a:spAutoFit/>
          </a:bodyPr>
          <a:lstStyle/>
          <a:p>
            <a:pPr algn="ctr">
              <a:lnSpc>
                <a:spcPts val="4014"/>
              </a:lnSpc>
            </a:pPr>
            <a:r>
              <a:rPr lang="en-US" sz="3649">
                <a:solidFill>
                  <a:srgbClr val="CD4343"/>
                </a:solidFill>
                <a:latin typeface="Lazydog"/>
                <a:ea typeface="Lazydog"/>
                <a:cs typeface="Lazydog"/>
                <a:sym typeface="Lazydog"/>
              </a:rPr>
              <a:t>•Menepati Janji</a:t>
            </a:r>
          </a:p>
          <a:p>
            <a:pPr algn="ctr">
              <a:lnSpc>
                <a:spcPts val="4014"/>
              </a:lnSpc>
              <a:spcBef>
                <a:spcPct val="0"/>
              </a:spcBef>
            </a:pPr>
          </a:p>
        </p:txBody>
      </p:sp>
      <p:sp>
        <p:nvSpPr>
          <p:cNvPr name="TextBox 12" id="12"/>
          <p:cNvSpPr txBox="true"/>
          <p:nvPr/>
        </p:nvSpPr>
        <p:spPr>
          <a:xfrm rot="0">
            <a:off x="9521411" y="5257308"/>
            <a:ext cx="7737889" cy="522594"/>
          </a:xfrm>
          <a:prstGeom prst="rect">
            <a:avLst/>
          </a:prstGeom>
        </p:spPr>
        <p:txBody>
          <a:bodyPr anchor="t" rtlCol="false" tIns="0" lIns="0" bIns="0" rIns="0">
            <a:spAutoFit/>
          </a:bodyPr>
          <a:lstStyle/>
          <a:p>
            <a:pPr algn="ctr">
              <a:lnSpc>
                <a:spcPts val="4014"/>
              </a:lnSpc>
              <a:spcBef>
                <a:spcPct val="0"/>
              </a:spcBef>
            </a:pPr>
            <a:r>
              <a:rPr lang="en-US" sz="3649">
                <a:solidFill>
                  <a:srgbClr val="CD4343"/>
                </a:solidFill>
                <a:latin typeface="Lazydog"/>
                <a:ea typeface="Lazydog"/>
                <a:cs typeface="Lazydog"/>
                <a:sym typeface="Lazydog"/>
              </a:rPr>
              <a:t>Disiplin</a:t>
            </a:r>
          </a:p>
        </p:txBody>
      </p:sp>
      <p:sp>
        <p:nvSpPr>
          <p:cNvPr name="TextBox 13" id="13"/>
          <p:cNvSpPr txBox="true"/>
          <p:nvPr/>
        </p:nvSpPr>
        <p:spPr>
          <a:xfrm rot="0">
            <a:off x="7390906" y="6068755"/>
            <a:ext cx="7737889" cy="1027419"/>
          </a:xfrm>
          <a:prstGeom prst="rect">
            <a:avLst/>
          </a:prstGeom>
        </p:spPr>
        <p:txBody>
          <a:bodyPr anchor="t" rtlCol="false" tIns="0" lIns="0" bIns="0" rIns="0">
            <a:spAutoFit/>
          </a:bodyPr>
          <a:lstStyle/>
          <a:p>
            <a:pPr algn="ctr">
              <a:lnSpc>
                <a:spcPts val="4014"/>
              </a:lnSpc>
            </a:pPr>
            <a:r>
              <a:rPr lang="en-US" sz="3649">
                <a:solidFill>
                  <a:srgbClr val="CD4343"/>
                </a:solidFill>
                <a:latin typeface="Lazydog"/>
                <a:ea typeface="Lazydog"/>
                <a:cs typeface="Lazydog"/>
                <a:sym typeface="Lazydog"/>
              </a:rPr>
              <a:t>•Taat Hukum</a:t>
            </a:r>
          </a:p>
          <a:p>
            <a:pPr algn="ctr">
              <a:lnSpc>
                <a:spcPts val="4014"/>
              </a:lnSpc>
              <a:spcBef>
                <a:spcPct val="0"/>
              </a:spcBef>
            </a:pPr>
          </a:p>
        </p:txBody>
      </p:sp>
      <p:sp>
        <p:nvSpPr>
          <p:cNvPr name="TextBox 14" id="14"/>
          <p:cNvSpPr txBox="true"/>
          <p:nvPr/>
        </p:nvSpPr>
        <p:spPr>
          <a:xfrm rot="0">
            <a:off x="11259851" y="6159703"/>
            <a:ext cx="7737889" cy="1532244"/>
          </a:xfrm>
          <a:prstGeom prst="rect">
            <a:avLst/>
          </a:prstGeom>
        </p:spPr>
        <p:txBody>
          <a:bodyPr anchor="t" rtlCol="false" tIns="0" lIns="0" bIns="0" rIns="0">
            <a:spAutoFit/>
          </a:bodyPr>
          <a:lstStyle/>
          <a:p>
            <a:pPr algn="ctr">
              <a:lnSpc>
                <a:spcPts val="4014"/>
              </a:lnSpc>
            </a:pPr>
            <a:r>
              <a:rPr lang="en-US" sz="3649">
                <a:solidFill>
                  <a:srgbClr val="CD4343"/>
                </a:solidFill>
                <a:latin typeface="Lazydog"/>
                <a:ea typeface="Lazydog"/>
                <a:cs typeface="Lazydog"/>
                <a:sym typeface="Lazydog"/>
              </a:rPr>
              <a:t>•Suka Membantu</a:t>
            </a:r>
          </a:p>
          <a:p>
            <a:pPr algn="ctr">
              <a:lnSpc>
                <a:spcPts val="4014"/>
              </a:lnSpc>
            </a:pPr>
          </a:p>
          <a:p>
            <a:pPr algn="ctr">
              <a:lnSpc>
                <a:spcPts val="4014"/>
              </a:lnSpc>
              <a:spcBef>
                <a:spcPct val="0"/>
              </a:spcBef>
            </a:pPr>
          </a:p>
        </p:txBody>
      </p:sp>
      <p:sp>
        <p:nvSpPr>
          <p:cNvPr name="TextBox 15" id="15"/>
          <p:cNvSpPr txBox="true"/>
          <p:nvPr/>
        </p:nvSpPr>
        <p:spPr>
          <a:xfrm rot="0">
            <a:off x="9144000" y="6940112"/>
            <a:ext cx="7737889" cy="2037069"/>
          </a:xfrm>
          <a:prstGeom prst="rect">
            <a:avLst/>
          </a:prstGeom>
        </p:spPr>
        <p:txBody>
          <a:bodyPr anchor="t" rtlCol="false" tIns="0" lIns="0" bIns="0" rIns="0">
            <a:spAutoFit/>
          </a:bodyPr>
          <a:lstStyle/>
          <a:p>
            <a:pPr algn="ctr">
              <a:lnSpc>
                <a:spcPts val="4014"/>
              </a:lnSpc>
            </a:pPr>
            <a:r>
              <a:rPr lang="en-US" sz="3649">
                <a:solidFill>
                  <a:srgbClr val="CD4343"/>
                </a:solidFill>
                <a:latin typeface="Lazydog"/>
                <a:ea typeface="Lazydog"/>
                <a:cs typeface="Lazydog"/>
                <a:sym typeface="Lazydog"/>
              </a:rPr>
              <a:t>•Komitmen dan Menghormati</a:t>
            </a:r>
          </a:p>
          <a:p>
            <a:pPr algn="ctr">
              <a:lnSpc>
                <a:spcPts val="4014"/>
              </a:lnSpc>
            </a:pPr>
          </a:p>
          <a:p>
            <a:pPr algn="ctr">
              <a:lnSpc>
                <a:spcPts val="4014"/>
              </a:lnSpc>
            </a:pPr>
          </a:p>
          <a:p>
            <a:pPr algn="ctr">
              <a:lnSpc>
                <a:spcPts val="4014"/>
              </a:lnSpc>
              <a:spcBef>
                <a:spcPct val="0"/>
              </a:spcBef>
            </a:pPr>
          </a:p>
        </p:txBody>
      </p:sp>
      <p:sp>
        <p:nvSpPr>
          <p:cNvPr name="TextBox 16" id="16"/>
          <p:cNvSpPr txBox="true"/>
          <p:nvPr/>
        </p:nvSpPr>
        <p:spPr>
          <a:xfrm rot="0">
            <a:off x="9521411" y="7793349"/>
            <a:ext cx="7737889" cy="1027419"/>
          </a:xfrm>
          <a:prstGeom prst="rect">
            <a:avLst/>
          </a:prstGeom>
        </p:spPr>
        <p:txBody>
          <a:bodyPr anchor="t" rtlCol="false" tIns="0" lIns="0" bIns="0" rIns="0">
            <a:spAutoFit/>
          </a:bodyPr>
          <a:lstStyle/>
          <a:p>
            <a:pPr algn="ctr">
              <a:lnSpc>
                <a:spcPts val="4014"/>
              </a:lnSpc>
            </a:pPr>
            <a:r>
              <a:rPr lang="en-US" sz="3649">
                <a:solidFill>
                  <a:srgbClr val="CD4343"/>
                </a:solidFill>
                <a:latin typeface="Lazydog"/>
                <a:ea typeface="Lazydog"/>
                <a:cs typeface="Lazydog"/>
                <a:sym typeface="Lazydog"/>
              </a:rPr>
              <a:t>•Mengejar Prestasi</a:t>
            </a:r>
          </a:p>
          <a:p>
            <a:pPr algn="ctr">
              <a:lnSpc>
                <a:spcPts val="4014"/>
              </a:lnSpc>
              <a:spcBef>
                <a:spcPct val="0"/>
              </a:spcBef>
            </a:pP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FA800"/>
        </a:solidFill>
      </p:bgPr>
    </p:bg>
    <p:spTree>
      <p:nvGrpSpPr>
        <p:cNvPr id="1" name=""/>
        <p:cNvGrpSpPr/>
        <p:nvPr/>
      </p:nvGrpSpPr>
      <p:grpSpPr>
        <a:xfrm>
          <a:off x="0" y="0"/>
          <a:ext cx="0" cy="0"/>
          <a:chOff x="0" y="0"/>
          <a:chExt cx="0" cy="0"/>
        </a:xfrm>
      </p:grpSpPr>
      <p:sp>
        <p:nvSpPr>
          <p:cNvPr name="Freeform 2" id="2"/>
          <p:cNvSpPr/>
          <p:nvPr/>
        </p:nvSpPr>
        <p:spPr>
          <a:xfrm flipH="false" flipV="false" rot="0">
            <a:off x="394460" y="198376"/>
            <a:ext cx="17893540" cy="9890247"/>
          </a:xfrm>
          <a:custGeom>
            <a:avLst/>
            <a:gdLst/>
            <a:ahLst/>
            <a:cxnLst/>
            <a:rect r="r" b="b" t="t" l="l"/>
            <a:pathLst>
              <a:path h="9890247" w="17893540">
                <a:moveTo>
                  <a:pt x="0" y="0"/>
                </a:moveTo>
                <a:lnTo>
                  <a:pt x="17893540" y="0"/>
                </a:lnTo>
                <a:lnTo>
                  <a:pt x="17893540" y="9890248"/>
                </a:lnTo>
                <a:lnTo>
                  <a:pt x="0" y="989024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3" id="3"/>
          <p:cNvSpPr txBox="true"/>
          <p:nvPr/>
        </p:nvSpPr>
        <p:spPr>
          <a:xfrm rot="0">
            <a:off x="605194" y="347048"/>
            <a:ext cx="17470606" cy="2423160"/>
          </a:xfrm>
          <a:prstGeom prst="rect">
            <a:avLst/>
          </a:prstGeom>
        </p:spPr>
        <p:txBody>
          <a:bodyPr anchor="t" rtlCol="false" tIns="0" lIns="0" bIns="0" rIns="0">
            <a:spAutoFit/>
          </a:bodyPr>
          <a:lstStyle/>
          <a:p>
            <a:pPr algn="ctr">
              <a:lnSpc>
                <a:spcPts val="9405"/>
              </a:lnSpc>
            </a:pPr>
            <a:r>
              <a:rPr lang="en-US" sz="8550">
                <a:solidFill>
                  <a:srgbClr val="CD4343"/>
                </a:solidFill>
                <a:latin typeface="Lazydog"/>
                <a:ea typeface="Lazydog"/>
                <a:cs typeface="Lazydog"/>
                <a:sym typeface="Lazydog"/>
              </a:rPr>
              <a:t>Ciri-Ciri Wirausaha </a:t>
            </a:r>
          </a:p>
          <a:p>
            <a:pPr algn="ctr">
              <a:lnSpc>
                <a:spcPts val="9405"/>
              </a:lnSpc>
            </a:pPr>
            <a:r>
              <a:rPr lang="en-US" sz="8550">
                <a:solidFill>
                  <a:srgbClr val="CD4343"/>
                </a:solidFill>
                <a:latin typeface="Lazydog"/>
                <a:ea typeface="Lazydog"/>
                <a:cs typeface="Lazydog"/>
                <a:sym typeface="Lazydog"/>
              </a:rPr>
              <a:t>yang Berhasil</a:t>
            </a:r>
          </a:p>
        </p:txBody>
      </p:sp>
      <p:sp>
        <p:nvSpPr>
          <p:cNvPr name="Freeform 4" id="4"/>
          <p:cNvSpPr/>
          <p:nvPr/>
        </p:nvSpPr>
        <p:spPr>
          <a:xfrm flipH="false" flipV="false" rot="1736615">
            <a:off x="-217158" y="8890040"/>
            <a:ext cx="3258528" cy="1090126"/>
          </a:xfrm>
          <a:custGeom>
            <a:avLst/>
            <a:gdLst/>
            <a:ahLst/>
            <a:cxnLst/>
            <a:rect r="r" b="b" t="t" l="l"/>
            <a:pathLst>
              <a:path h="1090126" w="3258528">
                <a:moveTo>
                  <a:pt x="0" y="0"/>
                </a:moveTo>
                <a:lnTo>
                  <a:pt x="3258528" y="0"/>
                </a:lnTo>
                <a:lnTo>
                  <a:pt x="3258528" y="1090125"/>
                </a:lnTo>
                <a:lnTo>
                  <a:pt x="0" y="1090125"/>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false" flipV="false" rot="0">
            <a:off x="15043903" y="1871399"/>
            <a:ext cx="2674653" cy="2567667"/>
          </a:xfrm>
          <a:custGeom>
            <a:avLst/>
            <a:gdLst/>
            <a:ahLst/>
            <a:cxnLst/>
            <a:rect r="r" b="b" t="t" l="l"/>
            <a:pathLst>
              <a:path h="2567667" w="2674653">
                <a:moveTo>
                  <a:pt x="0" y="0"/>
                </a:moveTo>
                <a:lnTo>
                  <a:pt x="2674653" y="0"/>
                </a:lnTo>
                <a:lnTo>
                  <a:pt x="2674653" y="2567666"/>
                </a:lnTo>
                <a:lnTo>
                  <a:pt x="0" y="2567666"/>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6" id="6"/>
          <p:cNvSpPr txBox="true"/>
          <p:nvPr/>
        </p:nvSpPr>
        <p:spPr>
          <a:xfrm rot="0">
            <a:off x="1028700" y="2625090"/>
            <a:ext cx="5751045" cy="2673168"/>
          </a:xfrm>
          <a:prstGeom prst="rect">
            <a:avLst/>
          </a:prstGeom>
        </p:spPr>
        <p:txBody>
          <a:bodyPr anchor="t" rtlCol="false" tIns="0" lIns="0" bIns="0" rIns="0">
            <a:spAutoFit/>
          </a:bodyPr>
          <a:lstStyle/>
          <a:p>
            <a:pPr algn="just">
              <a:lnSpc>
                <a:spcPts val="3018"/>
              </a:lnSpc>
              <a:spcBef>
                <a:spcPct val="0"/>
              </a:spcBef>
            </a:pPr>
            <a:r>
              <a:rPr lang="en-US" sz="2744">
                <a:solidFill>
                  <a:srgbClr val="CD4343"/>
                </a:solidFill>
                <a:latin typeface="Lazydog"/>
                <a:ea typeface="Lazydog"/>
                <a:cs typeface="Lazydog"/>
                <a:sym typeface="Lazydog"/>
              </a:rPr>
              <a:t>Memiliki visi dan tujuan yang jelas. Hal ini berfungsi untuk menebak ke mana langkah dan arah yang dituju sehingga dapat diketahui langkah yang harus dilakukan oleh pengusaha tersebut.</a:t>
            </a:r>
          </a:p>
        </p:txBody>
      </p:sp>
      <p:sp>
        <p:nvSpPr>
          <p:cNvPr name="TextBox 7" id="7"/>
          <p:cNvSpPr txBox="true"/>
          <p:nvPr/>
        </p:nvSpPr>
        <p:spPr>
          <a:xfrm rot="0">
            <a:off x="8421284" y="2777324"/>
            <a:ext cx="6238644" cy="3342534"/>
          </a:xfrm>
          <a:prstGeom prst="rect">
            <a:avLst/>
          </a:prstGeom>
        </p:spPr>
        <p:txBody>
          <a:bodyPr anchor="t" rtlCol="false" tIns="0" lIns="0" bIns="0" rIns="0">
            <a:spAutoFit/>
          </a:bodyPr>
          <a:lstStyle/>
          <a:p>
            <a:pPr algn="just">
              <a:lnSpc>
                <a:spcPts val="3303"/>
              </a:lnSpc>
              <a:spcBef>
                <a:spcPct val="0"/>
              </a:spcBef>
            </a:pPr>
            <a:r>
              <a:rPr lang="en-US" sz="3002">
                <a:solidFill>
                  <a:srgbClr val="CD4343"/>
                </a:solidFill>
                <a:latin typeface="Lazydog"/>
                <a:ea typeface="Lazydog"/>
                <a:cs typeface="Lazydog"/>
                <a:sym typeface="Lazydog"/>
              </a:rPr>
              <a:t>Inisiatif dan selalu proaktif. Ini merupakan ciri mendasar di mana pengusaha tidak hanya menunggu sesuatu terjadi, tetapi terlebih dahulu memulai dan mencari peluang sebagai pelopor dalam berbagai kegiatan.</a:t>
            </a:r>
          </a:p>
        </p:txBody>
      </p:sp>
      <p:sp>
        <p:nvSpPr>
          <p:cNvPr name="TextBox 8" id="8"/>
          <p:cNvSpPr txBox="true"/>
          <p:nvPr/>
        </p:nvSpPr>
        <p:spPr>
          <a:xfrm rot="0">
            <a:off x="2670737" y="5307782"/>
            <a:ext cx="5366572" cy="4127320"/>
          </a:xfrm>
          <a:prstGeom prst="rect">
            <a:avLst/>
          </a:prstGeom>
        </p:spPr>
        <p:txBody>
          <a:bodyPr anchor="t" rtlCol="false" tIns="0" lIns="0" bIns="0" rIns="0">
            <a:spAutoFit/>
          </a:bodyPr>
          <a:lstStyle/>
          <a:p>
            <a:pPr algn="just">
              <a:lnSpc>
                <a:spcPts val="2720"/>
              </a:lnSpc>
              <a:spcBef>
                <a:spcPct val="0"/>
              </a:spcBef>
            </a:pPr>
            <a:r>
              <a:rPr lang="en-US" sz="2472">
                <a:solidFill>
                  <a:srgbClr val="CD4343"/>
                </a:solidFill>
                <a:latin typeface="Lazydog"/>
                <a:ea typeface="Lazydog"/>
                <a:cs typeface="Lazydog"/>
                <a:sym typeface="Lazydog"/>
              </a:rPr>
              <a:t>Berorientasi pada prestasi. Pengusaha yang sukses selalu mengejar prestasi yang lebih baik daripada prestasi sebelumnya. Mutu produk, pelayanan yang diberikan, serta kepuasan pelanggan menjadi perhatian utama. Setiap waktu segala aktifitas usaha yang dijalankan selalu dievaluasi dan harus lebih baik dibanding sebelumnya.</a:t>
            </a:r>
          </a:p>
        </p:txBody>
      </p:sp>
      <p:sp>
        <p:nvSpPr>
          <p:cNvPr name="TextBox 9" id="9"/>
          <p:cNvSpPr txBox="true"/>
          <p:nvPr/>
        </p:nvSpPr>
        <p:spPr>
          <a:xfrm rot="0">
            <a:off x="9372621" y="6388384"/>
            <a:ext cx="7008609" cy="3046719"/>
          </a:xfrm>
          <a:prstGeom prst="rect">
            <a:avLst/>
          </a:prstGeom>
        </p:spPr>
        <p:txBody>
          <a:bodyPr anchor="t" rtlCol="false" tIns="0" lIns="0" bIns="0" rIns="0">
            <a:spAutoFit/>
          </a:bodyPr>
          <a:lstStyle/>
          <a:p>
            <a:pPr algn="ctr">
              <a:lnSpc>
                <a:spcPts val="4014"/>
              </a:lnSpc>
              <a:spcBef>
                <a:spcPct val="0"/>
              </a:spcBef>
            </a:pPr>
            <a:r>
              <a:rPr lang="en-US" sz="3649">
                <a:solidFill>
                  <a:srgbClr val="CD4343"/>
                </a:solidFill>
                <a:latin typeface="Lazydog"/>
                <a:ea typeface="Lazydog"/>
                <a:cs typeface="Lazydog"/>
                <a:sym typeface="Lazydog"/>
              </a:rPr>
              <a:t>Berani mengambil risiko. Hal ini merupakan sifat yang harus dimiliki seorang pengusaha kapanpun dan dimanapun, baik dalam bentuk uang maupun waktu.</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FF2E6"/>
        </a:solidFill>
      </p:bgPr>
    </p:bg>
    <p:spTree>
      <p:nvGrpSpPr>
        <p:cNvPr id="1" name=""/>
        <p:cNvGrpSpPr/>
        <p:nvPr/>
      </p:nvGrpSpPr>
      <p:grpSpPr>
        <a:xfrm>
          <a:off x="0" y="0"/>
          <a:ext cx="0" cy="0"/>
          <a:chOff x="0" y="0"/>
          <a:chExt cx="0" cy="0"/>
        </a:xfrm>
      </p:grpSpPr>
      <p:sp>
        <p:nvSpPr>
          <p:cNvPr name="Freeform 2" id="2"/>
          <p:cNvSpPr/>
          <p:nvPr/>
        </p:nvSpPr>
        <p:spPr>
          <a:xfrm flipH="false" flipV="false" rot="0">
            <a:off x="1154861" y="692819"/>
            <a:ext cx="16104439" cy="8901363"/>
          </a:xfrm>
          <a:custGeom>
            <a:avLst/>
            <a:gdLst/>
            <a:ahLst/>
            <a:cxnLst/>
            <a:rect r="r" b="b" t="t" l="l"/>
            <a:pathLst>
              <a:path h="8901363" w="16104439">
                <a:moveTo>
                  <a:pt x="0" y="0"/>
                </a:moveTo>
                <a:lnTo>
                  <a:pt x="16104439" y="0"/>
                </a:lnTo>
                <a:lnTo>
                  <a:pt x="16104439" y="8901362"/>
                </a:lnTo>
                <a:lnTo>
                  <a:pt x="0" y="890136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13836363" y="5808975"/>
            <a:ext cx="3942923" cy="3785206"/>
          </a:xfrm>
          <a:custGeom>
            <a:avLst/>
            <a:gdLst/>
            <a:ahLst/>
            <a:cxnLst/>
            <a:rect r="r" b="b" t="t" l="l"/>
            <a:pathLst>
              <a:path h="3785206" w="3942923">
                <a:moveTo>
                  <a:pt x="0" y="0"/>
                </a:moveTo>
                <a:lnTo>
                  <a:pt x="3942923" y="0"/>
                </a:lnTo>
                <a:lnTo>
                  <a:pt x="3942923" y="3785206"/>
                </a:lnTo>
                <a:lnTo>
                  <a:pt x="0" y="378520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1214871">
            <a:off x="311447" y="1295335"/>
            <a:ext cx="3695481" cy="1195992"/>
          </a:xfrm>
          <a:custGeom>
            <a:avLst/>
            <a:gdLst/>
            <a:ahLst/>
            <a:cxnLst/>
            <a:rect r="r" b="b" t="t" l="l"/>
            <a:pathLst>
              <a:path h="1195992" w="3695481">
                <a:moveTo>
                  <a:pt x="0" y="0"/>
                </a:moveTo>
                <a:lnTo>
                  <a:pt x="3695481" y="0"/>
                </a:lnTo>
                <a:lnTo>
                  <a:pt x="3695481" y="1195992"/>
                </a:lnTo>
                <a:lnTo>
                  <a:pt x="0" y="119599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5" id="5"/>
          <p:cNvSpPr txBox="true"/>
          <p:nvPr/>
        </p:nvSpPr>
        <p:spPr>
          <a:xfrm rot="0">
            <a:off x="9861139" y="1057275"/>
            <a:ext cx="7398161" cy="3444651"/>
          </a:xfrm>
          <a:prstGeom prst="rect">
            <a:avLst/>
          </a:prstGeom>
        </p:spPr>
        <p:txBody>
          <a:bodyPr anchor="t" rtlCol="false" tIns="0" lIns="0" bIns="0" rIns="0">
            <a:spAutoFit/>
          </a:bodyPr>
          <a:lstStyle/>
          <a:p>
            <a:pPr algn="ctr">
              <a:lnSpc>
                <a:spcPts val="3039"/>
              </a:lnSpc>
              <a:spcBef>
                <a:spcPct val="0"/>
              </a:spcBef>
            </a:pPr>
            <a:r>
              <a:rPr lang="en-US" sz="2763">
                <a:solidFill>
                  <a:srgbClr val="000000"/>
                </a:solidFill>
                <a:latin typeface="Dreaming Outloud Sans"/>
                <a:ea typeface="Dreaming Outloud Sans"/>
                <a:cs typeface="Dreaming Outloud Sans"/>
                <a:sym typeface="Dreaming Outloud Sans"/>
              </a:rPr>
              <a:t>Kerja keras. Jam kerja pengusaha tidak terbatas pada waktu, di mana ada peluang di situ dia datang. Kadang-kadang seorang pengusaha sulit untuk mengatur waktu kerjanya. Benaknya selalu memikirkan kemajuan usahanya. Ide-ide baru selalu mendorongnya untuk bekerja kerjas merealisasikannya. Tidak ada kata sulit dan tidak ada masalah yang tidak dapat diselesaikan.</a:t>
            </a:r>
          </a:p>
        </p:txBody>
      </p:sp>
      <p:sp>
        <p:nvSpPr>
          <p:cNvPr name="TextBox 6" id="6"/>
          <p:cNvSpPr txBox="true"/>
          <p:nvPr/>
        </p:nvSpPr>
        <p:spPr>
          <a:xfrm rot="0">
            <a:off x="1745839" y="2793888"/>
            <a:ext cx="7398161" cy="2298607"/>
          </a:xfrm>
          <a:prstGeom prst="rect">
            <a:avLst/>
          </a:prstGeom>
        </p:spPr>
        <p:txBody>
          <a:bodyPr anchor="t" rtlCol="false" tIns="0" lIns="0" bIns="0" rIns="0">
            <a:spAutoFit/>
          </a:bodyPr>
          <a:lstStyle/>
          <a:p>
            <a:pPr algn="ctr">
              <a:lnSpc>
                <a:spcPts val="3039"/>
              </a:lnSpc>
            </a:pPr>
            <a:r>
              <a:rPr lang="en-US" sz="2763">
                <a:solidFill>
                  <a:srgbClr val="000000"/>
                </a:solidFill>
                <a:latin typeface="Dreaming Outloud Sans"/>
                <a:ea typeface="Dreaming Outloud Sans"/>
                <a:cs typeface="Dreaming Outloud Sans"/>
                <a:sym typeface="Dreaming Outloud Sans"/>
              </a:rPr>
              <a:t>•Bertanggungjawab terhadap segala aktivitas yang dijalankannya, baik sekarang maupun yang akan datang. Tanggung jawab seorang pengusaha tidak hanya pada segi material, tetapi juga moral kepada berbagai pihak.</a:t>
            </a:r>
          </a:p>
          <a:p>
            <a:pPr algn="ctr">
              <a:lnSpc>
                <a:spcPts val="3039"/>
              </a:lnSpc>
              <a:spcBef>
                <a:spcPct val="0"/>
              </a:spcBef>
            </a:pPr>
          </a:p>
        </p:txBody>
      </p:sp>
      <p:sp>
        <p:nvSpPr>
          <p:cNvPr name="TextBox 7" id="7"/>
          <p:cNvSpPr txBox="true"/>
          <p:nvPr/>
        </p:nvSpPr>
        <p:spPr>
          <a:xfrm rot="0">
            <a:off x="5768279" y="5172075"/>
            <a:ext cx="6325344" cy="522594"/>
          </a:xfrm>
          <a:prstGeom prst="rect">
            <a:avLst/>
          </a:prstGeom>
        </p:spPr>
        <p:txBody>
          <a:bodyPr anchor="t" rtlCol="false" tIns="0" lIns="0" bIns="0" rIns="0">
            <a:spAutoFit/>
          </a:bodyPr>
          <a:lstStyle/>
          <a:p>
            <a:pPr algn="ctr">
              <a:lnSpc>
                <a:spcPts val="4014"/>
              </a:lnSpc>
              <a:spcBef>
                <a:spcPct val="0"/>
              </a:spcBef>
            </a:pPr>
            <a:r>
              <a:rPr lang="en-US" sz="3649">
                <a:solidFill>
                  <a:srgbClr val="000000"/>
                </a:solidFill>
                <a:latin typeface="Dreaming Outloud Sans"/>
                <a:ea typeface="Dreaming Outloud Sans"/>
                <a:cs typeface="Dreaming Outloud Sans"/>
                <a:sym typeface="Dreaming Outloud Sans"/>
              </a:rPr>
              <a:t>Komitmen pada berbagai pihak.</a:t>
            </a:r>
          </a:p>
        </p:txBody>
      </p:sp>
      <p:sp>
        <p:nvSpPr>
          <p:cNvPr name="TextBox 8" id="8"/>
          <p:cNvSpPr txBox="true"/>
          <p:nvPr/>
        </p:nvSpPr>
        <p:spPr>
          <a:xfrm rot="0">
            <a:off x="1154861" y="7052288"/>
            <a:ext cx="12931332" cy="2541894"/>
          </a:xfrm>
          <a:prstGeom prst="rect">
            <a:avLst/>
          </a:prstGeom>
        </p:spPr>
        <p:txBody>
          <a:bodyPr anchor="t" rtlCol="false" tIns="0" lIns="0" bIns="0" rIns="0">
            <a:spAutoFit/>
          </a:bodyPr>
          <a:lstStyle/>
          <a:p>
            <a:pPr algn="just">
              <a:lnSpc>
                <a:spcPts val="4014"/>
              </a:lnSpc>
              <a:spcBef>
                <a:spcPct val="0"/>
              </a:spcBef>
            </a:pPr>
            <a:r>
              <a:rPr lang="en-US" sz="3649">
                <a:solidFill>
                  <a:srgbClr val="000000"/>
                </a:solidFill>
                <a:latin typeface="Dreaming Outloud Sans"/>
                <a:ea typeface="Dreaming Outloud Sans"/>
                <a:cs typeface="Dreaming Outloud Sans"/>
                <a:sym typeface="Dreaming Outloud Sans"/>
              </a:rPr>
              <a:t>Mengembangkan dan memelihara hubungan baik dengan berbagai pihak, baik yang berhubungan langsung dengan usaha yang dijalankan maupun tidak. Hubungan baik yang perlu dijalankan, antara lain kepada: para pelanggan, pemerintah, pemasok, serta masyarakat luas.</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A9D9FF"/>
        </a:solidFill>
      </p:bgPr>
    </p:bg>
    <p:spTree>
      <p:nvGrpSpPr>
        <p:cNvPr id="1" name=""/>
        <p:cNvGrpSpPr/>
        <p:nvPr/>
      </p:nvGrpSpPr>
      <p:grpSpPr>
        <a:xfrm>
          <a:off x="0" y="0"/>
          <a:ext cx="0" cy="0"/>
          <a:chOff x="0" y="0"/>
          <a:chExt cx="0" cy="0"/>
        </a:xfrm>
      </p:grpSpPr>
      <p:sp>
        <p:nvSpPr>
          <p:cNvPr name="Freeform 2" id="2"/>
          <p:cNvSpPr/>
          <p:nvPr/>
        </p:nvSpPr>
        <p:spPr>
          <a:xfrm flipH="false" flipV="false" rot="0">
            <a:off x="1762633" y="1130720"/>
            <a:ext cx="14762735" cy="8025559"/>
          </a:xfrm>
          <a:custGeom>
            <a:avLst/>
            <a:gdLst/>
            <a:ahLst/>
            <a:cxnLst/>
            <a:rect r="r" b="b" t="t" l="l"/>
            <a:pathLst>
              <a:path h="8025559" w="14762735">
                <a:moveTo>
                  <a:pt x="0" y="0"/>
                </a:moveTo>
                <a:lnTo>
                  <a:pt x="14762734" y="0"/>
                </a:lnTo>
                <a:lnTo>
                  <a:pt x="14762734" y="8025560"/>
                </a:lnTo>
                <a:lnTo>
                  <a:pt x="0" y="802556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154914" y="3393470"/>
            <a:ext cx="9978172" cy="3500060"/>
            <a:chOff x="0" y="0"/>
            <a:chExt cx="13304230" cy="4666746"/>
          </a:xfrm>
        </p:grpSpPr>
        <p:sp>
          <p:nvSpPr>
            <p:cNvPr name="TextBox 4" id="4"/>
            <p:cNvSpPr txBox="true"/>
            <p:nvPr/>
          </p:nvSpPr>
          <p:spPr>
            <a:xfrm rot="0">
              <a:off x="0" y="3930146"/>
              <a:ext cx="13304230" cy="740833"/>
            </a:xfrm>
            <a:prstGeom prst="rect">
              <a:avLst/>
            </a:prstGeom>
          </p:spPr>
          <p:txBody>
            <a:bodyPr anchor="t" rtlCol="false" tIns="0" lIns="0" bIns="0" rIns="0">
              <a:spAutoFit/>
            </a:bodyPr>
            <a:lstStyle/>
            <a:p>
              <a:pPr algn="ctr">
                <a:lnSpc>
                  <a:spcPts val="4550"/>
                </a:lnSpc>
              </a:pPr>
            </a:p>
          </p:txBody>
        </p:sp>
        <p:sp>
          <p:nvSpPr>
            <p:cNvPr name="TextBox 5" id="5"/>
            <p:cNvSpPr txBox="true"/>
            <p:nvPr/>
          </p:nvSpPr>
          <p:spPr>
            <a:xfrm rot="0">
              <a:off x="0" y="236855"/>
              <a:ext cx="13304230" cy="3107690"/>
            </a:xfrm>
            <a:prstGeom prst="rect">
              <a:avLst/>
            </a:prstGeom>
          </p:spPr>
          <p:txBody>
            <a:bodyPr anchor="t" rtlCol="false" tIns="0" lIns="0" bIns="0" rIns="0">
              <a:spAutoFit/>
            </a:bodyPr>
            <a:lstStyle/>
            <a:p>
              <a:pPr algn="ctr">
                <a:lnSpc>
                  <a:spcPts val="8992"/>
                </a:lnSpc>
              </a:pPr>
              <a:r>
                <a:rPr lang="en-US" sz="8175">
                  <a:solidFill>
                    <a:srgbClr val="FFA800"/>
                  </a:solidFill>
                  <a:latin typeface="Lazydog"/>
                  <a:ea typeface="Lazydog"/>
                  <a:cs typeface="Lazydog"/>
                  <a:sym typeface="Lazydog"/>
                </a:rPr>
                <a:t>Terima kasih sudah mendengarkan!</a:t>
              </a:r>
            </a:p>
          </p:txBody>
        </p:sp>
      </p:grpSp>
      <p:sp>
        <p:nvSpPr>
          <p:cNvPr name="Freeform 6" id="6"/>
          <p:cNvSpPr/>
          <p:nvPr/>
        </p:nvSpPr>
        <p:spPr>
          <a:xfrm flipH="false" flipV="false" rot="-1322698">
            <a:off x="13773244" y="7559003"/>
            <a:ext cx="3766556" cy="1218994"/>
          </a:xfrm>
          <a:custGeom>
            <a:avLst/>
            <a:gdLst/>
            <a:ahLst/>
            <a:cxnLst/>
            <a:rect r="r" b="b" t="t" l="l"/>
            <a:pathLst>
              <a:path h="1218994" w="3766556">
                <a:moveTo>
                  <a:pt x="0" y="0"/>
                </a:moveTo>
                <a:lnTo>
                  <a:pt x="3766555" y="0"/>
                </a:lnTo>
                <a:lnTo>
                  <a:pt x="3766555" y="1218994"/>
                </a:lnTo>
                <a:lnTo>
                  <a:pt x="0" y="1218994"/>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7" id="7"/>
          <p:cNvSpPr/>
          <p:nvPr/>
        </p:nvSpPr>
        <p:spPr>
          <a:xfrm flipH="false" flipV="false" rot="0">
            <a:off x="1028700" y="1341118"/>
            <a:ext cx="3641361" cy="2694607"/>
          </a:xfrm>
          <a:custGeom>
            <a:avLst/>
            <a:gdLst/>
            <a:ahLst/>
            <a:cxnLst/>
            <a:rect r="r" b="b" t="t" l="l"/>
            <a:pathLst>
              <a:path h="2694607" w="3641361">
                <a:moveTo>
                  <a:pt x="0" y="0"/>
                </a:moveTo>
                <a:lnTo>
                  <a:pt x="3641361" y="0"/>
                </a:lnTo>
                <a:lnTo>
                  <a:pt x="3641361" y="2694607"/>
                </a:lnTo>
                <a:lnTo>
                  <a:pt x="0" y="2694607"/>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8" id="8"/>
          <p:cNvSpPr/>
          <p:nvPr/>
        </p:nvSpPr>
        <p:spPr>
          <a:xfrm flipH="false" flipV="false" rot="2421714">
            <a:off x="1290136" y="6873252"/>
            <a:ext cx="3126214" cy="1932569"/>
          </a:xfrm>
          <a:custGeom>
            <a:avLst/>
            <a:gdLst/>
            <a:ahLst/>
            <a:cxnLst/>
            <a:rect r="r" b="b" t="t" l="l"/>
            <a:pathLst>
              <a:path h="1932569" w="3126214">
                <a:moveTo>
                  <a:pt x="0" y="0"/>
                </a:moveTo>
                <a:lnTo>
                  <a:pt x="3126214" y="0"/>
                </a:lnTo>
                <a:lnTo>
                  <a:pt x="3126214" y="1932568"/>
                </a:lnTo>
                <a:lnTo>
                  <a:pt x="0" y="1932568"/>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9" id="9"/>
          <p:cNvSpPr/>
          <p:nvPr/>
        </p:nvSpPr>
        <p:spPr>
          <a:xfrm flipH="false" flipV="false" rot="0">
            <a:off x="14824574" y="1130720"/>
            <a:ext cx="2434726" cy="2337337"/>
          </a:xfrm>
          <a:custGeom>
            <a:avLst/>
            <a:gdLst/>
            <a:ahLst/>
            <a:cxnLst/>
            <a:rect r="r" b="b" t="t" l="l"/>
            <a:pathLst>
              <a:path h="2337337" w="2434726">
                <a:moveTo>
                  <a:pt x="0" y="0"/>
                </a:moveTo>
                <a:lnTo>
                  <a:pt x="2434726" y="0"/>
                </a:lnTo>
                <a:lnTo>
                  <a:pt x="2434726" y="2337338"/>
                </a:lnTo>
                <a:lnTo>
                  <a:pt x="0" y="2337338"/>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DAGKl14pzaw</dc:identifier>
  <dcterms:modified xsi:type="dcterms:W3CDTF">2011-08-01T06:04:30Z</dcterms:modified>
  <cp:revision>1</cp:revision>
  <dc:title>Sekolah Dasar Lembayung</dc:title>
</cp:coreProperties>
</file>