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8288000" cy="10287000"/>
  <p:notesSz cx="6858000" cy="9144000"/>
  <p:embeddedFontLst>
    <p:embeddedFont>
      <p:font typeface="Glacial Indifference Bold" charset="1" panose="00000800000000000000"/>
      <p:regular r:id="rId11"/>
    </p:embeddedFont>
    <p:embeddedFont>
      <p:font typeface="Canva Sans" charset="1" panose="020B0503030501040103"/>
      <p:regular r:id="rId12"/>
    </p:embeddedFont>
    <p:embeddedFont>
      <p:font typeface="Glacial Indifference" charset="1" panose="000000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9.png" Type="http://schemas.openxmlformats.org/officeDocument/2006/relationships/image"/><Relationship Id="rId9" Target="../media/image10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Relationship Id="rId6" Target="../media/image3.png" Type="http://schemas.openxmlformats.org/officeDocument/2006/relationships/image"/><Relationship Id="rId7" Target="../media/image4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5.png" Type="http://schemas.openxmlformats.org/officeDocument/2006/relationships/image"/><Relationship Id="rId5" Target="../media/image16.svg" Type="http://schemas.openxmlformats.org/officeDocument/2006/relationships/image"/><Relationship Id="rId6" Target="../media/image17.png" Type="http://schemas.openxmlformats.org/officeDocument/2006/relationships/image"/><Relationship Id="rId7" Target="../media/image18.svg" Type="http://schemas.openxmlformats.org/officeDocument/2006/relationships/image"/><Relationship Id="rId8" Target="../media/image19.png" Type="http://schemas.openxmlformats.org/officeDocument/2006/relationships/image"/><Relationship Id="rId9" Target="../media/image20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1.png" Type="http://schemas.openxmlformats.org/officeDocument/2006/relationships/image"/><Relationship Id="rId3" Target="../media/image22.svg" Type="http://schemas.openxmlformats.org/officeDocument/2006/relationships/image"/><Relationship Id="rId4" Target="../media/image23.png" Type="http://schemas.openxmlformats.org/officeDocument/2006/relationships/image"/><Relationship Id="rId5" Target="../media/image24.svg" Type="http://schemas.openxmlformats.org/officeDocument/2006/relationships/image"/><Relationship Id="rId6" Target="../media/image25.png" Type="http://schemas.openxmlformats.org/officeDocument/2006/relationships/image"/><Relationship Id="rId7" Target="../media/image26.svg" Type="http://schemas.openxmlformats.org/officeDocument/2006/relationships/image"/><Relationship Id="rId8" Target="../media/image27.png" Type="http://schemas.openxmlformats.org/officeDocument/2006/relationships/image"/><Relationship Id="rId9" Target="../media/image2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939515" y="6668606"/>
            <a:ext cx="5348485" cy="3618394"/>
            <a:chOff x="0" y="0"/>
            <a:chExt cx="1408655" cy="95299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408655" cy="952993"/>
            </a:xfrm>
            <a:custGeom>
              <a:avLst/>
              <a:gdLst/>
              <a:ahLst/>
              <a:cxnLst/>
              <a:rect r="r" b="b" t="t" l="l"/>
              <a:pathLst>
                <a:path h="952993" w="1408655">
                  <a:moveTo>
                    <a:pt x="0" y="0"/>
                  </a:moveTo>
                  <a:lnTo>
                    <a:pt x="1408655" y="0"/>
                  </a:lnTo>
                  <a:lnTo>
                    <a:pt x="1408655" y="952993"/>
                  </a:lnTo>
                  <a:lnTo>
                    <a:pt x="0" y="952993"/>
                  </a:lnTo>
                  <a:close/>
                </a:path>
              </a:pathLst>
            </a:custGeom>
            <a:solidFill>
              <a:srgbClr val="E4E4E4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408655" cy="9910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1747072" y="-2408128"/>
            <a:ext cx="5973602" cy="5973602"/>
          </a:xfrm>
          <a:custGeom>
            <a:avLst/>
            <a:gdLst/>
            <a:ahLst/>
            <a:cxnLst/>
            <a:rect r="r" b="b" t="t" l="l"/>
            <a:pathLst>
              <a:path h="5973602" w="5973602">
                <a:moveTo>
                  <a:pt x="0" y="0"/>
                </a:moveTo>
                <a:lnTo>
                  <a:pt x="5973602" y="0"/>
                </a:lnTo>
                <a:lnTo>
                  <a:pt x="5973602" y="5973602"/>
                </a:lnTo>
                <a:lnTo>
                  <a:pt x="0" y="59736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0" y="0"/>
            <a:ext cx="619741" cy="2934068"/>
            <a:chOff x="0" y="0"/>
            <a:chExt cx="163224" cy="772759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63224" cy="772759"/>
            </a:xfrm>
            <a:custGeom>
              <a:avLst/>
              <a:gdLst/>
              <a:ahLst/>
              <a:cxnLst/>
              <a:rect r="r" b="b" t="t" l="l"/>
              <a:pathLst>
                <a:path h="772759" w="163224">
                  <a:moveTo>
                    <a:pt x="0" y="0"/>
                  </a:moveTo>
                  <a:lnTo>
                    <a:pt x="163224" y="0"/>
                  </a:lnTo>
                  <a:lnTo>
                    <a:pt x="163224" y="772759"/>
                  </a:lnTo>
                  <a:lnTo>
                    <a:pt x="0" y="772759"/>
                  </a:lnTo>
                  <a:close/>
                </a:path>
              </a:pathLst>
            </a:custGeom>
            <a:solidFill>
              <a:srgbClr val="5DA295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163224" cy="8108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0" y="2933707"/>
            <a:ext cx="619741" cy="1004046"/>
            <a:chOff x="0" y="0"/>
            <a:chExt cx="163224" cy="26444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63224" cy="264440"/>
            </a:xfrm>
            <a:custGeom>
              <a:avLst/>
              <a:gdLst/>
              <a:ahLst/>
              <a:cxnLst/>
              <a:rect r="r" b="b" t="t" l="l"/>
              <a:pathLst>
                <a:path h="264440" w="163224">
                  <a:moveTo>
                    <a:pt x="0" y="0"/>
                  </a:moveTo>
                  <a:lnTo>
                    <a:pt x="163224" y="0"/>
                  </a:lnTo>
                  <a:lnTo>
                    <a:pt x="163224" y="264440"/>
                  </a:lnTo>
                  <a:lnTo>
                    <a:pt x="0" y="264440"/>
                  </a:lnTo>
                  <a:close/>
                </a:path>
              </a:pathLst>
            </a:custGeom>
            <a:solidFill>
              <a:srgbClr val="BFDDD2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38100"/>
              <a:ext cx="163224" cy="30254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0" y="6668606"/>
            <a:ext cx="18288000" cy="3618394"/>
            <a:chOff x="0" y="0"/>
            <a:chExt cx="4816593" cy="952993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816592" cy="952993"/>
            </a:xfrm>
            <a:custGeom>
              <a:avLst/>
              <a:gdLst/>
              <a:ahLst/>
              <a:cxnLst/>
              <a:rect r="r" b="b" t="t" l="l"/>
              <a:pathLst>
                <a:path h="952993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952993"/>
                  </a:lnTo>
                  <a:lnTo>
                    <a:pt x="0" y="952993"/>
                  </a:lnTo>
                  <a:close/>
                </a:path>
              </a:pathLst>
            </a:custGeom>
            <a:solidFill>
              <a:srgbClr val="BFDDD2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38100"/>
              <a:ext cx="4816593" cy="9910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1967885" y="7117855"/>
            <a:ext cx="143103" cy="2691310"/>
            <a:chOff x="0" y="0"/>
            <a:chExt cx="37690" cy="70882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7690" cy="708822"/>
            </a:xfrm>
            <a:custGeom>
              <a:avLst/>
              <a:gdLst/>
              <a:ahLst/>
              <a:cxnLst/>
              <a:rect r="r" b="b" t="t" l="l"/>
              <a:pathLst>
                <a:path h="708822" w="37690">
                  <a:moveTo>
                    <a:pt x="0" y="0"/>
                  </a:moveTo>
                  <a:lnTo>
                    <a:pt x="37690" y="0"/>
                  </a:lnTo>
                  <a:lnTo>
                    <a:pt x="37690" y="708822"/>
                  </a:lnTo>
                  <a:lnTo>
                    <a:pt x="0" y="708822"/>
                  </a:lnTo>
                  <a:close/>
                </a:path>
              </a:pathLst>
            </a:custGeom>
            <a:solidFill>
              <a:srgbClr val="BFDDD2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"/>
              <a:ext cx="37690" cy="7469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0" y="1866584"/>
            <a:ext cx="17978129" cy="79425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90"/>
              </a:lnSpc>
            </a:pPr>
            <a:r>
              <a:rPr lang="en-US" sz="10500">
                <a:solidFill>
                  <a:srgbClr val="8C52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MENGIMPLEMENTASIKA</a:t>
            </a:r>
            <a:r>
              <a:rPr lang="en-US" sz="10500">
                <a:solidFill>
                  <a:srgbClr val="8C52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 eksekusi ide,</a:t>
            </a:r>
          </a:p>
          <a:p>
            <a:pPr algn="ctr">
              <a:lnSpc>
                <a:spcPts val="12390"/>
              </a:lnSpc>
            </a:pPr>
            <a:r>
              <a:rPr lang="en-US" sz="10500">
                <a:solidFill>
                  <a:srgbClr val="8C52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prototype dan </a:t>
            </a:r>
          </a:p>
          <a:p>
            <a:pPr algn="ctr">
              <a:lnSpc>
                <a:spcPts val="12390"/>
              </a:lnSpc>
            </a:pPr>
            <a:r>
              <a:rPr lang="en-US" sz="10500">
                <a:solidFill>
                  <a:srgbClr val="8C52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Aplikasi Usaha</a:t>
            </a:r>
          </a:p>
          <a:p>
            <a:pPr algn="l">
              <a:lnSpc>
                <a:spcPts val="12980"/>
              </a:lnSpc>
            </a:pPr>
          </a:p>
        </p:txBody>
      </p:sp>
      <p:sp>
        <p:nvSpPr>
          <p:cNvPr name="TextBox 19" id="19"/>
          <p:cNvSpPr txBox="true"/>
          <p:nvPr/>
        </p:nvSpPr>
        <p:spPr>
          <a:xfrm rot="0">
            <a:off x="1028700" y="473898"/>
            <a:ext cx="8718655" cy="936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99"/>
              </a:lnSpc>
            </a:pPr>
            <a:r>
              <a:rPr lang="en-US" sz="5499" spc="439">
                <a:solidFill>
                  <a:srgbClr val="8C52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PERTEMUAN KE 12</a:t>
            </a:r>
          </a:p>
        </p:txBody>
      </p:sp>
      <p:grpSp>
        <p:nvGrpSpPr>
          <p:cNvPr name="Group 20" id="20"/>
          <p:cNvGrpSpPr/>
          <p:nvPr/>
        </p:nvGrpSpPr>
        <p:grpSpPr>
          <a:xfrm rot="0">
            <a:off x="0" y="2470719"/>
            <a:ext cx="619741" cy="2934068"/>
            <a:chOff x="0" y="0"/>
            <a:chExt cx="163224" cy="77275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63224" cy="772759"/>
            </a:xfrm>
            <a:custGeom>
              <a:avLst/>
              <a:gdLst/>
              <a:ahLst/>
              <a:cxnLst/>
              <a:rect r="r" b="b" t="t" l="l"/>
              <a:pathLst>
                <a:path h="772759" w="163224">
                  <a:moveTo>
                    <a:pt x="0" y="0"/>
                  </a:moveTo>
                  <a:lnTo>
                    <a:pt x="163224" y="0"/>
                  </a:lnTo>
                  <a:lnTo>
                    <a:pt x="163224" y="772759"/>
                  </a:lnTo>
                  <a:lnTo>
                    <a:pt x="0" y="772759"/>
                  </a:lnTo>
                  <a:close/>
                </a:path>
              </a:pathLst>
            </a:custGeom>
            <a:solidFill>
              <a:srgbClr val="5DA295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38100"/>
              <a:ext cx="163224" cy="8108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213565"/>
            <a:chOff x="0" y="0"/>
            <a:chExt cx="4816593" cy="5624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56248"/>
            </a:xfrm>
            <a:custGeom>
              <a:avLst/>
              <a:gdLst/>
              <a:ahLst/>
              <a:cxnLst/>
              <a:rect r="r" b="b" t="t" l="l"/>
              <a:pathLst>
                <a:path h="56248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6248"/>
                  </a:lnTo>
                  <a:lnTo>
                    <a:pt x="0" y="56248"/>
                  </a:lnTo>
                  <a:close/>
                </a:path>
              </a:pathLst>
            </a:custGeom>
            <a:solidFill>
              <a:srgbClr val="BFDDD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816593" cy="943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389196" y="598254"/>
            <a:ext cx="3525043" cy="3217403"/>
          </a:xfrm>
          <a:custGeom>
            <a:avLst/>
            <a:gdLst/>
            <a:ahLst/>
            <a:cxnLst/>
            <a:rect r="r" b="b" t="t" l="l"/>
            <a:pathLst>
              <a:path h="3217403" w="3525043">
                <a:moveTo>
                  <a:pt x="0" y="0"/>
                </a:moveTo>
                <a:lnTo>
                  <a:pt x="3525043" y="0"/>
                </a:lnTo>
                <a:lnTo>
                  <a:pt x="3525043" y="3217403"/>
                </a:lnTo>
                <a:lnTo>
                  <a:pt x="0" y="32174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695631" y="8016035"/>
            <a:ext cx="3905319" cy="4114800"/>
          </a:xfrm>
          <a:custGeom>
            <a:avLst/>
            <a:gdLst/>
            <a:ahLst/>
            <a:cxnLst/>
            <a:rect r="r" b="b" t="t" l="l"/>
            <a:pathLst>
              <a:path h="4114800" w="3905319">
                <a:moveTo>
                  <a:pt x="0" y="0"/>
                </a:moveTo>
                <a:lnTo>
                  <a:pt x="3905319" y="0"/>
                </a:lnTo>
                <a:lnTo>
                  <a:pt x="390531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0" y="10073435"/>
            <a:ext cx="18288000" cy="213565"/>
            <a:chOff x="0" y="0"/>
            <a:chExt cx="4816593" cy="56248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4816592" cy="56248"/>
            </a:xfrm>
            <a:custGeom>
              <a:avLst/>
              <a:gdLst/>
              <a:ahLst/>
              <a:cxnLst/>
              <a:rect r="r" b="b" t="t" l="l"/>
              <a:pathLst>
                <a:path h="56248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6248"/>
                  </a:lnTo>
                  <a:lnTo>
                    <a:pt x="0" y="56248"/>
                  </a:lnTo>
                  <a:close/>
                </a:path>
              </a:pathLst>
            </a:custGeom>
            <a:solidFill>
              <a:srgbClr val="5DA29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4816593" cy="943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2484758" y="2334155"/>
            <a:ext cx="15803242" cy="5618690"/>
            <a:chOff x="0" y="0"/>
            <a:chExt cx="4162171" cy="147982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4162171" cy="1479820"/>
            </a:xfrm>
            <a:custGeom>
              <a:avLst/>
              <a:gdLst/>
              <a:ahLst/>
              <a:cxnLst/>
              <a:rect r="r" b="b" t="t" l="l"/>
              <a:pathLst>
                <a:path h="1479820" w="4162171">
                  <a:moveTo>
                    <a:pt x="0" y="0"/>
                  </a:moveTo>
                  <a:lnTo>
                    <a:pt x="4162171" y="0"/>
                  </a:lnTo>
                  <a:lnTo>
                    <a:pt x="4162171" y="1479820"/>
                  </a:lnTo>
                  <a:lnTo>
                    <a:pt x="0" y="1479820"/>
                  </a:lnTo>
                  <a:close/>
                </a:path>
              </a:pathLst>
            </a:custGeom>
            <a:solidFill>
              <a:srgbClr val="BFDDD2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76200"/>
              <a:ext cx="4162171" cy="15560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319"/>
                </a:lnSpc>
              </a:pPr>
              <a:r>
                <a:rPr lang="en-US" sz="3799">
                  <a:solidFill>
                    <a:srgbClr val="000000"/>
                  </a:solidFill>
                  <a:latin typeface="Canva Sans"/>
                  <a:ea typeface="Canva Sans"/>
                  <a:cs typeface="Canva Sans"/>
                  <a:sym typeface="Canva Sans"/>
                </a:rPr>
                <a:t>Hal yang harus dilakukan adalah</a:t>
              </a:r>
            </a:p>
            <a:p>
              <a:pPr algn="ctr">
                <a:lnSpc>
                  <a:spcPts val="5319"/>
                </a:lnSpc>
              </a:pPr>
            </a:p>
            <a:p>
              <a:pPr algn="ctr">
                <a:lnSpc>
                  <a:spcPts val="5319"/>
                </a:lnSpc>
              </a:pPr>
            </a:p>
            <a:p>
              <a:pPr algn="ctr">
                <a:lnSpc>
                  <a:spcPts val="5319"/>
                </a:lnSpc>
              </a:pPr>
              <a:r>
                <a:rPr lang="en-US" sz="3799">
                  <a:solidFill>
                    <a:srgbClr val="000000"/>
                  </a:solidFill>
                  <a:latin typeface="Canva Sans"/>
                  <a:ea typeface="Canva Sans"/>
                  <a:cs typeface="Canva Sans"/>
                  <a:sym typeface="Canva Sans"/>
                </a:rPr>
                <a:t>Pentingnya studi kelayakan usaha</a:t>
              </a:r>
            </a:p>
            <a:p>
              <a:pPr algn="ctr">
                <a:lnSpc>
                  <a:spcPts val="5319"/>
                </a:lnSpc>
              </a:pPr>
              <a:r>
                <a:rPr lang="en-US" sz="3799">
                  <a:solidFill>
                    <a:srgbClr val="000000"/>
                  </a:solidFill>
                  <a:latin typeface="Canva Sans"/>
                  <a:ea typeface="Canva Sans"/>
                  <a:cs typeface="Canva Sans"/>
                  <a:sym typeface="Canva Sans"/>
                </a:rPr>
                <a:t>Proses dan tahap studi kelayakan usaha</a:t>
              </a:r>
            </a:p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16182607" y="758341"/>
            <a:ext cx="3675104" cy="3675104"/>
          </a:xfrm>
          <a:custGeom>
            <a:avLst/>
            <a:gdLst/>
            <a:ahLst/>
            <a:cxnLst/>
            <a:rect r="r" b="b" t="t" l="l"/>
            <a:pathLst>
              <a:path h="3675104" w="3675104">
                <a:moveTo>
                  <a:pt x="0" y="0"/>
                </a:moveTo>
                <a:lnTo>
                  <a:pt x="3675104" y="0"/>
                </a:lnTo>
                <a:lnTo>
                  <a:pt x="3675104" y="3675104"/>
                </a:lnTo>
                <a:lnTo>
                  <a:pt x="0" y="367510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484758" y="6805162"/>
            <a:ext cx="1210872" cy="1210872"/>
          </a:xfrm>
          <a:custGeom>
            <a:avLst/>
            <a:gdLst/>
            <a:ahLst/>
            <a:cxnLst/>
            <a:rect r="r" b="b" t="t" l="l"/>
            <a:pathLst>
              <a:path h="1210872" w="1210872">
                <a:moveTo>
                  <a:pt x="0" y="0"/>
                </a:moveTo>
                <a:lnTo>
                  <a:pt x="1210873" y="0"/>
                </a:lnTo>
                <a:lnTo>
                  <a:pt x="1210873" y="1210873"/>
                </a:lnTo>
                <a:lnTo>
                  <a:pt x="0" y="121087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5" id="15"/>
          <p:cNvSpPr/>
          <p:nvPr/>
        </p:nvSpPr>
        <p:spPr>
          <a:xfrm>
            <a:off x="16564000" y="8877554"/>
            <a:ext cx="0" cy="761492"/>
          </a:xfrm>
          <a:prstGeom prst="line">
            <a:avLst/>
          </a:prstGeom>
          <a:ln cap="flat" w="95250">
            <a:solidFill>
              <a:srgbClr val="5DA295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002049" y="6833950"/>
            <a:ext cx="5973602" cy="5973602"/>
          </a:xfrm>
          <a:custGeom>
            <a:avLst/>
            <a:gdLst/>
            <a:ahLst/>
            <a:cxnLst/>
            <a:rect r="r" b="b" t="t" l="l"/>
            <a:pathLst>
              <a:path h="5973602" w="5973602">
                <a:moveTo>
                  <a:pt x="0" y="0"/>
                </a:moveTo>
                <a:lnTo>
                  <a:pt x="5973601" y="0"/>
                </a:lnTo>
                <a:lnTo>
                  <a:pt x="5973601" y="5973602"/>
                </a:lnTo>
                <a:lnTo>
                  <a:pt x="0" y="59736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10073435"/>
            <a:ext cx="18288000" cy="213565"/>
            <a:chOff x="0" y="0"/>
            <a:chExt cx="4816593" cy="5624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16592" cy="56248"/>
            </a:xfrm>
            <a:custGeom>
              <a:avLst/>
              <a:gdLst/>
              <a:ahLst/>
              <a:cxnLst/>
              <a:rect r="r" b="b" t="t" l="l"/>
              <a:pathLst>
                <a:path h="56248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6248"/>
                  </a:lnTo>
                  <a:lnTo>
                    <a:pt x="0" y="56248"/>
                  </a:lnTo>
                  <a:close/>
                </a:path>
              </a:pathLst>
            </a:custGeom>
            <a:solidFill>
              <a:srgbClr val="5DA295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816593" cy="943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0" y="0"/>
            <a:ext cx="18288000" cy="213565"/>
            <a:chOff x="0" y="0"/>
            <a:chExt cx="4816593" cy="56248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816592" cy="56248"/>
            </a:xfrm>
            <a:custGeom>
              <a:avLst/>
              <a:gdLst/>
              <a:ahLst/>
              <a:cxnLst/>
              <a:rect r="r" b="b" t="t" l="l"/>
              <a:pathLst>
                <a:path h="56248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6248"/>
                  </a:lnTo>
                  <a:lnTo>
                    <a:pt x="0" y="56248"/>
                  </a:lnTo>
                  <a:close/>
                </a:path>
              </a:pathLst>
            </a:custGeom>
            <a:solidFill>
              <a:srgbClr val="BFDDD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816593" cy="943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AutoShape 9" id="9"/>
          <p:cNvSpPr/>
          <p:nvPr/>
        </p:nvSpPr>
        <p:spPr>
          <a:xfrm>
            <a:off x="7060245" y="4213907"/>
            <a:ext cx="11329315" cy="0"/>
          </a:xfrm>
          <a:prstGeom prst="line">
            <a:avLst/>
          </a:prstGeom>
          <a:ln cap="flat" w="38100">
            <a:solidFill>
              <a:srgbClr val="5DA295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>
            <a:off x="2263644" y="5957015"/>
            <a:ext cx="11329315" cy="0"/>
          </a:xfrm>
          <a:prstGeom prst="line">
            <a:avLst/>
          </a:prstGeom>
          <a:ln cap="flat" w="38100">
            <a:solidFill>
              <a:srgbClr val="5DA295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>
            <a:off x="7060245" y="7879927"/>
            <a:ext cx="11329315" cy="0"/>
          </a:xfrm>
          <a:prstGeom prst="line">
            <a:avLst/>
          </a:prstGeom>
          <a:ln cap="flat" w="38100">
            <a:solidFill>
              <a:srgbClr val="5DA295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2" id="12"/>
          <p:cNvSpPr/>
          <p:nvPr/>
        </p:nvSpPr>
        <p:spPr>
          <a:xfrm flipH="false" flipV="false" rot="0">
            <a:off x="4138092" y="6650005"/>
            <a:ext cx="1210872" cy="1210872"/>
          </a:xfrm>
          <a:custGeom>
            <a:avLst/>
            <a:gdLst/>
            <a:ahLst/>
            <a:cxnLst/>
            <a:rect r="r" b="b" t="t" l="l"/>
            <a:pathLst>
              <a:path h="1210872" w="1210872">
                <a:moveTo>
                  <a:pt x="0" y="0"/>
                </a:moveTo>
                <a:lnTo>
                  <a:pt x="1210872" y="0"/>
                </a:lnTo>
                <a:lnTo>
                  <a:pt x="1210872" y="1210872"/>
                </a:lnTo>
                <a:lnTo>
                  <a:pt x="0" y="121087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389196" y="598254"/>
            <a:ext cx="5663829" cy="5169532"/>
          </a:xfrm>
          <a:custGeom>
            <a:avLst/>
            <a:gdLst/>
            <a:ahLst/>
            <a:cxnLst/>
            <a:rect r="r" b="b" t="t" l="l"/>
            <a:pathLst>
              <a:path h="5169532" w="5663829">
                <a:moveTo>
                  <a:pt x="0" y="0"/>
                </a:moveTo>
                <a:lnTo>
                  <a:pt x="5663830" y="0"/>
                </a:lnTo>
                <a:lnTo>
                  <a:pt x="5663830" y="5169532"/>
                </a:lnTo>
                <a:lnTo>
                  <a:pt x="0" y="516953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4" id="14"/>
          <p:cNvSpPr/>
          <p:nvPr/>
        </p:nvSpPr>
        <p:spPr>
          <a:xfrm>
            <a:off x="16564000" y="8877554"/>
            <a:ext cx="0" cy="761492"/>
          </a:xfrm>
          <a:prstGeom prst="line">
            <a:avLst/>
          </a:prstGeom>
          <a:ln cap="flat" w="95250">
            <a:solidFill>
              <a:srgbClr val="5DA295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5" id="15"/>
          <p:cNvSpPr/>
          <p:nvPr/>
        </p:nvSpPr>
        <p:spPr>
          <a:xfrm flipH="false" flipV="false" rot="0">
            <a:off x="16893853" y="567841"/>
            <a:ext cx="1082627" cy="1082627"/>
          </a:xfrm>
          <a:custGeom>
            <a:avLst/>
            <a:gdLst/>
            <a:ahLst/>
            <a:cxnLst/>
            <a:rect r="r" b="b" t="t" l="l"/>
            <a:pathLst>
              <a:path h="1082627" w="1082627">
                <a:moveTo>
                  <a:pt x="0" y="0"/>
                </a:moveTo>
                <a:lnTo>
                  <a:pt x="1082626" y="0"/>
                </a:lnTo>
                <a:lnTo>
                  <a:pt x="1082626" y="1082627"/>
                </a:lnTo>
                <a:lnTo>
                  <a:pt x="0" y="108262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-1644336">
            <a:off x="503379" y="3085657"/>
            <a:ext cx="3429721" cy="1729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136"/>
              </a:lnSpc>
            </a:pPr>
            <a:r>
              <a:rPr lang="en-US" sz="1009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NEXT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982529" y="3217348"/>
            <a:ext cx="9350880" cy="1466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139"/>
              </a:lnSpc>
            </a:pPr>
            <a:r>
              <a:rPr lang="en-US" sz="50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Analisis kelayakan usaha</a:t>
            </a:r>
          </a:p>
          <a:p>
            <a:pPr algn="l">
              <a:lnSpc>
                <a:spcPts val="4480"/>
              </a:lnSpc>
            </a:pPr>
          </a:p>
        </p:txBody>
      </p:sp>
      <p:sp>
        <p:nvSpPr>
          <p:cNvPr name="TextBox 18" id="18"/>
          <p:cNvSpPr txBox="true"/>
          <p:nvPr/>
        </p:nvSpPr>
        <p:spPr>
          <a:xfrm rot="0">
            <a:off x="4971552" y="4887675"/>
            <a:ext cx="9273164" cy="8801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139"/>
              </a:lnSpc>
            </a:pPr>
            <a:r>
              <a:rPr lang="en-US" sz="50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Kriteria Investasi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542972" y="6820788"/>
            <a:ext cx="10433507" cy="1466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139"/>
              </a:lnSpc>
            </a:pPr>
            <a:r>
              <a:rPr lang="en-US" sz="50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Penyusunan studi kelayakan bisnis</a:t>
            </a:r>
          </a:p>
          <a:p>
            <a:pPr algn="l">
              <a:lnSpc>
                <a:spcPts val="4480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5421953"/>
            <a:ext cx="18288000" cy="4865047"/>
            <a:chOff x="0" y="0"/>
            <a:chExt cx="4816593" cy="128132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1281329"/>
            </a:xfrm>
            <a:custGeom>
              <a:avLst/>
              <a:gdLst/>
              <a:ahLst/>
              <a:cxnLst/>
              <a:rect r="r" b="b" t="t" l="l"/>
              <a:pathLst>
                <a:path h="1281329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281329"/>
                  </a:lnTo>
                  <a:lnTo>
                    <a:pt x="0" y="1281329"/>
                  </a:lnTo>
                  <a:close/>
                </a:path>
              </a:pathLst>
            </a:custGeom>
            <a:solidFill>
              <a:srgbClr val="5DA295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816593" cy="13194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0" y="0"/>
            <a:ext cx="18288000" cy="213565"/>
            <a:chOff x="0" y="0"/>
            <a:chExt cx="4816593" cy="5624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816592" cy="56248"/>
            </a:xfrm>
            <a:custGeom>
              <a:avLst/>
              <a:gdLst/>
              <a:ahLst/>
              <a:cxnLst/>
              <a:rect r="r" b="b" t="t" l="l"/>
              <a:pathLst>
                <a:path h="56248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6248"/>
                  </a:lnTo>
                  <a:lnTo>
                    <a:pt x="0" y="56248"/>
                  </a:lnTo>
                  <a:close/>
                </a:path>
              </a:pathLst>
            </a:custGeom>
            <a:solidFill>
              <a:srgbClr val="BFDDD2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4816593" cy="943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389196" y="598254"/>
            <a:ext cx="851704" cy="777374"/>
          </a:xfrm>
          <a:custGeom>
            <a:avLst/>
            <a:gdLst/>
            <a:ahLst/>
            <a:cxnLst/>
            <a:rect r="r" b="b" t="t" l="l"/>
            <a:pathLst>
              <a:path h="777374" w="851704">
                <a:moveTo>
                  <a:pt x="0" y="0"/>
                </a:moveTo>
                <a:lnTo>
                  <a:pt x="851705" y="0"/>
                </a:lnTo>
                <a:lnTo>
                  <a:pt x="851705" y="777374"/>
                </a:lnTo>
                <a:lnTo>
                  <a:pt x="0" y="7773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16564000" y="8877554"/>
            <a:ext cx="0" cy="761492"/>
          </a:xfrm>
          <a:prstGeom prst="line">
            <a:avLst/>
          </a:prstGeom>
          <a:ln cap="flat" w="95250">
            <a:solidFill>
              <a:srgbClr val="BFDDD2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0" id="10"/>
          <p:cNvGrpSpPr/>
          <p:nvPr/>
        </p:nvGrpSpPr>
        <p:grpSpPr>
          <a:xfrm rot="0">
            <a:off x="6609650" y="2924809"/>
            <a:ext cx="5068699" cy="5514595"/>
            <a:chOff x="0" y="0"/>
            <a:chExt cx="1334966" cy="1452404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334966" cy="1452404"/>
            </a:xfrm>
            <a:custGeom>
              <a:avLst/>
              <a:gdLst/>
              <a:ahLst/>
              <a:cxnLst/>
              <a:rect r="r" b="b" t="t" l="l"/>
              <a:pathLst>
                <a:path h="1452404" w="1334966">
                  <a:moveTo>
                    <a:pt x="0" y="0"/>
                  </a:moveTo>
                  <a:lnTo>
                    <a:pt x="1334966" y="0"/>
                  </a:lnTo>
                  <a:lnTo>
                    <a:pt x="1334966" y="1452404"/>
                  </a:lnTo>
                  <a:lnTo>
                    <a:pt x="0" y="1452404"/>
                  </a:lnTo>
                  <a:close/>
                </a:path>
              </a:pathLst>
            </a:custGeom>
            <a:solidFill>
              <a:srgbClr val="E4E4E4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1334966" cy="149050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1540951" y="2924809"/>
            <a:ext cx="5068699" cy="5514595"/>
            <a:chOff x="0" y="0"/>
            <a:chExt cx="1334966" cy="1452404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34966" cy="1452404"/>
            </a:xfrm>
            <a:custGeom>
              <a:avLst/>
              <a:gdLst/>
              <a:ahLst/>
              <a:cxnLst/>
              <a:rect r="r" b="b" t="t" l="l"/>
              <a:pathLst>
                <a:path h="1452404" w="1334966">
                  <a:moveTo>
                    <a:pt x="0" y="0"/>
                  </a:moveTo>
                  <a:lnTo>
                    <a:pt x="1334966" y="0"/>
                  </a:lnTo>
                  <a:lnTo>
                    <a:pt x="1334966" y="1452404"/>
                  </a:lnTo>
                  <a:lnTo>
                    <a:pt x="0" y="1452404"/>
                  </a:lnTo>
                  <a:close/>
                </a:path>
              </a:pathLst>
            </a:custGeom>
            <a:solidFill>
              <a:srgbClr val="BFDDD2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38100"/>
              <a:ext cx="1334966" cy="149050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1678350" y="2924809"/>
            <a:ext cx="5068699" cy="5514595"/>
            <a:chOff x="0" y="0"/>
            <a:chExt cx="1334966" cy="1452404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334966" cy="1452404"/>
            </a:xfrm>
            <a:custGeom>
              <a:avLst/>
              <a:gdLst/>
              <a:ahLst/>
              <a:cxnLst/>
              <a:rect r="r" b="b" t="t" l="l"/>
              <a:pathLst>
                <a:path h="1452404" w="1334966">
                  <a:moveTo>
                    <a:pt x="0" y="0"/>
                  </a:moveTo>
                  <a:lnTo>
                    <a:pt x="1334966" y="0"/>
                  </a:lnTo>
                  <a:lnTo>
                    <a:pt x="1334966" y="1452404"/>
                  </a:lnTo>
                  <a:lnTo>
                    <a:pt x="0" y="1452404"/>
                  </a:lnTo>
                  <a:close/>
                </a:path>
              </a:pathLst>
            </a:custGeom>
            <a:solidFill>
              <a:srgbClr val="BFDDD2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38100"/>
              <a:ext cx="1334966" cy="149050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19" id="19"/>
          <p:cNvSpPr/>
          <p:nvPr/>
        </p:nvSpPr>
        <p:spPr>
          <a:xfrm flipH="false" flipV="false" rot="0">
            <a:off x="632097" y="8513811"/>
            <a:ext cx="908854" cy="908854"/>
          </a:xfrm>
          <a:custGeom>
            <a:avLst/>
            <a:gdLst/>
            <a:ahLst/>
            <a:cxnLst/>
            <a:rect r="r" b="b" t="t" l="l"/>
            <a:pathLst>
              <a:path h="908854" w="908854">
                <a:moveTo>
                  <a:pt x="0" y="0"/>
                </a:moveTo>
                <a:lnTo>
                  <a:pt x="908854" y="0"/>
                </a:lnTo>
                <a:lnTo>
                  <a:pt x="908854" y="908855"/>
                </a:lnTo>
                <a:lnTo>
                  <a:pt x="0" y="9088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15689422" y="598254"/>
            <a:ext cx="3659497" cy="3659497"/>
          </a:xfrm>
          <a:custGeom>
            <a:avLst/>
            <a:gdLst/>
            <a:ahLst/>
            <a:cxnLst/>
            <a:rect r="r" b="b" t="t" l="l"/>
            <a:pathLst>
              <a:path h="3659497" w="3659497">
                <a:moveTo>
                  <a:pt x="0" y="0"/>
                </a:moveTo>
                <a:lnTo>
                  <a:pt x="3659496" y="0"/>
                </a:lnTo>
                <a:lnTo>
                  <a:pt x="3659496" y="3659497"/>
                </a:lnTo>
                <a:lnTo>
                  <a:pt x="0" y="365949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1540951" y="9422666"/>
            <a:ext cx="2906260" cy="1659483"/>
          </a:xfrm>
          <a:custGeom>
            <a:avLst/>
            <a:gdLst/>
            <a:ahLst/>
            <a:cxnLst/>
            <a:rect r="r" b="b" t="t" l="l"/>
            <a:pathLst>
              <a:path h="1659483" w="2906260">
                <a:moveTo>
                  <a:pt x="0" y="0"/>
                </a:moveTo>
                <a:lnTo>
                  <a:pt x="2906260" y="0"/>
                </a:lnTo>
                <a:lnTo>
                  <a:pt x="2906260" y="1659482"/>
                </a:lnTo>
                <a:lnTo>
                  <a:pt x="0" y="16594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-8459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7120339" y="4609922"/>
            <a:ext cx="4047323" cy="31076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59"/>
              </a:lnSpc>
            </a:pPr>
            <a:r>
              <a:rPr lang="en-US" sz="58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Pemberian Tugas Kelompok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93056" y="1731009"/>
            <a:ext cx="8850944" cy="1193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LANJUT............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540951" y="2791459"/>
            <a:ext cx="4554349" cy="33166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819"/>
              </a:lnSpc>
            </a:pPr>
            <a:r>
              <a:rPr lang="en-US" sz="62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Evaluasi dan Persiapan Usaha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2135284" y="3090683"/>
            <a:ext cx="4047323" cy="3143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399"/>
              </a:lnSpc>
            </a:pPr>
            <a:r>
              <a:rPr lang="en-US" sz="59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Pembuatan Rencana Usaha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FDDD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85341" y="1679079"/>
            <a:ext cx="14717318" cy="6928841"/>
            <a:chOff x="0" y="0"/>
            <a:chExt cx="3876166" cy="182488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876166" cy="1824880"/>
            </a:xfrm>
            <a:custGeom>
              <a:avLst/>
              <a:gdLst/>
              <a:ahLst/>
              <a:cxnLst/>
              <a:rect r="r" b="b" t="t" l="l"/>
              <a:pathLst>
                <a:path h="1824880" w="3876166">
                  <a:moveTo>
                    <a:pt x="0" y="0"/>
                  </a:moveTo>
                  <a:lnTo>
                    <a:pt x="3876166" y="0"/>
                  </a:lnTo>
                  <a:lnTo>
                    <a:pt x="3876166" y="1824880"/>
                  </a:lnTo>
                  <a:lnTo>
                    <a:pt x="0" y="1824880"/>
                  </a:lnTo>
                  <a:close/>
                </a:path>
              </a:pathLst>
            </a:custGeom>
            <a:solidFill>
              <a:srgbClr val="5DA295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876166" cy="186298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3061903" y="-1566138"/>
            <a:ext cx="4761674" cy="4761674"/>
          </a:xfrm>
          <a:custGeom>
            <a:avLst/>
            <a:gdLst/>
            <a:ahLst/>
            <a:cxnLst/>
            <a:rect r="r" b="b" t="t" l="l"/>
            <a:pathLst>
              <a:path h="4761674" w="4761674">
                <a:moveTo>
                  <a:pt x="0" y="0"/>
                </a:moveTo>
                <a:lnTo>
                  <a:pt x="4761674" y="0"/>
                </a:lnTo>
                <a:lnTo>
                  <a:pt x="4761674" y="4761675"/>
                </a:lnTo>
                <a:lnTo>
                  <a:pt x="0" y="47616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15442740" y="2842069"/>
            <a:ext cx="1413018" cy="1236391"/>
            <a:chOff x="0" y="0"/>
            <a:chExt cx="812800" cy="7112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1028700" y="1313694"/>
            <a:ext cx="1528376" cy="1528376"/>
          </a:xfrm>
          <a:custGeom>
            <a:avLst/>
            <a:gdLst/>
            <a:ahLst/>
            <a:cxnLst/>
            <a:rect r="r" b="b" t="t" l="l"/>
            <a:pathLst>
              <a:path h="1528376" w="1528376">
                <a:moveTo>
                  <a:pt x="0" y="0"/>
                </a:moveTo>
                <a:lnTo>
                  <a:pt x="1528376" y="0"/>
                </a:lnTo>
                <a:lnTo>
                  <a:pt x="1528376" y="1528375"/>
                </a:lnTo>
                <a:lnTo>
                  <a:pt x="0" y="1528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24221" y="7272116"/>
            <a:ext cx="4777529" cy="4771073"/>
          </a:xfrm>
          <a:custGeom>
            <a:avLst/>
            <a:gdLst/>
            <a:ahLst/>
            <a:cxnLst/>
            <a:rect r="r" b="b" t="t" l="l"/>
            <a:pathLst>
              <a:path h="4771073" w="4777529">
                <a:moveTo>
                  <a:pt x="0" y="0"/>
                </a:moveTo>
                <a:lnTo>
                  <a:pt x="4777529" y="0"/>
                </a:lnTo>
                <a:lnTo>
                  <a:pt x="4777529" y="4771073"/>
                </a:lnTo>
                <a:lnTo>
                  <a:pt x="0" y="477107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2386547" y="3908425"/>
            <a:ext cx="13514906" cy="2222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199"/>
              </a:lnSpc>
            </a:pPr>
            <a:r>
              <a:rPr lang="en-US" sz="12999">
                <a:solidFill>
                  <a:srgbClr val="FFFF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Terima Kasih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4317571" y="7272116"/>
            <a:ext cx="1084179" cy="1084179"/>
          </a:xfrm>
          <a:custGeom>
            <a:avLst/>
            <a:gdLst/>
            <a:ahLst/>
            <a:cxnLst/>
            <a:rect r="r" b="b" t="t" l="l"/>
            <a:pathLst>
              <a:path h="1084179" w="1084179">
                <a:moveTo>
                  <a:pt x="0" y="0"/>
                </a:moveTo>
                <a:lnTo>
                  <a:pt x="1084179" y="0"/>
                </a:lnTo>
                <a:lnTo>
                  <a:pt x="1084179" y="1084179"/>
                </a:lnTo>
                <a:lnTo>
                  <a:pt x="0" y="10841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DAGM8MidZE8</dc:identifier>
  <dcterms:modified xsi:type="dcterms:W3CDTF">2011-08-01T06:04:30Z</dcterms:modified>
  <cp:revision>1</cp:revision>
  <dc:title>Hijau minimalis formal seminar proposal presentasi</dc:title>
</cp:coreProperties>
</file>