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83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280190" y="1625322"/>
            <a:ext cx="7556421" cy="39128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702"/>
              </a:lnSpc>
              <a:buNone/>
            </a:pPr>
            <a:r>
              <a:rPr lang="en-US" sz="6162" dirty="0">
                <a:solidFill>
                  <a:srgbClr val="006ED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Memahami Kebijakan Politik dalam Operasi Bisnis</a:t>
            </a:r>
            <a:endParaRPr lang="en-US" sz="6162" dirty="0"/>
          </a:p>
        </p:txBody>
      </p:sp>
      <p:sp>
        <p:nvSpPr>
          <p:cNvPr id="6" name="Text 3"/>
          <p:cNvSpPr/>
          <p:nvPr/>
        </p:nvSpPr>
        <p:spPr>
          <a:xfrm>
            <a:off x="6280190" y="5878354"/>
            <a:ext cx="7556421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161613"/>
                </a:solidFill>
                <a:highlight>
                  <a:srgbClr val="FBEB8F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Pemahaman mendalam tentang kebijakan politik merupakan kunci keberhasilan bagi bisnis di era global.</a:t>
            </a:r>
            <a:endParaRPr lang="en-US" sz="17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2164199"/>
            <a:ext cx="7556421" cy="2835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Kesimpulan: Pentingnya Kemampuan Analisis Kebijakan Politik bagi Mahasiswa Bisnis</a:t>
            </a:r>
            <a:endParaRPr lang="en-US" sz="4465" dirty="0"/>
          </a:p>
        </p:txBody>
      </p:sp>
      <p:sp>
        <p:nvSpPr>
          <p:cNvPr id="6" name="Text 3"/>
          <p:cNvSpPr/>
          <p:nvPr/>
        </p:nvSpPr>
        <p:spPr>
          <a:xfrm>
            <a:off x="793790" y="5339477"/>
            <a:ext cx="7556421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Kemampuan analisis kebijakan politik merupakan aset penting bagi mahasiswa bisnis untuk bersaing di dunia kerja.</a:t>
            </a:r>
            <a:endParaRPr lang="en-US" sz="17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sp>
        <p:nvSpPr>
          <p:cNvPr id="4" name="Text 2"/>
          <p:cNvSpPr/>
          <p:nvPr/>
        </p:nvSpPr>
        <p:spPr>
          <a:xfrm>
            <a:off x="793790" y="2174200"/>
            <a:ext cx="11733014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Analisis PESTEL: Memahami Faktor Eksternal</a:t>
            </a:r>
            <a:endParaRPr lang="en-US" sz="4465" dirty="0"/>
          </a:p>
        </p:txBody>
      </p:sp>
      <p:sp>
        <p:nvSpPr>
          <p:cNvPr id="5" name="Text 3"/>
          <p:cNvSpPr/>
          <p:nvPr/>
        </p:nvSpPr>
        <p:spPr>
          <a:xfrm>
            <a:off x="793790" y="3336608"/>
            <a:ext cx="13042821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Analisis PESTEL merupakan kerangka kerja yang digunakan untuk mengidentifikasi faktor-faktor eksternal yang dapat memengaruhi operasi bisnis.</a:t>
            </a:r>
            <a:endParaRPr lang="en-US" sz="1786" dirty="0"/>
          </a:p>
        </p:txBody>
      </p:sp>
      <p:sp>
        <p:nvSpPr>
          <p:cNvPr id="6" name="Text 4"/>
          <p:cNvSpPr/>
          <p:nvPr/>
        </p:nvSpPr>
        <p:spPr>
          <a:xfrm>
            <a:off x="793790" y="4544378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Politik</a:t>
            </a:r>
            <a:endParaRPr lang="en-US" sz="2233" dirty="0"/>
          </a:p>
        </p:txBody>
      </p:sp>
      <p:sp>
        <p:nvSpPr>
          <p:cNvPr id="7" name="Text 5"/>
          <p:cNvSpPr/>
          <p:nvPr/>
        </p:nvSpPr>
        <p:spPr>
          <a:xfrm>
            <a:off x="793790" y="5125522"/>
            <a:ext cx="3978116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Kebijakan pemerintah, stabilitas politik, dan regulasi.</a:t>
            </a:r>
            <a:endParaRPr lang="en-US" sz="1786" dirty="0"/>
          </a:p>
        </p:txBody>
      </p:sp>
      <p:sp>
        <p:nvSpPr>
          <p:cNvPr id="8" name="Text 6"/>
          <p:cNvSpPr/>
          <p:nvPr/>
        </p:nvSpPr>
        <p:spPr>
          <a:xfrm>
            <a:off x="5332928" y="4544378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Ekonomi</a:t>
            </a:r>
            <a:endParaRPr lang="en-US" sz="2233" dirty="0"/>
          </a:p>
        </p:txBody>
      </p:sp>
      <p:sp>
        <p:nvSpPr>
          <p:cNvPr id="9" name="Text 7"/>
          <p:cNvSpPr/>
          <p:nvPr/>
        </p:nvSpPr>
        <p:spPr>
          <a:xfrm>
            <a:off x="5332928" y="5125522"/>
            <a:ext cx="3978116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Pertumbuhan ekonomi, tingkat inflasi, dan suku bunga.</a:t>
            </a:r>
            <a:endParaRPr lang="en-US" sz="1786" dirty="0"/>
          </a:p>
        </p:txBody>
      </p:sp>
      <p:sp>
        <p:nvSpPr>
          <p:cNvPr id="10" name="Text 8"/>
          <p:cNvSpPr/>
          <p:nvPr/>
        </p:nvSpPr>
        <p:spPr>
          <a:xfrm>
            <a:off x="9872067" y="4544378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Sosial</a:t>
            </a:r>
            <a:endParaRPr lang="en-US" sz="2233" dirty="0"/>
          </a:p>
        </p:txBody>
      </p:sp>
      <p:sp>
        <p:nvSpPr>
          <p:cNvPr id="11" name="Text 9"/>
          <p:cNvSpPr/>
          <p:nvPr/>
        </p:nvSpPr>
        <p:spPr>
          <a:xfrm>
            <a:off x="9872067" y="5125522"/>
            <a:ext cx="3978116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Demografi, gaya hidup, dan nilai-nilai budaya.</a:t>
            </a:r>
            <a:endParaRPr lang="en-US" sz="17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624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1439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87956" y="3433524"/>
            <a:ext cx="13054489" cy="14073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40"/>
              </a:lnSpc>
              <a:buNone/>
            </a:pPr>
            <a:r>
              <a:rPr lang="en-US" sz="4432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Komponen PESTEL: Politik, Ekonomi, Sosial, Teknologi, Lingkungan, dan Hukum</a:t>
            </a:r>
            <a:endParaRPr lang="en-US" sz="4432" dirty="0"/>
          </a:p>
        </p:txBody>
      </p:sp>
      <p:sp>
        <p:nvSpPr>
          <p:cNvPr id="6" name="Text 3"/>
          <p:cNvSpPr/>
          <p:nvPr/>
        </p:nvSpPr>
        <p:spPr>
          <a:xfrm>
            <a:off x="787956" y="5178504"/>
            <a:ext cx="13054489" cy="3601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37"/>
              </a:lnSpc>
              <a:buNone/>
            </a:pPr>
            <a:r>
              <a:rPr lang="en-US" sz="1773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PESTEL terdiri dari enam komponen utama yang saling terkait dan dapat memengaruhi operasi bisnis.</a:t>
            </a:r>
            <a:endParaRPr lang="en-US" sz="1773" dirty="0"/>
          </a:p>
        </p:txBody>
      </p:sp>
      <p:sp>
        <p:nvSpPr>
          <p:cNvPr id="7" name="Shape 4"/>
          <p:cNvSpPr/>
          <p:nvPr/>
        </p:nvSpPr>
        <p:spPr>
          <a:xfrm>
            <a:off x="787956" y="6045160"/>
            <a:ext cx="506492" cy="506492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8" name="Text 5"/>
          <p:cNvSpPr/>
          <p:nvPr/>
        </p:nvSpPr>
        <p:spPr>
          <a:xfrm>
            <a:off x="985718" y="6129457"/>
            <a:ext cx="110847" cy="3377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59"/>
              </a:lnSpc>
              <a:buNone/>
            </a:pPr>
            <a:r>
              <a:rPr lang="en-US" sz="2659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</a:t>
            </a:r>
            <a:endParaRPr lang="en-US" sz="2659" dirty="0"/>
          </a:p>
        </p:txBody>
      </p:sp>
      <p:sp>
        <p:nvSpPr>
          <p:cNvPr id="9" name="Text 6"/>
          <p:cNvSpPr/>
          <p:nvPr/>
        </p:nvSpPr>
        <p:spPr>
          <a:xfrm>
            <a:off x="1519595" y="6045160"/>
            <a:ext cx="2814399" cy="3518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0"/>
              </a:lnSpc>
              <a:buNone/>
            </a:pPr>
            <a:r>
              <a:rPr lang="en-US" sz="2216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Teknologi</a:t>
            </a:r>
            <a:endParaRPr lang="en-US" sz="2216" dirty="0"/>
          </a:p>
        </p:txBody>
      </p:sp>
      <p:sp>
        <p:nvSpPr>
          <p:cNvPr id="10" name="Text 7"/>
          <p:cNvSpPr/>
          <p:nvPr/>
        </p:nvSpPr>
        <p:spPr>
          <a:xfrm>
            <a:off x="1519595" y="6532007"/>
            <a:ext cx="3469719" cy="10804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7"/>
              </a:lnSpc>
              <a:buNone/>
            </a:pPr>
            <a:r>
              <a:rPr lang="en-US" sz="1773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Perkembangan teknologi, inovasi, dan adopsi teknologi baru.</a:t>
            </a:r>
            <a:endParaRPr lang="en-US" sz="1773" dirty="0"/>
          </a:p>
        </p:txBody>
      </p:sp>
      <p:sp>
        <p:nvSpPr>
          <p:cNvPr id="11" name="Shape 8"/>
          <p:cNvSpPr/>
          <p:nvPr/>
        </p:nvSpPr>
        <p:spPr>
          <a:xfrm>
            <a:off x="5214461" y="6045160"/>
            <a:ext cx="506492" cy="506492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12" name="Text 9"/>
          <p:cNvSpPr/>
          <p:nvPr/>
        </p:nvSpPr>
        <p:spPr>
          <a:xfrm>
            <a:off x="5370195" y="6129457"/>
            <a:ext cx="194905" cy="3377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59"/>
              </a:lnSpc>
              <a:buNone/>
            </a:pPr>
            <a:r>
              <a:rPr lang="en-US" sz="2659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2</a:t>
            </a:r>
            <a:endParaRPr lang="en-US" sz="2659" dirty="0"/>
          </a:p>
        </p:txBody>
      </p:sp>
      <p:sp>
        <p:nvSpPr>
          <p:cNvPr id="13" name="Text 10"/>
          <p:cNvSpPr/>
          <p:nvPr/>
        </p:nvSpPr>
        <p:spPr>
          <a:xfrm>
            <a:off x="5946100" y="6045160"/>
            <a:ext cx="2814399" cy="3518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0"/>
              </a:lnSpc>
              <a:buNone/>
            </a:pPr>
            <a:r>
              <a:rPr lang="en-US" sz="2216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Lingkungan</a:t>
            </a:r>
            <a:endParaRPr lang="en-US" sz="2216" dirty="0"/>
          </a:p>
        </p:txBody>
      </p:sp>
      <p:sp>
        <p:nvSpPr>
          <p:cNvPr id="14" name="Text 11"/>
          <p:cNvSpPr/>
          <p:nvPr/>
        </p:nvSpPr>
        <p:spPr>
          <a:xfrm>
            <a:off x="5946100" y="6532007"/>
            <a:ext cx="3469719" cy="7203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7"/>
              </a:lnSpc>
              <a:buNone/>
            </a:pPr>
            <a:r>
              <a:rPr lang="en-US" sz="1773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Perubahan iklim, polusi, dan keberlanjutan.</a:t>
            </a:r>
            <a:endParaRPr lang="en-US" sz="1773" dirty="0"/>
          </a:p>
        </p:txBody>
      </p:sp>
      <p:sp>
        <p:nvSpPr>
          <p:cNvPr id="15" name="Shape 12"/>
          <p:cNvSpPr/>
          <p:nvPr/>
        </p:nvSpPr>
        <p:spPr>
          <a:xfrm>
            <a:off x="9640967" y="6045160"/>
            <a:ext cx="506492" cy="506492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16" name="Text 13"/>
          <p:cNvSpPr/>
          <p:nvPr/>
        </p:nvSpPr>
        <p:spPr>
          <a:xfrm>
            <a:off x="9793843" y="6129457"/>
            <a:ext cx="200620" cy="3377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59"/>
              </a:lnSpc>
              <a:buNone/>
            </a:pPr>
            <a:r>
              <a:rPr lang="en-US" sz="2659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3</a:t>
            </a:r>
            <a:endParaRPr lang="en-US" sz="2659" dirty="0"/>
          </a:p>
        </p:txBody>
      </p:sp>
      <p:sp>
        <p:nvSpPr>
          <p:cNvPr id="17" name="Text 14"/>
          <p:cNvSpPr/>
          <p:nvPr/>
        </p:nvSpPr>
        <p:spPr>
          <a:xfrm>
            <a:off x="10372606" y="6045160"/>
            <a:ext cx="2814399" cy="3518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0"/>
              </a:lnSpc>
              <a:buNone/>
            </a:pPr>
            <a:r>
              <a:rPr lang="en-US" sz="2216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Hukum</a:t>
            </a:r>
            <a:endParaRPr lang="en-US" sz="2216" dirty="0"/>
          </a:p>
        </p:txBody>
      </p:sp>
      <p:sp>
        <p:nvSpPr>
          <p:cNvPr id="18" name="Text 15"/>
          <p:cNvSpPr/>
          <p:nvPr/>
        </p:nvSpPr>
        <p:spPr>
          <a:xfrm>
            <a:off x="10372606" y="6532007"/>
            <a:ext cx="3469719" cy="7203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7"/>
              </a:lnSpc>
              <a:buNone/>
            </a:pPr>
            <a:r>
              <a:rPr lang="en-US" sz="1773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Peraturan, undang-undang, dan kebijakan hukum yang berlaku.</a:t>
            </a:r>
            <a:endParaRPr lang="en-US" sz="17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1361718"/>
            <a:ext cx="7556421" cy="1417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Dampak Kebijakan Politik terhadap Operasi Bisnis</a:t>
            </a:r>
            <a:endParaRPr lang="en-US" sz="4465" dirty="0"/>
          </a:p>
        </p:txBody>
      </p:sp>
      <p:sp>
        <p:nvSpPr>
          <p:cNvPr id="6" name="Text 3"/>
          <p:cNvSpPr/>
          <p:nvPr/>
        </p:nvSpPr>
        <p:spPr>
          <a:xfrm>
            <a:off x="793790" y="3119438"/>
            <a:ext cx="7556421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Kebijakan politik dapat berdampak langsung maupun tidak langsung terhadap berbagai aspek operasi bisnis.</a:t>
            </a:r>
            <a:endParaRPr lang="en-US" sz="1786" dirty="0"/>
          </a:p>
        </p:txBody>
      </p:sp>
      <p:sp>
        <p:nvSpPr>
          <p:cNvPr id="7" name="Shape 4"/>
          <p:cNvSpPr/>
          <p:nvPr/>
        </p:nvSpPr>
        <p:spPr>
          <a:xfrm>
            <a:off x="793790" y="4100393"/>
            <a:ext cx="7556421" cy="2767489"/>
          </a:xfrm>
          <a:prstGeom prst="roundRect">
            <a:avLst>
              <a:gd name="adj" fmla="val 122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801410" y="4108013"/>
            <a:ext cx="7540347" cy="13761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1029057" y="4251722"/>
            <a:ext cx="2055733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Perubahan regulasi</a:t>
            </a:r>
            <a:endParaRPr lang="en-US" sz="1786" dirty="0"/>
          </a:p>
        </p:txBody>
      </p:sp>
      <p:sp>
        <p:nvSpPr>
          <p:cNvPr id="10" name="Text 7"/>
          <p:cNvSpPr/>
          <p:nvPr/>
        </p:nvSpPr>
        <p:spPr>
          <a:xfrm>
            <a:off x="3546038" y="4251722"/>
            <a:ext cx="2051923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Perubahan pajak</a:t>
            </a:r>
            <a:endParaRPr lang="en-US" sz="1786" dirty="0"/>
          </a:p>
        </p:txBody>
      </p:sp>
      <p:sp>
        <p:nvSpPr>
          <p:cNvPr id="11" name="Text 8"/>
          <p:cNvSpPr/>
          <p:nvPr/>
        </p:nvSpPr>
        <p:spPr>
          <a:xfrm>
            <a:off x="6059210" y="4251722"/>
            <a:ext cx="2055733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Perubahan kebijakan perdagangan</a:t>
            </a:r>
            <a:endParaRPr lang="en-US" sz="1786" dirty="0"/>
          </a:p>
        </p:txBody>
      </p:sp>
      <p:sp>
        <p:nvSpPr>
          <p:cNvPr id="12" name="Shape 9"/>
          <p:cNvSpPr/>
          <p:nvPr/>
        </p:nvSpPr>
        <p:spPr>
          <a:xfrm>
            <a:off x="801410" y="5484138"/>
            <a:ext cx="7540347" cy="13761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1029057" y="5627846"/>
            <a:ext cx="2055733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Perubahan kebijakan ketenagakerjaan</a:t>
            </a:r>
            <a:endParaRPr lang="en-US" sz="1786" dirty="0"/>
          </a:p>
        </p:txBody>
      </p:sp>
      <p:sp>
        <p:nvSpPr>
          <p:cNvPr id="14" name="Text 11"/>
          <p:cNvSpPr/>
          <p:nvPr/>
        </p:nvSpPr>
        <p:spPr>
          <a:xfrm>
            <a:off x="3546038" y="5627846"/>
            <a:ext cx="2051923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Perubahan kebijakan lingkungan</a:t>
            </a:r>
            <a:endParaRPr lang="en-US" sz="1786" dirty="0"/>
          </a:p>
        </p:txBody>
      </p:sp>
      <p:sp>
        <p:nvSpPr>
          <p:cNvPr id="15" name="Text 12"/>
          <p:cNvSpPr/>
          <p:nvPr/>
        </p:nvSpPr>
        <p:spPr>
          <a:xfrm>
            <a:off x="6059210" y="5627846"/>
            <a:ext cx="2055733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Perubahan kebijakan energi</a:t>
            </a:r>
            <a:endParaRPr lang="en-US" sz="1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sp>
        <p:nvSpPr>
          <p:cNvPr id="4" name="Text 2"/>
          <p:cNvSpPr/>
          <p:nvPr/>
        </p:nvSpPr>
        <p:spPr>
          <a:xfrm>
            <a:off x="751642" y="705445"/>
            <a:ext cx="11370707" cy="6203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85"/>
              </a:lnSpc>
              <a:buNone/>
            </a:pPr>
            <a:r>
              <a:rPr lang="en-US" sz="3908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Strategi Menghadapi Perubahan Kebijakan Politik</a:t>
            </a:r>
            <a:endParaRPr lang="en-US" sz="3908" dirty="0"/>
          </a:p>
        </p:txBody>
      </p:sp>
      <p:sp>
        <p:nvSpPr>
          <p:cNvPr id="5" name="Text 3"/>
          <p:cNvSpPr/>
          <p:nvPr/>
        </p:nvSpPr>
        <p:spPr>
          <a:xfrm>
            <a:off x="751642" y="1722715"/>
            <a:ext cx="13127117" cy="3175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1"/>
              </a:lnSpc>
              <a:buNone/>
            </a:pPr>
            <a:r>
              <a:rPr lang="en-US" sz="1563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Penting bagi perusahaan untuk mengembangkan strategi yang fleksibel dan adaptif untuk menghadapi perubahan kebijakan politik.</a:t>
            </a:r>
            <a:endParaRPr lang="en-US" sz="1563" dirty="0"/>
          </a:p>
        </p:txBody>
      </p:sp>
      <p:sp>
        <p:nvSpPr>
          <p:cNvPr id="6" name="Shape 4"/>
          <p:cNvSpPr/>
          <p:nvPr/>
        </p:nvSpPr>
        <p:spPr>
          <a:xfrm>
            <a:off x="7303770" y="2263497"/>
            <a:ext cx="22860" cy="5260538"/>
          </a:xfrm>
          <a:prstGeom prst="roundRect">
            <a:avLst>
              <a:gd name="adj" fmla="val 130263"/>
            </a:avLst>
          </a:prstGeom>
          <a:solidFill>
            <a:srgbClr val="D3D1C9"/>
          </a:solidFill>
          <a:ln/>
        </p:spPr>
      </p:sp>
      <p:sp>
        <p:nvSpPr>
          <p:cNvPr id="7" name="Shape 5"/>
          <p:cNvSpPr/>
          <p:nvPr/>
        </p:nvSpPr>
        <p:spPr>
          <a:xfrm>
            <a:off x="6420029" y="2698552"/>
            <a:ext cx="694730" cy="22860"/>
          </a:xfrm>
          <a:prstGeom prst="roundRect">
            <a:avLst>
              <a:gd name="adj" fmla="val 130263"/>
            </a:avLst>
          </a:prstGeom>
          <a:solidFill>
            <a:srgbClr val="D3D1C9"/>
          </a:solidFill>
          <a:ln/>
        </p:spPr>
      </p:sp>
      <p:sp>
        <p:nvSpPr>
          <p:cNvPr id="8" name="Shape 6"/>
          <p:cNvSpPr/>
          <p:nvPr/>
        </p:nvSpPr>
        <p:spPr>
          <a:xfrm>
            <a:off x="7091898" y="2486739"/>
            <a:ext cx="446603" cy="446603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9" name="Text 7"/>
          <p:cNvSpPr/>
          <p:nvPr/>
        </p:nvSpPr>
        <p:spPr>
          <a:xfrm>
            <a:off x="7266325" y="2561153"/>
            <a:ext cx="97631" cy="2977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45"/>
              </a:lnSpc>
              <a:buNone/>
            </a:pPr>
            <a:r>
              <a:rPr lang="en-US" sz="2345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</a:t>
            </a:r>
            <a:endParaRPr lang="en-US" sz="2345" dirty="0"/>
          </a:p>
        </p:txBody>
      </p:sp>
      <p:sp>
        <p:nvSpPr>
          <p:cNvPr id="10" name="Text 8"/>
          <p:cNvSpPr/>
          <p:nvPr/>
        </p:nvSpPr>
        <p:spPr>
          <a:xfrm>
            <a:off x="3741896" y="2461974"/>
            <a:ext cx="2481501" cy="3101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442"/>
              </a:lnSpc>
              <a:buNone/>
            </a:pPr>
            <a:r>
              <a:rPr lang="en-US" sz="1954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Pemantauan</a:t>
            </a:r>
            <a:endParaRPr lang="en-US" sz="1954" dirty="0"/>
          </a:p>
        </p:txBody>
      </p:sp>
      <p:sp>
        <p:nvSpPr>
          <p:cNvPr id="11" name="Text 9"/>
          <p:cNvSpPr/>
          <p:nvPr/>
        </p:nvSpPr>
        <p:spPr>
          <a:xfrm>
            <a:off x="751642" y="2891195"/>
            <a:ext cx="5471755" cy="6350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501"/>
              </a:lnSpc>
              <a:buNone/>
            </a:pPr>
            <a:r>
              <a:rPr lang="en-US" sz="1563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Memantau perkembangan kebijakan politik secara berkala.</a:t>
            </a:r>
            <a:endParaRPr lang="en-US" sz="1563" dirty="0"/>
          </a:p>
        </p:txBody>
      </p:sp>
      <p:sp>
        <p:nvSpPr>
          <p:cNvPr id="12" name="Shape 10"/>
          <p:cNvSpPr/>
          <p:nvPr/>
        </p:nvSpPr>
        <p:spPr>
          <a:xfrm>
            <a:off x="7515642" y="3691057"/>
            <a:ext cx="694730" cy="22860"/>
          </a:xfrm>
          <a:prstGeom prst="roundRect">
            <a:avLst>
              <a:gd name="adj" fmla="val 130263"/>
            </a:avLst>
          </a:prstGeom>
          <a:solidFill>
            <a:srgbClr val="D3D1C9"/>
          </a:solidFill>
          <a:ln/>
        </p:spPr>
      </p:sp>
      <p:sp>
        <p:nvSpPr>
          <p:cNvPr id="13" name="Shape 11"/>
          <p:cNvSpPr/>
          <p:nvPr/>
        </p:nvSpPr>
        <p:spPr>
          <a:xfrm>
            <a:off x="7091898" y="3479244"/>
            <a:ext cx="446603" cy="446603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14" name="Text 12"/>
          <p:cNvSpPr/>
          <p:nvPr/>
        </p:nvSpPr>
        <p:spPr>
          <a:xfrm>
            <a:off x="7229296" y="3553658"/>
            <a:ext cx="171807" cy="2977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45"/>
              </a:lnSpc>
              <a:buNone/>
            </a:pPr>
            <a:r>
              <a:rPr lang="en-US" sz="2345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2</a:t>
            </a:r>
            <a:endParaRPr lang="en-US" sz="2345" dirty="0"/>
          </a:p>
        </p:txBody>
      </p:sp>
      <p:sp>
        <p:nvSpPr>
          <p:cNvPr id="15" name="Text 13"/>
          <p:cNvSpPr/>
          <p:nvPr/>
        </p:nvSpPr>
        <p:spPr>
          <a:xfrm>
            <a:off x="8407003" y="3454479"/>
            <a:ext cx="2481501" cy="3101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42"/>
              </a:lnSpc>
              <a:buNone/>
            </a:pPr>
            <a:r>
              <a:rPr lang="en-US" sz="1954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Analisis</a:t>
            </a:r>
            <a:endParaRPr lang="en-US" sz="1954" dirty="0"/>
          </a:p>
        </p:txBody>
      </p:sp>
      <p:sp>
        <p:nvSpPr>
          <p:cNvPr id="16" name="Text 14"/>
          <p:cNvSpPr/>
          <p:nvPr/>
        </p:nvSpPr>
        <p:spPr>
          <a:xfrm>
            <a:off x="8407003" y="3883700"/>
            <a:ext cx="5471755" cy="3175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1"/>
              </a:lnSpc>
              <a:buNone/>
            </a:pPr>
            <a:r>
              <a:rPr lang="en-US" sz="1563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Menganalisis dampak potensial dari perubahan kebijakan.</a:t>
            </a:r>
            <a:endParaRPr lang="en-US" sz="1563" dirty="0"/>
          </a:p>
        </p:txBody>
      </p:sp>
      <p:sp>
        <p:nvSpPr>
          <p:cNvPr id="17" name="Shape 15"/>
          <p:cNvSpPr/>
          <p:nvPr/>
        </p:nvSpPr>
        <p:spPr>
          <a:xfrm>
            <a:off x="6420029" y="4584263"/>
            <a:ext cx="694730" cy="22860"/>
          </a:xfrm>
          <a:prstGeom prst="roundRect">
            <a:avLst>
              <a:gd name="adj" fmla="val 130263"/>
            </a:avLst>
          </a:prstGeom>
          <a:solidFill>
            <a:srgbClr val="D3D1C9"/>
          </a:solidFill>
          <a:ln/>
        </p:spPr>
      </p:sp>
      <p:sp>
        <p:nvSpPr>
          <p:cNvPr id="18" name="Shape 16"/>
          <p:cNvSpPr/>
          <p:nvPr/>
        </p:nvSpPr>
        <p:spPr>
          <a:xfrm>
            <a:off x="7091898" y="4372451"/>
            <a:ext cx="446603" cy="446603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19" name="Text 17"/>
          <p:cNvSpPr/>
          <p:nvPr/>
        </p:nvSpPr>
        <p:spPr>
          <a:xfrm>
            <a:off x="7226796" y="4446865"/>
            <a:ext cx="176808" cy="2977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45"/>
              </a:lnSpc>
              <a:buNone/>
            </a:pPr>
            <a:r>
              <a:rPr lang="en-US" sz="2345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3</a:t>
            </a:r>
            <a:endParaRPr lang="en-US" sz="2345" dirty="0"/>
          </a:p>
        </p:txBody>
      </p:sp>
      <p:sp>
        <p:nvSpPr>
          <p:cNvPr id="20" name="Text 18"/>
          <p:cNvSpPr/>
          <p:nvPr/>
        </p:nvSpPr>
        <p:spPr>
          <a:xfrm>
            <a:off x="3741896" y="4347686"/>
            <a:ext cx="2481501" cy="3101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442"/>
              </a:lnSpc>
              <a:buNone/>
            </a:pPr>
            <a:r>
              <a:rPr lang="en-US" sz="1954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Perencanaan</a:t>
            </a:r>
            <a:endParaRPr lang="en-US" sz="1954" dirty="0"/>
          </a:p>
        </p:txBody>
      </p:sp>
      <p:sp>
        <p:nvSpPr>
          <p:cNvPr id="21" name="Text 19"/>
          <p:cNvSpPr/>
          <p:nvPr/>
        </p:nvSpPr>
        <p:spPr>
          <a:xfrm>
            <a:off x="751642" y="4776907"/>
            <a:ext cx="5471755" cy="6350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501"/>
              </a:lnSpc>
              <a:buNone/>
            </a:pPr>
            <a:r>
              <a:rPr lang="en-US" sz="1563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Mengembangkan rencana kontingensi untuk menghadapi perubahan.</a:t>
            </a:r>
            <a:endParaRPr lang="en-US" sz="1563" dirty="0"/>
          </a:p>
        </p:txBody>
      </p:sp>
      <p:sp>
        <p:nvSpPr>
          <p:cNvPr id="22" name="Shape 20"/>
          <p:cNvSpPr/>
          <p:nvPr/>
        </p:nvSpPr>
        <p:spPr>
          <a:xfrm>
            <a:off x="7515642" y="5477589"/>
            <a:ext cx="694730" cy="22860"/>
          </a:xfrm>
          <a:prstGeom prst="roundRect">
            <a:avLst>
              <a:gd name="adj" fmla="val 130263"/>
            </a:avLst>
          </a:prstGeom>
          <a:solidFill>
            <a:srgbClr val="D3D1C9"/>
          </a:solidFill>
          <a:ln/>
        </p:spPr>
      </p:sp>
      <p:sp>
        <p:nvSpPr>
          <p:cNvPr id="23" name="Shape 21"/>
          <p:cNvSpPr/>
          <p:nvPr/>
        </p:nvSpPr>
        <p:spPr>
          <a:xfrm>
            <a:off x="7091898" y="5265777"/>
            <a:ext cx="446603" cy="446603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24" name="Text 22"/>
          <p:cNvSpPr/>
          <p:nvPr/>
        </p:nvSpPr>
        <p:spPr>
          <a:xfrm>
            <a:off x="7222748" y="5340191"/>
            <a:ext cx="184904" cy="2977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45"/>
              </a:lnSpc>
              <a:buNone/>
            </a:pPr>
            <a:r>
              <a:rPr lang="en-US" sz="2345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4</a:t>
            </a:r>
            <a:endParaRPr lang="en-US" sz="2345" dirty="0"/>
          </a:p>
        </p:txBody>
      </p:sp>
      <p:sp>
        <p:nvSpPr>
          <p:cNvPr id="25" name="Text 23"/>
          <p:cNvSpPr/>
          <p:nvPr/>
        </p:nvSpPr>
        <p:spPr>
          <a:xfrm>
            <a:off x="8407003" y="5241012"/>
            <a:ext cx="2481501" cy="3101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42"/>
              </a:lnSpc>
              <a:buNone/>
            </a:pPr>
            <a:r>
              <a:rPr lang="en-US" sz="1954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Implementasi</a:t>
            </a:r>
            <a:endParaRPr lang="en-US" sz="1954" dirty="0"/>
          </a:p>
        </p:txBody>
      </p:sp>
      <p:sp>
        <p:nvSpPr>
          <p:cNvPr id="26" name="Text 24"/>
          <p:cNvSpPr/>
          <p:nvPr/>
        </p:nvSpPr>
        <p:spPr>
          <a:xfrm>
            <a:off x="8407003" y="5670233"/>
            <a:ext cx="5471755" cy="3175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1"/>
              </a:lnSpc>
              <a:buNone/>
            </a:pPr>
            <a:r>
              <a:rPr lang="en-US" sz="1563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Menerapkan strategi yang telah direncanakan.</a:t>
            </a:r>
            <a:endParaRPr lang="en-US" sz="1563" dirty="0"/>
          </a:p>
        </p:txBody>
      </p:sp>
      <p:sp>
        <p:nvSpPr>
          <p:cNvPr id="27" name="Shape 25"/>
          <p:cNvSpPr/>
          <p:nvPr/>
        </p:nvSpPr>
        <p:spPr>
          <a:xfrm>
            <a:off x="6420029" y="6370915"/>
            <a:ext cx="694730" cy="22860"/>
          </a:xfrm>
          <a:prstGeom prst="roundRect">
            <a:avLst>
              <a:gd name="adj" fmla="val 130263"/>
            </a:avLst>
          </a:prstGeom>
          <a:solidFill>
            <a:srgbClr val="D3D1C9"/>
          </a:solidFill>
          <a:ln/>
        </p:spPr>
      </p:sp>
      <p:sp>
        <p:nvSpPr>
          <p:cNvPr id="28" name="Shape 26"/>
          <p:cNvSpPr/>
          <p:nvPr/>
        </p:nvSpPr>
        <p:spPr>
          <a:xfrm>
            <a:off x="7091898" y="6159103"/>
            <a:ext cx="446603" cy="446603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29" name="Text 27"/>
          <p:cNvSpPr/>
          <p:nvPr/>
        </p:nvSpPr>
        <p:spPr>
          <a:xfrm>
            <a:off x="7223820" y="6233517"/>
            <a:ext cx="182761" cy="2977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45"/>
              </a:lnSpc>
              <a:buNone/>
            </a:pPr>
            <a:r>
              <a:rPr lang="en-US" sz="2345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5</a:t>
            </a:r>
            <a:endParaRPr lang="en-US" sz="2345" dirty="0"/>
          </a:p>
        </p:txBody>
      </p:sp>
      <p:sp>
        <p:nvSpPr>
          <p:cNvPr id="30" name="Text 28"/>
          <p:cNvSpPr/>
          <p:nvPr/>
        </p:nvSpPr>
        <p:spPr>
          <a:xfrm>
            <a:off x="3741896" y="6134338"/>
            <a:ext cx="2481501" cy="3101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442"/>
              </a:lnSpc>
              <a:buNone/>
            </a:pPr>
            <a:r>
              <a:rPr lang="en-US" sz="1954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Evaluasi</a:t>
            </a:r>
            <a:endParaRPr lang="en-US" sz="1954" dirty="0"/>
          </a:p>
        </p:txBody>
      </p:sp>
      <p:sp>
        <p:nvSpPr>
          <p:cNvPr id="31" name="Text 29"/>
          <p:cNvSpPr/>
          <p:nvPr/>
        </p:nvSpPr>
        <p:spPr>
          <a:xfrm>
            <a:off x="751642" y="6563558"/>
            <a:ext cx="5471755" cy="6350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501"/>
              </a:lnSpc>
              <a:buNone/>
            </a:pPr>
            <a:r>
              <a:rPr lang="en-US" sz="1563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Mengevaluasi efektivitas strategi dan membuat penyesuaian.</a:t>
            </a:r>
            <a:endParaRPr lang="en-US" sz="15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57357" y="595789"/>
            <a:ext cx="7629287" cy="20288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25"/>
              </a:lnSpc>
              <a:buNone/>
            </a:pPr>
            <a:r>
              <a:rPr lang="en-US" sz="4260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Integrasi Analisis PESTEL dalam Perencanaan Strategis Perusahaan</a:t>
            </a:r>
            <a:endParaRPr lang="en-US" sz="4260" dirty="0"/>
          </a:p>
        </p:txBody>
      </p:sp>
      <p:sp>
        <p:nvSpPr>
          <p:cNvPr id="6" name="Text 3"/>
          <p:cNvSpPr/>
          <p:nvPr/>
        </p:nvSpPr>
        <p:spPr>
          <a:xfrm>
            <a:off x="757357" y="2949178"/>
            <a:ext cx="7629287" cy="6924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6"/>
              </a:lnSpc>
              <a:buNone/>
            </a:pPr>
            <a:r>
              <a:rPr lang="en-US" sz="1704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Integrasi analisis PESTEL dalam perencanaan strategis perusahaan dapat membantu perusahaan dalam membuat keputusan yang tepat.</a:t>
            </a:r>
            <a:endParaRPr lang="en-US" sz="1704" dirty="0"/>
          </a:p>
        </p:txBody>
      </p:sp>
      <p:sp>
        <p:nvSpPr>
          <p:cNvPr id="7" name="Shape 4"/>
          <p:cNvSpPr/>
          <p:nvPr/>
        </p:nvSpPr>
        <p:spPr>
          <a:xfrm>
            <a:off x="757357" y="3885009"/>
            <a:ext cx="3706535" cy="1939290"/>
          </a:xfrm>
          <a:prstGeom prst="roundRect">
            <a:avLst>
              <a:gd name="adj" fmla="val 1674"/>
            </a:avLst>
          </a:prstGeom>
          <a:solidFill>
            <a:srgbClr val="EDEBE3"/>
          </a:solidFill>
          <a:ln/>
        </p:spPr>
      </p:sp>
      <p:sp>
        <p:nvSpPr>
          <p:cNvPr id="8" name="Text 5"/>
          <p:cNvSpPr/>
          <p:nvPr/>
        </p:nvSpPr>
        <p:spPr>
          <a:xfrm>
            <a:off x="973693" y="4101346"/>
            <a:ext cx="2705100" cy="338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3"/>
              </a:lnSpc>
              <a:buNone/>
            </a:pPr>
            <a:r>
              <a:rPr lang="en-US" sz="2130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Identifikasi Peluang</a:t>
            </a:r>
            <a:endParaRPr lang="en-US" sz="2130" dirty="0"/>
          </a:p>
        </p:txBody>
      </p:sp>
      <p:sp>
        <p:nvSpPr>
          <p:cNvPr id="9" name="Text 6"/>
          <p:cNvSpPr/>
          <p:nvPr/>
        </p:nvSpPr>
        <p:spPr>
          <a:xfrm>
            <a:off x="973693" y="4569262"/>
            <a:ext cx="3273862" cy="10387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6"/>
              </a:lnSpc>
              <a:buNone/>
            </a:pPr>
            <a:r>
              <a:rPr lang="en-US" sz="1704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Mengenali peluang baru yang muncul karena perubahan kebijakan.</a:t>
            </a:r>
            <a:endParaRPr lang="en-US" sz="1704" dirty="0"/>
          </a:p>
        </p:txBody>
      </p:sp>
      <p:sp>
        <p:nvSpPr>
          <p:cNvPr id="10" name="Shape 7"/>
          <p:cNvSpPr/>
          <p:nvPr/>
        </p:nvSpPr>
        <p:spPr>
          <a:xfrm>
            <a:off x="4680228" y="3885009"/>
            <a:ext cx="3706535" cy="1939290"/>
          </a:xfrm>
          <a:prstGeom prst="roundRect">
            <a:avLst>
              <a:gd name="adj" fmla="val 1674"/>
            </a:avLst>
          </a:prstGeom>
          <a:solidFill>
            <a:srgbClr val="EDEBE3"/>
          </a:solidFill>
          <a:ln/>
        </p:spPr>
      </p:sp>
      <p:sp>
        <p:nvSpPr>
          <p:cNvPr id="11" name="Text 8"/>
          <p:cNvSpPr/>
          <p:nvPr/>
        </p:nvSpPr>
        <p:spPr>
          <a:xfrm>
            <a:off x="4896564" y="4101346"/>
            <a:ext cx="2705100" cy="338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3"/>
              </a:lnSpc>
              <a:buNone/>
            </a:pPr>
            <a:r>
              <a:rPr lang="en-US" sz="2130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Pengurangan Risiko</a:t>
            </a:r>
            <a:endParaRPr lang="en-US" sz="2130" dirty="0"/>
          </a:p>
        </p:txBody>
      </p:sp>
      <p:sp>
        <p:nvSpPr>
          <p:cNvPr id="12" name="Text 9"/>
          <p:cNvSpPr/>
          <p:nvPr/>
        </p:nvSpPr>
        <p:spPr>
          <a:xfrm>
            <a:off x="4896564" y="4569262"/>
            <a:ext cx="3273862" cy="6924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6"/>
              </a:lnSpc>
              <a:buNone/>
            </a:pPr>
            <a:r>
              <a:rPr lang="en-US" sz="1704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Mencegah risiko yang terkait dengan perubahan kebijakan.</a:t>
            </a:r>
            <a:endParaRPr lang="en-US" sz="1704" dirty="0"/>
          </a:p>
        </p:txBody>
      </p:sp>
      <p:sp>
        <p:nvSpPr>
          <p:cNvPr id="13" name="Shape 10"/>
          <p:cNvSpPr/>
          <p:nvPr/>
        </p:nvSpPr>
        <p:spPr>
          <a:xfrm>
            <a:off x="757357" y="6040636"/>
            <a:ext cx="7629287" cy="1593056"/>
          </a:xfrm>
          <a:prstGeom prst="roundRect">
            <a:avLst>
              <a:gd name="adj" fmla="val 2038"/>
            </a:avLst>
          </a:prstGeom>
          <a:solidFill>
            <a:srgbClr val="EDEBE3"/>
          </a:solidFill>
          <a:ln/>
        </p:spPr>
      </p:sp>
      <p:sp>
        <p:nvSpPr>
          <p:cNvPr id="14" name="Text 11"/>
          <p:cNvSpPr/>
          <p:nvPr/>
        </p:nvSpPr>
        <p:spPr>
          <a:xfrm>
            <a:off x="973693" y="6256973"/>
            <a:ext cx="4498062" cy="338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3"/>
              </a:lnSpc>
              <a:buNone/>
            </a:pPr>
            <a:r>
              <a:rPr lang="en-US" sz="2130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Peningkatan Keunggulan Kompetitif</a:t>
            </a:r>
            <a:endParaRPr lang="en-US" sz="2130" dirty="0"/>
          </a:p>
        </p:txBody>
      </p:sp>
      <p:sp>
        <p:nvSpPr>
          <p:cNvPr id="15" name="Text 12"/>
          <p:cNvSpPr/>
          <p:nvPr/>
        </p:nvSpPr>
        <p:spPr>
          <a:xfrm>
            <a:off x="973693" y="6724888"/>
            <a:ext cx="7196614" cy="6924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6"/>
              </a:lnSpc>
              <a:buNone/>
            </a:pPr>
            <a:r>
              <a:rPr lang="en-US" sz="1704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Memanfaatkan perubahan kebijakan untuk meningkatkan keunggulan kompetitif.</a:t>
            </a:r>
            <a:endParaRPr lang="en-US" sz="17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130528" y="795099"/>
            <a:ext cx="7855744" cy="11503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29"/>
              </a:lnSpc>
              <a:buNone/>
            </a:pPr>
            <a:r>
              <a:rPr lang="en-US" sz="3623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Studi Kasus: Pengaruh Kebijakan Politik terhadap Industri Tertentu</a:t>
            </a:r>
            <a:endParaRPr lang="en-US" sz="3623" dirty="0"/>
          </a:p>
        </p:txBody>
      </p:sp>
      <p:sp>
        <p:nvSpPr>
          <p:cNvPr id="6" name="Text 3"/>
          <p:cNvSpPr/>
          <p:nvPr/>
        </p:nvSpPr>
        <p:spPr>
          <a:xfrm>
            <a:off x="6130528" y="2221468"/>
            <a:ext cx="7855744" cy="5888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19"/>
              </a:lnSpc>
              <a:buNone/>
            </a:pPr>
            <a:r>
              <a:rPr lang="en-US" sz="1449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Sebagai contoh, perubahan kebijakan terkait energi terbarukan dapat berdampak signifikan pada industri energi.</a:t>
            </a:r>
            <a:endParaRPr lang="en-US" sz="1449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528" y="3017401"/>
            <a:ext cx="920234" cy="147232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326749" y="3201353"/>
            <a:ext cx="2332077" cy="2875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64"/>
              </a:lnSpc>
              <a:buNone/>
            </a:pPr>
            <a:r>
              <a:rPr lang="en-US" sz="1812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Peningkatan Investasi</a:t>
            </a:r>
            <a:endParaRPr lang="en-US" sz="1812" dirty="0"/>
          </a:p>
        </p:txBody>
      </p:sp>
      <p:sp>
        <p:nvSpPr>
          <p:cNvPr id="9" name="Text 5"/>
          <p:cNvSpPr/>
          <p:nvPr/>
        </p:nvSpPr>
        <p:spPr>
          <a:xfrm>
            <a:off x="7326749" y="3599259"/>
            <a:ext cx="6659523" cy="2944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9"/>
              </a:lnSpc>
              <a:buNone/>
            </a:pPr>
            <a:r>
              <a:rPr lang="en-US" sz="1449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Pemerintah mendorong investasi dalam energi terbarukan.</a:t>
            </a:r>
            <a:endParaRPr lang="en-US" sz="1449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528" y="4489728"/>
            <a:ext cx="920234" cy="147232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326749" y="4673679"/>
            <a:ext cx="2300645" cy="2875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64"/>
              </a:lnSpc>
              <a:buNone/>
            </a:pPr>
            <a:r>
              <a:rPr lang="en-US" sz="1812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Penurunan Harga</a:t>
            </a:r>
            <a:endParaRPr lang="en-US" sz="1812" dirty="0"/>
          </a:p>
        </p:txBody>
      </p:sp>
      <p:sp>
        <p:nvSpPr>
          <p:cNvPr id="12" name="Text 7"/>
          <p:cNvSpPr/>
          <p:nvPr/>
        </p:nvSpPr>
        <p:spPr>
          <a:xfrm>
            <a:off x="7326749" y="5071586"/>
            <a:ext cx="6659523" cy="5888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19"/>
              </a:lnSpc>
              <a:buNone/>
            </a:pPr>
            <a:r>
              <a:rPr lang="en-US" sz="1449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Perusahaan energi terbarukan dapat menjual produk dengan harga lebih rendah.</a:t>
            </a:r>
            <a:endParaRPr lang="en-US" sz="1449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528" y="5962055"/>
            <a:ext cx="920234" cy="1472327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326749" y="6146006"/>
            <a:ext cx="2799278" cy="2875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64"/>
              </a:lnSpc>
              <a:buNone/>
            </a:pPr>
            <a:r>
              <a:rPr lang="en-US" sz="1812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Peningkatan Ketersediaan</a:t>
            </a:r>
            <a:endParaRPr lang="en-US" sz="1812" dirty="0"/>
          </a:p>
        </p:txBody>
      </p:sp>
      <p:sp>
        <p:nvSpPr>
          <p:cNvPr id="15" name="Text 9"/>
          <p:cNvSpPr/>
          <p:nvPr/>
        </p:nvSpPr>
        <p:spPr>
          <a:xfrm>
            <a:off x="7326749" y="6543913"/>
            <a:ext cx="6659523" cy="2944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9"/>
              </a:lnSpc>
              <a:buNone/>
            </a:pPr>
            <a:r>
              <a:rPr lang="en-US" sz="1449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Ketersediaan energi terbarukan meningkat.</a:t>
            </a:r>
            <a:endParaRPr lang="en-US" sz="14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080522" y="602337"/>
            <a:ext cx="7955756" cy="15916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177"/>
              </a:lnSpc>
              <a:buNone/>
            </a:pPr>
            <a:r>
              <a:rPr lang="en-US" sz="3342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Tantangan dan Peluang dalam Menghadapi Perubahan Kebijakan Politik</a:t>
            </a:r>
            <a:endParaRPr lang="en-US" sz="3342" dirty="0"/>
          </a:p>
        </p:txBody>
      </p:sp>
      <p:sp>
        <p:nvSpPr>
          <p:cNvPr id="6" name="Text 3"/>
          <p:cNvSpPr/>
          <p:nvPr/>
        </p:nvSpPr>
        <p:spPr>
          <a:xfrm>
            <a:off x="6080522" y="2448520"/>
            <a:ext cx="7955756" cy="271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39"/>
              </a:lnSpc>
              <a:buNone/>
            </a:pPr>
            <a:r>
              <a:rPr lang="en-US" sz="1337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Perubahan kebijakan politik dapat menimbulkan tantangan dan peluang baru bagi bisnis.</a:t>
            </a:r>
            <a:endParaRPr lang="en-US" sz="1337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522" y="2911078"/>
            <a:ext cx="424339" cy="42433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080522" y="3505081"/>
            <a:ext cx="2122051" cy="2651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9"/>
              </a:lnSpc>
              <a:buNone/>
            </a:pPr>
            <a:r>
              <a:rPr lang="en-US" sz="1671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Tantangan</a:t>
            </a:r>
            <a:endParaRPr lang="en-US" sz="1671" dirty="0"/>
          </a:p>
        </p:txBody>
      </p:sp>
      <p:sp>
        <p:nvSpPr>
          <p:cNvPr id="9" name="Text 5"/>
          <p:cNvSpPr/>
          <p:nvPr/>
        </p:nvSpPr>
        <p:spPr>
          <a:xfrm>
            <a:off x="6080522" y="3872032"/>
            <a:ext cx="7955756" cy="271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39"/>
              </a:lnSpc>
              <a:buNone/>
            </a:pPr>
            <a:r>
              <a:rPr lang="en-US" sz="1337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Ketidakpastian, ketidakstabilan, dan biaya tambahan.</a:t>
            </a:r>
            <a:endParaRPr lang="en-US" sz="1337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522" y="4652843"/>
            <a:ext cx="424339" cy="424339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080522" y="5246846"/>
            <a:ext cx="2122051" cy="2651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9"/>
              </a:lnSpc>
              <a:buNone/>
            </a:pPr>
            <a:r>
              <a:rPr lang="en-US" sz="1671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Peluang</a:t>
            </a:r>
            <a:endParaRPr lang="en-US" sz="1671" dirty="0"/>
          </a:p>
        </p:txBody>
      </p:sp>
      <p:sp>
        <p:nvSpPr>
          <p:cNvPr id="12" name="Text 7"/>
          <p:cNvSpPr/>
          <p:nvPr/>
        </p:nvSpPr>
        <p:spPr>
          <a:xfrm>
            <a:off x="6080522" y="5613797"/>
            <a:ext cx="7955756" cy="271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39"/>
              </a:lnSpc>
              <a:buNone/>
            </a:pPr>
            <a:r>
              <a:rPr lang="en-US" sz="1337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Pasar baru, inovasi, dan pertumbuhan yang berkelanjutan.</a:t>
            </a:r>
            <a:endParaRPr lang="en-US" sz="1337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522" y="6394609"/>
            <a:ext cx="424339" cy="42433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080522" y="6988612"/>
            <a:ext cx="2122051" cy="2651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9"/>
              </a:lnSpc>
              <a:buNone/>
            </a:pPr>
            <a:r>
              <a:rPr lang="en-US" sz="1671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Pertumbuhan</a:t>
            </a:r>
            <a:endParaRPr lang="en-US" sz="1671" dirty="0"/>
          </a:p>
        </p:txBody>
      </p:sp>
      <p:sp>
        <p:nvSpPr>
          <p:cNvPr id="15" name="Text 9"/>
          <p:cNvSpPr/>
          <p:nvPr/>
        </p:nvSpPr>
        <p:spPr>
          <a:xfrm>
            <a:off x="6080522" y="7355562"/>
            <a:ext cx="7955756" cy="271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39"/>
              </a:lnSpc>
              <a:buNone/>
            </a:pPr>
            <a:r>
              <a:rPr lang="en-US" sz="1337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Memanfaatkan peluang untuk berkembang dan beradaptasi.</a:t>
            </a:r>
            <a:endParaRPr lang="en-US" sz="133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076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0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62119" y="598765"/>
            <a:ext cx="7619762" cy="27217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58"/>
              </a:lnSpc>
              <a:buNone/>
            </a:pPr>
            <a:r>
              <a:rPr lang="en-US" sz="4287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Peran Mahasiswa dalam Menganalisis dan Mengantisipasi Perubahan Kebijakan Politik</a:t>
            </a:r>
            <a:endParaRPr lang="en-US" sz="4287" dirty="0"/>
          </a:p>
        </p:txBody>
      </p:sp>
      <p:sp>
        <p:nvSpPr>
          <p:cNvPr id="6" name="Text 3"/>
          <p:cNvSpPr/>
          <p:nvPr/>
        </p:nvSpPr>
        <p:spPr>
          <a:xfrm>
            <a:off x="762119" y="3647122"/>
            <a:ext cx="7619762" cy="6967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43"/>
              </a:lnSpc>
              <a:buNone/>
            </a:pPr>
            <a:r>
              <a:rPr lang="en-US" sz="1715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Mahasiswa memiliki peran penting dalam memahami dan mengantisipasi perubahan kebijakan politik.</a:t>
            </a:r>
            <a:endParaRPr lang="en-US" sz="1715" dirty="0"/>
          </a:p>
        </p:txBody>
      </p:sp>
      <p:sp>
        <p:nvSpPr>
          <p:cNvPr id="7" name="Shape 4"/>
          <p:cNvSpPr/>
          <p:nvPr/>
        </p:nvSpPr>
        <p:spPr>
          <a:xfrm>
            <a:off x="762119" y="4833699"/>
            <a:ext cx="489942" cy="48994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8" name="Text 5"/>
          <p:cNvSpPr/>
          <p:nvPr/>
        </p:nvSpPr>
        <p:spPr>
          <a:xfrm>
            <a:off x="953453" y="4915376"/>
            <a:ext cx="107156" cy="326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72"/>
              </a:lnSpc>
              <a:buNone/>
            </a:pPr>
            <a:r>
              <a:rPr lang="en-US" sz="2572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</a:t>
            </a:r>
            <a:endParaRPr lang="en-US" sz="2572" dirty="0"/>
          </a:p>
        </p:txBody>
      </p:sp>
      <p:sp>
        <p:nvSpPr>
          <p:cNvPr id="9" name="Text 6"/>
          <p:cNvSpPr/>
          <p:nvPr/>
        </p:nvSpPr>
        <p:spPr>
          <a:xfrm>
            <a:off x="1469708" y="4833699"/>
            <a:ext cx="2721888" cy="3401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79"/>
              </a:lnSpc>
              <a:buNone/>
            </a:pPr>
            <a:r>
              <a:rPr lang="en-US" sz="2143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Pengetahuan</a:t>
            </a:r>
            <a:endParaRPr lang="en-US" sz="2143" dirty="0"/>
          </a:p>
        </p:txBody>
      </p:sp>
      <p:sp>
        <p:nvSpPr>
          <p:cNvPr id="10" name="Text 7"/>
          <p:cNvSpPr/>
          <p:nvPr/>
        </p:nvSpPr>
        <p:spPr>
          <a:xfrm>
            <a:off x="1469708" y="5304473"/>
            <a:ext cx="2993469" cy="10451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43"/>
              </a:lnSpc>
              <a:buNone/>
            </a:pPr>
            <a:r>
              <a:rPr lang="en-US" sz="1715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Memperoleh pengetahuan tentang kebijakan politik dan dampaknya.</a:t>
            </a:r>
            <a:endParaRPr lang="en-US" sz="1715" dirty="0"/>
          </a:p>
        </p:txBody>
      </p:sp>
      <p:sp>
        <p:nvSpPr>
          <p:cNvPr id="11" name="Shape 8"/>
          <p:cNvSpPr/>
          <p:nvPr/>
        </p:nvSpPr>
        <p:spPr>
          <a:xfrm>
            <a:off x="4680823" y="4833699"/>
            <a:ext cx="489942" cy="48994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12" name="Text 9"/>
          <p:cNvSpPr/>
          <p:nvPr/>
        </p:nvSpPr>
        <p:spPr>
          <a:xfrm>
            <a:off x="4831556" y="4915376"/>
            <a:ext cx="188476" cy="326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72"/>
              </a:lnSpc>
              <a:buNone/>
            </a:pPr>
            <a:r>
              <a:rPr lang="en-US" sz="2572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2</a:t>
            </a:r>
            <a:endParaRPr lang="en-US" sz="2572" dirty="0"/>
          </a:p>
        </p:txBody>
      </p:sp>
      <p:sp>
        <p:nvSpPr>
          <p:cNvPr id="13" name="Text 10"/>
          <p:cNvSpPr/>
          <p:nvPr/>
        </p:nvSpPr>
        <p:spPr>
          <a:xfrm>
            <a:off x="5388412" y="4833699"/>
            <a:ext cx="2721888" cy="3401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79"/>
              </a:lnSpc>
              <a:buNone/>
            </a:pPr>
            <a:r>
              <a:rPr lang="en-US" sz="2143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Keterlibatan</a:t>
            </a:r>
            <a:endParaRPr lang="en-US" sz="2143" dirty="0"/>
          </a:p>
        </p:txBody>
      </p:sp>
      <p:sp>
        <p:nvSpPr>
          <p:cNvPr id="14" name="Text 11"/>
          <p:cNvSpPr/>
          <p:nvPr/>
        </p:nvSpPr>
        <p:spPr>
          <a:xfrm>
            <a:off x="5388412" y="5304473"/>
            <a:ext cx="2993469" cy="10451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43"/>
              </a:lnSpc>
              <a:buNone/>
            </a:pPr>
            <a:r>
              <a:rPr lang="en-US" sz="1715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Berpartisipasi dalam diskusi dan forum terkait kebijakan politik.</a:t>
            </a:r>
            <a:endParaRPr lang="en-US" sz="1715" dirty="0"/>
          </a:p>
        </p:txBody>
      </p:sp>
      <p:sp>
        <p:nvSpPr>
          <p:cNvPr id="15" name="Shape 12"/>
          <p:cNvSpPr/>
          <p:nvPr/>
        </p:nvSpPr>
        <p:spPr>
          <a:xfrm>
            <a:off x="762119" y="6812161"/>
            <a:ext cx="489942" cy="48994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16" name="Text 13"/>
          <p:cNvSpPr/>
          <p:nvPr/>
        </p:nvSpPr>
        <p:spPr>
          <a:xfrm>
            <a:off x="909995" y="6893838"/>
            <a:ext cx="194072" cy="326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72"/>
              </a:lnSpc>
              <a:buNone/>
            </a:pPr>
            <a:r>
              <a:rPr lang="en-US" sz="2572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3</a:t>
            </a:r>
            <a:endParaRPr lang="en-US" sz="2572" dirty="0"/>
          </a:p>
        </p:txBody>
      </p:sp>
      <p:sp>
        <p:nvSpPr>
          <p:cNvPr id="17" name="Text 14"/>
          <p:cNvSpPr/>
          <p:nvPr/>
        </p:nvSpPr>
        <p:spPr>
          <a:xfrm>
            <a:off x="1469708" y="6812161"/>
            <a:ext cx="2721888" cy="3401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79"/>
              </a:lnSpc>
              <a:buNone/>
            </a:pPr>
            <a:r>
              <a:rPr lang="en-US" sz="2143" dirty="0">
                <a:solidFill>
                  <a:srgbClr val="16161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Analisis</a:t>
            </a:r>
            <a:endParaRPr lang="en-US" sz="2143" dirty="0"/>
          </a:p>
        </p:txBody>
      </p:sp>
      <p:sp>
        <p:nvSpPr>
          <p:cNvPr id="18" name="Text 15"/>
          <p:cNvSpPr/>
          <p:nvPr/>
        </p:nvSpPr>
        <p:spPr>
          <a:xfrm>
            <a:off x="1469708" y="7282934"/>
            <a:ext cx="6912173" cy="3483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43"/>
              </a:lnSpc>
              <a:buNone/>
            </a:pPr>
            <a:r>
              <a:rPr lang="en-US" sz="1715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Menganalisis dampak kebijakan politik terhadap sektor bisnis.</a:t>
            </a:r>
            <a:endParaRPr lang="en-US" sz="171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Custom</PresentationFormat>
  <Paragraphs>93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DM Sans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2</cp:revision>
  <dcterms:created xsi:type="dcterms:W3CDTF">2024-08-18T09:48:26Z</dcterms:created>
  <dcterms:modified xsi:type="dcterms:W3CDTF">2024-08-18T09:51:01Z</dcterms:modified>
</cp:coreProperties>
</file>