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274" y="2213967"/>
            <a:ext cx="4915733" cy="38015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8909" y="1275636"/>
            <a:ext cx="7546181" cy="2779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96"/>
              </a:lnSpc>
              <a:buNone/>
            </a:pPr>
            <a:r>
              <a:rPr lang="en-US" sz="583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Manajemen Produksi: Mengoptimalkan Proses Produksi</a:t>
            </a:r>
            <a:endParaRPr lang="en-US" sz="5837" dirty="0"/>
          </a:p>
        </p:txBody>
      </p:sp>
      <p:sp>
        <p:nvSpPr>
          <p:cNvPr id="7" name="Text 3"/>
          <p:cNvSpPr/>
          <p:nvPr/>
        </p:nvSpPr>
        <p:spPr>
          <a:xfrm>
            <a:off x="798909" y="4397693"/>
            <a:ext cx="7546181" cy="2556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6"/>
              </a:lnSpc>
              <a:buNone/>
            </a:pPr>
            <a:r>
              <a:rPr lang="en-US" sz="1798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Manajemen produksi adalah disiplin ilmu yang penting bagi setiap organisasi yang terlibat dalam pembuatan barang atau jasa. Dengan menerapkan prinsip-prinsip manajemen yang efektif, perusahaan dapat meningkatkan efisiensi, kualitas, dan produktivitas proses produksi mereka. Dalam modul ini, kita akan menjelajahi konsep dasar manajemen produksi, ruang lingkupnya, serta fungsi-fungsi kuncinya seperti perencanaan, pengorganisasian, pengarahan, dan pengendalian.</a:t>
            </a:r>
            <a:endParaRPr lang="en-US" sz="17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249442"/>
            <a:ext cx="11625620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Sistem Produksi: Mengoptimalkan Alur Kerja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2592586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Faktor Produksi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3202543"/>
            <a:ext cx="382893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Sistem produksi bergantung pada lima faktor utama: material, mesin, manusia, modal, dan metode. Mengoptimalkan penggunaan dan koordinasi di antara kelima faktor ini adalah kunci untuk mencapai efisiensi dan produktivitas yang tinggi.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2592586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Tipe Proses Produksi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3202543"/>
            <a:ext cx="382893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Proses produksi dapat dibedakan menjadi dua tipe: proses produksi terus-menerus (continuous process) dan proses produksi terputus-putus (intermittent). Pemilihan tipe proses yang tepat tergantung pada karakteristik produk dan kebutuhan pasar.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2592586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Manfaat Produksi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9846231" y="3202543"/>
            <a:ext cx="3828931" cy="35554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Proses produksi dapat menciptakan berbagai jenis manfaat, seperti manfaat dasar, bentuk, waktu, tempat, dan kepemilikan. Memahami jenis manfaat yang ingin diciptakan akan membantu perusahaan merancang proses produksi yang efektif.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9" y="2693194"/>
            <a:ext cx="5054322" cy="28430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91238" y="1258729"/>
            <a:ext cx="7814905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Perencanaan Produksi: Kunci Keberhasilan</a:t>
            </a:r>
            <a:endParaRPr lang="en-US" sz="3202" dirty="0"/>
          </a:p>
        </p:txBody>
      </p:sp>
      <p:sp>
        <p:nvSpPr>
          <p:cNvPr id="7" name="Shape 3"/>
          <p:cNvSpPr/>
          <p:nvPr/>
        </p:nvSpPr>
        <p:spPr>
          <a:xfrm>
            <a:off x="6339007" y="2026087"/>
            <a:ext cx="22860" cy="4944666"/>
          </a:xfrm>
          <a:prstGeom prst="roundRect">
            <a:avLst>
              <a:gd name="adj" fmla="val 113400"/>
            </a:avLst>
          </a:prstGeom>
          <a:solidFill>
            <a:srgbClr val="4A6B6A"/>
          </a:solidFill>
          <a:ln/>
        </p:spPr>
      </p:sp>
      <p:sp>
        <p:nvSpPr>
          <p:cNvPr id="8" name="Shape 4"/>
          <p:cNvSpPr/>
          <p:nvPr/>
        </p:nvSpPr>
        <p:spPr>
          <a:xfrm>
            <a:off x="6521946" y="2403277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4A6B6A"/>
          </a:solidFill>
          <a:ln/>
        </p:spPr>
      </p:sp>
      <p:sp>
        <p:nvSpPr>
          <p:cNvPr id="9" name="Shape 5"/>
          <p:cNvSpPr/>
          <p:nvPr/>
        </p:nvSpPr>
        <p:spPr>
          <a:xfrm>
            <a:off x="6156067" y="2220397"/>
            <a:ext cx="388739" cy="388739"/>
          </a:xfrm>
          <a:prstGeom prst="roundRect">
            <a:avLst>
              <a:gd name="adj" fmla="val 6669"/>
            </a:avLst>
          </a:prstGeom>
          <a:solidFill>
            <a:srgbClr val="315251"/>
          </a:solidFill>
          <a:ln/>
        </p:spPr>
      </p:sp>
      <p:sp>
        <p:nvSpPr>
          <p:cNvPr id="10" name="Text 6"/>
          <p:cNvSpPr/>
          <p:nvPr/>
        </p:nvSpPr>
        <p:spPr>
          <a:xfrm>
            <a:off x="6307276" y="2292787"/>
            <a:ext cx="86320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921" dirty="0"/>
          </a:p>
        </p:txBody>
      </p:sp>
      <p:sp>
        <p:nvSpPr>
          <p:cNvPr id="11" name="Text 7"/>
          <p:cNvSpPr/>
          <p:nvPr/>
        </p:nvSpPr>
        <p:spPr>
          <a:xfrm>
            <a:off x="7300913" y="2198846"/>
            <a:ext cx="2036564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Perencanaan Produksi</a:t>
            </a:r>
            <a:endParaRPr lang="en-US" sz="1601" dirty="0"/>
          </a:p>
        </p:txBody>
      </p:sp>
      <p:sp>
        <p:nvSpPr>
          <p:cNvPr id="12" name="Text 8"/>
          <p:cNvSpPr/>
          <p:nvPr/>
        </p:nvSpPr>
        <p:spPr>
          <a:xfrm>
            <a:off x="7300913" y="2556629"/>
            <a:ext cx="672465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Perencanaan produksi meliputi penentuan jenis barang atau jasa yang akan diproduksi, perencanaan pengadaan dan penanganan sumber daya, serta penentuan jumlah dan jenis mesin yang akan digunakan.</a:t>
            </a:r>
            <a:endParaRPr lang="en-US" sz="1361" dirty="0"/>
          </a:p>
        </p:txBody>
      </p:sp>
      <p:sp>
        <p:nvSpPr>
          <p:cNvPr id="13" name="Shape 9"/>
          <p:cNvSpPr/>
          <p:nvPr/>
        </p:nvSpPr>
        <p:spPr>
          <a:xfrm>
            <a:off x="6521946" y="4109085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4A6B6A"/>
          </a:solidFill>
          <a:ln/>
        </p:spPr>
      </p:sp>
      <p:sp>
        <p:nvSpPr>
          <p:cNvPr id="14" name="Shape 10"/>
          <p:cNvSpPr/>
          <p:nvPr/>
        </p:nvSpPr>
        <p:spPr>
          <a:xfrm>
            <a:off x="6156067" y="3926205"/>
            <a:ext cx="388739" cy="388739"/>
          </a:xfrm>
          <a:prstGeom prst="roundRect">
            <a:avLst>
              <a:gd name="adj" fmla="val 6669"/>
            </a:avLst>
          </a:prstGeom>
          <a:solidFill>
            <a:srgbClr val="315251"/>
          </a:solidFill>
          <a:ln/>
        </p:spPr>
      </p:sp>
      <p:sp>
        <p:nvSpPr>
          <p:cNvPr id="15" name="Text 11"/>
          <p:cNvSpPr/>
          <p:nvPr/>
        </p:nvSpPr>
        <p:spPr>
          <a:xfrm>
            <a:off x="6285012" y="3998595"/>
            <a:ext cx="130731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921" dirty="0"/>
          </a:p>
        </p:txBody>
      </p:sp>
      <p:sp>
        <p:nvSpPr>
          <p:cNvPr id="16" name="Text 12"/>
          <p:cNvSpPr/>
          <p:nvPr/>
        </p:nvSpPr>
        <p:spPr>
          <a:xfrm>
            <a:off x="7300913" y="390465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Pengorganisasian</a:t>
            </a:r>
            <a:endParaRPr lang="en-US" sz="1601" dirty="0"/>
          </a:p>
        </p:txBody>
      </p:sp>
      <p:sp>
        <p:nvSpPr>
          <p:cNvPr id="17" name="Text 13"/>
          <p:cNvSpPr/>
          <p:nvPr/>
        </p:nvSpPr>
        <p:spPr>
          <a:xfrm>
            <a:off x="7300913" y="4262438"/>
            <a:ext cx="672465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Pengorganisasian mencakup penentuan, pengelompokan, dan pengaturan berbagai aktivitas, penempatan orang-orang yang dibutuhkan, serta penyediaan alat-alat yang diperlukan untuk mencapai tujuan perusahaan.</a:t>
            </a:r>
            <a:endParaRPr lang="en-US" sz="1361" dirty="0"/>
          </a:p>
        </p:txBody>
      </p:sp>
      <p:sp>
        <p:nvSpPr>
          <p:cNvPr id="18" name="Shape 14"/>
          <p:cNvSpPr/>
          <p:nvPr/>
        </p:nvSpPr>
        <p:spPr>
          <a:xfrm>
            <a:off x="6521946" y="5814893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4A6B6A"/>
          </a:solidFill>
          <a:ln/>
        </p:spPr>
      </p:sp>
      <p:sp>
        <p:nvSpPr>
          <p:cNvPr id="19" name="Shape 15"/>
          <p:cNvSpPr/>
          <p:nvPr/>
        </p:nvSpPr>
        <p:spPr>
          <a:xfrm>
            <a:off x="6156067" y="5632013"/>
            <a:ext cx="388739" cy="388739"/>
          </a:xfrm>
          <a:prstGeom prst="roundRect">
            <a:avLst>
              <a:gd name="adj" fmla="val 6669"/>
            </a:avLst>
          </a:prstGeom>
          <a:solidFill>
            <a:srgbClr val="315251"/>
          </a:solidFill>
          <a:ln/>
        </p:spPr>
      </p:sp>
      <p:sp>
        <p:nvSpPr>
          <p:cNvPr id="20" name="Text 16"/>
          <p:cNvSpPr/>
          <p:nvPr/>
        </p:nvSpPr>
        <p:spPr>
          <a:xfrm>
            <a:off x="6284059" y="5704403"/>
            <a:ext cx="132755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921" dirty="0"/>
          </a:p>
        </p:txBody>
      </p:sp>
      <p:sp>
        <p:nvSpPr>
          <p:cNvPr id="21" name="Text 17"/>
          <p:cNvSpPr/>
          <p:nvPr/>
        </p:nvSpPr>
        <p:spPr>
          <a:xfrm>
            <a:off x="7300913" y="5610463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Pengendalian</a:t>
            </a:r>
            <a:endParaRPr lang="en-US" sz="1601" dirty="0"/>
          </a:p>
        </p:txBody>
      </p:sp>
      <p:sp>
        <p:nvSpPr>
          <p:cNvPr id="22" name="Text 18"/>
          <p:cNvSpPr/>
          <p:nvPr/>
        </p:nvSpPr>
        <p:spPr>
          <a:xfrm>
            <a:off x="7300913" y="5968246"/>
            <a:ext cx="672465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Pengendalian produksi bertujuan untuk memastikan aktivitas perusahaan sesuai dengan rencana, melalui proses pemantauan, deteksi penyimpangan, dan tindakan korektif yang tepat waktu.</a:t>
            </a:r>
            <a:endParaRPr lang="en-US" sz="13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098" y="2684859"/>
            <a:ext cx="5054203" cy="28598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4837" y="959048"/>
            <a:ext cx="7742039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Tata Letak Fasilitas: Meningkatkan Efisiensi</a:t>
            </a:r>
            <a:endParaRPr lang="en-US" sz="3202" dirty="0"/>
          </a:p>
        </p:txBody>
      </p:sp>
      <p:sp>
        <p:nvSpPr>
          <p:cNvPr id="7" name="Shape 3"/>
          <p:cNvSpPr/>
          <p:nvPr/>
        </p:nvSpPr>
        <p:spPr>
          <a:xfrm>
            <a:off x="604837" y="1726406"/>
            <a:ext cx="7934325" cy="1256467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8" name="Text 4"/>
          <p:cNvSpPr/>
          <p:nvPr/>
        </p:nvSpPr>
        <p:spPr>
          <a:xfrm>
            <a:off x="777597" y="1899166"/>
            <a:ext cx="2339102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Jarak Angkutan Minimum</a:t>
            </a:r>
            <a:endParaRPr lang="en-US" sz="1601" dirty="0"/>
          </a:p>
        </p:txBody>
      </p:sp>
      <p:sp>
        <p:nvSpPr>
          <p:cNvPr id="9" name="Text 5"/>
          <p:cNvSpPr/>
          <p:nvPr/>
        </p:nvSpPr>
        <p:spPr>
          <a:xfrm>
            <a:off x="777597" y="2256949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Tata letak fasilitas yang baik harus meminimalkan jarak perpindahan material, barang, dan pekerja, sehingga meningkatkan efisiensi proses produksi.</a:t>
            </a:r>
            <a:endParaRPr lang="en-US" sz="1361" dirty="0"/>
          </a:p>
        </p:txBody>
      </p:sp>
      <p:sp>
        <p:nvSpPr>
          <p:cNvPr id="10" name="Shape 6"/>
          <p:cNvSpPr/>
          <p:nvPr/>
        </p:nvSpPr>
        <p:spPr>
          <a:xfrm>
            <a:off x="604837" y="3155632"/>
            <a:ext cx="7934325" cy="1256467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1" name="Text 7"/>
          <p:cNvSpPr/>
          <p:nvPr/>
        </p:nvSpPr>
        <p:spPr>
          <a:xfrm>
            <a:off x="777597" y="3328392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Arus Material Lancar</a:t>
            </a:r>
            <a:endParaRPr lang="en-US" sz="1601" dirty="0"/>
          </a:p>
        </p:txBody>
      </p:sp>
      <p:sp>
        <p:nvSpPr>
          <p:cNvPr id="12" name="Text 8"/>
          <p:cNvSpPr/>
          <p:nvPr/>
        </p:nvSpPr>
        <p:spPr>
          <a:xfrm>
            <a:off x="777597" y="3686175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Alur material yang terencana dengan baik akan memastikan proses produksi berjalan dengan lancar, tanpa hambatan atau kemacetan.</a:t>
            </a:r>
            <a:endParaRPr lang="en-US" sz="1361" dirty="0"/>
          </a:p>
        </p:txBody>
      </p:sp>
      <p:sp>
        <p:nvSpPr>
          <p:cNvPr id="13" name="Shape 9"/>
          <p:cNvSpPr/>
          <p:nvPr/>
        </p:nvSpPr>
        <p:spPr>
          <a:xfrm>
            <a:off x="604837" y="4584859"/>
            <a:ext cx="7934325" cy="1256467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4" name="Text 10"/>
          <p:cNvSpPr/>
          <p:nvPr/>
        </p:nvSpPr>
        <p:spPr>
          <a:xfrm>
            <a:off x="777597" y="4757618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Fleksibilitas Ruangan</a:t>
            </a:r>
            <a:endParaRPr lang="en-US" sz="1601" dirty="0"/>
          </a:p>
        </p:txBody>
      </p:sp>
      <p:sp>
        <p:nvSpPr>
          <p:cNvPr id="15" name="Text 11"/>
          <p:cNvSpPr/>
          <p:nvPr/>
        </p:nvSpPr>
        <p:spPr>
          <a:xfrm>
            <a:off x="777597" y="5115401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Tata letak yang fleksibel memungkinkan perusahaan untuk menyesuaikan dengan perubahan kebutuhan di masa depan, seperti penambahan kapasitas atau diversifikasi produk.</a:t>
            </a:r>
            <a:endParaRPr lang="en-US" sz="1361" dirty="0"/>
          </a:p>
        </p:txBody>
      </p:sp>
      <p:sp>
        <p:nvSpPr>
          <p:cNvPr id="16" name="Shape 12"/>
          <p:cNvSpPr/>
          <p:nvPr/>
        </p:nvSpPr>
        <p:spPr>
          <a:xfrm>
            <a:off x="604837" y="6014085"/>
            <a:ext cx="7934325" cy="1256467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7" name="Text 13"/>
          <p:cNvSpPr/>
          <p:nvPr/>
        </p:nvSpPr>
        <p:spPr>
          <a:xfrm>
            <a:off x="777597" y="618684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Biaya Minimum</a:t>
            </a:r>
            <a:endParaRPr lang="en-US" sz="1601" dirty="0"/>
          </a:p>
        </p:txBody>
      </p:sp>
      <p:sp>
        <p:nvSpPr>
          <p:cNvPr id="18" name="Text 14"/>
          <p:cNvSpPr/>
          <p:nvPr/>
        </p:nvSpPr>
        <p:spPr>
          <a:xfrm>
            <a:off x="777597" y="6544628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Perencanaan tata letak yang optimal dapat meminimalkan biaya keseluruhan, termasuk biaya konstruksi, operasional, dan pemeliharaan.</a:t>
            </a:r>
            <a:endParaRPr lang="en-US" sz="13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3" y="2308384"/>
            <a:ext cx="4994434" cy="36127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75058" y="989528"/>
            <a:ext cx="7766685" cy="1157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57"/>
              </a:lnSpc>
              <a:buNone/>
            </a:pPr>
            <a:r>
              <a:rPr lang="en-US" sz="364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Pengendalian Kualitas: Menjaga Keunggulan Produk</a:t>
            </a:r>
            <a:endParaRPr lang="en-US" sz="3646" dirty="0"/>
          </a:p>
        </p:txBody>
      </p:sp>
      <p:sp>
        <p:nvSpPr>
          <p:cNvPr id="7" name="Shape 3"/>
          <p:cNvSpPr/>
          <p:nvPr/>
        </p:nvSpPr>
        <p:spPr>
          <a:xfrm>
            <a:off x="6175058" y="2663547"/>
            <a:ext cx="442674" cy="44267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8" name="Text 4"/>
          <p:cNvSpPr/>
          <p:nvPr/>
        </p:nvSpPr>
        <p:spPr>
          <a:xfrm>
            <a:off x="6347222" y="2745938"/>
            <a:ext cx="98346" cy="277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87"/>
              </a:lnSpc>
              <a:buNone/>
            </a:pPr>
            <a:r>
              <a:rPr lang="en-US" sz="21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6814423" y="2663547"/>
            <a:ext cx="2822258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9"/>
              </a:lnSpc>
              <a:buNone/>
            </a:pPr>
            <a:r>
              <a:rPr lang="en-US" sz="182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Penetapan Standar Kualitas</a:t>
            </a:r>
            <a:endParaRPr lang="en-US" sz="1823" dirty="0"/>
          </a:p>
        </p:txBody>
      </p:sp>
      <p:sp>
        <p:nvSpPr>
          <p:cNvPr id="10" name="Text 6"/>
          <p:cNvSpPr/>
          <p:nvPr/>
        </p:nvSpPr>
        <p:spPr>
          <a:xfrm>
            <a:off x="6814423" y="3070860"/>
            <a:ext cx="7127319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154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Perusahaan harus menentukan standar kualitas yang jelas untuk setiap produk, mencakup ukuran, daya tahan, warna, bentuk, dan lain-lain.</a:t>
            </a:r>
            <a:endParaRPr lang="en-US" sz="1549" dirty="0"/>
          </a:p>
        </p:txBody>
      </p:sp>
      <p:sp>
        <p:nvSpPr>
          <p:cNvPr id="11" name="Shape 7"/>
          <p:cNvSpPr/>
          <p:nvPr/>
        </p:nvSpPr>
        <p:spPr>
          <a:xfrm>
            <a:off x="6175058" y="4118491"/>
            <a:ext cx="442674" cy="44267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2" name="Text 8"/>
          <p:cNvSpPr/>
          <p:nvPr/>
        </p:nvSpPr>
        <p:spPr>
          <a:xfrm>
            <a:off x="6321981" y="4200882"/>
            <a:ext cx="148828" cy="277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87"/>
              </a:lnSpc>
              <a:buNone/>
            </a:pPr>
            <a:r>
              <a:rPr lang="en-US" sz="21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814423" y="4118491"/>
            <a:ext cx="2315051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9"/>
              </a:lnSpc>
              <a:buNone/>
            </a:pPr>
            <a:r>
              <a:rPr lang="en-US" sz="182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Pemeriksaan Berkala</a:t>
            </a:r>
            <a:endParaRPr lang="en-US" sz="1823" dirty="0"/>
          </a:p>
        </p:txBody>
      </p:sp>
      <p:sp>
        <p:nvSpPr>
          <p:cNvPr id="14" name="Text 10"/>
          <p:cNvSpPr/>
          <p:nvPr/>
        </p:nvSpPr>
        <p:spPr>
          <a:xfrm>
            <a:off x="6814423" y="4525804"/>
            <a:ext cx="7127319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154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Proses pemeriksaan kualitas harus dilakukan secara rutin, mulai dari bahan baku, barang dalam proses, hingga barang jadi, untuk memastikan kesesuaian dengan standar.</a:t>
            </a:r>
            <a:endParaRPr lang="en-US" sz="1549" dirty="0"/>
          </a:p>
        </p:txBody>
      </p:sp>
      <p:sp>
        <p:nvSpPr>
          <p:cNvPr id="15" name="Shape 11"/>
          <p:cNvSpPr/>
          <p:nvPr/>
        </p:nvSpPr>
        <p:spPr>
          <a:xfrm>
            <a:off x="6175058" y="5888236"/>
            <a:ext cx="442674" cy="442674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6" name="Text 12"/>
          <p:cNvSpPr/>
          <p:nvPr/>
        </p:nvSpPr>
        <p:spPr>
          <a:xfrm>
            <a:off x="6320790" y="5970627"/>
            <a:ext cx="151090" cy="277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87"/>
              </a:lnSpc>
              <a:buNone/>
            </a:pPr>
            <a:r>
              <a:rPr lang="en-US" sz="218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6814423" y="5888236"/>
            <a:ext cx="2522934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9"/>
              </a:lnSpc>
              <a:buNone/>
            </a:pPr>
            <a:r>
              <a:rPr lang="en-US" sz="182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Perbaikan Berkelanjutan</a:t>
            </a:r>
            <a:endParaRPr lang="en-US" sz="1823" dirty="0"/>
          </a:p>
        </p:txBody>
      </p:sp>
      <p:sp>
        <p:nvSpPr>
          <p:cNvPr id="18" name="Text 14"/>
          <p:cNvSpPr/>
          <p:nvPr/>
        </p:nvSpPr>
        <p:spPr>
          <a:xfrm>
            <a:off x="6814423" y="6295549"/>
            <a:ext cx="7127319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154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Pengendalian kualitas yang efektif memungkinkan perusahaan untuk terus memperbaiki proses produksi dan meningkatkan kualitas produk secara berkelanjutan.</a:t>
            </a:r>
            <a:endParaRPr lang="en-US" sz="15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84373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984373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9" y="2523053"/>
            <a:ext cx="5054322" cy="47975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91238" y="475178"/>
            <a:ext cx="7934325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Manajemen Persediaan: Menjaga Keseimbangan</a:t>
            </a:r>
            <a:endParaRPr lang="en-US" sz="320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8" y="1750695"/>
            <a:ext cx="431959" cy="4319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91238" y="2355413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Transit</a:t>
            </a:r>
            <a:endParaRPr lang="en-US" sz="1601" dirty="0"/>
          </a:p>
        </p:txBody>
      </p:sp>
      <p:sp>
        <p:nvSpPr>
          <p:cNvPr id="9" name="Text 4"/>
          <p:cNvSpPr/>
          <p:nvPr/>
        </p:nvSpPr>
        <p:spPr>
          <a:xfrm>
            <a:off x="6091238" y="2713196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yang digunakan untuk memindahkan barang dari satu tempat ke tempat lain, seperti dari pemasok ke pabrik atau dari pabrik ke distributor.</a:t>
            </a:r>
            <a:endParaRPr lang="en-US" sz="136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3784759"/>
            <a:ext cx="431959" cy="4319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91238" y="4389477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Pengaman</a:t>
            </a:r>
            <a:endParaRPr lang="en-US" sz="1601" dirty="0"/>
          </a:p>
        </p:txBody>
      </p:sp>
      <p:sp>
        <p:nvSpPr>
          <p:cNvPr id="12" name="Text 6"/>
          <p:cNvSpPr/>
          <p:nvPr/>
        </p:nvSpPr>
        <p:spPr>
          <a:xfrm>
            <a:off x="6091238" y="4747260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tambahan yang disimpan untuk mengantisipasi ketidakpastian permintaan atau pasokan, sehingga menjaga kelancaran produksi.</a:t>
            </a:r>
            <a:endParaRPr lang="en-US" sz="136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5818823"/>
            <a:ext cx="431959" cy="4319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91238" y="6423541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Antisipatif</a:t>
            </a:r>
            <a:endParaRPr lang="en-US" sz="1601" dirty="0"/>
          </a:p>
        </p:txBody>
      </p:sp>
      <p:sp>
        <p:nvSpPr>
          <p:cNvPr id="15" name="Text 8"/>
          <p:cNvSpPr/>
          <p:nvPr/>
        </p:nvSpPr>
        <p:spPr>
          <a:xfrm>
            <a:off x="6091238" y="6781324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yang diadakan untuk mengantisipasi peningkatan permintaan di masa mendatang, seperti menjelang hari raya.</a:t>
            </a:r>
            <a:endParaRPr lang="en-US" sz="1361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8" y="7852886"/>
            <a:ext cx="431959" cy="431959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6091238" y="845760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Siklus</a:t>
            </a:r>
            <a:endParaRPr lang="en-US" sz="1601" dirty="0"/>
          </a:p>
        </p:txBody>
      </p:sp>
      <p:sp>
        <p:nvSpPr>
          <p:cNvPr id="18" name="Text 10"/>
          <p:cNvSpPr/>
          <p:nvPr/>
        </p:nvSpPr>
        <p:spPr>
          <a:xfrm>
            <a:off x="6091238" y="8815388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Persediaan yang digunakan untuk memenuhi pesanan dalam jumlah tertentu atau dalam batch produksi.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388" y="2712601"/>
            <a:ext cx="4985504" cy="28043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040" y="797481"/>
            <a:ext cx="7741920" cy="1178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9"/>
              </a:lnSpc>
              <a:buNone/>
            </a:pPr>
            <a:r>
              <a:rPr lang="en-US" sz="371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Teknologi dalam Manajemen Produksi</a:t>
            </a:r>
            <a:endParaRPr lang="en-US" sz="371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" y="2276118"/>
            <a:ext cx="1001554" cy="17766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02988" y="2476381"/>
            <a:ext cx="2359819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0"/>
              </a:lnSpc>
              <a:buNone/>
            </a:pPr>
            <a:r>
              <a:rPr lang="en-US" sz="1856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Perencanaan Produksi</a:t>
            </a:r>
            <a:endParaRPr lang="en-US" sz="1856" dirty="0"/>
          </a:p>
        </p:txBody>
      </p:sp>
      <p:sp>
        <p:nvSpPr>
          <p:cNvPr id="9" name="Text 4"/>
          <p:cNvSpPr/>
          <p:nvPr/>
        </p:nvSpPr>
        <p:spPr>
          <a:xfrm>
            <a:off x="2002988" y="2890957"/>
            <a:ext cx="6439972" cy="961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4"/>
              </a:lnSpc>
              <a:buNone/>
            </a:pPr>
            <a:r>
              <a:rPr lang="en-US" sz="157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Teknologi dapat membantu perencanaan produksi yang lebih akurat, seperti peramalan permintaan, penjadwalan produksi, dan pengendalian persediaan.</a:t>
            </a:r>
            <a:endParaRPr lang="en-US" sz="1577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" y="4052768"/>
            <a:ext cx="1001554" cy="17766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02988" y="4253032"/>
            <a:ext cx="2356723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0"/>
              </a:lnSpc>
              <a:buNone/>
            </a:pPr>
            <a:r>
              <a:rPr lang="en-US" sz="1856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Otomasi Proses</a:t>
            </a:r>
            <a:endParaRPr lang="en-US" sz="1856" dirty="0"/>
          </a:p>
        </p:txBody>
      </p:sp>
      <p:sp>
        <p:nvSpPr>
          <p:cNvPr id="12" name="Text 6"/>
          <p:cNvSpPr/>
          <p:nvPr/>
        </p:nvSpPr>
        <p:spPr>
          <a:xfrm>
            <a:off x="2002988" y="4667607"/>
            <a:ext cx="6439972" cy="961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4"/>
              </a:lnSpc>
              <a:buNone/>
            </a:pPr>
            <a:r>
              <a:rPr lang="en-US" sz="157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Penerapan teknologi otomasi, seperti robotik dan sistem kontrol digital, dapat meningkatkan efisiensi, produktivitas, dan konsistensi kualitas produksi.</a:t>
            </a:r>
            <a:endParaRPr lang="en-US" sz="1577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" y="5829419"/>
            <a:ext cx="1001554" cy="160258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02988" y="6029682"/>
            <a:ext cx="2356723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0"/>
              </a:lnSpc>
              <a:buNone/>
            </a:pPr>
            <a:r>
              <a:rPr lang="en-US" sz="1856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Pengendalian Kualitas</a:t>
            </a:r>
            <a:endParaRPr lang="en-US" sz="1856" dirty="0"/>
          </a:p>
        </p:txBody>
      </p:sp>
      <p:sp>
        <p:nvSpPr>
          <p:cNvPr id="15" name="Text 8"/>
          <p:cNvSpPr/>
          <p:nvPr/>
        </p:nvSpPr>
        <p:spPr>
          <a:xfrm>
            <a:off x="2002988" y="6444258"/>
            <a:ext cx="6439972" cy="641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4"/>
              </a:lnSpc>
              <a:buNone/>
            </a:pPr>
            <a:r>
              <a:rPr lang="en-US" sz="1577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Teknologi pemantauan dan inspeksi canggih memungkinkan deteksi dini masalah kualitas dan perbaikan proses produksi yang lebih cepat.</a:t>
            </a:r>
            <a:endParaRPr lang="en-US" sz="15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198" y="2571631"/>
            <a:ext cx="4977884" cy="308633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1756" y="1511022"/>
            <a:ext cx="6410206" cy="598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10"/>
              </a:lnSpc>
              <a:buNone/>
            </a:pPr>
            <a:r>
              <a:rPr lang="en-US" sz="376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Manajemen Produksi Modern</a:t>
            </a:r>
            <a:endParaRPr lang="en-US" sz="3768" dirty="0"/>
          </a:p>
        </p:txBody>
      </p:sp>
      <p:sp>
        <p:nvSpPr>
          <p:cNvPr id="7" name="Shape 3"/>
          <p:cNvSpPr/>
          <p:nvPr/>
        </p:nvSpPr>
        <p:spPr>
          <a:xfrm>
            <a:off x="711756" y="2414111"/>
            <a:ext cx="7720489" cy="4304348"/>
          </a:xfrm>
          <a:prstGeom prst="roundRect">
            <a:avLst>
              <a:gd name="adj" fmla="val 70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9376" y="2421731"/>
            <a:ext cx="7705249" cy="12349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922734" y="2551271"/>
            <a:ext cx="3442097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Efisiensi</a:t>
            </a:r>
            <a:endParaRPr lang="en-US" sz="1601" dirty="0"/>
          </a:p>
        </p:txBody>
      </p:sp>
      <p:sp>
        <p:nvSpPr>
          <p:cNvPr id="10" name="Text 6"/>
          <p:cNvSpPr/>
          <p:nvPr/>
        </p:nvSpPr>
        <p:spPr>
          <a:xfrm>
            <a:off x="4779169" y="2551271"/>
            <a:ext cx="3442097" cy="975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Mengoptimalkan penggunaan sumber daya untuk meningkatkan produktivitas</a:t>
            </a:r>
            <a:endParaRPr lang="en-US" sz="1601" dirty="0"/>
          </a:p>
        </p:txBody>
      </p:sp>
      <p:sp>
        <p:nvSpPr>
          <p:cNvPr id="11" name="Shape 7"/>
          <p:cNvSpPr/>
          <p:nvPr/>
        </p:nvSpPr>
        <p:spPr>
          <a:xfrm>
            <a:off x="719376" y="3656648"/>
            <a:ext cx="7705249" cy="12349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922734" y="3786188"/>
            <a:ext cx="3442097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Fleksibilitas</a:t>
            </a:r>
            <a:endParaRPr lang="en-US" sz="1601" dirty="0"/>
          </a:p>
        </p:txBody>
      </p:sp>
      <p:sp>
        <p:nvSpPr>
          <p:cNvPr id="13" name="Text 9"/>
          <p:cNvSpPr/>
          <p:nvPr/>
        </p:nvSpPr>
        <p:spPr>
          <a:xfrm>
            <a:off x="4779169" y="3786188"/>
            <a:ext cx="3442097" cy="975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Kemampuan beradaptasi dengan cepat terhadap perubahan permintaan atau teknologi</a:t>
            </a:r>
            <a:endParaRPr lang="en-US" sz="1601" dirty="0"/>
          </a:p>
        </p:txBody>
      </p:sp>
      <p:sp>
        <p:nvSpPr>
          <p:cNvPr id="14" name="Shape 10"/>
          <p:cNvSpPr/>
          <p:nvPr/>
        </p:nvSpPr>
        <p:spPr>
          <a:xfrm>
            <a:off x="719376" y="4891564"/>
            <a:ext cx="7705249" cy="9096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922734" y="5021104"/>
            <a:ext cx="3442097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Kualitas</a:t>
            </a:r>
            <a:endParaRPr lang="en-US" sz="1601" dirty="0"/>
          </a:p>
        </p:txBody>
      </p:sp>
      <p:sp>
        <p:nvSpPr>
          <p:cNvPr id="16" name="Text 12"/>
          <p:cNvSpPr/>
          <p:nvPr/>
        </p:nvSpPr>
        <p:spPr>
          <a:xfrm>
            <a:off x="4779169" y="5021104"/>
            <a:ext cx="3442097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Menjaga konsistensi kualitas produk melalui pengendalian yang ketat</a:t>
            </a:r>
            <a:endParaRPr lang="en-US" sz="1601" dirty="0"/>
          </a:p>
        </p:txBody>
      </p:sp>
      <p:sp>
        <p:nvSpPr>
          <p:cNvPr id="17" name="Shape 13"/>
          <p:cNvSpPr/>
          <p:nvPr/>
        </p:nvSpPr>
        <p:spPr>
          <a:xfrm>
            <a:off x="719376" y="5801201"/>
            <a:ext cx="7705249" cy="9096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4"/>
          <p:cNvSpPr/>
          <p:nvPr/>
        </p:nvSpPr>
        <p:spPr>
          <a:xfrm>
            <a:off x="922734" y="5930741"/>
            <a:ext cx="3442097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Inovasi</a:t>
            </a:r>
            <a:endParaRPr lang="en-US" sz="1601" dirty="0"/>
          </a:p>
        </p:txBody>
      </p:sp>
      <p:sp>
        <p:nvSpPr>
          <p:cNvPr id="19" name="Text 15"/>
          <p:cNvSpPr/>
          <p:nvPr/>
        </p:nvSpPr>
        <p:spPr>
          <a:xfrm>
            <a:off x="4779169" y="5930741"/>
            <a:ext cx="3442097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Mengembangkan proses dan produk baru untuk meningkatkan daya saing</a:t>
            </a:r>
            <a:endParaRPr lang="en-US" sz="16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842016"/>
            <a:ext cx="6203990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Peran Manajer Produksi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3185160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Kepemimpinan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3795117"/>
            <a:ext cx="382893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Manajer produksi harus memiliki kemampuan kepemimpinan yang kuat untuk memotivasi tim, mengelola konflik, dan mendorong perbaikan berkelanjutan.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3185160"/>
            <a:ext cx="316361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Pengambilan Keputusan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3795117"/>
            <a:ext cx="382893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Manajer produksi harus mampu mengambil keputusan yang tepat dan cepat berdasarkan analisis data, untuk menjaga kelancaran dan efisiensi produksi.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3185160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Inovasi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9846231" y="3795117"/>
            <a:ext cx="382893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Manajer produksi harus proaktif dalam mengidentifikasi peluang perbaikan dan mengimplementasikan solusi inovatif untuk meningkatkan kinerja produksi.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736</Words>
  <Application>Microsoft Office PowerPoint</Application>
  <PresentationFormat>Custom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Quattrocento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2024-08-20T00:10:57Z</dcterms:created>
  <dcterms:modified xsi:type="dcterms:W3CDTF">2024-08-20T00:19:13Z</dcterms:modified>
</cp:coreProperties>
</file>