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75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99323" y="2346960"/>
            <a:ext cx="4887754" cy="3535561"/>
          </a:xfrm>
          <a:prstGeom prst="rect">
            <a:avLst/>
          </a:prstGeom>
        </p:spPr>
      </p:pic>
      <p:sp>
        <p:nvSpPr>
          <p:cNvPr id="6" name="Text 2"/>
          <p:cNvSpPr/>
          <p:nvPr/>
        </p:nvSpPr>
        <p:spPr>
          <a:xfrm>
            <a:off x="6324124" y="1137404"/>
            <a:ext cx="7468553" cy="2914650"/>
          </a:xfrm>
          <a:prstGeom prst="rect">
            <a:avLst/>
          </a:prstGeom>
          <a:noFill/>
          <a:ln/>
        </p:spPr>
        <p:txBody>
          <a:bodyPr wrap="square" rtlCol="0" anchor="t"/>
          <a:lstStyle/>
          <a:p>
            <a:pPr marL="0" indent="0">
              <a:lnSpc>
                <a:spcPts val="7650"/>
              </a:lnSpc>
              <a:buNone/>
            </a:pPr>
            <a:r>
              <a:rPr lang="en-US" sz="6120" dirty="0">
                <a:solidFill>
                  <a:srgbClr val="FFD9BE"/>
                </a:solidFill>
                <a:latin typeface="Quattrocento" pitchFamily="34" charset="0"/>
                <a:ea typeface="Quattrocento" pitchFamily="34" charset="-122"/>
                <a:cs typeface="Quattrocento" pitchFamily="34" charset="-120"/>
              </a:rPr>
              <a:t>Pengelolaan Keuangan dalam Bisnis</a:t>
            </a:r>
            <a:endParaRPr lang="en-US" sz="6120" dirty="0"/>
          </a:p>
        </p:txBody>
      </p:sp>
      <p:sp>
        <p:nvSpPr>
          <p:cNvPr id="7" name="Text 3"/>
          <p:cNvSpPr/>
          <p:nvPr/>
        </p:nvSpPr>
        <p:spPr>
          <a:xfrm>
            <a:off x="6324124" y="4411028"/>
            <a:ext cx="7468553" cy="2681168"/>
          </a:xfrm>
          <a:prstGeom prst="rect">
            <a:avLst/>
          </a:prstGeom>
          <a:noFill/>
          <a:ln/>
        </p:spPr>
        <p:txBody>
          <a:bodyPr wrap="squar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Pengelolaan keuangan merupakan tulang punggung bagi keberhasilan bisnis. Baik itu bisnis kecil, menengah, atau besar, pengelolaan keuangan yang baik dapat menjadi faktor penentu kelangsungan hidup dan pertumbuhan bisnis. Tanpa pengelolaan keuangan yang efektif, bisnis akan mudah menghadapi masalah seperti kesulitan dalam memenuhi kewajiban, kekurangan dana untuk pengembangan, bahkan hingga pada risiko kebangkrutan.</a:t>
            </a:r>
            <a:endParaRPr lang="en-US" sz="188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53431" y="2282071"/>
            <a:ext cx="5067419" cy="3665458"/>
          </a:xfrm>
          <a:prstGeom prst="rect">
            <a:avLst/>
          </a:prstGeom>
        </p:spPr>
      </p:pic>
      <p:sp>
        <p:nvSpPr>
          <p:cNvPr id="6" name="Text 2"/>
          <p:cNvSpPr/>
          <p:nvPr/>
        </p:nvSpPr>
        <p:spPr>
          <a:xfrm>
            <a:off x="586383" y="609957"/>
            <a:ext cx="7971234" cy="985361"/>
          </a:xfrm>
          <a:prstGeom prst="rect">
            <a:avLst/>
          </a:prstGeom>
          <a:noFill/>
          <a:ln/>
        </p:spPr>
        <p:txBody>
          <a:bodyPr wrap="square" rtlCol="0" anchor="t"/>
          <a:lstStyle/>
          <a:p>
            <a:pPr marL="0" indent="0">
              <a:lnSpc>
                <a:spcPts val="3881"/>
              </a:lnSpc>
              <a:buNone/>
            </a:pPr>
            <a:r>
              <a:rPr lang="en-US" sz="3105" dirty="0">
                <a:solidFill>
                  <a:srgbClr val="FFD9BE"/>
                </a:solidFill>
                <a:latin typeface="Quattrocento" pitchFamily="34" charset="0"/>
                <a:ea typeface="Quattrocento" pitchFamily="34" charset="-122"/>
                <a:cs typeface="Quattrocento" pitchFamily="34" charset="-120"/>
              </a:rPr>
              <a:t>Manfaat Pengelolaan Keuangan yang Baik bagi Bisnis</a:t>
            </a:r>
            <a:endParaRPr lang="en-US" sz="3105" dirty="0"/>
          </a:p>
        </p:txBody>
      </p:sp>
      <p:sp>
        <p:nvSpPr>
          <p:cNvPr id="7" name="Shape 3"/>
          <p:cNvSpPr/>
          <p:nvPr/>
        </p:nvSpPr>
        <p:spPr>
          <a:xfrm>
            <a:off x="586383" y="2035135"/>
            <a:ext cx="376952" cy="376952"/>
          </a:xfrm>
          <a:prstGeom prst="roundRect">
            <a:avLst>
              <a:gd name="adj" fmla="val 6668"/>
            </a:avLst>
          </a:prstGeom>
          <a:solidFill>
            <a:srgbClr val="315251"/>
          </a:solidFill>
          <a:ln/>
        </p:spPr>
      </p:sp>
      <p:sp>
        <p:nvSpPr>
          <p:cNvPr id="8" name="Text 4"/>
          <p:cNvSpPr/>
          <p:nvPr/>
        </p:nvSpPr>
        <p:spPr>
          <a:xfrm>
            <a:off x="732949" y="2105263"/>
            <a:ext cx="83820" cy="236577"/>
          </a:xfrm>
          <a:prstGeom prst="rect">
            <a:avLst/>
          </a:prstGeom>
          <a:noFill/>
          <a:ln/>
        </p:spPr>
        <p:txBody>
          <a:bodyPr wrap="none" rtlCol="0" anchor="t"/>
          <a:lstStyle/>
          <a:p>
            <a:pPr marL="0" indent="0" algn="ctr">
              <a:lnSpc>
                <a:spcPts val="1863"/>
              </a:lnSpc>
              <a:buNone/>
            </a:pPr>
            <a:r>
              <a:rPr lang="en-US" sz="1863" dirty="0">
                <a:solidFill>
                  <a:srgbClr val="F9EEE7"/>
                </a:solidFill>
                <a:latin typeface="Quattrocento" pitchFamily="34" charset="0"/>
                <a:ea typeface="Quattrocento" pitchFamily="34" charset="-122"/>
                <a:cs typeface="Quattrocento" pitchFamily="34" charset="-120"/>
              </a:rPr>
              <a:t>1</a:t>
            </a:r>
            <a:endParaRPr lang="en-US" sz="1863" dirty="0"/>
          </a:p>
        </p:txBody>
      </p:sp>
      <p:sp>
        <p:nvSpPr>
          <p:cNvPr id="9" name="Text 5"/>
          <p:cNvSpPr/>
          <p:nvPr/>
        </p:nvSpPr>
        <p:spPr>
          <a:xfrm>
            <a:off x="1130856" y="2035135"/>
            <a:ext cx="3357443" cy="492919"/>
          </a:xfrm>
          <a:prstGeom prst="rect">
            <a:avLst/>
          </a:prstGeom>
          <a:noFill/>
          <a:ln/>
        </p:spPr>
        <p:txBody>
          <a:bodyPr wrap="square" rtlCol="0" anchor="t"/>
          <a:lstStyle/>
          <a:p>
            <a:pPr marL="0" indent="0">
              <a:lnSpc>
                <a:spcPts val="1940"/>
              </a:lnSpc>
              <a:buNone/>
            </a:pPr>
            <a:r>
              <a:rPr lang="en-US" sz="1552" dirty="0">
                <a:solidFill>
                  <a:srgbClr val="F9EEE7"/>
                </a:solidFill>
                <a:latin typeface="Quattrocento" pitchFamily="34" charset="0"/>
                <a:ea typeface="Quattrocento" pitchFamily="34" charset="-122"/>
                <a:cs typeface="Quattrocento" pitchFamily="34" charset="-120"/>
              </a:rPr>
              <a:t>Meningkatkan Stabilitas dan Pertumbuhan</a:t>
            </a:r>
            <a:endParaRPr lang="en-US" sz="1552" dirty="0"/>
          </a:p>
        </p:txBody>
      </p:sp>
      <p:sp>
        <p:nvSpPr>
          <p:cNvPr id="10" name="Text 6"/>
          <p:cNvSpPr/>
          <p:nvPr/>
        </p:nvSpPr>
        <p:spPr>
          <a:xfrm>
            <a:off x="1130856" y="2628543"/>
            <a:ext cx="3357443" cy="2144078"/>
          </a:xfrm>
          <a:prstGeom prst="rect">
            <a:avLst/>
          </a:prstGeom>
          <a:noFill/>
          <a:ln/>
        </p:spPr>
        <p:txBody>
          <a:bodyPr wrap="square" rtlCol="0" anchor="t"/>
          <a:lstStyle/>
          <a:p>
            <a:pPr marL="0" indent="0">
              <a:lnSpc>
                <a:spcPts val="2111"/>
              </a:lnSpc>
              <a:buNone/>
            </a:pPr>
            <a:r>
              <a:rPr lang="en-US" sz="1319" dirty="0">
                <a:solidFill>
                  <a:srgbClr val="F9EEE7"/>
                </a:solidFill>
                <a:latin typeface="Quattrocento" pitchFamily="34" charset="0"/>
                <a:ea typeface="Quattrocento" pitchFamily="34" charset="-122"/>
                <a:cs typeface="Quattrocento" pitchFamily="34" charset="-120"/>
              </a:rPr>
              <a:t>Pengelolaan keuangan yang baik memberikan pondasi yang kuat bagi kestabilan dan pertumbuhan bisnis. Dengan mengelola keuangan secara efektif, bisnis dapat menghadapi tantangan ekonomi, mengembangkan strategi pertumbuhan yang terarah, dan mencapai tujuan jangka panjang.</a:t>
            </a:r>
            <a:endParaRPr lang="en-US" sz="1319" dirty="0"/>
          </a:p>
        </p:txBody>
      </p:sp>
      <p:sp>
        <p:nvSpPr>
          <p:cNvPr id="11" name="Shape 7"/>
          <p:cNvSpPr/>
          <p:nvPr/>
        </p:nvSpPr>
        <p:spPr>
          <a:xfrm>
            <a:off x="4655820" y="2035135"/>
            <a:ext cx="376952" cy="376952"/>
          </a:xfrm>
          <a:prstGeom prst="roundRect">
            <a:avLst>
              <a:gd name="adj" fmla="val 6668"/>
            </a:avLst>
          </a:prstGeom>
          <a:solidFill>
            <a:srgbClr val="315251"/>
          </a:solidFill>
          <a:ln/>
        </p:spPr>
      </p:sp>
      <p:sp>
        <p:nvSpPr>
          <p:cNvPr id="12" name="Text 8"/>
          <p:cNvSpPr/>
          <p:nvPr/>
        </p:nvSpPr>
        <p:spPr>
          <a:xfrm>
            <a:off x="4780836" y="2105263"/>
            <a:ext cx="126802" cy="236577"/>
          </a:xfrm>
          <a:prstGeom prst="rect">
            <a:avLst/>
          </a:prstGeom>
          <a:noFill/>
          <a:ln/>
        </p:spPr>
        <p:txBody>
          <a:bodyPr wrap="none" rtlCol="0" anchor="t"/>
          <a:lstStyle/>
          <a:p>
            <a:pPr marL="0" indent="0" algn="ctr">
              <a:lnSpc>
                <a:spcPts val="1863"/>
              </a:lnSpc>
              <a:buNone/>
            </a:pPr>
            <a:r>
              <a:rPr lang="en-US" sz="1863" dirty="0">
                <a:solidFill>
                  <a:srgbClr val="F9EEE7"/>
                </a:solidFill>
                <a:latin typeface="Quattrocento" pitchFamily="34" charset="0"/>
                <a:ea typeface="Quattrocento" pitchFamily="34" charset="-122"/>
                <a:cs typeface="Quattrocento" pitchFamily="34" charset="-120"/>
              </a:rPr>
              <a:t>2</a:t>
            </a:r>
            <a:endParaRPr lang="en-US" sz="1863" dirty="0"/>
          </a:p>
        </p:txBody>
      </p:sp>
      <p:sp>
        <p:nvSpPr>
          <p:cNvPr id="13" name="Text 9"/>
          <p:cNvSpPr/>
          <p:nvPr/>
        </p:nvSpPr>
        <p:spPr>
          <a:xfrm>
            <a:off x="5200293" y="2035135"/>
            <a:ext cx="3357443" cy="492919"/>
          </a:xfrm>
          <a:prstGeom prst="rect">
            <a:avLst/>
          </a:prstGeom>
          <a:noFill/>
          <a:ln/>
        </p:spPr>
        <p:txBody>
          <a:bodyPr wrap="square" rtlCol="0" anchor="t"/>
          <a:lstStyle/>
          <a:p>
            <a:pPr marL="0" indent="0">
              <a:lnSpc>
                <a:spcPts val="1940"/>
              </a:lnSpc>
              <a:buNone/>
            </a:pPr>
            <a:r>
              <a:rPr lang="en-US" sz="1552" dirty="0">
                <a:solidFill>
                  <a:srgbClr val="F9EEE7"/>
                </a:solidFill>
                <a:latin typeface="Quattrocento" pitchFamily="34" charset="0"/>
                <a:ea typeface="Quattrocento" pitchFamily="34" charset="-122"/>
                <a:cs typeface="Quattrocento" pitchFamily="34" charset="-120"/>
              </a:rPr>
              <a:t>Meningkatkan Kepercayaan dan Reputasi</a:t>
            </a:r>
            <a:endParaRPr lang="en-US" sz="1552" dirty="0"/>
          </a:p>
        </p:txBody>
      </p:sp>
      <p:sp>
        <p:nvSpPr>
          <p:cNvPr id="14" name="Text 10"/>
          <p:cNvSpPr/>
          <p:nvPr/>
        </p:nvSpPr>
        <p:spPr>
          <a:xfrm>
            <a:off x="5200293" y="2628543"/>
            <a:ext cx="3357443" cy="1876068"/>
          </a:xfrm>
          <a:prstGeom prst="rect">
            <a:avLst/>
          </a:prstGeom>
          <a:noFill/>
          <a:ln/>
        </p:spPr>
        <p:txBody>
          <a:bodyPr wrap="square" rtlCol="0" anchor="t"/>
          <a:lstStyle/>
          <a:p>
            <a:pPr marL="0" indent="0">
              <a:lnSpc>
                <a:spcPts val="2111"/>
              </a:lnSpc>
              <a:buNone/>
            </a:pPr>
            <a:r>
              <a:rPr lang="en-US" sz="1319" dirty="0">
                <a:solidFill>
                  <a:srgbClr val="F9EEE7"/>
                </a:solidFill>
                <a:latin typeface="Quattrocento" pitchFamily="34" charset="0"/>
                <a:ea typeface="Quattrocento" pitchFamily="34" charset="-122"/>
                <a:cs typeface="Quattrocento" pitchFamily="34" charset="-120"/>
              </a:rPr>
              <a:t>Pengelolaan keuangan yang baik juga meningkatkan kepercayaan para stakeholder, seperti investor, bank, dan pelanggan. Bisnis yang memiliki kinerja keuangan yang solid dan transparan akan lebih mudah mendapatkan pinjaman, investasi, dan peluang bisnis.</a:t>
            </a:r>
            <a:endParaRPr lang="en-US" sz="1319" dirty="0"/>
          </a:p>
        </p:txBody>
      </p:sp>
      <p:sp>
        <p:nvSpPr>
          <p:cNvPr id="15" name="Shape 11"/>
          <p:cNvSpPr/>
          <p:nvPr/>
        </p:nvSpPr>
        <p:spPr>
          <a:xfrm>
            <a:off x="586383" y="5128617"/>
            <a:ext cx="376952" cy="376952"/>
          </a:xfrm>
          <a:prstGeom prst="roundRect">
            <a:avLst>
              <a:gd name="adj" fmla="val 6668"/>
            </a:avLst>
          </a:prstGeom>
          <a:solidFill>
            <a:srgbClr val="315251"/>
          </a:solidFill>
          <a:ln/>
        </p:spPr>
      </p:sp>
      <p:sp>
        <p:nvSpPr>
          <p:cNvPr id="16" name="Text 12"/>
          <p:cNvSpPr/>
          <p:nvPr/>
        </p:nvSpPr>
        <p:spPr>
          <a:xfrm>
            <a:off x="710446" y="5198745"/>
            <a:ext cx="128707" cy="236577"/>
          </a:xfrm>
          <a:prstGeom prst="rect">
            <a:avLst/>
          </a:prstGeom>
          <a:noFill/>
          <a:ln/>
        </p:spPr>
        <p:txBody>
          <a:bodyPr wrap="none" rtlCol="0" anchor="t"/>
          <a:lstStyle/>
          <a:p>
            <a:pPr marL="0" indent="0" algn="ctr">
              <a:lnSpc>
                <a:spcPts val="1863"/>
              </a:lnSpc>
              <a:buNone/>
            </a:pPr>
            <a:r>
              <a:rPr lang="en-US" sz="1863" dirty="0">
                <a:solidFill>
                  <a:srgbClr val="F9EEE7"/>
                </a:solidFill>
                <a:latin typeface="Quattrocento" pitchFamily="34" charset="0"/>
                <a:ea typeface="Quattrocento" pitchFamily="34" charset="-122"/>
                <a:cs typeface="Quattrocento" pitchFamily="34" charset="-120"/>
              </a:rPr>
              <a:t>3</a:t>
            </a:r>
            <a:endParaRPr lang="en-US" sz="1863" dirty="0"/>
          </a:p>
        </p:txBody>
      </p:sp>
      <p:sp>
        <p:nvSpPr>
          <p:cNvPr id="17" name="Text 13"/>
          <p:cNvSpPr/>
          <p:nvPr/>
        </p:nvSpPr>
        <p:spPr>
          <a:xfrm>
            <a:off x="1130856" y="5128617"/>
            <a:ext cx="2556153" cy="246459"/>
          </a:xfrm>
          <a:prstGeom prst="rect">
            <a:avLst/>
          </a:prstGeom>
          <a:noFill/>
          <a:ln/>
        </p:spPr>
        <p:txBody>
          <a:bodyPr wrap="none" rtlCol="0" anchor="t"/>
          <a:lstStyle/>
          <a:p>
            <a:pPr marL="0" indent="0">
              <a:lnSpc>
                <a:spcPts val="1940"/>
              </a:lnSpc>
              <a:buNone/>
            </a:pPr>
            <a:r>
              <a:rPr lang="en-US" sz="1552" dirty="0">
                <a:solidFill>
                  <a:srgbClr val="F9EEE7"/>
                </a:solidFill>
                <a:latin typeface="Quattrocento" pitchFamily="34" charset="0"/>
                <a:ea typeface="Quattrocento" pitchFamily="34" charset="-122"/>
                <a:cs typeface="Quattrocento" pitchFamily="34" charset="-120"/>
              </a:rPr>
              <a:t>Menghindari Risiko Finansial</a:t>
            </a:r>
            <a:endParaRPr lang="en-US" sz="1552" dirty="0"/>
          </a:p>
        </p:txBody>
      </p:sp>
      <p:sp>
        <p:nvSpPr>
          <p:cNvPr id="18" name="Text 14"/>
          <p:cNvSpPr/>
          <p:nvPr/>
        </p:nvSpPr>
        <p:spPr>
          <a:xfrm>
            <a:off x="1130856" y="5475565"/>
            <a:ext cx="3357443" cy="2144078"/>
          </a:xfrm>
          <a:prstGeom prst="rect">
            <a:avLst/>
          </a:prstGeom>
          <a:noFill/>
          <a:ln/>
        </p:spPr>
        <p:txBody>
          <a:bodyPr wrap="square" rtlCol="0" anchor="t"/>
          <a:lstStyle/>
          <a:p>
            <a:pPr marL="0" indent="0">
              <a:lnSpc>
                <a:spcPts val="2111"/>
              </a:lnSpc>
              <a:buNone/>
            </a:pPr>
            <a:r>
              <a:rPr lang="en-US" sz="1319" dirty="0">
                <a:solidFill>
                  <a:srgbClr val="F9EEE7"/>
                </a:solidFill>
                <a:latin typeface="Quattrocento" pitchFamily="34" charset="0"/>
                <a:ea typeface="Quattrocento" pitchFamily="34" charset="-122"/>
                <a:cs typeface="Quattrocento" pitchFamily="34" charset="-120"/>
              </a:rPr>
              <a:t>Pengelolaan keuangan yang efektif membantu bisnis dalam menghindari risiko finansial seperti kebangkrutan, likuidasi, dan kesulitan keuangan lainnya. Dengan mengelola arus kas, mengendalikan pengeluaran, dan memanfaatkan aset dengan bijak, bisnis dapat menjaga likuiditas dan stabilitas keuangan.</a:t>
            </a:r>
            <a:endParaRPr lang="en-US" sz="1319" dirty="0"/>
          </a:p>
        </p:txBody>
      </p:sp>
      <p:sp>
        <p:nvSpPr>
          <p:cNvPr id="19" name="Shape 15"/>
          <p:cNvSpPr/>
          <p:nvPr/>
        </p:nvSpPr>
        <p:spPr>
          <a:xfrm>
            <a:off x="4655820" y="5128617"/>
            <a:ext cx="376952" cy="376952"/>
          </a:xfrm>
          <a:prstGeom prst="roundRect">
            <a:avLst>
              <a:gd name="adj" fmla="val 6668"/>
            </a:avLst>
          </a:prstGeom>
          <a:solidFill>
            <a:srgbClr val="315251"/>
          </a:solidFill>
          <a:ln/>
        </p:spPr>
      </p:sp>
      <p:sp>
        <p:nvSpPr>
          <p:cNvPr id="20" name="Text 16"/>
          <p:cNvSpPr/>
          <p:nvPr/>
        </p:nvSpPr>
        <p:spPr>
          <a:xfrm>
            <a:off x="4784169" y="5198745"/>
            <a:ext cx="120134" cy="236577"/>
          </a:xfrm>
          <a:prstGeom prst="rect">
            <a:avLst/>
          </a:prstGeom>
          <a:noFill/>
          <a:ln/>
        </p:spPr>
        <p:txBody>
          <a:bodyPr wrap="none" rtlCol="0" anchor="t"/>
          <a:lstStyle/>
          <a:p>
            <a:pPr marL="0" indent="0" algn="ctr">
              <a:lnSpc>
                <a:spcPts val="1863"/>
              </a:lnSpc>
              <a:buNone/>
            </a:pPr>
            <a:r>
              <a:rPr lang="en-US" sz="1863" dirty="0">
                <a:solidFill>
                  <a:srgbClr val="F9EEE7"/>
                </a:solidFill>
                <a:latin typeface="Quattrocento" pitchFamily="34" charset="0"/>
                <a:ea typeface="Quattrocento" pitchFamily="34" charset="-122"/>
                <a:cs typeface="Quattrocento" pitchFamily="34" charset="-120"/>
              </a:rPr>
              <a:t>4</a:t>
            </a:r>
            <a:endParaRPr lang="en-US" sz="1863" dirty="0"/>
          </a:p>
        </p:txBody>
      </p:sp>
      <p:sp>
        <p:nvSpPr>
          <p:cNvPr id="21" name="Text 17"/>
          <p:cNvSpPr/>
          <p:nvPr/>
        </p:nvSpPr>
        <p:spPr>
          <a:xfrm>
            <a:off x="5200293" y="5128617"/>
            <a:ext cx="3357443" cy="492919"/>
          </a:xfrm>
          <a:prstGeom prst="rect">
            <a:avLst/>
          </a:prstGeom>
          <a:noFill/>
          <a:ln/>
        </p:spPr>
        <p:txBody>
          <a:bodyPr wrap="square" rtlCol="0" anchor="t"/>
          <a:lstStyle/>
          <a:p>
            <a:pPr marL="0" indent="0">
              <a:lnSpc>
                <a:spcPts val="1940"/>
              </a:lnSpc>
              <a:buNone/>
            </a:pPr>
            <a:r>
              <a:rPr lang="en-US" sz="1552" dirty="0">
                <a:solidFill>
                  <a:srgbClr val="F9EEE7"/>
                </a:solidFill>
                <a:latin typeface="Quattrocento" pitchFamily="34" charset="0"/>
                <a:ea typeface="Quattrocento" pitchFamily="34" charset="-122"/>
                <a:cs typeface="Quattrocento" pitchFamily="34" charset="-120"/>
              </a:rPr>
              <a:t>Membuat Keputusan Bisnis yang Lebih Baik</a:t>
            </a:r>
            <a:endParaRPr lang="en-US" sz="1552" dirty="0"/>
          </a:p>
        </p:txBody>
      </p:sp>
      <p:sp>
        <p:nvSpPr>
          <p:cNvPr id="22" name="Text 18"/>
          <p:cNvSpPr/>
          <p:nvPr/>
        </p:nvSpPr>
        <p:spPr>
          <a:xfrm>
            <a:off x="5200293" y="5722025"/>
            <a:ext cx="3357443" cy="1876068"/>
          </a:xfrm>
          <a:prstGeom prst="rect">
            <a:avLst/>
          </a:prstGeom>
          <a:noFill/>
          <a:ln/>
        </p:spPr>
        <p:txBody>
          <a:bodyPr wrap="square" rtlCol="0" anchor="t"/>
          <a:lstStyle/>
          <a:p>
            <a:pPr marL="0" indent="0">
              <a:lnSpc>
                <a:spcPts val="2111"/>
              </a:lnSpc>
              <a:buNone/>
            </a:pPr>
            <a:r>
              <a:rPr lang="en-US" sz="1319" dirty="0">
                <a:solidFill>
                  <a:srgbClr val="F9EEE7"/>
                </a:solidFill>
                <a:latin typeface="Quattrocento" pitchFamily="34" charset="0"/>
                <a:ea typeface="Quattrocento" pitchFamily="34" charset="-122"/>
                <a:cs typeface="Quattrocento" pitchFamily="34" charset="-120"/>
              </a:rPr>
              <a:t>Data keuangan yang akurat dan analisis yang tepat memungkinkan manajemen bisnis untuk membuat keputusan yang lebih baik. Pengelolaan keuangan yang baik memberikan informasi yang berharga untuk mengidentifikasi peluang, meminimalkan risiko, dan mengoptimalkan strategi bisnis.</a:t>
            </a:r>
            <a:endParaRPr lang="en-US" sz="131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09431" y="2282071"/>
            <a:ext cx="5067419" cy="3665458"/>
          </a:xfrm>
          <a:prstGeom prst="rect">
            <a:avLst/>
          </a:prstGeom>
        </p:spPr>
      </p:pic>
      <p:sp>
        <p:nvSpPr>
          <p:cNvPr id="6" name="Text 2"/>
          <p:cNvSpPr/>
          <p:nvPr/>
        </p:nvSpPr>
        <p:spPr>
          <a:xfrm>
            <a:off x="6072783" y="465177"/>
            <a:ext cx="7971234" cy="985361"/>
          </a:xfrm>
          <a:prstGeom prst="rect">
            <a:avLst/>
          </a:prstGeom>
          <a:noFill/>
          <a:ln/>
        </p:spPr>
        <p:txBody>
          <a:bodyPr wrap="square" rtlCol="0" anchor="t"/>
          <a:lstStyle/>
          <a:p>
            <a:pPr marL="0" indent="0">
              <a:lnSpc>
                <a:spcPts val="3881"/>
              </a:lnSpc>
              <a:buNone/>
            </a:pPr>
            <a:r>
              <a:rPr lang="en-US" sz="3105" dirty="0">
                <a:solidFill>
                  <a:srgbClr val="FFD9BE"/>
                </a:solidFill>
                <a:latin typeface="Quattrocento" pitchFamily="34" charset="0"/>
                <a:ea typeface="Quattrocento" pitchFamily="34" charset="-122"/>
                <a:cs typeface="Quattrocento" pitchFamily="34" charset="-120"/>
              </a:rPr>
              <a:t>Memahami Pentingnya Pengelolaan Keuangan</a:t>
            </a:r>
            <a:endParaRPr lang="en-US" sz="3105" dirty="0"/>
          </a:p>
        </p:txBody>
      </p:sp>
      <p:sp>
        <p:nvSpPr>
          <p:cNvPr id="7" name="Shape 3"/>
          <p:cNvSpPr/>
          <p:nvPr/>
        </p:nvSpPr>
        <p:spPr>
          <a:xfrm>
            <a:off x="6072783" y="1890355"/>
            <a:ext cx="376952" cy="376952"/>
          </a:xfrm>
          <a:prstGeom prst="roundRect">
            <a:avLst>
              <a:gd name="adj" fmla="val 6668"/>
            </a:avLst>
          </a:prstGeom>
          <a:solidFill>
            <a:srgbClr val="315251"/>
          </a:solidFill>
          <a:ln/>
        </p:spPr>
      </p:sp>
      <p:sp>
        <p:nvSpPr>
          <p:cNvPr id="8" name="Text 4"/>
          <p:cNvSpPr/>
          <p:nvPr/>
        </p:nvSpPr>
        <p:spPr>
          <a:xfrm>
            <a:off x="6219349" y="1960483"/>
            <a:ext cx="83820" cy="236577"/>
          </a:xfrm>
          <a:prstGeom prst="rect">
            <a:avLst/>
          </a:prstGeom>
          <a:noFill/>
          <a:ln/>
        </p:spPr>
        <p:txBody>
          <a:bodyPr wrap="none" rtlCol="0" anchor="t"/>
          <a:lstStyle/>
          <a:p>
            <a:pPr marL="0" indent="0" algn="ctr">
              <a:lnSpc>
                <a:spcPts val="1863"/>
              </a:lnSpc>
              <a:buNone/>
            </a:pPr>
            <a:r>
              <a:rPr lang="en-US" sz="1863" dirty="0">
                <a:solidFill>
                  <a:srgbClr val="F9EEE7"/>
                </a:solidFill>
                <a:latin typeface="Quattrocento" pitchFamily="34" charset="0"/>
                <a:ea typeface="Quattrocento" pitchFamily="34" charset="-122"/>
                <a:cs typeface="Quattrocento" pitchFamily="34" charset="-120"/>
              </a:rPr>
              <a:t>1</a:t>
            </a:r>
            <a:endParaRPr lang="en-US" sz="1863" dirty="0"/>
          </a:p>
        </p:txBody>
      </p:sp>
      <p:sp>
        <p:nvSpPr>
          <p:cNvPr id="9" name="Text 5"/>
          <p:cNvSpPr/>
          <p:nvPr/>
        </p:nvSpPr>
        <p:spPr>
          <a:xfrm>
            <a:off x="6617256" y="1890355"/>
            <a:ext cx="2750701" cy="246459"/>
          </a:xfrm>
          <a:prstGeom prst="rect">
            <a:avLst/>
          </a:prstGeom>
          <a:noFill/>
          <a:ln/>
        </p:spPr>
        <p:txBody>
          <a:bodyPr wrap="none" rtlCol="0" anchor="t"/>
          <a:lstStyle/>
          <a:p>
            <a:pPr marL="0" indent="0">
              <a:lnSpc>
                <a:spcPts val="1940"/>
              </a:lnSpc>
              <a:buNone/>
            </a:pPr>
            <a:r>
              <a:rPr lang="en-US" sz="1552" dirty="0">
                <a:solidFill>
                  <a:srgbClr val="F9EEE7"/>
                </a:solidFill>
                <a:latin typeface="Quattrocento" pitchFamily="34" charset="0"/>
                <a:ea typeface="Quattrocento" pitchFamily="34" charset="-122"/>
                <a:cs typeface="Quattrocento" pitchFamily="34" charset="-120"/>
              </a:rPr>
              <a:t>Menjamin Kelangsungan Bisnis</a:t>
            </a:r>
            <a:endParaRPr lang="en-US" sz="1552" dirty="0"/>
          </a:p>
        </p:txBody>
      </p:sp>
      <p:sp>
        <p:nvSpPr>
          <p:cNvPr id="10" name="Text 6"/>
          <p:cNvSpPr/>
          <p:nvPr/>
        </p:nvSpPr>
        <p:spPr>
          <a:xfrm>
            <a:off x="6617256" y="2237303"/>
            <a:ext cx="3357443" cy="2144078"/>
          </a:xfrm>
          <a:prstGeom prst="rect">
            <a:avLst/>
          </a:prstGeom>
          <a:noFill/>
          <a:ln/>
        </p:spPr>
        <p:txBody>
          <a:bodyPr wrap="square" rtlCol="0" anchor="t"/>
          <a:lstStyle/>
          <a:p>
            <a:pPr marL="0" indent="0">
              <a:lnSpc>
                <a:spcPts val="2111"/>
              </a:lnSpc>
              <a:buNone/>
            </a:pPr>
            <a:r>
              <a:rPr lang="en-US" sz="1319" dirty="0">
                <a:solidFill>
                  <a:srgbClr val="F9EEE7"/>
                </a:solidFill>
                <a:latin typeface="Quattrocento" pitchFamily="34" charset="0"/>
                <a:ea typeface="Quattrocento" pitchFamily="34" charset="-122"/>
                <a:cs typeface="Quattrocento" pitchFamily="34" charset="-120"/>
              </a:rPr>
              <a:t>Pengelolaan keuangan yang baik dapat memastikan bahwa bisnis memiliki sumber daya yang cukup untuk beroperasi secara berkelanjutan. Dengan mengelola arus kas, mengendalikan pengeluaran, dan memanfaatkan aset dengan bijak, bisnis dapat menghindari risiko kekurangan dana yang dapat mengganggu operasional.</a:t>
            </a:r>
            <a:endParaRPr lang="en-US" sz="1319" dirty="0"/>
          </a:p>
        </p:txBody>
      </p:sp>
      <p:sp>
        <p:nvSpPr>
          <p:cNvPr id="11" name="Shape 7"/>
          <p:cNvSpPr/>
          <p:nvPr/>
        </p:nvSpPr>
        <p:spPr>
          <a:xfrm>
            <a:off x="10142220" y="1890355"/>
            <a:ext cx="376952" cy="376952"/>
          </a:xfrm>
          <a:prstGeom prst="roundRect">
            <a:avLst>
              <a:gd name="adj" fmla="val 6668"/>
            </a:avLst>
          </a:prstGeom>
          <a:solidFill>
            <a:srgbClr val="315251"/>
          </a:solidFill>
          <a:ln/>
        </p:spPr>
      </p:sp>
      <p:sp>
        <p:nvSpPr>
          <p:cNvPr id="12" name="Text 8"/>
          <p:cNvSpPr/>
          <p:nvPr/>
        </p:nvSpPr>
        <p:spPr>
          <a:xfrm>
            <a:off x="10267236" y="1960483"/>
            <a:ext cx="126802" cy="236577"/>
          </a:xfrm>
          <a:prstGeom prst="rect">
            <a:avLst/>
          </a:prstGeom>
          <a:noFill/>
          <a:ln/>
        </p:spPr>
        <p:txBody>
          <a:bodyPr wrap="none" rtlCol="0" anchor="t"/>
          <a:lstStyle/>
          <a:p>
            <a:pPr marL="0" indent="0" algn="ctr">
              <a:lnSpc>
                <a:spcPts val="1863"/>
              </a:lnSpc>
              <a:buNone/>
            </a:pPr>
            <a:r>
              <a:rPr lang="en-US" sz="1863" dirty="0">
                <a:solidFill>
                  <a:srgbClr val="F9EEE7"/>
                </a:solidFill>
                <a:latin typeface="Quattrocento" pitchFamily="34" charset="0"/>
                <a:ea typeface="Quattrocento" pitchFamily="34" charset="-122"/>
                <a:cs typeface="Quattrocento" pitchFamily="34" charset="-120"/>
              </a:rPr>
              <a:t>2</a:t>
            </a:r>
            <a:endParaRPr lang="en-US" sz="1863" dirty="0"/>
          </a:p>
        </p:txBody>
      </p:sp>
      <p:sp>
        <p:nvSpPr>
          <p:cNvPr id="13" name="Text 9"/>
          <p:cNvSpPr/>
          <p:nvPr/>
        </p:nvSpPr>
        <p:spPr>
          <a:xfrm>
            <a:off x="10686693" y="1890355"/>
            <a:ext cx="2910007" cy="246459"/>
          </a:xfrm>
          <a:prstGeom prst="rect">
            <a:avLst/>
          </a:prstGeom>
          <a:noFill/>
          <a:ln/>
        </p:spPr>
        <p:txBody>
          <a:bodyPr wrap="none" rtlCol="0" anchor="t"/>
          <a:lstStyle/>
          <a:p>
            <a:pPr marL="0" indent="0">
              <a:lnSpc>
                <a:spcPts val="1940"/>
              </a:lnSpc>
              <a:buNone/>
            </a:pPr>
            <a:r>
              <a:rPr lang="en-US" sz="1552" dirty="0">
                <a:solidFill>
                  <a:srgbClr val="F9EEE7"/>
                </a:solidFill>
                <a:latin typeface="Quattrocento" pitchFamily="34" charset="0"/>
                <a:ea typeface="Quattrocento" pitchFamily="34" charset="-122"/>
                <a:cs typeface="Quattrocento" pitchFamily="34" charset="-120"/>
              </a:rPr>
              <a:t>Mendukung Pertumbuhan Bisnis</a:t>
            </a:r>
            <a:endParaRPr lang="en-US" sz="1552" dirty="0"/>
          </a:p>
        </p:txBody>
      </p:sp>
      <p:sp>
        <p:nvSpPr>
          <p:cNvPr id="14" name="Text 10"/>
          <p:cNvSpPr/>
          <p:nvPr/>
        </p:nvSpPr>
        <p:spPr>
          <a:xfrm>
            <a:off x="10686693" y="2237303"/>
            <a:ext cx="3357443" cy="2680097"/>
          </a:xfrm>
          <a:prstGeom prst="rect">
            <a:avLst/>
          </a:prstGeom>
          <a:noFill/>
          <a:ln/>
        </p:spPr>
        <p:txBody>
          <a:bodyPr wrap="square" rtlCol="0" anchor="t"/>
          <a:lstStyle/>
          <a:p>
            <a:pPr marL="0" indent="0">
              <a:lnSpc>
                <a:spcPts val="2111"/>
              </a:lnSpc>
              <a:buNone/>
            </a:pPr>
            <a:r>
              <a:rPr lang="en-US" sz="1319" dirty="0">
                <a:solidFill>
                  <a:srgbClr val="F9EEE7"/>
                </a:solidFill>
                <a:latin typeface="Quattrocento" pitchFamily="34" charset="0"/>
                <a:ea typeface="Quattrocento" pitchFamily="34" charset="-122"/>
                <a:cs typeface="Quattrocento" pitchFamily="34" charset="-120"/>
              </a:rPr>
              <a:t>Pengelolaan keuangan yang baik memungkinkan bisnis untuk mengalokasikan dana secara strategis untuk investasi, pengembangan produk baru, perluasan pasar, dan berbagai inisiatif pertumbuhan lainnya. Dengan strategi keuangan yang tepat, bisnis dapat memaksimalkan peluang untuk berkembang dan mencapai tujuan jangka panjang.</a:t>
            </a:r>
            <a:endParaRPr lang="en-US" sz="1319" dirty="0"/>
          </a:p>
        </p:txBody>
      </p:sp>
      <p:sp>
        <p:nvSpPr>
          <p:cNvPr id="15" name="Shape 11"/>
          <p:cNvSpPr/>
          <p:nvPr/>
        </p:nvSpPr>
        <p:spPr>
          <a:xfrm>
            <a:off x="6072783" y="5273397"/>
            <a:ext cx="376952" cy="376952"/>
          </a:xfrm>
          <a:prstGeom prst="roundRect">
            <a:avLst>
              <a:gd name="adj" fmla="val 6668"/>
            </a:avLst>
          </a:prstGeom>
          <a:solidFill>
            <a:srgbClr val="315251"/>
          </a:solidFill>
          <a:ln/>
        </p:spPr>
      </p:sp>
      <p:sp>
        <p:nvSpPr>
          <p:cNvPr id="16" name="Text 12"/>
          <p:cNvSpPr/>
          <p:nvPr/>
        </p:nvSpPr>
        <p:spPr>
          <a:xfrm>
            <a:off x="6196846" y="5343525"/>
            <a:ext cx="128707" cy="236577"/>
          </a:xfrm>
          <a:prstGeom prst="rect">
            <a:avLst/>
          </a:prstGeom>
          <a:noFill/>
          <a:ln/>
        </p:spPr>
        <p:txBody>
          <a:bodyPr wrap="none" rtlCol="0" anchor="t"/>
          <a:lstStyle/>
          <a:p>
            <a:pPr marL="0" indent="0" algn="ctr">
              <a:lnSpc>
                <a:spcPts val="1863"/>
              </a:lnSpc>
              <a:buNone/>
            </a:pPr>
            <a:r>
              <a:rPr lang="en-US" sz="1863" dirty="0">
                <a:solidFill>
                  <a:srgbClr val="F9EEE7"/>
                </a:solidFill>
                <a:latin typeface="Quattrocento" pitchFamily="34" charset="0"/>
                <a:ea typeface="Quattrocento" pitchFamily="34" charset="-122"/>
                <a:cs typeface="Quattrocento" pitchFamily="34" charset="-120"/>
              </a:rPr>
              <a:t>3</a:t>
            </a:r>
            <a:endParaRPr lang="en-US" sz="1863" dirty="0"/>
          </a:p>
        </p:txBody>
      </p:sp>
      <p:sp>
        <p:nvSpPr>
          <p:cNvPr id="17" name="Text 13"/>
          <p:cNvSpPr/>
          <p:nvPr/>
        </p:nvSpPr>
        <p:spPr>
          <a:xfrm>
            <a:off x="6617256" y="5273397"/>
            <a:ext cx="2418278" cy="246459"/>
          </a:xfrm>
          <a:prstGeom prst="rect">
            <a:avLst/>
          </a:prstGeom>
          <a:noFill/>
          <a:ln/>
        </p:spPr>
        <p:txBody>
          <a:bodyPr wrap="none" rtlCol="0" anchor="t"/>
          <a:lstStyle/>
          <a:p>
            <a:pPr marL="0" indent="0">
              <a:lnSpc>
                <a:spcPts val="1940"/>
              </a:lnSpc>
              <a:buNone/>
            </a:pPr>
            <a:r>
              <a:rPr lang="en-US" sz="1552" dirty="0">
                <a:solidFill>
                  <a:srgbClr val="F9EEE7"/>
                </a:solidFill>
                <a:latin typeface="Quattrocento" pitchFamily="34" charset="0"/>
                <a:ea typeface="Quattrocento" pitchFamily="34" charset="-122"/>
                <a:cs typeface="Quattrocento" pitchFamily="34" charset="-120"/>
              </a:rPr>
              <a:t>Meningkatkan Profitabilitas</a:t>
            </a:r>
            <a:endParaRPr lang="en-US" sz="1552" dirty="0"/>
          </a:p>
        </p:txBody>
      </p:sp>
      <p:sp>
        <p:nvSpPr>
          <p:cNvPr id="18" name="Text 14"/>
          <p:cNvSpPr/>
          <p:nvPr/>
        </p:nvSpPr>
        <p:spPr>
          <a:xfrm>
            <a:off x="6617256" y="5620345"/>
            <a:ext cx="3357443" cy="2144078"/>
          </a:xfrm>
          <a:prstGeom prst="rect">
            <a:avLst/>
          </a:prstGeom>
          <a:noFill/>
          <a:ln/>
        </p:spPr>
        <p:txBody>
          <a:bodyPr wrap="square" rtlCol="0" anchor="t"/>
          <a:lstStyle/>
          <a:p>
            <a:pPr marL="0" indent="0">
              <a:lnSpc>
                <a:spcPts val="2111"/>
              </a:lnSpc>
              <a:buNone/>
            </a:pPr>
            <a:r>
              <a:rPr lang="en-US" sz="1319" dirty="0">
                <a:solidFill>
                  <a:srgbClr val="F9EEE7"/>
                </a:solidFill>
                <a:latin typeface="Quattrocento" pitchFamily="34" charset="0"/>
                <a:ea typeface="Quattrocento" pitchFamily="34" charset="-122"/>
                <a:cs typeface="Quattrocento" pitchFamily="34" charset="-120"/>
              </a:rPr>
              <a:t>Pengelolaan keuangan yang efektif dapat membantu bisnis dalam meningkatkan profitabilitas. Dengan mengendalikan biaya, meningkatkan efisiensi operasional, dan memaksimalkan pendapatan, bisnis dapat mencapai margin keuntungan yang lebih tinggi dan meningkatkan kinerja finansial secara keseluruhan.</a:t>
            </a:r>
            <a:endParaRPr lang="en-US" sz="1319" dirty="0"/>
          </a:p>
        </p:txBody>
      </p:sp>
      <p:sp>
        <p:nvSpPr>
          <p:cNvPr id="19" name="Shape 15"/>
          <p:cNvSpPr/>
          <p:nvPr/>
        </p:nvSpPr>
        <p:spPr>
          <a:xfrm>
            <a:off x="10142220" y="5273397"/>
            <a:ext cx="376952" cy="376952"/>
          </a:xfrm>
          <a:prstGeom prst="roundRect">
            <a:avLst>
              <a:gd name="adj" fmla="val 6668"/>
            </a:avLst>
          </a:prstGeom>
          <a:solidFill>
            <a:srgbClr val="315251"/>
          </a:solidFill>
          <a:ln/>
        </p:spPr>
      </p:sp>
      <p:sp>
        <p:nvSpPr>
          <p:cNvPr id="20" name="Text 16"/>
          <p:cNvSpPr/>
          <p:nvPr/>
        </p:nvSpPr>
        <p:spPr>
          <a:xfrm>
            <a:off x="10270569" y="5343525"/>
            <a:ext cx="120134" cy="236577"/>
          </a:xfrm>
          <a:prstGeom prst="rect">
            <a:avLst/>
          </a:prstGeom>
          <a:noFill/>
          <a:ln/>
        </p:spPr>
        <p:txBody>
          <a:bodyPr wrap="none" rtlCol="0" anchor="t"/>
          <a:lstStyle/>
          <a:p>
            <a:pPr marL="0" indent="0" algn="ctr">
              <a:lnSpc>
                <a:spcPts val="1863"/>
              </a:lnSpc>
              <a:buNone/>
            </a:pPr>
            <a:r>
              <a:rPr lang="en-US" sz="1863" dirty="0">
                <a:solidFill>
                  <a:srgbClr val="F9EEE7"/>
                </a:solidFill>
                <a:latin typeface="Quattrocento" pitchFamily="34" charset="0"/>
                <a:ea typeface="Quattrocento" pitchFamily="34" charset="-122"/>
                <a:cs typeface="Quattrocento" pitchFamily="34" charset="-120"/>
              </a:rPr>
              <a:t>4</a:t>
            </a:r>
            <a:endParaRPr lang="en-US" sz="1863" dirty="0"/>
          </a:p>
        </p:txBody>
      </p:sp>
      <p:sp>
        <p:nvSpPr>
          <p:cNvPr id="21" name="Text 17"/>
          <p:cNvSpPr/>
          <p:nvPr/>
        </p:nvSpPr>
        <p:spPr>
          <a:xfrm>
            <a:off x="10686693" y="5273397"/>
            <a:ext cx="2529007" cy="246459"/>
          </a:xfrm>
          <a:prstGeom prst="rect">
            <a:avLst/>
          </a:prstGeom>
          <a:noFill/>
          <a:ln/>
        </p:spPr>
        <p:txBody>
          <a:bodyPr wrap="none" rtlCol="0" anchor="t"/>
          <a:lstStyle/>
          <a:p>
            <a:pPr marL="0" indent="0">
              <a:lnSpc>
                <a:spcPts val="1940"/>
              </a:lnSpc>
              <a:buNone/>
            </a:pPr>
            <a:r>
              <a:rPr lang="en-US" sz="1552" dirty="0">
                <a:solidFill>
                  <a:srgbClr val="F9EEE7"/>
                </a:solidFill>
                <a:latin typeface="Quattrocento" pitchFamily="34" charset="0"/>
                <a:ea typeface="Quattrocento" pitchFamily="34" charset="-122"/>
                <a:cs typeface="Quattrocento" pitchFamily="34" charset="-120"/>
              </a:rPr>
              <a:t>Memperkuat Posisi Finansial</a:t>
            </a:r>
            <a:endParaRPr lang="en-US" sz="1552" dirty="0"/>
          </a:p>
        </p:txBody>
      </p:sp>
      <p:sp>
        <p:nvSpPr>
          <p:cNvPr id="22" name="Text 18"/>
          <p:cNvSpPr/>
          <p:nvPr/>
        </p:nvSpPr>
        <p:spPr>
          <a:xfrm>
            <a:off x="10686693" y="5620345"/>
            <a:ext cx="3357443" cy="1876068"/>
          </a:xfrm>
          <a:prstGeom prst="rect">
            <a:avLst/>
          </a:prstGeom>
          <a:noFill/>
          <a:ln/>
        </p:spPr>
        <p:txBody>
          <a:bodyPr wrap="square" rtlCol="0" anchor="t"/>
          <a:lstStyle/>
          <a:p>
            <a:pPr marL="0" indent="0">
              <a:lnSpc>
                <a:spcPts val="2111"/>
              </a:lnSpc>
              <a:buNone/>
            </a:pPr>
            <a:r>
              <a:rPr lang="en-US" sz="1319" dirty="0">
                <a:solidFill>
                  <a:srgbClr val="F9EEE7"/>
                </a:solidFill>
                <a:latin typeface="Quattrocento" pitchFamily="34" charset="0"/>
                <a:ea typeface="Quattrocento" pitchFamily="34" charset="-122"/>
                <a:cs typeface="Quattrocento" pitchFamily="34" charset="-120"/>
              </a:rPr>
              <a:t>Pengelolaan keuangan yang baik juga berperan penting dalam memperkuat posisi finansial bisnis. Dengan menjaga likuiditas, mengelola utang dengan bijak, dan membangun cadangan dana, bisnis dapat menghadapi tantangan ekonomi dan risiko bisnis dengan lebih baik.</a:t>
            </a:r>
            <a:endParaRPr lang="en-US" sz="131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09550" y="3208973"/>
            <a:ext cx="5067181" cy="1811536"/>
          </a:xfrm>
          <a:prstGeom prst="rect">
            <a:avLst/>
          </a:prstGeom>
        </p:spPr>
      </p:pic>
      <p:sp>
        <p:nvSpPr>
          <p:cNvPr id="6" name="Text 2"/>
          <p:cNvSpPr/>
          <p:nvPr/>
        </p:nvSpPr>
        <p:spPr>
          <a:xfrm>
            <a:off x="6072783" y="1346240"/>
            <a:ext cx="6930747" cy="492681"/>
          </a:xfrm>
          <a:prstGeom prst="rect">
            <a:avLst/>
          </a:prstGeom>
          <a:noFill/>
          <a:ln/>
        </p:spPr>
        <p:txBody>
          <a:bodyPr wrap="none" rtlCol="0" anchor="t"/>
          <a:lstStyle/>
          <a:p>
            <a:pPr marL="0" indent="0">
              <a:lnSpc>
                <a:spcPts val="3881"/>
              </a:lnSpc>
              <a:buNone/>
            </a:pPr>
            <a:r>
              <a:rPr lang="en-US" sz="3105" dirty="0">
                <a:solidFill>
                  <a:srgbClr val="FFD9BE"/>
                </a:solidFill>
                <a:latin typeface="Quattrocento" pitchFamily="34" charset="0"/>
                <a:ea typeface="Quattrocento" pitchFamily="34" charset="-122"/>
                <a:cs typeface="Quattrocento" pitchFamily="34" charset="-120"/>
              </a:rPr>
              <a:t>Menyusun Anggaran Bisnis yang Efektif</a:t>
            </a:r>
            <a:endParaRPr lang="en-US" sz="3105" dirty="0"/>
          </a:p>
        </p:txBody>
      </p:sp>
      <p:sp>
        <p:nvSpPr>
          <p:cNvPr id="7" name="Shape 3"/>
          <p:cNvSpPr/>
          <p:nvPr/>
        </p:nvSpPr>
        <p:spPr>
          <a:xfrm>
            <a:off x="6312694" y="2090261"/>
            <a:ext cx="22860" cy="4793099"/>
          </a:xfrm>
          <a:prstGeom prst="roundRect">
            <a:avLst>
              <a:gd name="adj" fmla="val 109952"/>
            </a:avLst>
          </a:prstGeom>
          <a:solidFill>
            <a:srgbClr val="4A6B6A"/>
          </a:solidFill>
          <a:ln/>
        </p:spPr>
      </p:sp>
      <p:sp>
        <p:nvSpPr>
          <p:cNvPr id="8" name="Shape 4"/>
          <p:cNvSpPr/>
          <p:nvPr/>
        </p:nvSpPr>
        <p:spPr>
          <a:xfrm>
            <a:off x="6489740" y="2455783"/>
            <a:ext cx="586383" cy="22860"/>
          </a:xfrm>
          <a:prstGeom prst="roundRect">
            <a:avLst>
              <a:gd name="adj" fmla="val 109952"/>
            </a:avLst>
          </a:prstGeom>
          <a:solidFill>
            <a:srgbClr val="4A6B6A"/>
          </a:solidFill>
          <a:ln/>
        </p:spPr>
      </p:sp>
      <p:sp>
        <p:nvSpPr>
          <p:cNvPr id="9" name="Shape 5"/>
          <p:cNvSpPr/>
          <p:nvPr/>
        </p:nvSpPr>
        <p:spPr>
          <a:xfrm>
            <a:off x="6135648" y="2278737"/>
            <a:ext cx="376952" cy="376952"/>
          </a:xfrm>
          <a:prstGeom prst="roundRect">
            <a:avLst>
              <a:gd name="adj" fmla="val 6668"/>
            </a:avLst>
          </a:prstGeom>
          <a:solidFill>
            <a:srgbClr val="315251"/>
          </a:solidFill>
          <a:ln/>
        </p:spPr>
      </p:sp>
      <p:sp>
        <p:nvSpPr>
          <p:cNvPr id="10" name="Text 6"/>
          <p:cNvSpPr/>
          <p:nvPr/>
        </p:nvSpPr>
        <p:spPr>
          <a:xfrm>
            <a:off x="6282214" y="2348865"/>
            <a:ext cx="83820" cy="236577"/>
          </a:xfrm>
          <a:prstGeom prst="rect">
            <a:avLst/>
          </a:prstGeom>
          <a:noFill/>
          <a:ln/>
        </p:spPr>
        <p:txBody>
          <a:bodyPr wrap="none" rtlCol="0" anchor="t"/>
          <a:lstStyle/>
          <a:p>
            <a:pPr marL="0" indent="0" algn="ctr">
              <a:lnSpc>
                <a:spcPts val="1863"/>
              </a:lnSpc>
              <a:buNone/>
            </a:pPr>
            <a:r>
              <a:rPr lang="en-US" sz="1863" dirty="0">
                <a:solidFill>
                  <a:srgbClr val="F9EEE7"/>
                </a:solidFill>
                <a:latin typeface="Quattrocento" pitchFamily="34" charset="0"/>
                <a:ea typeface="Quattrocento" pitchFamily="34" charset="-122"/>
                <a:cs typeface="Quattrocento" pitchFamily="34" charset="-120"/>
              </a:rPr>
              <a:t>1</a:t>
            </a:r>
            <a:endParaRPr lang="en-US" sz="1863" dirty="0"/>
          </a:p>
        </p:txBody>
      </p:sp>
      <p:sp>
        <p:nvSpPr>
          <p:cNvPr id="11" name="Text 7"/>
          <p:cNvSpPr/>
          <p:nvPr/>
        </p:nvSpPr>
        <p:spPr>
          <a:xfrm>
            <a:off x="7245668" y="2257782"/>
            <a:ext cx="1971318" cy="246459"/>
          </a:xfrm>
          <a:prstGeom prst="rect">
            <a:avLst/>
          </a:prstGeom>
          <a:noFill/>
          <a:ln/>
        </p:spPr>
        <p:txBody>
          <a:bodyPr wrap="none" rtlCol="0" anchor="t"/>
          <a:lstStyle/>
          <a:p>
            <a:pPr marL="0" indent="0" algn="l">
              <a:lnSpc>
                <a:spcPts val="1940"/>
              </a:lnSpc>
              <a:buNone/>
            </a:pPr>
            <a:r>
              <a:rPr lang="en-US" sz="1552" dirty="0">
                <a:solidFill>
                  <a:srgbClr val="F9EEE7"/>
                </a:solidFill>
                <a:latin typeface="Quattrocento" pitchFamily="34" charset="0"/>
                <a:ea typeface="Quattrocento" pitchFamily="34" charset="-122"/>
                <a:cs typeface="Quattrocento" pitchFamily="34" charset="-120"/>
              </a:rPr>
              <a:t>Perencanaan</a:t>
            </a:r>
            <a:endParaRPr lang="en-US" sz="1552" dirty="0"/>
          </a:p>
        </p:txBody>
      </p:sp>
      <p:sp>
        <p:nvSpPr>
          <p:cNvPr id="12" name="Text 8"/>
          <p:cNvSpPr/>
          <p:nvPr/>
        </p:nvSpPr>
        <p:spPr>
          <a:xfrm>
            <a:off x="7245668" y="2604730"/>
            <a:ext cx="6798350" cy="804029"/>
          </a:xfrm>
          <a:prstGeom prst="rect">
            <a:avLst/>
          </a:prstGeom>
          <a:noFill/>
          <a:ln/>
        </p:spPr>
        <p:txBody>
          <a:bodyPr wrap="square" rtlCol="0" anchor="t"/>
          <a:lstStyle/>
          <a:p>
            <a:pPr marL="0" indent="0" algn="l">
              <a:lnSpc>
                <a:spcPts val="2111"/>
              </a:lnSpc>
              <a:buNone/>
            </a:pPr>
            <a:r>
              <a:rPr lang="en-US" sz="1319" dirty="0">
                <a:solidFill>
                  <a:srgbClr val="F9EEE7"/>
                </a:solidFill>
                <a:latin typeface="Quattrocento" pitchFamily="34" charset="0"/>
                <a:ea typeface="Quattrocento" pitchFamily="34" charset="-122"/>
                <a:cs typeface="Quattrocento" pitchFamily="34" charset="-120"/>
              </a:rPr>
              <a:t>Langkah pertama adalah menentukan tujuan finansial bisnis dalam jangka pendek dan jangka panjang. Kemudian, identifikasi semua sumber pendapatan dan estimasi biaya yang dibutuhkan untuk mencapai tujuan tersebut.</a:t>
            </a:r>
            <a:endParaRPr lang="en-US" sz="1319" dirty="0"/>
          </a:p>
        </p:txBody>
      </p:sp>
      <p:sp>
        <p:nvSpPr>
          <p:cNvPr id="13" name="Shape 9"/>
          <p:cNvSpPr/>
          <p:nvPr/>
        </p:nvSpPr>
        <p:spPr>
          <a:xfrm>
            <a:off x="6489740" y="4109323"/>
            <a:ext cx="586383" cy="22860"/>
          </a:xfrm>
          <a:prstGeom prst="roundRect">
            <a:avLst>
              <a:gd name="adj" fmla="val 109952"/>
            </a:avLst>
          </a:prstGeom>
          <a:solidFill>
            <a:srgbClr val="4A6B6A"/>
          </a:solidFill>
          <a:ln/>
        </p:spPr>
      </p:sp>
      <p:sp>
        <p:nvSpPr>
          <p:cNvPr id="14" name="Shape 10"/>
          <p:cNvSpPr/>
          <p:nvPr/>
        </p:nvSpPr>
        <p:spPr>
          <a:xfrm>
            <a:off x="6135648" y="3932277"/>
            <a:ext cx="376952" cy="376952"/>
          </a:xfrm>
          <a:prstGeom prst="roundRect">
            <a:avLst>
              <a:gd name="adj" fmla="val 6668"/>
            </a:avLst>
          </a:prstGeom>
          <a:solidFill>
            <a:srgbClr val="315251"/>
          </a:solidFill>
          <a:ln/>
        </p:spPr>
      </p:sp>
      <p:sp>
        <p:nvSpPr>
          <p:cNvPr id="15" name="Text 11"/>
          <p:cNvSpPr/>
          <p:nvPr/>
        </p:nvSpPr>
        <p:spPr>
          <a:xfrm>
            <a:off x="6260663" y="4002405"/>
            <a:ext cx="126802" cy="236577"/>
          </a:xfrm>
          <a:prstGeom prst="rect">
            <a:avLst/>
          </a:prstGeom>
          <a:noFill/>
          <a:ln/>
        </p:spPr>
        <p:txBody>
          <a:bodyPr wrap="none" rtlCol="0" anchor="t"/>
          <a:lstStyle/>
          <a:p>
            <a:pPr marL="0" indent="0" algn="ctr">
              <a:lnSpc>
                <a:spcPts val="1863"/>
              </a:lnSpc>
              <a:buNone/>
            </a:pPr>
            <a:r>
              <a:rPr lang="en-US" sz="1863" dirty="0">
                <a:solidFill>
                  <a:srgbClr val="F9EEE7"/>
                </a:solidFill>
                <a:latin typeface="Quattrocento" pitchFamily="34" charset="0"/>
                <a:ea typeface="Quattrocento" pitchFamily="34" charset="-122"/>
                <a:cs typeface="Quattrocento" pitchFamily="34" charset="-120"/>
              </a:rPr>
              <a:t>2</a:t>
            </a:r>
            <a:endParaRPr lang="en-US" sz="1863" dirty="0"/>
          </a:p>
        </p:txBody>
      </p:sp>
      <p:sp>
        <p:nvSpPr>
          <p:cNvPr id="16" name="Text 12"/>
          <p:cNvSpPr/>
          <p:nvPr/>
        </p:nvSpPr>
        <p:spPr>
          <a:xfrm>
            <a:off x="7245668" y="3911322"/>
            <a:ext cx="1971318" cy="246459"/>
          </a:xfrm>
          <a:prstGeom prst="rect">
            <a:avLst/>
          </a:prstGeom>
          <a:noFill/>
          <a:ln/>
        </p:spPr>
        <p:txBody>
          <a:bodyPr wrap="none" rtlCol="0" anchor="t"/>
          <a:lstStyle/>
          <a:p>
            <a:pPr marL="0" indent="0" algn="l">
              <a:lnSpc>
                <a:spcPts val="1940"/>
              </a:lnSpc>
              <a:buNone/>
            </a:pPr>
            <a:r>
              <a:rPr lang="en-US" sz="1552" dirty="0">
                <a:solidFill>
                  <a:srgbClr val="F9EEE7"/>
                </a:solidFill>
                <a:latin typeface="Quattrocento" pitchFamily="34" charset="0"/>
                <a:ea typeface="Quattrocento" pitchFamily="34" charset="-122"/>
                <a:cs typeface="Quattrocento" pitchFamily="34" charset="-120"/>
              </a:rPr>
              <a:t>Pemantauan</a:t>
            </a:r>
            <a:endParaRPr lang="en-US" sz="1552" dirty="0"/>
          </a:p>
        </p:txBody>
      </p:sp>
      <p:sp>
        <p:nvSpPr>
          <p:cNvPr id="17" name="Text 13"/>
          <p:cNvSpPr/>
          <p:nvPr/>
        </p:nvSpPr>
        <p:spPr>
          <a:xfrm>
            <a:off x="7245668" y="4258270"/>
            <a:ext cx="6798350" cy="804029"/>
          </a:xfrm>
          <a:prstGeom prst="rect">
            <a:avLst/>
          </a:prstGeom>
          <a:noFill/>
          <a:ln/>
        </p:spPr>
        <p:txBody>
          <a:bodyPr wrap="square" rtlCol="0" anchor="t"/>
          <a:lstStyle/>
          <a:p>
            <a:pPr marL="0" indent="0" algn="l">
              <a:lnSpc>
                <a:spcPts val="2111"/>
              </a:lnSpc>
              <a:buNone/>
            </a:pPr>
            <a:r>
              <a:rPr lang="en-US" sz="1319" dirty="0">
                <a:solidFill>
                  <a:srgbClr val="F9EEE7"/>
                </a:solidFill>
                <a:latin typeface="Quattrocento" pitchFamily="34" charset="0"/>
                <a:ea typeface="Quattrocento" pitchFamily="34" charset="-122"/>
                <a:cs typeface="Quattrocento" pitchFamily="34" charset="-120"/>
              </a:rPr>
              <a:t>Setelah anggaran disusun, perlu dilakukan pemantauan secara berkala untuk memastikan bahwa pengeluaran sesuai dengan rencana. Catat semua transaksi dan bandingkan dengan anggaran yang telah dibuat.</a:t>
            </a:r>
            <a:endParaRPr lang="en-US" sz="1319" dirty="0"/>
          </a:p>
        </p:txBody>
      </p:sp>
      <p:sp>
        <p:nvSpPr>
          <p:cNvPr id="18" name="Shape 14"/>
          <p:cNvSpPr/>
          <p:nvPr/>
        </p:nvSpPr>
        <p:spPr>
          <a:xfrm>
            <a:off x="6489740" y="5762863"/>
            <a:ext cx="586383" cy="22860"/>
          </a:xfrm>
          <a:prstGeom prst="roundRect">
            <a:avLst>
              <a:gd name="adj" fmla="val 109952"/>
            </a:avLst>
          </a:prstGeom>
          <a:solidFill>
            <a:srgbClr val="4A6B6A"/>
          </a:solidFill>
          <a:ln/>
        </p:spPr>
      </p:sp>
      <p:sp>
        <p:nvSpPr>
          <p:cNvPr id="19" name="Shape 15"/>
          <p:cNvSpPr/>
          <p:nvPr/>
        </p:nvSpPr>
        <p:spPr>
          <a:xfrm>
            <a:off x="6135648" y="5585817"/>
            <a:ext cx="376952" cy="376952"/>
          </a:xfrm>
          <a:prstGeom prst="roundRect">
            <a:avLst>
              <a:gd name="adj" fmla="val 6668"/>
            </a:avLst>
          </a:prstGeom>
          <a:solidFill>
            <a:srgbClr val="315251"/>
          </a:solidFill>
          <a:ln/>
        </p:spPr>
      </p:sp>
      <p:sp>
        <p:nvSpPr>
          <p:cNvPr id="20" name="Text 16"/>
          <p:cNvSpPr/>
          <p:nvPr/>
        </p:nvSpPr>
        <p:spPr>
          <a:xfrm>
            <a:off x="6259711" y="5655945"/>
            <a:ext cx="128707" cy="236577"/>
          </a:xfrm>
          <a:prstGeom prst="rect">
            <a:avLst/>
          </a:prstGeom>
          <a:noFill/>
          <a:ln/>
        </p:spPr>
        <p:txBody>
          <a:bodyPr wrap="none" rtlCol="0" anchor="t"/>
          <a:lstStyle/>
          <a:p>
            <a:pPr marL="0" indent="0" algn="ctr">
              <a:lnSpc>
                <a:spcPts val="1863"/>
              </a:lnSpc>
              <a:buNone/>
            </a:pPr>
            <a:r>
              <a:rPr lang="en-US" sz="1863" dirty="0">
                <a:solidFill>
                  <a:srgbClr val="F9EEE7"/>
                </a:solidFill>
                <a:latin typeface="Quattrocento" pitchFamily="34" charset="0"/>
                <a:ea typeface="Quattrocento" pitchFamily="34" charset="-122"/>
                <a:cs typeface="Quattrocento" pitchFamily="34" charset="-120"/>
              </a:rPr>
              <a:t>3</a:t>
            </a:r>
            <a:endParaRPr lang="en-US" sz="1863" dirty="0"/>
          </a:p>
        </p:txBody>
      </p:sp>
      <p:sp>
        <p:nvSpPr>
          <p:cNvPr id="21" name="Text 17"/>
          <p:cNvSpPr/>
          <p:nvPr/>
        </p:nvSpPr>
        <p:spPr>
          <a:xfrm>
            <a:off x="7245668" y="5564862"/>
            <a:ext cx="2253258" cy="246459"/>
          </a:xfrm>
          <a:prstGeom prst="rect">
            <a:avLst/>
          </a:prstGeom>
          <a:noFill/>
          <a:ln/>
        </p:spPr>
        <p:txBody>
          <a:bodyPr wrap="none" rtlCol="0" anchor="t"/>
          <a:lstStyle/>
          <a:p>
            <a:pPr marL="0" indent="0" algn="l">
              <a:lnSpc>
                <a:spcPts val="1940"/>
              </a:lnSpc>
              <a:buNone/>
            </a:pPr>
            <a:r>
              <a:rPr lang="en-US" sz="1552" dirty="0">
                <a:solidFill>
                  <a:srgbClr val="F9EEE7"/>
                </a:solidFill>
                <a:latin typeface="Quattrocento" pitchFamily="34" charset="0"/>
                <a:ea typeface="Quattrocento" pitchFamily="34" charset="-122"/>
                <a:cs typeface="Quattrocento" pitchFamily="34" charset="-120"/>
              </a:rPr>
              <a:t>Evaluasi dan Penyesuaian</a:t>
            </a:r>
            <a:endParaRPr lang="en-US" sz="1552" dirty="0"/>
          </a:p>
        </p:txBody>
      </p:sp>
      <p:sp>
        <p:nvSpPr>
          <p:cNvPr id="22" name="Text 18"/>
          <p:cNvSpPr/>
          <p:nvPr/>
        </p:nvSpPr>
        <p:spPr>
          <a:xfrm>
            <a:off x="7245668" y="5911810"/>
            <a:ext cx="6798350" cy="804029"/>
          </a:xfrm>
          <a:prstGeom prst="rect">
            <a:avLst/>
          </a:prstGeom>
          <a:noFill/>
          <a:ln/>
        </p:spPr>
        <p:txBody>
          <a:bodyPr wrap="square" rtlCol="0" anchor="t"/>
          <a:lstStyle/>
          <a:p>
            <a:pPr marL="0" indent="0" algn="l">
              <a:lnSpc>
                <a:spcPts val="2111"/>
              </a:lnSpc>
              <a:buNone/>
            </a:pPr>
            <a:r>
              <a:rPr lang="en-US" sz="1319" dirty="0">
                <a:solidFill>
                  <a:srgbClr val="F9EEE7"/>
                </a:solidFill>
                <a:latin typeface="Quattrocento" pitchFamily="34" charset="0"/>
                <a:ea typeface="Quattrocento" pitchFamily="34" charset="-122"/>
                <a:cs typeface="Quattrocento" pitchFamily="34" charset="-120"/>
              </a:rPr>
              <a:t>Lakukan evaluasi secara berkala untuk melihat efektivitas anggaran yang dibuat. Jika terjadi penyimpangan signifikan, lakukan penyesuaian terhadap anggaran agar tetap relevan dengan kondisi terkini.</a:t>
            </a:r>
            <a:endParaRPr lang="en-US" sz="131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99204" y="2487454"/>
            <a:ext cx="4887873" cy="3254573"/>
          </a:xfrm>
          <a:prstGeom prst="rect">
            <a:avLst/>
          </a:prstGeom>
        </p:spPr>
      </p:pic>
      <p:sp>
        <p:nvSpPr>
          <p:cNvPr id="6" name="Text 2"/>
          <p:cNvSpPr/>
          <p:nvPr/>
        </p:nvSpPr>
        <p:spPr>
          <a:xfrm>
            <a:off x="6324124" y="1510070"/>
            <a:ext cx="7468553" cy="1408033"/>
          </a:xfrm>
          <a:prstGeom prst="rect">
            <a:avLst/>
          </a:prstGeom>
          <a:noFill/>
          <a:ln/>
        </p:spPr>
        <p:txBody>
          <a:bodyPr wrap="square" rtlCol="0" anchor="t"/>
          <a:lstStyle/>
          <a:p>
            <a:pPr marL="0" indent="0">
              <a:lnSpc>
                <a:spcPts val="5544"/>
              </a:lnSpc>
              <a:buNone/>
            </a:pPr>
            <a:r>
              <a:rPr lang="en-US" sz="4435" dirty="0">
                <a:solidFill>
                  <a:srgbClr val="FFD9BE"/>
                </a:solidFill>
                <a:latin typeface="Quattrocento" pitchFamily="34" charset="0"/>
                <a:ea typeface="Quattrocento" pitchFamily="34" charset="-122"/>
                <a:cs typeface="Quattrocento" pitchFamily="34" charset="-120"/>
              </a:rPr>
              <a:t>Mencatat Arus Kas dengan Teliti</a:t>
            </a:r>
            <a:endParaRPr lang="en-US" sz="4435" dirty="0"/>
          </a:p>
        </p:txBody>
      </p:sp>
      <p:sp>
        <p:nvSpPr>
          <p:cNvPr id="7" name="Shape 3"/>
          <p:cNvSpPr/>
          <p:nvPr/>
        </p:nvSpPr>
        <p:spPr>
          <a:xfrm>
            <a:off x="6324124" y="3277076"/>
            <a:ext cx="7468553" cy="3442454"/>
          </a:xfrm>
          <a:prstGeom prst="roundRect">
            <a:avLst>
              <a:gd name="adj" fmla="val 1043"/>
            </a:avLst>
          </a:prstGeom>
          <a:noFill/>
          <a:ln w="7620">
            <a:solidFill>
              <a:srgbClr val="FFFFFF">
                <a:alpha val="24000"/>
              </a:srgbClr>
            </a:solidFill>
            <a:prstDash val="solid"/>
          </a:ln>
        </p:spPr>
      </p:sp>
      <p:sp>
        <p:nvSpPr>
          <p:cNvPr id="8" name="Shape 4"/>
          <p:cNvSpPr/>
          <p:nvPr/>
        </p:nvSpPr>
        <p:spPr>
          <a:xfrm>
            <a:off x="6331744" y="3284696"/>
            <a:ext cx="7453312" cy="685443"/>
          </a:xfrm>
          <a:prstGeom prst="rect">
            <a:avLst/>
          </a:prstGeom>
          <a:solidFill>
            <a:srgbClr val="FFFFFF">
              <a:alpha val="4000"/>
            </a:srgbClr>
          </a:solidFill>
          <a:ln/>
        </p:spPr>
      </p:sp>
      <p:sp>
        <p:nvSpPr>
          <p:cNvPr id="9" name="Text 5"/>
          <p:cNvSpPr/>
          <p:nvPr/>
        </p:nvSpPr>
        <p:spPr>
          <a:xfrm>
            <a:off x="6571059" y="3435906"/>
            <a:ext cx="3244215" cy="383024"/>
          </a:xfrm>
          <a:prstGeom prst="rect">
            <a:avLst/>
          </a:prstGeom>
          <a:noFill/>
          <a:ln/>
        </p:spPr>
        <p:txBody>
          <a:bodyPr wrap="non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Penerimaan Kas</a:t>
            </a:r>
            <a:endParaRPr lang="en-US" sz="1885" dirty="0"/>
          </a:p>
        </p:txBody>
      </p:sp>
      <p:sp>
        <p:nvSpPr>
          <p:cNvPr id="10" name="Text 6"/>
          <p:cNvSpPr/>
          <p:nvPr/>
        </p:nvSpPr>
        <p:spPr>
          <a:xfrm>
            <a:off x="10301526" y="3435906"/>
            <a:ext cx="3244215" cy="383024"/>
          </a:xfrm>
          <a:prstGeom prst="rect">
            <a:avLst/>
          </a:prstGeom>
          <a:noFill/>
          <a:ln/>
        </p:spPr>
        <p:txBody>
          <a:bodyPr wrap="non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Pengeluaran Kas</a:t>
            </a:r>
            <a:endParaRPr lang="en-US" sz="1885" dirty="0"/>
          </a:p>
        </p:txBody>
      </p:sp>
      <p:sp>
        <p:nvSpPr>
          <p:cNvPr id="11" name="Shape 7"/>
          <p:cNvSpPr/>
          <p:nvPr/>
        </p:nvSpPr>
        <p:spPr>
          <a:xfrm>
            <a:off x="6331744" y="3970139"/>
            <a:ext cx="7453312" cy="685443"/>
          </a:xfrm>
          <a:prstGeom prst="rect">
            <a:avLst/>
          </a:prstGeom>
          <a:solidFill>
            <a:srgbClr val="000000">
              <a:alpha val="4000"/>
            </a:srgbClr>
          </a:solidFill>
          <a:ln/>
        </p:spPr>
      </p:sp>
      <p:sp>
        <p:nvSpPr>
          <p:cNvPr id="12" name="Text 8"/>
          <p:cNvSpPr/>
          <p:nvPr/>
        </p:nvSpPr>
        <p:spPr>
          <a:xfrm>
            <a:off x="6571059" y="4121348"/>
            <a:ext cx="3244215" cy="383024"/>
          </a:xfrm>
          <a:prstGeom prst="rect">
            <a:avLst/>
          </a:prstGeom>
          <a:noFill/>
          <a:ln/>
        </p:spPr>
        <p:txBody>
          <a:bodyPr wrap="non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Penjualan Produk/Jasa</a:t>
            </a:r>
            <a:endParaRPr lang="en-US" sz="1885" dirty="0"/>
          </a:p>
        </p:txBody>
      </p:sp>
      <p:sp>
        <p:nvSpPr>
          <p:cNvPr id="13" name="Text 9"/>
          <p:cNvSpPr/>
          <p:nvPr/>
        </p:nvSpPr>
        <p:spPr>
          <a:xfrm>
            <a:off x="10301526" y="4121348"/>
            <a:ext cx="3244215" cy="383024"/>
          </a:xfrm>
          <a:prstGeom prst="rect">
            <a:avLst/>
          </a:prstGeom>
          <a:noFill/>
          <a:ln/>
        </p:spPr>
        <p:txBody>
          <a:bodyPr wrap="non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Pembelian Barang/Jasa</a:t>
            </a:r>
            <a:endParaRPr lang="en-US" sz="1885" dirty="0"/>
          </a:p>
        </p:txBody>
      </p:sp>
      <p:sp>
        <p:nvSpPr>
          <p:cNvPr id="14" name="Shape 10"/>
          <p:cNvSpPr/>
          <p:nvPr/>
        </p:nvSpPr>
        <p:spPr>
          <a:xfrm>
            <a:off x="6331744" y="4655582"/>
            <a:ext cx="7453312" cy="685443"/>
          </a:xfrm>
          <a:prstGeom prst="rect">
            <a:avLst/>
          </a:prstGeom>
          <a:solidFill>
            <a:srgbClr val="FFFFFF">
              <a:alpha val="4000"/>
            </a:srgbClr>
          </a:solidFill>
          <a:ln/>
        </p:spPr>
      </p:sp>
      <p:sp>
        <p:nvSpPr>
          <p:cNvPr id="15" name="Text 11"/>
          <p:cNvSpPr/>
          <p:nvPr/>
        </p:nvSpPr>
        <p:spPr>
          <a:xfrm>
            <a:off x="6571059" y="4806791"/>
            <a:ext cx="3244215" cy="383024"/>
          </a:xfrm>
          <a:prstGeom prst="rect">
            <a:avLst/>
          </a:prstGeom>
          <a:noFill/>
          <a:ln/>
        </p:spPr>
        <p:txBody>
          <a:bodyPr wrap="non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Penerimaan Piutang</a:t>
            </a:r>
            <a:endParaRPr lang="en-US" sz="1885" dirty="0"/>
          </a:p>
        </p:txBody>
      </p:sp>
      <p:sp>
        <p:nvSpPr>
          <p:cNvPr id="16" name="Text 12"/>
          <p:cNvSpPr/>
          <p:nvPr/>
        </p:nvSpPr>
        <p:spPr>
          <a:xfrm>
            <a:off x="10301526" y="4806791"/>
            <a:ext cx="3244215" cy="383024"/>
          </a:xfrm>
          <a:prstGeom prst="rect">
            <a:avLst/>
          </a:prstGeom>
          <a:noFill/>
          <a:ln/>
        </p:spPr>
        <p:txBody>
          <a:bodyPr wrap="non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Pembayaran Utang</a:t>
            </a:r>
            <a:endParaRPr lang="en-US" sz="1885" dirty="0"/>
          </a:p>
        </p:txBody>
      </p:sp>
      <p:sp>
        <p:nvSpPr>
          <p:cNvPr id="17" name="Shape 13"/>
          <p:cNvSpPr/>
          <p:nvPr/>
        </p:nvSpPr>
        <p:spPr>
          <a:xfrm>
            <a:off x="6331744" y="5341025"/>
            <a:ext cx="7453312" cy="685443"/>
          </a:xfrm>
          <a:prstGeom prst="rect">
            <a:avLst/>
          </a:prstGeom>
          <a:solidFill>
            <a:srgbClr val="000000">
              <a:alpha val="4000"/>
            </a:srgbClr>
          </a:solidFill>
          <a:ln/>
        </p:spPr>
      </p:sp>
      <p:sp>
        <p:nvSpPr>
          <p:cNvPr id="18" name="Text 14"/>
          <p:cNvSpPr/>
          <p:nvPr/>
        </p:nvSpPr>
        <p:spPr>
          <a:xfrm>
            <a:off x="6571059" y="5492234"/>
            <a:ext cx="3244215" cy="383024"/>
          </a:xfrm>
          <a:prstGeom prst="rect">
            <a:avLst/>
          </a:prstGeom>
          <a:noFill/>
          <a:ln/>
        </p:spPr>
        <p:txBody>
          <a:bodyPr wrap="non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Penjualan Aset</a:t>
            </a:r>
            <a:endParaRPr lang="en-US" sz="1885" dirty="0"/>
          </a:p>
        </p:txBody>
      </p:sp>
      <p:sp>
        <p:nvSpPr>
          <p:cNvPr id="19" name="Text 15"/>
          <p:cNvSpPr/>
          <p:nvPr/>
        </p:nvSpPr>
        <p:spPr>
          <a:xfrm>
            <a:off x="10301526" y="5492234"/>
            <a:ext cx="3244215" cy="383024"/>
          </a:xfrm>
          <a:prstGeom prst="rect">
            <a:avLst/>
          </a:prstGeom>
          <a:noFill/>
          <a:ln/>
        </p:spPr>
        <p:txBody>
          <a:bodyPr wrap="non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Pengeluaran Operasional</a:t>
            </a:r>
            <a:endParaRPr lang="en-US" sz="1885" dirty="0"/>
          </a:p>
        </p:txBody>
      </p:sp>
      <p:sp>
        <p:nvSpPr>
          <p:cNvPr id="20" name="Shape 16"/>
          <p:cNvSpPr/>
          <p:nvPr/>
        </p:nvSpPr>
        <p:spPr>
          <a:xfrm>
            <a:off x="6331744" y="6026468"/>
            <a:ext cx="7453312" cy="685443"/>
          </a:xfrm>
          <a:prstGeom prst="rect">
            <a:avLst/>
          </a:prstGeom>
          <a:solidFill>
            <a:srgbClr val="FFFFFF">
              <a:alpha val="4000"/>
            </a:srgbClr>
          </a:solidFill>
          <a:ln/>
        </p:spPr>
      </p:sp>
      <p:sp>
        <p:nvSpPr>
          <p:cNvPr id="21" name="Text 17"/>
          <p:cNvSpPr/>
          <p:nvPr/>
        </p:nvSpPr>
        <p:spPr>
          <a:xfrm>
            <a:off x="6571059" y="6177677"/>
            <a:ext cx="3244215" cy="383024"/>
          </a:xfrm>
          <a:prstGeom prst="rect">
            <a:avLst/>
          </a:prstGeom>
          <a:noFill/>
          <a:ln/>
        </p:spPr>
        <p:txBody>
          <a:bodyPr wrap="non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Pendapatan Lainnya</a:t>
            </a:r>
            <a:endParaRPr lang="en-US" sz="1885" dirty="0"/>
          </a:p>
        </p:txBody>
      </p:sp>
      <p:sp>
        <p:nvSpPr>
          <p:cNvPr id="22" name="Text 18"/>
          <p:cNvSpPr/>
          <p:nvPr/>
        </p:nvSpPr>
        <p:spPr>
          <a:xfrm>
            <a:off x="10301526" y="6177677"/>
            <a:ext cx="3244215" cy="383024"/>
          </a:xfrm>
          <a:prstGeom prst="rect">
            <a:avLst/>
          </a:prstGeom>
          <a:noFill/>
          <a:ln/>
        </p:spPr>
        <p:txBody>
          <a:bodyPr wrap="non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Investasi</a:t>
            </a:r>
            <a:endParaRPr lang="en-US" sz="188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
        <p:nvSpPr>
          <p:cNvPr id="4" name="Text 2"/>
          <p:cNvSpPr/>
          <p:nvPr/>
        </p:nvSpPr>
        <p:spPr>
          <a:xfrm>
            <a:off x="837724" y="1504355"/>
            <a:ext cx="11033046" cy="704017"/>
          </a:xfrm>
          <a:prstGeom prst="rect">
            <a:avLst/>
          </a:prstGeom>
          <a:noFill/>
          <a:ln/>
        </p:spPr>
        <p:txBody>
          <a:bodyPr wrap="none" rtlCol="0" anchor="t"/>
          <a:lstStyle/>
          <a:p>
            <a:pPr marL="0" indent="0">
              <a:lnSpc>
                <a:spcPts val="5544"/>
              </a:lnSpc>
              <a:buNone/>
            </a:pPr>
            <a:r>
              <a:rPr lang="en-US" sz="4435" dirty="0">
                <a:solidFill>
                  <a:srgbClr val="FFD9BE"/>
                </a:solidFill>
                <a:latin typeface="Quattrocento" pitchFamily="34" charset="0"/>
                <a:ea typeface="Quattrocento" pitchFamily="34" charset="-122"/>
                <a:cs typeface="Quattrocento" pitchFamily="34" charset="-120"/>
              </a:rPr>
              <a:t>Mengelola Piutang dan Utang Secara Efisien</a:t>
            </a:r>
            <a:endParaRPr lang="en-US" sz="4435" dirty="0"/>
          </a:p>
        </p:txBody>
      </p:sp>
      <p:sp>
        <p:nvSpPr>
          <p:cNvPr id="5" name="Text 3"/>
          <p:cNvSpPr/>
          <p:nvPr/>
        </p:nvSpPr>
        <p:spPr>
          <a:xfrm>
            <a:off x="837724" y="2806660"/>
            <a:ext cx="2816185" cy="351949"/>
          </a:xfrm>
          <a:prstGeom prst="rect">
            <a:avLst/>
          </a:prstGeom>
          <a:noFill/>
          <a:ln/>
        </p:spPr>
        <p:txBody>
          <a:bodyPr wrap="none" rtlCol="0" anchor="t"/>
          <a:lstStyle/>
          <a:p>
            <a:pPr marL="0" indent="0">
              <a:lnSpc>
                <a:spcPts val="2772"/>
              </a:lnSpc>
              <a:buNone/>
            </a:pPr>
            <a:r>
              <a:rPr lang="en-US" sz="2218" dirty="0">
                <a:solidFill>
                  <a:srgbClr val="FFD9BE"/>
                </a:solidFill>
                <a:latin typeface="Quattrocento" pitchFamily="34" charset="0"/>
                <a:ea typeface="Quattrocento" pitchFamily="34" charset="-122"/>
                <a:cs typeface="Quattrocento" pitchFamily="34" charset="-120"/>
              </a:rPr>
              <a:t>Piutang</a:t>
            </a:r>
            <a:endParaRPr lang="en-US" sz="2218" dirty="0"/>
          </a:p>
        </p:txBody>
      </p:sp>
      <p:sp>
        <p:nvSpPr>
          <p:cNvPr id="6" name="Text 4"/>
          <p:cNvSpPr/>
          <p:nvPr/>
        </p:nvSpPr>
        <p:spPr>
          <a:xfrm>
            <a:off x="837724" y="3397925"/>
            <a:ext cx="6185535" cy="383024"/>
          </a:xfrm>
          <a:prstGeom prst="rect">
            <a:avLst/>
          </a:prstGeom>
          <a:noFill/>
          <a:ln/>
        </p:spPr>
        <p:txBody>
          <a:bodyPr wrap="non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Menerapkan sistem penagihan yang jelas dan terstruktur.</a:t>
            </a:r>
            <a:endParaRPr lang="en-US" sz="1885" dirty="0"/>
          </a:p>
        </p:txBody>
      </p:sp>
      <p:sp>
        <p:nvSpPr>
          <p:cNvPr id="7" name="Text 5"/>
          <p:cNvSpPr/>
          <p:nvPr/>
        </p:nvSpPr>
        <p:spPr>
          <a:xfrm>
            <a:off x="837724" y="3996333"/>
            <a:ext cx="6185535" cy="383024"/>
          </a:xfrm>
          <a:prstGeom prst="rect">
            <a:avLst/>
          </a:prstGeom>
          <a:noFill/>
          <a:ln/>
        </p:spPr>
        <p:txBody>
          <a:bodyPr wrap="non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Memberikan insentif pembayaran tepat waktu.</a:t>
            </a:r>
            <a:endParaRPr lang="en-US" sz="1885" dirty="0"/>
          </a:p>
        </p:txBody>
      </p:sp>
      <p:sp>
        <p:nvSpPr>
          <p:cNvPr id="8" name="Text 6"/>
          <p:cNvSpPr/>
          <p:nvPr/>
        </p:nvSpPr>
        <p:spPr>
          <a:xfrm>
            <a:off x="837724" y="4594741"/>
            <a:ext cx="6185535" cy="766048"/>
          </a:xfrm>
          <a:prstGeom prst="rect">
            <a:avLst/>
          </a:prstGeom>
          <a:noFill/>
          <a:ln/>
        </p:spPr>
        <p:txBody>
          <a:bodyPr wrap="squar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Melakukan analisis piutang untuk mengidentifikasi risiko kredit.</a:t>
            </a:r>
            <a:endParaRPr lang="en-US" sz="1885" dirty="0"/>
          </a:p>
        </p:txBody>
      </p:sp>
      <p:sp>
        <p:nvSpPr>
          <p:cNvPr id="9" name="Text 7"/>
          <p:cNvSpPr/>
          <p:nvPr/>
        </p:nvSpPr>
        <p:spPr>
          <a:xfrm>
            <a:off x="7614761" y="2806660"/>
            <a:ext cx="2816185" cy="351949"/>
          </a:xfrm>
          <a:prstGeom prst="rect">
            <a:avLst/>
          </a:prstGeom>
          <a:noFill/>
          <a:ln/>
        </p:spPr>
        <p:txBody>
          <a:bodyPr wrap="none" rtlCol="0" anchor="t"/>
          <a:lstStyle/>
          <a:p>
            <a:pPr marL="0" indent="0">
              <a:lnSpc>
                <a:spcPts val="2772"/>
              </a:lnSpc>
              <a:buNone/>
            </a:pPr>
            <a:r>
              <a:rPr lang="en-US" sz="2218" dirty="0">
                <a:solidFill>
                  <a:srgbClr val="FFD9BE"/>
                </a:solidFill>
                <a:latin typeface="Quattrocento" pitchFamily="34" charset="0"/>
                <a:ea typeface="Quattrocento" pitchFamily="34" charset="-122"/>
                <a:cs typeface="Quattrocento" pitchFamily="34" charset="-120"/>
              </a:rPr>
              <a:t>Utang</a:t>
            </a:r>
            <a:endParaRPr lang="en-US" sz="2218" dirty="0"/>
          </a:p>
        </p:txBody>
      </p:sp>
      <p:sp>
        <p:nvSpPr>
          <p:cNvPr id="10" name="Text 8"/>
          <p:cNvSpPr/>
          <p:nvPr/>
        </p:nvSpPr>
        <p:spPr>
          <a:xfrm>
            <a:off x="7614761" y="3397925"/>
            <a:ext cx="6185535" cy="766048"/>
          </a:xfrm>
          <a:prstGeom prst="rect">
            <a:avLst/>
          </a:prstGeom>
          <a:noFill/>
          <a:ln/>
        </p:spPr>
        <p:txBody>
          <a:bodyPr wrap="squar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Memilih sumber pendanaan yang tepat dan sesuai dengan kebutuhan bisnis.</a:t>
            </a:r>
            <a:endParaRPr lang="en-US" sz="1885" dirty="0"/>
          </a:p>
        </p:txBody>
      </p:sp>
      <p:sp>
        <p:nvSpPr>
          <p:cNvPr id="11" name="Text 9"/>
          <p:cNvSpPr/>
          <p:nvPr/>
        </p:nvSpPr>
        <p:spPr>
          <a:xfrm>
            <a:off x="7614761" y="4379357"/>
            <a:ext cx="6185535" cy="1149072"/>
          </a:xfrm>
          <a:prstGeom prst="rect">
            <a:avLst/>
          </a:prstGeom>
          <a:noFill/>
          <a:ln/>
        </p:spPr>
        <p:txBody>
          <a:bodyPr wrap="squar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Melakukan negosiasi dengan kreditur untuk mendapatkan suku bunga yang kompetitif dan jangka waktu pembayaran yang fleksibel.</a:t>
            </a:r>
            <a:endParaRPr lang="en-US" sz="1885" dirty="0"/>
          </a:p>
        </p:txBody>
      </p:sp>
      <p:sp>
        <p:nvSpPr>
          <p:cNvPr id="12" name="Text 10"/>
          <p:cNvSpPr/>
          <p:nvPr/>
        </p:nvSpPr>
        <p:spPr>
          <a:xfrm>
            <a:off x="7614761" y="5743813"/>
            <a:ext cx="6185535" cy="766048"/>
          </a:xfrm>
          <a:prstGeom prst="rect">
            <a:avLst/>
          </a:prstGeom>
          <a:noFill/>
          <a:ln/>
        </p:spPr>
        <p:txBody>
          <a:bodyPr wrap="squar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Membuat rencana pembayaran utang yang terstruktur dan realistis.</a:t>
            </a:r>
            <a:endParaRPr lang="en-US" sz="188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43323" y="2143363"/>
            <a:ext cx="4887754" cy="3942874"/>
          </a:xfrm>
          <a:prstGeom prst="rect">
            <a:avLst/>
          </a:prstGeom>
        </p:spPr>
      </p:pic>
      <p:sp>
        <p:nvSpPr>
          <p:cNvPr id="6" name="Text 2"/>
          <p:cNvSpPr/>
          <p:nvPr/>
        </p:nvSpPr>
        <p:spPr>
          <a:xfrm>
            <a:off x="837724" y="1179909"/>
            <a:ext cx="7468553" cy="1408033"/>
          </a:xfrm>
          <a:prstGeom prst="rect">
            <a:avLst/>
          </a:prstGeom>
          <a:noFill/>
          <a:ln/>
        </p:spPr>
        <p:txBody>
          <a:bodyPr wrap="square" rtlCol="0" anchor="t"/>
          <a:lstStyle/>
          <a:p>
            <a:pPr marL="0" indent="0">
              <a:lnSpc>
                <a:spcPts val="5544"/>
              </a:lnSpc>
              <a:buNone/>
            </a:pPr>
            <a:r>
              <a:rPr lang="en-US" sz="4435" dirty="0">
                <a:solidFill>
                  <a:srgbClr val="FFD9BE"/>
                </a:solidFill>
                <a:latin typeface="Quattrocento" pitchFamily="34" charset="0"/>
                <a:ea typeface="Quattrocento" pitchFamily="34" charset="-122"/>
                <a:cs typeface="Quattrocento" pitchFamily="34" charset="-120"/>
              </a:rPr>
              <a:t>Memahami Laporan Keuangan Bisnis</a:t>
            </a:r>
            <a:endParaRPr lang="en-US" sz="4435" dirty="0"/>
          </a:p>
        </p:txBody>
      </p:sp>
      <p:sp>
        <p:nvSpPr>
          <p:cNvPr id="7" name="Shape 3"/>
          <p:cNvSpPr/>
          <p:nvPr/>
        </p:nvSpPr>
        <p:spPr>
          <a:xfrm>
            <a:off x="837724" y="2946916"/>
            <a:ext cx="3614618" cy="2123242"/>
          </a:xfrm>
          <a:prstGeom prst="roundRect">
            <a:avLst>
              <a:gd name="adj" fmla="val 1691"/>
            </a:avLst>
          </a:prstGeom>
          <a:solidFill>
            <a:srgbClr val="315251"/>
          </a:solidFill>
          <a:ln/>
        </p:spPr>
      </p:sp>
      <p:sp>
        <p:nvSpPr>
          <p:cNvPr id="8" name="Text 4"/>
          <p:cNvSpPr/>
          <p:nvPr/>
        </p:nvSpPr>
        <p:spPr>
          <a:xfrm>
            <a:off x="1077039" y="3186232"/>
            <a:ext cx="2816185" cy="351949"/>
          </a:xfrm>
          <a:prstGeom prst="rect">
            <a:avLst/>
          </a:prstGeom>
          <a:noFill/>
          <a:ln/>
        </p:spPr>
        <p:txBody>
          <a:bodyPr wrap="none" rtlCol="0" anchor="t"/>
          <a:lstStyle/>
          <a:p>
            <a:pPr marL="0" indent="0">
              <a:lnSpc>
                <a:spcPts val="2772"/>
              </a:lnSpc>
              <a:buNone/>
            </a:pPr>
            <a:r>
              <a:rPr lang="en-US" sz="2218" dirty="0">
                <a:solidFill>
                  <a:srgbClr val="F9EEE7"/>
                </a:solidFill>
                <a:latin typeface="Quattrocento" pitchFamily="34" charset="0"/>
                <a:ea typeface="Quattrocento" pitchFamily="34" charset="-122"/>
                <a:cs typeface="Quattrocento" pitchFamily="34" charset="-120"/>
              </a:rPr>
              <a:t>Neraca</a:t>
            </a:r>
            <a:endParaRPr lang="en-US" sz="2218" dirty="0"/>
          </a:p>
        </p:txBody>
      </p:sp>
      <p:sp>
        <p:nvSpPr>
          <p:cNvPr id="9" name="Text 5"/>
          <p:cNvSpPr/>
          <p:nvPr/>
        </p:nvSpPr>
        <p:spPr>
          <a:xfrm>
            <a:off x="1077039" y="3681770"/>
            <a:ext cx="3135987" cy="1149072"/>
          </a:xfrm>
          <a:prstGeom prst="rect">
            <a:avLst/>
          </a:prstGeom>
          <a:noFill/>
          <a:ln/>
        </p:spPr>
        <p:txBody>
          <a:bodyPr wrap="squar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Menunjukkan aset, liabilitas, dan ekuitas bisnis pada suatu titik waktu tertentu.</a:t>
            </a:r>
            <a:endParaRPr lang="en-US" sz="1885" dirty="0"/>
          </a:p>
        </p:txBody>
      </p:sp>
      <p:sp>
        <p:nvSpPr>
          <p:cNvPr id="10" name="Shape 6"/>
          <p:cNvSpPr/>
          <p:nvPr/>
        </p:nvSpPr>
        <p:spPr>
          <a:xfrm>
            <a:off x="4691658" y="2946916"/>
            <a:ext cx="3614618" cy="2123242"/>
          </a:xfrm>
          <a:prstGeom prst="roundRect">
            <a:avLst>
              <a:gd name="adj" fmla="val 1691"/>
            </a:avLst>
          </a:prstGeom>
          <a:solidFill>
            <a:srgbClr val="315251"/>
          </a:solidFill>
          <a:ln/>
        </p:spPr>
      </p:sp>
      <p:sp>
        <p:nvSpPr>
          <p:cNvPr id="11" name="Text 7"/>
          <p:cNvSpPr/>
          <p:nvPr/>
        </p:nvSpPr>
        <p:spPr>
          <a:xfrm>
            <a:off x="4930973" y="3186232"/>
            <a:ext cx="2816185" cy="351949"/>
          </a:xfrm>
          <a:prstGeom prst="rect">
            <a:avLst/>
          </a:prstGeom>
          <a:noFill/>
          <a:ln/>
        </p:spPr>
        <p:txBody>
          <a:bodyPr wrap="none" rtlCol="0" anchor="t"/>
          <a:lstStyle/>
          <a:p>
            <a:pPr marL="0" indent="0">
              <a:lnSpc>
                <a:spcPts val="2772"/>
              </a:lnSpc>
              <a:buNone/>
            </a:pPr>
            <a:r>
              <a:rPr lang="en-US" sz="2218" dirty="0">
                <a:solidFill>
                  <a:srgbClr val="F9EEE7"/>
                </a:solidFill>
                <a:latin typeface="Quattrocento" pitchFamily="34" charset="0"/>
                <a:ea typeface="Quattrocento" pitchFamily="34" charset="-122"/>
                <a:cs typeface="Quattrocento" pitchFamily="34" charset="-120"/>
              </a:rPr>
              <a:t>Laporan Laba Rugi</a:t>
            </a:r>
            <a:endParaRPr lang="en-US" sz="2218" dirty="0"/>
          </a:p>
        </p:txBody>
      </p:sp>
      <p:sp>
        <p:nvSpPr>
          <p:cNvPr id="12" name="Text 8"/>
          <p:cNvSpPr/>
          <p:nvPr/>
        </p:nvSpPr>
        <p:spPr>
          <a:xfrm>
            <a:off x="4930973" y="3681770"/>
            <a:ext cx="3135987" cy="1149072"/>
          </a:xfrm>
          <a:prstGeom prst="rect">
            <a:avLst/>
          </a:prstGeom>
          <a:noFill/>
          <a:ln/>
        </p:spPr>
        <p:txBody>
          <a:bodyPr wrap="squar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Menunjukkan pendapatan, biaya, dan laba bersih selama periode tertentu.</a:t>
            </a:r>
            <a:endParaRPr lang="en-US" sz="1885" dirty="0"/>
          </a:p>
        </p:txBody>
      </p:sp>
      <p:sp>
        <p:nvSpPr>
          <p:cNvPr id="13" name="Shape 9"/>
          <p:cNvSpPr/>
          <p:nvPr/>
        </p:nvSpPr>
        <p:spPr>
          <a:xfrm>
            <a:off x="837724" y="5309473"/>
            <a:ext cx="7468553" cy="1740218"/>
          </a:xfrm>
          <a:prstGeom prst="roundRect">
            <a:avLst>
              <a:gd name="adj" fmla="val 2063"/>
            </a:avLst>
          </a:prstGeom>
          <a:solidFill>
            <a:srgbClr val="315251"/>
          </a:solidFill>
          <a:ln/>
        </p:spPr>
      </p:sp>
      <p:sp>
        <p:nvSpPr>
          <p:cNvPr id="14" name="Text 10"/>
          <p:cNvSpPr/>
          <p:nvPr/>
        </p:nvSpPr>
        <p:spPr>
          <a:xfrm>
            <a:off x="1077039" y="5548789"/>
            <a:ext cx="2816185" cy="351949"/>
          </a:xfrm>
          <a:prstGeom prst="rect">
            <a:avLst/>
          </a:prstGeom>
          <a:noFill/>
          <a:ln/>
        </p:spPr>
        <p:txBody>
          <a:bodyPr wrap="none" rtlCol="0" anchor="t"/>
          <a:lstStyle/>
          <a:p>
            <a:pPr marL="0" indent="0">
              <a:lnSpc>
                <a:spcPts val="2772"/>
              </a:lnSpc>
              <a:buNone/>
            </a:pPr>
            <a:r>
              <a:rPr lang="en-US" sz="2218" dirty="0">
                <a:solidFill>
                  <a:srgbClr val="F9EEE7"/>
                </a:solidFill>
                <a:latin typeface="Quattrocento" pitchFamily="34" charset="0"/>
                <a:ea typeface="Quattrocento" pitchFamily="34" charset="-122"/>
                <a:cs typeface="Quattrocento" pitchFamily="34" charset="-120"/>
              </a:rPr>
              <a:t>Laporan Arus Kas</a:t>
            </a:r>
            <a:endParaRPr lang="en-US" sz="2218" dirty="0"/>
          </a:p>
        </p:txBody>
      </p:sp>
      <p:sp>
        <p:nvSpPr>
          <p:cNvPr id="15" name="Text 11"/>
          <p:cNvSpPr/>
          <p:nvPr/>
        </p:nvSpPr>
        <p:spPr>
          <a:xfrm>
            <a:off x="1077039" y="6044327"/>
            <a:ext cx="6989921" cy="766048"/>
          </a:xfrm>
          <a:prstGeom prst="rect">
            <a:avLst/>
          </a:prstGeom>
          <a:noFill/>
          <a:ln/>
        </p:spPr>
        <p:txBody>
          <a:bodyPr wrap="square" rtlCol="0" anchor="t"/>
          <a:lstStyle/>
          <a:p>
            <a:pPr marL="0" indent="0">
              <a:lnSpc>
                <a:spcPts val="3016"/>
              </a:lnSpc>
              <a:buNone/>
            </a:pPr>
            <a:r>
              <a:rPr lang="en-US" sz="1885" dirty="0">
                <a:solidFill>
                  <a:srgbClr val="F9EEE7"/>
                </a:solidFill>
                <a:latin typeface="Quattrocento" pitchFamily="34" charset="0"/>
                <a:ea typeface="Quattrocento" pitchFamily="34" charset="-122"/>
                <a:cs typeface="Quattrocento" pitchFamily="34" charset="-120"/>
              </a:rPr>
              <a:t>Menunjukkan pergerakan kas masuk dan keluar bisnis selama periode tertentu.</a:t>
            </a:r>
            <a:endParaRPr lang="en-US" sz="188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p:cNvPicPr>
            <a:picLocks noChangeAspect="1"/>
          </p:cNvPicPr>
          <p:nvPr/>
        </p:nvPicPr>
        <p:blipFill>
          <a:blip r:embed="rId3"/>
          <a:stretch>
            <a:fillRect/>
          </a:stretch>
        </p:blipFill>
        <p:spPr>
          <a:xfrm>
            <a:off x="0" y="0"/>
            <a:ext cx="14630400" cy="2433399"/>
          </a:xfrm>
          <a:prstGeom prst="rect">
            <a:avLst/>
          </a:prstGeom>
        </p:spPr>
      </p:pic>
      <p:pic>
        <p:nvPicPr>
          <p:cNvPr id="5" name="Image 1" descr="preencoded.png"/>
          <p:cNvPicPr>
            <a:picLocks noChangeAspect="1"/>
          </p:cNvPicPr>
          <p:nvPr/>
        </p:nvPicPr>
        <p:blipFill>
          <a:blip r:embed="rId4"/>
          <a:stretch>
            <a:fillRect/>
          </a:stretch>
        </p:blipFill>
        <p:spPr>
          <a:xfrm>
            <a:off x="6626781" y="243245"/>
            <a:ext cx="1376720" cy="1946910"/>
          </a:xfrm>
          <a:prstGeom prst="rect">
            <a:avLst/>
          </a:prstGeom>
        </p:spPr>
      </p:pic>
      <p:sp>
        <p:nvSpPr>
          <p:cNvPr id="6" name="Text 2"/>
          <p:cNvSpPr/>
          <p:nvPr/>
        </p:nvSpPr>
        <p:spPr>
          <a:xfrm>
            <a:off x="1257300" y="3123724"/>
            <a:ext cx="8859798" cy="572453"/>
          </a:xfrm>
          <a:prstGeom prst="rect">
            <a:avLst/>
          </a:prstGeom>
          <a:noFill/>
          <a:ln/>
        </p:spPr>
        <p:txBody>
          <a:bodyPr wrap="none" rtlCol="0" anchor="t"/>
          <a:lstStyle/>
          <a:p>
            <a:pPr marL="0" indent="0">
              <a:lnSpc>
                <a:spcPts val="4509"/>
              </a:lnSpc>
              <a:buNone/>
            </a:pPr>
            <a:r>
              <a:rPr lang="en-US" sz="3607" dirty="0">
                <a:solidFill>
                  <a:srgbClr val="FFD9BE"/>
                </a:solidFill>
                <a:latin typeface="Quattrocento" pitchFamily="34" charset="0"/>
                <a:ea typeface="Quattrocento" pitchFamily="34" charset="-122"/>
                <a:cs typeface="Quattrocento" pitchFamily="34" charset="-120"/>
              </a:rPr>
              <a:t>Mengontrol Biaya Operasional Secara Ketat</a:t>
            </a:r>
            <a:endParaRPr lang="en-US" sz="3607" dirty="0"/>
          </a:p>
        </p:txBody>
      </p:sp>
      <p:pic>
        <p:nvPicPr>
          <p:cNvPr id="7" name="Image 2" descr="preencoded.png"/>
          <p:cNvPicPr>
            <a:picLocks noChangeAspect="1"/>
          </p:cNvPicPr>
          <p:nvPr/>
        </p:nvPicPr>
        <p:blipFill>
          <a:blip r:embed="rId5"/>
          <a:stretch>
            <a:fillRect/>
          </a:stretch>
        </p:blipFill>
        <p:spPr>
          <a:xfrm>
            <a:off x="1257300" y="3988117"/>
            <a:ext cx="486608" cy="486608"/>
          </a:xfrm>
          <a:prstGeom prst="rect">
            <a:avLst/>
          </a:prstGeom>
        </p:spPr>
      </p:pic>
      <p:sp>
        <p:nvSpPr>
          <p:cNvPr id="8" name="Text 3"/>
          <p:cNvSpPr/>
          <p:nvPr/>
        </p:nvSpPr>
        <p:spPr>
          <a:xfrm>
            <a:off x="1257300" y="4669393"/>
            <a:ext cx="2679740" cy="286345"/>
          </a:xfrm>
          <a:prstGeom prst="rect">
            <a:avLst/>
          </a:prstGeom>
          <a:noFill/>
          <a:ln/>
        </p:spPr>
        <p:txBody>
          <a:bodyPr wrap="none" rtlCol="0" anchor="t"/>
          <a:lstStyle/>
          <a:p>
            <a:pPr marL="0" indent="0" algn="l">
              <a:lnSpc>
                <a:spcPts val="2254"/>
              </a:lnSpc>
              <a:buNone/>
            </a:pPr>
            <a:r>
              <a:rPr lang="en-US" sz="1803" dirty="0">
                <a:solidFill>
                  <a:srgbClr val="F9EEE7"/>
                </a:solidFill>
                <a:latin typeface="Quattrocento" pitchFamily="34" charset="0"/>
                <a:ea typeface="Quattrocento" pitchFamily="34" charset="-122"/>
                <a:cs typeface="Quattrocento" pitchFamily="34" charset="-120"/>
              </a:rPr>
              <a:t>Buat Anggaran yang Detail</a:t>
            </a:r>
            <a:endParaRPr lang="en-US" sz="1803" dirty="0"/>
          </a:p>
        </p:txBody>
      </p:sp>
      <p:sp>
        <p:nvSpPr>
          <p:cNvPr id="9" name="Text 4"/>
          <p:cNvSpPr/>
          <p:nvPr/>
        </p:nvSpPr>
        <p:spPr>
          <a:xfrm>
            <a:off x="1257300" y="5072539"/>
            <a:ext cx="2809875" cy="1868805"/>
          </a:xfrm>
          <a:prstGeom prst="rect">
            <a:avLst/>
          </a:prstGeom>
          <a:noFill/>
          <a:ln/>
        </p:spPr>
        <p:txBody>
          <a:bodyPr wrap="square" rtlCol="0" anchor="t"/>
          <a:lstStyle/>
          <a:p>
            <a:pPr marL="0" indent="0" algn="l">
              <a:lnSpc>
                <a:spcPts val="2453"/>
              </a:lnSpc>
              <a:buNone/>
            </a:pPr>
            <a:r>
              <a:rPr lang="en-US" sz="1533" dirty="0">
                <a:solidFill>
                  <a:srgbClr val="F9EEE7"/>
                </a:solidFill>
                <a:latin typeface="Quattrocento" pitchFamily="34" charset="0"/>
                <a:ea typeface="Quattrocento" pitchFamily="34" charset="-122"/>
                <a:cs typeface="Quattrocento" pitchFamily="34" charset="-120"/>
              </a:rPr>
              <a:t>Membuat anggaran yang detail untuk setiap kategori biaya operasional, seperti biaya produksi, biaya pemasaran, biaya administrasi, dan biaya gaji.</a:t>
            </a:r>
            <a:endParaRPr lang="en-US" sz="1533" dirty="0"/>
          </a:p>
        </p:txBody>
      </p:sp>
      <p:pic>
        <p:nvPicPr>
          <p:cNvPr id="10" name="Image 3" descr="preencoded.png"/>
          <p:cNvPicPr>
            <a:picLocks noChangeAspect="1"/>
          </p:cNvPicPr>
          <p:nvPr/>
        </p:nvPicPr>
        <p:blipFill>
          <a:blip r:embed="rId6"/>
          <a:stretch>
            <a:fillRect/>
          </a:stretch>
        </p:blipFill>
        <p:spPr>
          <a:xfrm>
            <a:off x="4359116" y="3988117"/>
            <a:ext cx="486608" cy="486608"/>
          </a:xfrm>
          <a:prstGeom prst="rect">
            <a:avLst/>
          </a:prstGeom>
        </p:spPr>
      </p:pic>
      <p:sp>
        <p:nvSpPr>
          <p:cNvPr id="11" name="Text 5"/>
          <p:cNvSpPr/>
          <p:nvPr/>
        </p:nvSpPr>
        <p:spPr>
          <a:xfrm>
            <a:off x="4359116" y="4669393"/>
            <a:ext cx="2809994" cy="572691"/>
          </a:xfrm>
          <a:prstGeom prst="rect">
            <a:avLst/>
          </a:prstGeom>
          <a:noFill/>
          <a:ln/>
        </p:spPr>
        <p:txBody>
          <a:bodyPr wrap="square" rtlCol="0" anchor="t"/>
          <a:lstStyle/>
          <a:p>
            <a:pPr marL="0" indent="0" algn="l">
              <a:lnSpc>
                <a:spcPts val="2254"/>
              </a:lnSpc>
              <a:buNone/>
            </a:pPr>
            <a:r>
              <a:rPr lang="en-US" sz="1803" dirty="0">
                <a:solidFill>
                  <a:srgbClr val="F9EEE7"/>
                </a:solidFill>
                <a:latin typeface="Quattrocento" pitchFamily="34" charset="0"/>
                <a:ea typeface="Quattrocento" pitchFamily="34" charset="-122"/>
                <a:cs typeface="Quattrocento" pitchFamily="34" charset="-120"/>
              </a:rPr>
              <a:t>Evaluasi Biaya Secara Berkala</a:t>
            </a:r>
            <a:endParaRPr lang="en-US" sz="1803" dirty="0"/>
          </a:p>
        </p:txBody>
      </p:sp>
      <p:sp>
        <p:nvSpPr>
          <p:cNvPr id="12" name="Text 6"/>
          <p:cNvSpPr/>
          <p:nvPr/>
        </p:nvSpPr>
        <p:spPr>
          <a:xfrm>
            <a:off x="4359116" y="5358884"/>
            <a:ext cx="2809994" cy="1868805"/>
          </a:xfrm>
          <a:prstGeom prst="rect">
            <a:avLst/>
          </a:prstGeom>
          <a:noFill/>
          <a:ln/>
        </p:spPr>
        <p:txBody>
          <a:bodyPr wrap="square" rtlCol="0" anchor="t"/>
          <a:lstStyle/>
          <a:p>
            <a:pPr marL="0" indent="0" algn="l">
              <a:lnSpc>
                <a:spcPts val="2453"/>
              </a:lnSpc>
              <a:buNone/>
            </a:pPr>
            <a:r>
              <a:rPr lang="en-US" sz="1533" dirty="0">
                <a:solidFill>
                  <a:srgbClr val="F9EEE7"/>
                </a:solidFill>
                <a:latin typeface="Quattrocento" pitchFamily="34" charset="0"/>
                <a:ea typeface="Quattrocento" pitchFamily="34" charset="-122"/>
                <a:cs typeface="Quattrocento" pitchFamily="34" charset="-120"/>
              </a:rPr>
              <a:t>Evaluasi biaya operasional secara berkala untuk memastikan bahwa pengeluaran sesuai dengan rencana dan tidak ada biaya yang tidak perlu.</a:t>
            </a:r>
            <a:endParaRPr lang="en-US" sz="1533" dirty="0"/>
          </a:p>
        </p:txBody>
      </p:sp>
      <p:pic>
        <p:nvPicPr>
          <p:cNvPr id="13" name="Image 4" descr="preencoded.png"/>
          <p:cNvPicPr>
            <a:picLocks noChangeAspect="1"/>
          </p:cNvPicPr>
          <p:nvPr/>
        </p:nvPicPr>
        <p:blipFill>
          <a:blip r:embed="rId7"/>
          <a:stretch>
            <a:fillRect/>
          </a:stretch>
        </p:blipFill>
        <p:spPr>
          <a:xfrm>
            <a:off x="7461052" y="3988117"/>
            <a:ext cx="486608" cy="486608"/>
          </a:xfrm>
          <a:prstGeom prst="rect">
            <a:avLst/>
          </a:prstGeom>
        </p:spPr>
      </p:pic>
      <p:sp>
        <p:nvSpPr>
          <p:cNvPr id="14" name="Text 7"/>
          <p:cNvSpPr/>
          <p:nvPr/>
        </p:nvSpPr>
        <p:spPr>
          <a:xfrm>
            <a:off x="7461052" y="4669393"/>
            <a:ext cx="2809994" cy="572691"/>
          </a:xfrm>
          <a:prstGeom prst="rect">
            <a:avLst/>
          </a:prstGeom>
          <a:noFill/>
          <a:ln/>
        </p:spPr>
        <p:txBody>
          <a:bodyPr wrap="square" rtlCol="0" anchor="t"/>
          <a:lstStyle/>
          <a:p>
            <a:pPr marL="0" indent="0" algn="l">
              <a:lnSpc>
                <a:spcPts val="2254"/>
              </a:lnSpc>
              <a:buNone/>
            </a:pPr>
            <a:r>
              <a:rPr lang="en-US" sz="1803" dirty="0">
                <a:solidFill>
                  <a:srgbClr val="F9EEE7"/>
                </a:solidFill>
                <a:latin typeface="Quattrocento" pitchFamily="34" charset="0"/>
                <a:ea typeface="Quattrocento" pitchFamily="34" charset="-122"/>
                <a:cs typeface="Quattrocento" pitchFamily="34" charset="-120"/>
              </a:rPr>
              <a:t>Cari Cara untuk Meningkatkan Efisiensi</a:t>
            </a:r>
            <a:endParaRPr lang="en-US" sz="1803" dirty="0"/>
          </a:p>
        </p:txBody>
      </p:sp>
      <p:sp>
        <p:nvSpPr>
          <p:cNvPr id="15" name="Text 8"/>
          <p:cNvSpPr/>
          <p:nvPr/>
        </p:nvSpPr>
        <p:spPr>
          <a:xfrm>
            <a:off x="7461052" y="5358884"/>
            <a:ext cx="2809994" cy="2180273"/>
          </a:xfrm>
          <a:prstGeom prst="rect">
            <a:avLst/>
          </a:prstGeom>
          <a:noFill/>
          <a:ln/>
        </p:spPr>
        <p:txBody>
          <a:bodyPr wrap="square" rtlCol="0" anchor="t"/>
          <a:lstStyle/>
          <a:p>
            <a:pPr marL="0" indent="0" algn="l">
              <a:lnSpc>
                <a:spcPts val="2453"/>
              </a:lnSpc>
              <a:buNone/>
            </a:pPr>
            <a:r>
              <a:rPr lang="en-US" sz="1533" dirty="0">
                <a:solidFill>
                  <a:srgbClr val="F9EEE7"/>
                </a:solidFill>
                <a:latin typeface="Quattrocento" pitchFamily="34" charset="0"/>
                <a:ea typeface="Quattrocento" pitchFamily="34" charset="-122"/>
                <a:cs typeface="Quattrocento" pitchFamily="34" charset="-120"/>
              </a:rPr>
              <a:t>Cari cara untuk meningkatkan efisiensi operasional, seperti mengoptimalkan penggunaan sumber daya, meningkatkan proses produksi, dan mengadopsi teknologi yang lebih efektif.</a:t>
            </a:r>
            <a:endParaRPr lang="en-US" sz="1533" dirty="0"/>
          </a:p>
        </p:txBody>
      </p:sp>
      <p:pic>
        <p:nvPicPr>
          <p:cNvPr id="16" name="Image 5" descr="preencoded.png"/>
          <p:cNvPicPr>
            <a:picLocks noChangeAspect="1"/>
          </p:cNvPicPr>
          <p:nvPr/>
        </p:nvPicPr>
        <p:blipFill>
          <a:blip r:embed="rId8"/>
          <a:stretch>
            <a:fillRect/>
          </a:stretch>
        </p:blipFill>
        <p:spPr>
          <a:xfrm>
            <a:off x="10562987" y="3988117"/>
            <a:ext cx="486608" cy="486608"/>
          </a:xfrm>
          <a:prstGeom prst="rect">
            <a:avLst/>
          </a:prstGeom>
        </p:spPr>
      </p:pic>
      <p:sp>
        <p:nvSpPr>
          <p:cNvPr id="17" name="Text 9"/>
          <p:cNvSpPr/>
          <p:nvPr/>
        </p:nvSpPr>
        <p:spPr>
          <a:xfrm>
            <a:off x="10562987" y="4669393"/>
            <a:ext cx="2809994" cy="572691"/>
          </a:xfrm>
          <a:prstGeom prst="rect">
            <a:avLst/>
          </a:prstGeom>
          <a:noFill/>
          <a:ln/>
        </p:spPr>
        <p:txBody>
          <a:bodyPr wrap="square" rtlCol="0" anchor="t"/>
          <a:lstStyle/>
          <a:p>
            <a:pPr marL="0" indent="0" algn="l">
              <a:lnSpc>
                <a:spcPts val="2254"/>
              </a:lnSpc>
              <a:buNone/>
            </a:pPr>
            <a:r>
              <a:rPr lang="en-US" sz="1803" dirty="0">
                <a:solidFill>
                  <a:srgbClr val="F9EEE7"/>
                </a:solidFill>
                <a:latin typeface="Quattrocento" pitchFamily="34" charset="0"/>
                <a:ea typeface="Quattrocento" pitchFamily="34" charset="-122"/>
                <a:cs typeface="Quattrocento" pitchFamily="34" charset="-120"/>
              </a:rPr>
              <a:t>Negosiasikan Harga dan Kontrak</a:t>
            </a:r>
            <a:endParaRPr lang="en-US" sz="1803" dirty="0"/>
          </a:p>
        </p:txBody>
      </p:sp>
      <p:sp>
        <p:nvSpPr>
          <p:cNvPr id="18" name="Text 10"/>
          <p:cNvSpPr/>
          <p:nvPr/>
        </p:nvSpPr>
        <p:spPr>
          <a:xfrm>
            <a:off x="10562987" y="5358884"/>
            <a:ext cx="2809994" cy="1557338"/>
          </a:xfrm>
          <a:prstGeom prst="rect">
            <a:avLst/>
          </a:prstGeom>
          <a:noFill/>
          <a:ln/>
        </p:spPr>
        <p:txBody>
          <a:bodyPr wrap="square" rtlCol="0" anchor="t"/>
          <a:lstStyle/>
          <a:p>
            <a:pPr marL="0" indent="0" algn="l">
              <a:lnSpc>
                <a:spcPts val="2453"/>
              </a:lnSpc>
              <a:buNone/>
            </a:pPr>
            <a:r>
              <a:rPr lang="en-US" sz="1533" dirty="0">
                <a:solidFill>
                  <a:srgbClr val="F9EEE7"/>
                </a:solidFill>
                <a:latin typeface="Quattrocento" pitchFamily="34" charset="0"/>
                <a:ea typeface="Quattrocento" pitchFamily="34" charset="-122"/>
                <a:cs typeface="Quattrocento" pitchFamily="34" charset="-120"/>
              </a:rPr>
              <a:t>Negosiasikan harga dan kontrak dengan pemasok dan vendor untuk mendapatkan harga yang lebih baik dan menghemat biaya.</a:t>
            </a:r>
            <a:endParaRPr lang="en-US" sz="153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6575" y="2851428"/>
            <a:ext cx="5053251" cy="2526625"/>
          </a:xfrm>
          <a:prstGeom prst="rect">
            <a:avLst/>
          </a:prstGeom>
        </p:spPr>
      </p:pic>
      <p:sp>
        <p:nvSpPr>
          <p:cNvPr id="6" name="Text 2"/>
          <p:cNvSpPr/>
          <p:nvPr/>
        </p:nvSpPr>
        <p:spPr>
          <a:xfrm>
            <a:off x="6092785" y="702945"/>
            <a:ext cx="7931229" cy="1019175"/>
          </a:xfrm>
          <a:prstGeom prst="rect">
            <a:avLst/>
          </a:prstGeom>
          <a:noFill/>
          <a:ln/>
        </p:spPr>
        <p:txBody>
          <a:bodyPr wrap="square" rtlCol="0" anchor="t"/>
          <a:lstStyle/>
          <a:p>
            <a:pPr marL="0" indent="0">
              <a:lnSpc>
                <a:spcPts val="4013"/>
              </a:lnSpc>
              <a:buNone/>
            </a:pPr>
            <a:r>
              <a:rPr lang="en-US" sz="3210" dirty="0">
                <a:solidFill>
                  <a:srgbClr val="FFD9BE"/>
                </a:solidFill>
                <a:latin typeface="Quattrocento" pitchFamily="34" charset="0"/>
                <a:ea typeface="Quattrocento" pitchFamily="34" charset="-122"/>
                <a:cs typeface="Quattrocento" pitchFamily="34" charset="-120"/>
              </a:rPr>
              <a:t>Mengalokasikan Dana untuk Investasi Strategis</a:t>
            </a:r>
            <a:endParaRPr lang="en-US" sz="3210" dirty="0"/>
          </a:p>
        </p:txBody>
      </p:sp>
      <p:pic>
        <p:nvPicPr>
          <p:cNvPr id="7" name="Image 2" descr="preencoded.png"/>
          <p:cNvPicPr>
            <a:picLocks noChangeAspect="1"/>
          </p:cNvPicPr>
          <p:nvPr/>
        </p:nvPicPr>
        <p:blipFill>
          <a:blip r:embed="rId5"/>
          <a:stretch>
            <a:fillRect/>
          </a:stretch>
        </p:blipFill>
        <p:spPr>
          <a:xfrm>
            <a:off x="6092785" y="1982033"/>
            <a:ext cx="866299" cy="1386126"/>
          </a:xfrm>
          <a:prstGeom prst="rect">
            <a:avLst/>
          </a:prstGeom>
        </p:spPr>
      </p:pic>
      <p:sp>
        <p:nvSpPr>
          <p:cNvPr id="8" name="Text 3"/>
          <p:cNvSpPr/>
          <p:nvPr/>
        </p:nvSpPr>
        <p:spPr>
          <a:xfrm>
            <a:off x="7218998" y="2155269"/>
            <a:ext cx="2038469" cy="254794"/>
          </a:xfrm>
          <a:prstGeom prst="rect">
            <a:avLst/>
          </a:prstGeom>
          <a:noFill/>
          <a:ln/>
        </p:spPr>
        <p:txBody>
          <a:bodyPr wrap="none" rtlCol="0" anchor="t"/>
          <a:lstStyle/>
          <a:p>
            <a:pPr marL="0" indent="0" algn="l">
              <a:lnSpc>
                <a:spcPts val="2006"/>
              </a:lnSpc>
              <a:buNone/>
            </a:pPr>
            <a:r>
              <a:rPr lang="en-US" sz="1605" dirty="0">
                <a:solidFill>
                  <a:srgbClr val="F9EEE7"/>
                </a:solidFill>
                <a:latin typeface="Quattrocento" pitchFamily="34" charset="0"/>
                <a:ea typeface="Quattrocento" pitchFamily="34" charset="-122"/>
                <a:cs typeface="Quattrocento" pitchFamily="34" charset="-120"/>
              </a:rPr>
              <a:t>Identifikasi Peluang</a:t>
            </a:r>
            <a:endParaRPr lang="en-US" sz="1605" dirty="0"/>
          </a:p>
        </p:txBody>
      </p:sp>
      <p:sp>
        <p:nvSpPr>
          <p:cNvPr id="9" name="Text 4"/>
          <p:cNvSpPr/>
          <p:nvPr/>
        </p:nvSpPr>
        <p:spPr>
          <a:xfrm>
            <a:off x="7218998" y="2514005"/>
            <a:ext cx="6805017" cy="554355"/>
          </a:xfrm>
          <a:prstGeom prst="rect">
            <a:avLst/>
          </a:prstGeom>
          <a:noFill/>
          <a:ln/>
        </p:spPr>
        <p:txBody>
          <a:bodyPr wrap="square" rtlCol="0" anchor="t"/>
          <a:lstStyle/>
          <a:p>
            <a:pPr marL="0" indent="0" algn="l">
              <a:lnSpc>
                <a:spcPts val="2183"/>
              </a:lnSpc>
              <a:buNone/>
            </a:pPr>
            <a:r>
              <a:rPr lang="en-US" sz="1364" dirty="0">
                <a:solidFill>
                  <a:srgbClr val="F9EEE7"/>
                </a:solidFill>
                <a:latin typeface="Quattrocento" pitchFamily="34" charset="0"/>
                <a:ea typeface="Quattrocento" pitchFamily="34" charset="-122"/>
                <a:cs typeface="Quattrocento" pitchFamily="34" charset="-120"/>
              </a:rPr>
              <a:t>Identifikasi peluang investasi yang strategis, seperti pengembangan produk baru, ekspansi pasar, atau peningkatan teknologi.</a:t>
            </a:r>
            <a:endParaRPr lang="en-US" sz="1364" dirty="0"/>
          </a:p>
        </p:txBody>
      </p:sp>
      <p:pic>
        <p:nvPicPr>
          <p:cNvPr id="10" name="Image 3" descr="preencoded.png"/>
          <p:cNvPicPr>
            <a:picLocks noChangeAspect="1"/>
          </p:cNvPicPr>
          <p:nvPr/>
        </p:nvPicPr>
        <p:blipFill>
          <a:blip r:embed="rId6"/>
          <a:stretch>
            <a:fillRect/>
          </a:stretch>
        </p:blipFill>
        <p:spPr>
          <a:xfrm>
            <a:off x="6092785" y="3368159"/>
            <a:ext cx="866299" cy="1386126"/>
          </a:xfrm>
          <a:prstGeom prst="rect">
            <a:avLst/>
          </a:prstGeom>
        </p:spPr>
      </p:pic>
      <p:sp>
        <p:nvSpPr>
          <p:cNvPr id="11" name="Text 5"/>
          <p:cNvSpPr/>
          <p:nvPr/>
        </p:nvSpPr>
        <p:spPr>
          <a:xfrm>
            <a:off x="7218998" y="3541395"/>
            <a:ext cx="2038469" cy="254794"/>
          </a:xfrm>
          <a:prstGeom prst="rect">
            <a:avLst/>
          </a:prstGeom>
          <a:noFill/>
          <a:ln/>
        </p:spPr>
        <p:txBody>
          <a:bodyPr wrap="none" rtlCol="0" anchor="t"/>
          <a:lstStyle/>
          <a:p>
            <a:pPr marL="0" indent="0" algn="l">
              <a:lnSpc>
                <a:spcPts val="2006"/>
              </a:lnSpc>
              <a:buNone/>
            </a:pPr>
            <a:r>
              <a:rPr lang="en-US" sz="1605" dirty="0">
                <a:solidFill>
                  <a:srgbClr val="F9EEE7"/>
                </a:solidFill>
                <a:latin typeface="Quattrocento" pitchFamily="34" charset="0"/>
                <a:ea typeface="Quattrocento" pitchFamily="34" charset="-122"/>
                <a:cs typeface="Quattrocento" pitchFamily="34" charset="-120"/>
              </a:rPr>
              <a:t>Analisis Risiko</a:t>
            </a:r>
            <a:endParaRPr lang="en-US" sz="1605" dirty="0"/>
          </a:p>
        </p:txBody>
      </p:sp>
      <p:sp>
        <p:nvSpPr>
          <p:cNvPr id="12" name="Text 6"/>
          <p:cNvSpPr/>
          <p:nvPr/>
        </p:nvSpPr>
        <p:spPr>
          <a:xfrm>
            <a:off x="7218998" y="3900130"/>
            <a:ext cx="6805017" cy="554355"/>
          </a:xfrm>
          <a:prstGeom prst="rect">
            <a:avLst/>
          </a:prstGeom>
          <a:noFill/>
          <a:ln/>
        </p:spPr>
        <p:txBody>
          <a:bodyPr wrap="square" rtlCol="0" anchor="t"/>
          <a:lstStyle/>
          <a:p>
            <a:pPr marL="0" indent="0" algn="l">
              <a:lnSpc>
                <a:spcPts val="2183"/>
              </a:lnSpc>
              <a:buNone/>
            </a:pPr>
            <a:r>
              <a:rPr lang="en-US" sz="1364" dirty="0">
                <a:solidFill>
                  <a:srgbClr val="F9EEE7"/>
                </a:solidFill>
                <a:latin typeface="Quattrocento" pitchFamily="34" charset="0"/>
                <a:ea typeface="Quattrocento" pitchFamily="34" charset="-122"/>
                <a:cs typeface="Quattrocento" pitchFamily="34" charset="-120"/>
              </a:rPr>
              <a:t>Lakukan analisis risiko untuk setiap peluang investasi. Pertimbangkan potensi keuntungan, kerugian, dan risiko yang terkait dengan investasi tersebut.</a:t>
            </a:r>
            <a:endParaRPr lang="en-US" sz="1364" dirty="0"/>
          </a:p>
        </p:txBody>
      </p:sp>
      <p:pic>
        <p:nvPicPr>
          <p:cNvPr id="13" name="Image 4" descr="preencoded.png"/>
          <p:cNvPicPr>
            <a:picLocks noChangeAspect="1"/>
          </p:cNvPicPr>
          <p:nvPr/>
        </p:nvPicPr>
        <p:blipFill>
          <a:blip r:embed="rId7"/>
          <a:stretch>
            <a:fillRect/>
          </a:stretch>
        </p:blipFill>
        <p:spPr>
          <a:xfrm>
            <a:off x="6092785" y="4754285"/>
            <a:ext cx="866299" cy="1386126"/>
          </a:xfrm>
          <a:prstGeom prst="rect">
            <a:avLst/>
          </a:prstGeom>
        </p:spPr>
      </p:pic>
      <p:sp>
        <p:nvSpPr>
          <p:cNvPr id="14" name="Text 7"/>
          <p:cNvSpPr/>
          <p:nvPr/>
        </p:nvSpPr>
        <p:spPr>
          <a:xfrm>
            <a:off x="7218998" y="4927521"/>
            <a:ext cx="2287905" cy="254794"/>
          </a:xfrm>
          <a:prstGeom prst="rect">
            <a:avLst/>
          </a:prstGeom>
          <a:noFill/>
          <a:ln/>
        </p:spPr>
        <p:txBody>
          <a:bodyPr wrap="none" rtlCol="0" anchor="t"/>
          <a:lstStyle/>
          <a:p>
            <a:pPr marL="0" indent="0" algn="l">
              <a:lnSpc>
                <a:spcPts val="2006"/>
              </a:lnSpc>
              <a:buNone/>
            </a:pPr>
            <a:r>
              <a:rPr lang="en-US" sz="1605" dirty="0">
                <a:solidFill>
                  <a:srgbClr val="F9EEE7"/>
                </a:solidFill>
                <a:latin typeface="Quattrocento" pitchFamily="34" charset="0"/>
                <a:ea typeface="Quattrocento" pitchFamily="34" charset="-122"/>
                <a:cs typeface="Quattrocento" pitchFamily="34" charset="-120"/>
              </a:rPr>
              <a:t>Evaluasi dan Prioritaskan</a:t>
            </a:r>
            <a:endParaRPr lang="en-US" sz="1605" dirty="0"/>
          </a:p>
        </p:txBody>
      </p:sp>
      <p:sp>
        <p:nvSpPr>
          <p:cNvPr id="15" name="Text 8"/>
          <p:cNvSpPr/>
          <p:nvPr/>
        </p:nvSpPr>
        <p:spPr>
          <a:xfrm>
            <a:off x="7218998" y="5286256"/>
            <a:ext cx="6805017" cy="554355"/>
          </a:xfrm>
          <a:prstGeom prst="rect">
            <a:avLst/>
          </a:prstGeom>
          <a:noFill/>
          <a:ln/>
        </p:spPr>
        <p:txBody>
          <a:bodyPr wrap="square" rtlCol="0" anchor="t"/>
          <a:lstStyle/>
          <a:p>
            <a:pPr marL="0" indent="0" algn="l">
              <a:lnSpc>
                <a:spcPts val="2183"/>
              </a:lnSpc>
              <a:buNone/>
            </a:pPr>
            <a:r>
              <a:rPr lang="en-US" sz="1364" dirty="0">
                <a:solidFill>
                  <a:srgbClr val="F9EEE7"/>
                </a:solidFill>
                <a:latin typeface="Quattrocento" pitchFamily="34" charset="0"/>
                <a:ea typeface="Quattrocento" pitchFamily="34" charset="-122"/>
                <a:cs typeface="Quattrocento" pitchFamily="34" charset="-120"/>
              </a:rPr>
              <a:t>Evaluasi setiap peluang investasi dan prioritaskan investasi yang memiliki potensi keuntungan terbesar dan risiko yang paling kecil.</a:t>
            </a:r>
            <a:endParaRPr lang="en-US" sz="1364" dirty="0"/>
          </a:p>
        </p:txBody>
      </p:sp>
      <p:pic>
        <p:nvPicPr>
          <p:cNvPr id="16" name="Image 5" descr="preencoded.png"/>
          <p:cNvPicPr>
            <a:picLocks noChangeAspect="1"/>
          </p:cNvPicPr>
          <p:nvPr/>
        </p:nvPicPr>
        <p:blipFill>
          <a:blip r:embed="rId8"/>
          <a:stretch>
            <a:fillRect/>
          </a:stretch>
        </p:blipFill>
        <p:spPr>
          <a:xfrm>
            <a:off x="6092785" y="6140410"/>
            <a:ext cx="866299" cy="1386126"/>
          </a:xfrm>
          <a:prstGeom prst="rect">
            <a:avLst/>
          </a:prstGeom>
        </p:spPr>
      </p:pic>
      <p:sp>
        <p:nvSpPr>
          <p:cNvPr id="17" name="Text 9"/>
          <p:cNvSpPr/>
          <p:nvPr/>
        </p:nvSpPr>
        <p:spPr>
          <a:xfrm>
            <a:off x="7218998" y="6313646"/>
            <a:ext cx="2038469" cy="254794"/>
          </a:xfrm>
          <a:prstGeom prst="rect">
            <a:avLst/>
          </a:prstGeom>
          <a:noFill/>
          <a:ln/>
        </p:spPr>
        <p:txBody>
          <a:bodyPr wrap="none" rtlCol="0" anchor="t"/>
          <a:lstStyle/>
          <a:p>
            <a:pPr marL="0" indent="0" algn="l">
              <a:lnSpc>
                <a:spcPts val="2006"/>
              </a:lnSpc>
              <a:buNone/>
            </a:pPr>
            <a:r>
              <a:rPr lang="en-US" sz="1605" dirty="0">
                <a:solidFill>
                  <a:srgbClr val="F9EEE7"/>
                </a:solidFill>
                <a:latin typeface="Quattrocento" pitchFamily="34" charset="0"/>
                <a:ea typeface="Quattrocento" pitchFamily="34" charset="-122"/>
                <a:cs typeface="Quattrocento" pitchFamily="34" charset="-120"/>
              </a:rPr>
              <a:t>Alokasi Dana</a:t>
            </a:r>
            <a:endParaRPr lang="en-US" sz="1605" dirty="0"/>
          </a:p>
        </p:txBody>
      </p:sp>
      <p:sp>
        <p:nvSpPr>
          <p:cNvPr id="18" name="Text 10"/>
          <p:cNvSpPr/>
          <p:nvPr/>
        </p:nvSpPr>
        <p:spPr>
          <a:xfrm>
            <a:off x="7218998" y="6672382"/>
            <a:ext cx="6805017" cy="554355"/>
          </a:xfrm>
          <a:prstGeom prst="rect">
            <a:avLst/>
          </a:prstGeom>
          <a:noFill/>
          <a:ln/>
        </p:spPr>
        <p:txBody>
          <a:bodyPr wrap="square" rtlCol="0" anchor="t"/>
          <a:lstStyle/>
          <a:p>
            <a:pPr marL="0" indent="0" algn="l">
              <a:lnSpc>
                <a:spcPts val="2183"/>
              </a:lnSpc>
              <a:buNone/>
            </a:pPr>
            <a:r>
              <a:rPr lang="en-US" sz="1364" dirty="0">
                <a:solidFill>
                  <a:srgbClr val="F9EEE7"/>
                </a:solidFill>
                <a:latin typeface="Quattrocento" pitchFamily="34" charset="0"/>
                <a:ea typeface="Quattrocento" pitchFamily="34" charset="-122"/>
                <a:cs typeface="Quattrocento" pitchFamily="34" charset="-120"/>
              </a:rPr>
              <a:t>Alokasikan dana untuk investasi yang telah dipilih berdasarkan prioritas dan strategi keuangan bisnis.</a:t>
            </a:r>
            <a:endParaRPr lang="en-US" sz="136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
        <p:nvSpPr>
          <p:cNvPr id="4" name="Text 2"/>
          <p:cNvSpPr/>
          <p:nvPr/>
        </p:nvSpPr>
        <p:spPr>
          <a:xfrm>
            <a:off x="762833" y="716994"/>
            <a:ext cx="12098655" cy="641152"/>
          </a:xfrm>
          <a:prstGeom prst="rect">
            <a:avLst/>
          </a:prstGeom>
          <a:noFill/>
          <a:ln/>
        </p:spPr>
        <p:txBody>
          <a:bodyPr wrap="none" rtlCol="0" anchor="t"/>
          <a:lstStyle/>
          <a:p>
            <a:pPr marL="0" indent="0">
              <a:lnSpc>
                <a:spcPts val="5048"/>
              </a:lnSpc>
              <a:buNone/>
            </a:pPr>
            <a:r>
              <a:rPr lang="en-US" sz="4039" dirty="0">
                <a:solidFill>
                  <a:srgbClr val="FFD9BE"/>
                </a:solidFill>
                <a:latin typeface="Quattrocento" pitchFamily="34" charset="0"/>
                <a:ea typeface="Quattrocento" pitchFamily="34" charset="-122"/>
                <a:cs typeface="Quattrocento" pitchFamily="34" charset="-120"/>
              </a:rPr>
              <a:t>Menyiapkan Cadangan Keuangan untuk Masa Depan</a:t>
            </a:r>
            <a:endParaRPr lang="en-US" sz="4039" dirty="0"/>
          </a:p>
        </p:txBody>
      </p:sp>
      <p:pic>
        <p:nvPicPr>
          <p:cNvPr id="5" name="Image 0" descr="preencoded.png"/>
          <p:cNvPicPr>
            <a:picLocks noChangeAspect="1"/>
          </p:cNvPicPr>
          <p:nvPr/>
        </p:nvPicPr>
        <p:blipFill>
          <a:blip r:embed="rId3"/>
          <a:stretch>
            <a:fillRect/>
          </a:stretch>
        </p:blipFill>
        <p:spPr>
          <a:xfrm>
            <a:off x="762833" y="1794034"/>
            <a:ext cx="6388894" cy="3948589"/>
          </a:xfrm>
          <a:prstGeom prst="rect">
            <a:avLst/>
          </a:prstGeom>
        </p:spPr>
      </p:pic>
      <p:sp>
        <p:nvSpPr>
          <p:cNvPr id="6" name="Text 3"/>
          <p:cNvSpPr/>
          <p:nvPr/>
        </p:nvSpPr>
        <p:spPr>
          <a:xfrm>
            <a:off x="762833" y="6015037"/>
            <a:ext cx="2604492" cy="320516"/>
          </a:xfrm>
          <a:prstGeom prst="rect">
            <a:avLst/>
          </a:prstGeom>
          <a:noFill/>
          <a:ln/>
        </p:spPr>
        <p:txBody>
          <a:bodyPr wrap="none" rtlCol="0" anchor="t"/>
          <a:lstStyle/>
          <a:p>
            <a:pPr marL="0" indent="0" algn="l">
              <a:lnSpc>
                <a:spcPts val="2524"/>
              </a:lnSpc>
              <a:buNone/>
            </a:pPr>
            <a:r>
              <a:rPr lang="en-US" sz="2019" dirty="0">
                <a:solidFill>
                  <a:srgbClr val="F9EEE7"/>
                </a:solidFill>
                <a:latin typeface="Quattrocento" pitchFamily="34" charset="0"/>
                <a:ea typeface="Quattrocento" pitchFamily="34" charset="-122"/>
                <a:cs typeface="Quattrocento" pitchFamily="34" charset="-120"/>
              </a:rPr>
              <a:t>Cadangan Operasional</a:t>
            </a:r>
            <a:endParaRPr lang="en-US" sz="2019" dirty="0"/>
          </a:p>
        </p:txBody>
      </p:sp>
      <p:sp>
        <p:nvSpPr>
          <p:cNvPr id="7" name="Text 4"/>
          <p:cNvSpPr/>
          <p:nvPr/>
        </p:nvSpPr>
        <p:spPr>
          <a:xfrm>
            <a:off x="762833" y="6466284"/>
            <a:ext cx="6388894" cy="1046202"/>
          </a:xfrm>
          <a:prstGeom prst="rect">
            <a:avLst/>
          </a:prstGeom>
          <a:noFill/>
          <a:ln/>
        </p:spPr>
        <p:txBody>
          <a:bodyPr wrap="square" rtlCol="0" anchor="t"/>
          <a:lstStyle/>
          <a:p>
            <a:pPr marL="0" indent="0" algn="l">
              <a:lnSpc>
                <a:spcPts val="2746"/>
              </a:lnSpc>
              <a:buNone/>
            </a:pPr>
            <a:r>
              <a:rPr lang="en-US" sz="1716" dirty="0">
                <a:solidFill>
                  <a:srgbClr val="F9EEE7"/>
                </a:solidFill>
                <a:latin typeface="Quattrocento" pitchFamily="34" charset="0"/>
                <a:ea typeface="Quattrocento" pitchFamily="34" charset="-122"/>
                <a:cs typeface="Quattrocento" pitchFamily="34" charset="-120"/>
              </a:rPr>
              <a:t>Cadangan ini digunakan untuk menutupi biaya operasional bisnis jika terjadi penurunan pendapatan atau pengeluaran yang tidak terduga.</a:t>
            </a:r>
            <a:endParaRPr lang="en-US" sz="1716" dirty="0"/>
          </a:p>
        </p:txBody>
      </p:sp>
      <p:pic>
        <p:nvPicPr>
          <p:cNvPr id="8" name="Image 1" descr="preencoded.png"/>
          <p:cNvPicPr>
            <a:picLocks noChangeAspect="1"/>
          </p:cNvPicPr>
          <p:nvPr/>
        </p:nvPicPr>
        <p:blipFill>
          <a:blip r:embed="rId4"/>
          <a:stretch>
            <a:fillRect/>
          </a:stretch>
        </p:blipFill>
        <p:spPr>
          <a:xfrm>
            <a:off x="7478673" y="1794034"/>
            <a:ext cx="6388894" cy="3948589"/>
          </a:xfrm>
          <a:prstGeom prst="rect">
            <a:avLst/>
          </a:prstGeom>
        </p:spPr>
      </p:pic>
      <p:sp>
        <p:nvSpPr>
          <p:cNvPr id="9" name="Text 5"/>
          <p:cNvSpPr/>
          <p:nvPr/>
        </p:nvSpPr>
        <p:spPr>
          <a:xfrm>
            <a:off x="7478673" y="6015037"/>
            <a:ext cx="2564487" cy="320516"/>
          </a:xfrm>
          <a:prstGeom prst="rect">
            <a:avLst/>
          </a:prstGeom>
          <a:noFill/>
          <a:ln/>
        </p:spPr>
        <p:txBody>
          <a:bodyPr wrap="none" rtlCol="0" anchor="t"/>
          <a:lstStyle/>
          <a:p>
            <a:pPr marL="0" indent="0" algn="l">
              <a:lnSpc>
                <a:spcPts val="2524"/>
              </a:lnSpc>
              <a:buNone/>
            </a:pPr>
            <a:r>
              <a:rPr lang="en-US" sz="2019" dirty="0">
                <a:solidFill>
                  <a:srgbClr val="F9EEE7"/>
                </a:solidFill>
                <a:latin typeface="Quattrocento" pitchFamily="34" charset="0"/>
                <a:ea typeface="Quattrocento" pitchFamily="34" charset="-122"/>
                <a:cs typeface="Quattrocento" pitchFamily="34" charset="-120"/>
              </a:rPr>
              <a:t>Cadangan Investasi</a:t>
            </a:r>
            <a:endParaRPr lang="en-US" sz="2019" dirty="0"/>
          </a:p>
        </p:txBody>
      </p:sp>
      <p:sp>
        <p:nvSpPr>
          <p:cNvPr id="10" name="Text 6"/>
          <p:cNvSpPr/>
          <p:nvPr/>
        </p:nvSpPr>
        <p:spPr>
          <a:xfrm>
            <a:off x="7478673" y="6466284"/>
            <a:ext cx="6388894" cy="1046202"/>
          </a:xfrm>
          <a:prstGeom prst="rect">
            <a:avLst/>
          </a:prstGeom>
          <a:noFill/>
          <a:ln/>
        </p:spPr>
        <p:txBody>
          <a:bodyPr wrap="square" rtlCol="0" anchor="t"/>
          <a:lstStyle/>
          <a:p>
            <a:pPr marL="0" indent="0" algn="l">
              <a:lnSpc>
                <a:spcPts val="2746"/>
              </a:lnSpc>
              <a:buNone/>
            </a:pPr>
            <a:r>
              <a:rPr lang="en-US" sz="1716" dirty="0">
                <a:solidFill>
                  <a:srgbClr val="F9EEE7"/>
                </a:solidFill>
                <a:latin typeface="Quattrocento" pitchFamily="34" charset="0"/>
                <a:ea typeface="Quattrocento" pitchFamily="34" charset="-122"/>
                <a:cs typeface="Quattrocento" pitchFamily="34" charset="-120"/>
              </a:rPr>
              <a:t>Cadangan ini digunakan untuk mendanai investasi jangka panjang, seperti pengembangan produk baru, perluasan pasar, atau akuisisi perusahaan.</a:t>
            </a:r>
            <a:endParaRPr lang="en-US" sz="171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928</Words>
  <Application>Microsoft Office PowerPoint</Application>
  <PresentationFormat>Custom</PresentationFormat>
  <Paragraphs>98</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Quattrocento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ASUS</cp:lastModifiedBy>
  <cp:revision>2</cp:revision>
  <dcterms:created xsi:type="dcterms:W3CDTF">2024-08-20T01:42:31Z</dcterms:created>
  <dcterms:modified xsi:type="dcterms:W3CDTF">2024-08-20T01:43:12Z</dcterms:modified>
</cp:coreProperties>
</file>