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7" d="100"/>
          <a:sy n="57" d="100"/>
        </p:scale>
        <p:origin x="8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3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719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719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13" y="2739390"/>
            <a:ext cx="4890254" cy="27508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321028" y="655796"/>
            <a:ext cx="7474744" cy="30853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8099"/>
              </a:lnSpc>
              <a:buNone/>
            </a:pPr>
            <a:r>
              <a:rPr lang="en-US" sz="6479" dirty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TOPIK 7: PENGEMBANGAN USAHA</a:t>
            </a:r>
            <a:endParaRPr lang="en-US" sz="6479" dirty="0"/>
          </a:p>
        </p:txBody>
      </p:sp>
      <p:sp>
        <p:nvSpPr>
          <p:cNvPr id="7" name="Text 3"/>
          <p:cNvSpPr/>
          <p:nvPr/>
        </p:nvSpPr>
        <p:spPr>
          <a:xfrm>
            <a:off x="6321028" y="4098846"/>
            <a:ext cx="7474744" cy="3814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05"/>
              </a:lnSpc>
              <a:buNone/>
            </a:pPr>
            <a:r>
              <a:rPr lang="en-US" sz="1878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TOPIK 7: PENGEMBANGAN USAHA</a:t>
            </a:r>
            <a:endParaRPr lang="en-US" sz="1878" dirty="0"/>
          </a:p>
        </p:txBody>
      </p:sp>
      <p:sp>
        <p:nvSpPr>
          <p:cNvPr id="8" name="Text 4"/>
          <p:cNvSpPr/>
          <p:nvPr/>
        </p:nvSpPr>
        <p:spPr>
          <a:xfrm>
            <a:off x="6321028" y="4748570"/>
            <a:ext cx="7474744" cy="3814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05"/>
              </a:lnSpc>
              <a:buNone/>
            </a:pPr>
            <a:r>
              <a:rPr lang="en-US" sz="1878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Capaian Pembelajaran:</a:t>
            </a:r>
            <a:endParaRPr lang="en-US" sz="1878" dirty="0"/>
          </a:p>
        </p:txBody>
      </p:sp>
      <p:sp>
        <p:nvSpPr>
          <p:cNvPr id="9" name="Text 5"/>
          <p:cNvSpPr/>
          <p:nvPr/>
        </p:nvSpPr>
        <p:spPr>
          <a:xfrm>
            <a:off x="6321028" y="5398294"/>
            <a:ext cx="7474744" cy="11444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05"/>
              </a:lnSpc>
              <a:buNone/>
            </a:pPr>
            <a:r>
              <a:rPr lang="en-US" sz="1878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- Mahasiswa memiliki pemahaman konsep dasar dalam memulai usaha serta manajemen sumber daya manusia (SDM) dalam konteks usaha kecil dan menengah.</a:t>
            </a:r>
            <a:endParaRPr lang="en-US" sz="1878" dirty="0"/>
          </a:p>
        </p:txBody>
      </p:sp>
      <p:sp>
        <p:nvSpPr>
          <p:cNvPr id="10" name="Text 6"/>
          <p:cNvSpPr/>
          <p:nvPr/>
        </p:nvSpPr>
        <p:spPr>
          <a:xfrm>
            <a:off x="6321028" y="6810970"/>
            <a:ext cx="7474744" cy="7629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05"/>
              </a:lnSpc>
              <a:buNone/>
            </a:pPr>
            <a:r>
              <a:rPr lang="en-US" sz="1878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- Mahasiswa memiliki pemahaman yang kuat tentang berbagai strategi pertumbuhan usaha.</a:t>
            </a:r>
            <a:endParaRPr lang="en-US" sz="187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4744" y="2275523"/>
            <a:ext cx="5004792" cy="367855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74251" y="1294328"/>
            <a:ext cx="6165533" cy="6019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741"/>
              </a:lnSpc>
              <a:buNone/>
            </a:pPr>
            <a:r>
              <a:rPr lang="en-US" sz="3792" dirty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Peran Penting Usaha Kecil</a:t>
            </a:r>
            <a:endParaRPr lang="en-US" sz="3792" dirty="0"/>
          </a:p>
        </p:txBody>
      </p:sp>
      <p:sp>
        <p:nvSpPr>
          <p:cNvPr id="7" name="Shape 3"/>
          <p:cNvSpPr/>
          <p:nvPr/>
        </p:nvSpPr>
        <p:spPr>
          <a:xfrm>
            <a:off x="674251" y="2401967"/>
            <a:ext cx="433388" cy="433388"/>
          </a:xfrm>
          <a:prstGeom prst="roundRect">
            <a:avLst>
              <a:gd name="adj" fmla="val 18671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848678" y="2474119"/>
            <a:ext cx="84415" cy="2889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75"/>
              </a:lnSpc>
              <a:buNone/>
            </a:pPr>
            <a:r>
              <a:rPr lang="en-US" sz="2275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1</a:t>
            </a:r>
            <a:endParaRPr lang="en-US" sz="2275" dirty="0"/>
          </a:p>
        </p:txBody>
      </p:sp>
      <p:sp>
        <p:nvSpPr>
          <p:cNvPr id="9" name="Text 5"/>
          <p:cNvSpPr/>
          <p:nvPr/>
        </p:nvSpPr>
        <p:spPr>
          <a:xfrm>
            <a:off x="1300282" y="2401967"/>
            <a:ext cx="2408158" cy="3009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70"/>
              </a:lnSpc>
              <a:buNone/>
            </a:pPr>
            <a:r>
              <a:rPr lang="en-US" sz="1896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Kontribusi Ekonomi</a:t>
            </a:r>
            <a:endParaRPr lang="en-US" sz="1896" dirty="0"/>
          </a:p>
        </p:txBody>
      </p:sp>
      <p:sp>
        <p:nvSpPr>
          <p:cNvPr id="10" name="Text 6"/>
          <p:cNvSpPr/>
          <p:nvPr/>
        </p:nvSpPr>
        <p:spPr>
          <a:xfrm>
            <a:off x="1300282" y="2818448"/>
            <a:ext cx="7169468" cy="9244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27"/>
              </a:lnSpc>
              <a:buNone/>
            </a:pPr>
            <a:r>
              <a:rPr lang="en-US" sz="1517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Usaha kecil memegang peranan penting dalam perekonomian suatu negara, termasuk Indonesia. Mereka berkontribusi pada pertumbuhan ekonomi dan penyerapan tenaga kerja.</a:t>
            </a:r>
            <a:endParaRPr lang="en-US" sz="1517" dirty="0"/>
          </a:p>
        </p:txBody>
      </p:sp>
      <p:sp>
        <p:nvSpPr>
          <p:cNvPr id="11" name="Shape 7"/>
          <p:cNvSpPr/>
          <p:nvPr/>
        </p:nvSpPr>
        <p:spPr>
          <a:xfrm>
            <a:off x="674251" y="4152186"/>
            <a:ext cx="433388" cy="433388"/>
          </a:xfrm>
          <a:prstGeom prst="roundRect">
            <a:avLst>
              <a:gd name="adj" fmla="val 18671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808315" y="4224338"/>
            <a:ext cx="165259" cy="2889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75"/>
              </a:lnSpc>
              <a:buNone/>
            </a:pPr>
            <a:r>
              <a:rPr lang="en-US" sz="2275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2</a:t>
            </a:r>
            <a:endParaRPr lang="en-US" sz="2275" dirty="0"/>
          </a:p>
        </p:txBody>
      </p:sp>
      <p:sp>
        <p:nvSpPr>
          <p:cNvPr id="13" name="Text 9"/>
          <p:cNvSpPr/>
          <p:nvPr/>
        </p:nvSpPr>
        <p:spPr>
          <a:xfrm>
            <a:off x="1300282" y="4152186"/>
            <a:ext cx="2408158" cy="3009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70"/>
              </a:lnSpc>
              <a:buNone/>
            </a:pPr>
            <a:r>
              <a:rPr lang="en-US" sz="1896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Ketahanan Ekonomi</a:t>
            </a:r>
            <a:endParaRPr lang="en-US" sz="1896" dirty="0"/>
          </a:p>
        </p:txBody>
      </p:sp>
      <p:sp>
        <p:nvSpPr>
          <p:cNvPr id="14" name="Text 10"/>
          <p:cNvSpPr/>
          <p:nvPr/>
        </p:nvSpPr>
        <p:spPr>
          <a:xfrm>
            <a:off x="1300282" y="4568666"/>
            <a:ext cx="7169468" cy="9244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27"/>
              </a:lnSpc>
              <a:buNone/>
            </a:pPr>
            <a:r>
              <a:rPr lang="en-US" sz="1517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Dalam krisis ekonomi, usaha kecil dan menengah (UKM) terbukti lebih tangguh dibandingkan usaha besar. Mereka lebih fleksibel dan mampu beradaptasi dengan perubahan kondisi.</a:t>
            </a:r>
            <a:endParaRPr lang="en-US" sz="1517" dirty="0"/>
          </a:p>
        </p:txBody>
      </p:sp>
      <p:sp>
        <p:nvSpPr>
          <p:cNvPr id="15" name="Shape 11"/>
          <p:cNvSpPr/>
          <p:nvPr/>
        </p:nvSpPr>
        <p:spPr>
          <a:xfrm>
            <a:off x="674251" y="5902404"/>
            <a:ext cx="433388" cy="433388"/>
          </a:xfrm>
          <a:prstGeom prst="roundRect">
            <a:avLst>
              <a:gd name="adj" fmla="val 18671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06410" y="5974556"/>
            <a:ext cx="169069" cy="2889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75"/>
              </a:lnSpc>
              <a:buNone/>
            </a:pPr>
            <a:r>
              <a:rPr lang="en-US" sz="2275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3</a:t>
            </a:r>
            <a:endParaRPr lang="en-US" sz="2275" dirty="0"/>
          </a:p>
        </p:txBody>
      </p:sp>
      <p:sp>
        <p:nvSpPr>
          <p:cNvPr id="17" name="Text 13"/>
          <p:cNvSpPr/>
          <p:nvPr/>
        </p:nvSpPr>
        <p:spPr>
          <a:xfrm>
            <a:off x="1300282" y="5902404"/>
            <a:ext cx="3642241" cy="3009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70"/>
              </a:lnSpc>
              <a:buNone/>
            </a:pPr>
            <a:r>
              <a:rPr lang="en-US" sz="1896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Pengembangan Berkelanjutan</a:t>
            </a:r>
            <a:endParaRPr lang="en-US" sz="1896" dirty="0"/>
          </a:p>
        </p:txBody>
      </p:sp>
      <p:sp>
        <p:nvSpPr>
          <p:cNvPr id="18" name="Text 14"/>
          <p:cNvSpPr/>
          <p:nvPr/>
        </p:nvSpPr>
        <p:spPr>
          <a:xfrm>
            <a:off x="1300282" y="6318885"/>
            <a:ext cx="7169468" cy="6162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27"/>
              </a:lnSpc>
              <a:buNone/>
            </a:pPr>
            <a:r>
              <a:rPr lang="en-US" sz="1517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Pengembangan UKM perlu mendapatkan perhatian besar dari pemerintah dan masyarakat agar dapat berkembang lebih kompetitif dan berkelanjutan.</a:t>
            </a:r>
            <a:endParaRPr lang="en-US" sz="151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sp>
        <p:nvSpPr>
          <p:cNvPr id="4" name="Text 2"/>
          <p:cNvSpPr/>
          <p:nvPr/>
        </p:nvSpPr>
        <p:spPr>
          <a:xfrm>
            <a:off x="864037" y="906780"/>
            <a:ext cx="6995636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dirty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Pengertian Usaha Kecil</a:t>
            </a:r>
            <a:endParaRPr lang="en-US" sz="4860" dirty="0"/>
          </a:p>
        </p:txBody>
      </p:sp>
      <p:sp>
        <p:nvSpPr>
          <p:cNvPr id="5" name="Text 3"/>
          <p:cNvSpPr/>
          <p:nvPr/>
        </p:nvSpPr>
        <p:spPr>
          <a:xfrm>
            <a:off x="864037" y="2295406"/>
            <a:ext cx="3585805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dirty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Definisi Berdasarkan UU</a:t>
            </a:r>
            <a:endParaRPr lang="en-US" sz="2430" dirty="0"/>
          </a:p>
        </p:txBody>
      </p:sp>
      <p:sp>
        <p:nvSpPr>
          <p:cNvPr id="6" name="Text 4"/>
          <p:cNvSpPr/>
          <p:nvPr/>
        </p:nvSpPr>
        <p:spPr>
          <a:xfrm>
            <a:off x="864037" y="2927985"/>
            <a:ext cx="3898821" cy="23702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UU No. 9/1995 tentang Usaha Kecil mendefinisikan usaha kecil sebagai kegiatan ekonomi rakyat berskala kecil yang memenuhi kriteria kekayaan bersih atau hasil penjualan tahunan tertentu.</a:t>
            </a:r>
            <a:endParaRPr lang="en-US" sz="1944" dirty="0"/>
          </a:p>
        </p:txBody>
      </p:sp>
      <p:sp>
        <p:nvSpPr>
          <p:cNvPr id="7" name="Text 5"/>
          <p:cNvSpPr/>
          <p:nvPr/>
        </p:nvSpPr>
        <p:spPr>
          <a:xfrm>
            <a:off x="864037" y="5520452"/>
            <a:ext cx="3898821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UU No. 20 Tahun 2008 membagi usaha kecil dan menengah berdasarkan kriteria kekayaan bersih dan hasil penjualan tahunan.</a:t>
            </a:r>
            <a:endParaRPr lang="en-US" sz="1944" dirty="0"/>
          </a:p>
        </p:txBody>
      </p:sp>
      <p:sp>
        <p:nvSpPr>
          <p:cNvPr id="8" name="Text 6"/>
          <p:cNvSpPr/>
          <p:nvPr/>
        </p:nvSpPr>
        <p:spPr>
          <a:xfrm>
            <a:off x="5372695" y="2295406"/>
            <a:ext cx="3898821" cy="771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dirty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Definisi Berdasarkan Tenaga Kerja</a:t>
            </a:r>
            <a:endParaRPr lang="en-US" sz="2430" dirty="0"/>
          </a:p>
        </p:txBody>
      </p:sp>
      <p:sp>
        <p:nvSpPr>
          <p:cNvPr id="9" name="Text 7"/>
          <p:cNvSpPr/>
          <p:nvPr/>
        </p:nvSpPr>
        <p:spPr>
          <a:xfrm>
            <a:off x="5372695" y="3313748"/>
            <a:ext cx="3898821" cy="23702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Badan Pusat Statistik (BPS) mendefinisikan usaha kecil berdasarkan jumlah tenaga kerja, yaitu 5 s.d 19 orang, sedangkan usaha menengah memiliki 20 s.d 99 orang.</a:t>
            </a:r>
            <a:endParaRPr lang="en-US" sz="1944" dirty="0"/>
          </a:p>
        </p:txBody>
      </p:sp>
      <p:sp>
        <p:nvSpPr>
          <p:cNvPr id="10" name="Text 8"/>
          <p:cNvSpPr/>
          <p:nvPr/>
        </p:nvSpPr>
        <p:spPr>
          <a:xfrm>
            <a:off x="9881354" y="2295406"/>
            <a:ext cx="3898821" cy="771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dirty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Definisi Berdasarkan Omset</a:t>
            </a:r>
            <a:endParaRPr lang="en-US" sz="2430" dirty="0"/>
          </a:p>
        </p:txBody>
      </p:sp>
      <p:sp>
        <p:nvSpPr>
          <p:cNvPr id="11" name="Text 9"/>
          <p:cNvSpPr/>
          <p:nvPr/>
        </p:nvSpPr>
        <p:spPr>
          <a:xfrm>
            <a:off x="9881354" y="3313748"/>
            <a:ext cx="3898821" cy="1975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Keputusan Menteri Keuangan Nomor 316/KMK.016/1994 mendefinisikan usaha kecil dan menengah berdasarkan omset atau asset per tahun.</a:t>
            </a:r>
            <a:endParaRPr lang="en-US" sz="19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21" y="2336244"/>
            <a:ext cx="4917638" cy="355711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282571" y="644366"/>
            <a:ext cx="6748105" cy="7109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98"/>
              </a:lnSpc>
              <a:buNone/>
            </a:pPr>
            <a:r>
              <a:rPr lang="en-US" sz="4478" dirty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Karakteristik Usaha Kecil</a:t>
            </a:r>
            <a:endParaRPr lang="en-US" sz="4478" dirty="0"/>
          </a:p>
        </p:txBody>
      </p:sp>
      <p:sp>
        <p:nvSpPr>
          <p:cNvPr id="7" name="Shape 3"/>
          <p:cNvSpPr/>
          <p:nvPr/>
        </p:nvSpPr>
        <p:spPr>
          <a:xfrm>
            <a:off x="6282571" y="1696522"/>
            <a:ext cx="7551658" cy="1689973"/>
          </a:xfrm>
          <a:prstGeom prst="roundRect">
            <a:avLst>
              <a:gd name="adj" fmla="val 5654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6517600" y="1931551"/>
            <a:ext cx="2843808" cy="3555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239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Skala Usaha</a:t>
            </a:r>
            <a:endParaRPr lang="en-US" sz="2239" dirty="0"/>
          </a:p>
        </p:txBody>
      </p:sp>
      <p:sp>
        <p:nvSpPr>
          <p:cNvPr id="9" name="Text 5"/>
          <p:cNvSpPr/>
          <p:nvPr/>
        </p:nvSpPr>
        <p:spPr>
          <a:xfrm>
            <a:off x="6517600" y="2423517"/>
            <a:ext cx="7081599" cy="7279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66"/>
              </a:lnSpc>
              <a:buNone/>
            </a:pPr>
            <a:r>
              <a:rPr lang="en-US" sz="1791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Usaha kecil memiliki skala usaha yang terbatas, dengan jumlah karyawan dan aset yang relatif kecil.</a:t>
            </a:r>
            <a:endParaRPr lang="en-US" sz="1791" dirty="0"/>
          </a:p>
        </p:txBody>
      </p:sp>
      <p:sp>
        <p:nvSpPr>
          <p:cNvPr id="10" name="Shape 6"/>
          <p:cNvSpPr/>
          <p:nvPr/>
        </p:nvSpPr>
        <p:spPr>
          <a:xfrm>
            <a:off x="6282571" y="3613904"/>
            <a:ext cx="7551658" cy="1689973"/>
          </a:xfrm>
          <a:prstGeom prst="roundRect">
            <a:avLst>
              <a:gd name="adj" fmla="val 5654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6517600" y="3848933"/>
            <a:ext cx="2843808" cy="3555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239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Orientasi Pasar</a:t>
            </a:r>
            <a:endParaRPr lang="en-US" sz="2239" dirty="0"/>
          </a:p>
        </p:txBody>
      </p:sp>
      <p:sp>
        <p:nvSpPr>
          <p:cNvPr id="12" name="Text 8"/>
          <p:cNvSpPr/>
          <p:nvPr/>
        </p:nvSpPr>
        <p:spPr>
          <a:xfrm>
            <a:off x="6517600" y="4340900"/>
            <a:ext cx="7081599" cy="7279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66"/>
              </a:lnSpc>
              <a:buNone/>
            </a:pPr>
            <a:r>
              <a:rPr lang="en-US" sz="1791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Usaha kecil biasanya berfokus pada pasar lokal dan memiliki hubungan yang erat dengan konsumen di sekitarnya.</a:t>
            </a:r>
            <a:endParaRPr lang="en-US" sz="1791" dirty="0"/>
          </a:p>
        </p:txBody>
      </p:sp>
      <p:sp>
        <p:nvSpPr>
          <p:cNvPr id="13" name="Shape 9"/>
          <p:cNvSpPr/>
          <p:nvPr/>
        </p:nvSpPr>
        <p:spPr>
          <a:xfrm>
            <a:off x="6282571" y="5531287"/>
            <a:ext cx="7551658" cy="2053947"/>
          </a:xfrm>
          <a:prstGeom prst="roundRect">
            <a:avLst>
              <a:gd name="adj" fmla="val 4652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6517600" y="5766316"/>
            <a:ext cx="2843808" cy="3555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239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Sumber Daya</a:t>
            </a:r>
            <a:endParaRPr lang="en-US" sz="2239" dirty="0"/>
          </a:p>
        </p:txBody>
      </p:sp>
      <p:sp>
        <p:nvSpPr>
          <p:cNvPr id="15" name="Text 11"/>
          <p:cNvSpPr/>
          <p:nvPr/>
        </p:nvSpPr>
        <p:spPr>
          <a:xfrm>
            <a:off x="6517600" y="6258282"/>
            <a:ext cx="7081599" cy="10919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66"/>
              </a:lnSpc>
              <a:buNone/>
            </a:pPr>
            <a:r>
              <a:rPr lang="en-US" sz="1791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Usaha kecil seringkali mengandalkan sumber daya lokal dan tenaga kerja lokal, serta memiliki keterbatasan akses terhadap teknologi canggih.</a:t>
            </a:r>
            <a:endParaRPr lang="en-US" sz="179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9751" y="2315885"/>
            <a:ext cx="4894898" cy="359783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27961" y="650558"/>
            <a:ext cx="7060525" cy="7393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822"/>
              </a:lnSpc>
              <a:buNone/>
            </a:pPr>
            <a:r>
              <a:rPr lang="en-US" sz="4657" dirty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Keunggulan Usaha Kecil</a:t>
            </a:r>
            <a:endParaRPr lang="en-US" sz="4657" dirty="0"/>
          </a:p>
        </p:txBody>
      </p:sp>
      <p:sp>
        <p:nvSpPr>
          <p:cNvPr id="7" name="Shape 3"/>
          <p:cNvSpPr/>
          <p:nvPr/>
        </p:nvSpPr>
        <p:spPr>
          <a:xfrm>
            <a:off x="827961" y="2010847"/>
            <a:ext cx="532328" cy="532328"/>
          </a:xfrm>
          <a:prstGeom prst="roundRect">
            <a:avLst>
              <a:gd name="adj" fmla="val 18667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1042273" y="2099548"/>
            <a:ext cx="103703" cy="3549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94"/>
              </a:lnSpc>
              <a:buNone/>
            </a:pPr>
            <a:r>
              <a:rPr lang="en-US" sz="2794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1</a:t>
            </a:r>
            <a:endParaRPr lang="en-US" sz="2794" dirty="0"/>
          </a:p>
        </p:txBody>
      </p:sp>
      <p:sp>
        <p:nvSpPr>
          <p:cNvPr id="9" name="Text 5"/>
          <p:cNvSpPr/>
          <p:nvPr/>
        </p:nvSpPr>
        <p:spPr>
          <a:xfrm>
            <a:off x="1596866" y="2010847"/>
            <a:ext cx="2957393" cy="3696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11"/>
              </a:lnSpc>
              <a:buNone/>
            </a:pPr>
            <a:r>
              <a:rPr lang="en-US" sz="2329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Fleksibilitas</a:t>
            </a:r>
            <a:endParaRPr lang="en-US" sz="2329" dirty="0"/>
          </a:p>
        </p:txBody>
      </p:sp>
      <p:sp>
        <p:nvSpPr>
          <p:cNvPr id="10" name="Text 6"/>
          <p:cNvSpPr/>
          <p:nvPr/>
        </p:nvSpPr>
        <p:spPr>
          <a:xfrm>
            <a:off x="1596866" y="2522458"/>
            <a:ext cx="6719173" cy="7569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81"/>
              </a:lnSpc>
              <a:buNone/>
            </a:pPr>
            <a:r>
              <a:rPr lang="en-US" sz="1863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Usaha kecil memiliki fleksibilitas tinggi dalam beradaptasi dengan perubahan pasar dan kondisi ekonomi.</a:t>
            </a:r>
            <a:endParaRPr lang="en-US" sz="1863" dirty="0"/>
          </a:p>
        </p:txBody>
      </p:sp>
      <p:sp>
        <p:nvSpPr>
          <p:cNvPr id="11" name="Shape 7"/>
          <p:cNvSpPr/>
          <p:nvPr/>
        </p:nvSpPr>
        <p:spPr>
          <a:xfrm>
            <a:off x="827961" y="3782139"/>
            <a:ext cx="532328" cy="532328"/>
          </a:xfrm>
          <a:prstGeom prst="roundRect">
            <a:avLst>
              <a:gd name="adj" fmla="val 18667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992624" y="3870841"/>
            <a:ext cx="203002" cy="3549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94"/>
              </a:lnSpc>
              <a:buNone/>
            </a:pPr>
            <a:r>
              <a:rPr lang="en-US" sz="2794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2</a:t>
            </a:r>
            <a:endParaRPr lang="en-US" sz="2794" dirty="0"/>
          </a:p>
        </p:txBody>
      </p:sp>
      <p:sp>
        <p:nvSpPr>
          <p:cNvPr id="13" name="Text 9"/>
          <p:cNvSpPr/>
          <p:nvPr/>
        </p:nvSpPr>
        <p:spPr>
          <a:xfrm>
            <a:off x="1596866" y="3782139"/>
            <a:ext cx="2957393" cy="3696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11"/>
              </a:lnSpc>
              <a:buNone/>
            </a:pPr>
            <a:r>
              <a:rPr lang="en-US" sz="2329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Padat Karya</a:t>
            </a:r>
            <a:endParaRPr lang="en-US" sz="2329" dirty="0"/>
          </a:p>
        </p:txBody>
      </p:sp>
      <p:sp>
        <p:nvSpPr>
          <p:cNvPr id="14" name="Text 10"/>
          <p:cNvSpPr/>
          <p:nvPr/>
        </p:nvSpPr>
        <p:spPr>
          <a:xfrm>
            <a:off x="1596866" y="4293751"/>
            <a:ext cx="6719173" cy="11354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81"/>
              </a:lnSpc>
              <a:buNone/>
            </a:pPr>
            <a:r>
              <a:rPr lang="en-US" sz="1863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Usaha kecil cenderung padat karya, yang berarti mereka menyerap banyak tenaga kerja dan berkontribusi pada pengurangan pengangguran.</a:t>
            </a:r>
            <a:endParaRPr lang="en-US" sz="1863" dirty="0"/>
          </a:p>
        </p:txBody>
      </p:sp>
      <p:sp>
        <p:nvSpPr>
          <p:cNvPr id="15" name="Shape 11"/>
          <p:cNvSpPr/>
          <p:nvPr/>
        </p:nvSpPr>
        <p:spPr>
          <a:xfrm>
            <a:off x="827961" y="5931932"/>
            <a:ext cx="532328" cy="532328"/>
          </a:xfrm>
          <a:prstGeom prst="roundRect">
            <a:avLst>
              <a:gd name="adj" fmla="val 18667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90243" y="6020633"/>
            <a:ext cx="207645" cy="3549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94"/>
              </a:lnSpc>
              <a:buNone/>
            </a:pPr>
            <a:r>
              <a:rPr lang="en-US" sz="2794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3</a:t>
            </a:r>
            <a:endParaRPr lang="en-US" sz="2794" dirty="0"/>
          </a:p>
        </p:txBody>
      </p:sp>
      <p:sp>
        <p:nvSpPr>
          <p:cNvPr id="17" name="Text 13"/>
          <p:cNvSpPr/>
          <p:nvPr/>
        </p:nvSpPr>
        <p:spPr>
          <a:xfrm>
            <a:off x="1596866" y="5931932"/>
            <a:ext cx="3171944" cy="3696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11"/>
              </a:lnSpc>
              <a:buNone/>
            </a:pPr>
            <a:r>
              <a:rPr lang="en-US" sz="2329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Fungsi Sosial Ekonomi</a:t>
            </a:r>
            <a:endParaRPr lang="en-US" sz="2329" dirty="0"/>
          </a:p>
        </p:txBody>
      </p:sp>
      <p:sp>
        <p:nvSpPr>
          <p:cNvPr id="18" name="Text 14"/>
          <p:cNvSpPr/>
          <p:nvPr/>
        </p:nvSpPr>
        <p:spPr>
          <a:xfrm>
            <a:off x="1596866" y="6443543"/>
            <a:ext cx="6719173" cy="11354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81"/>
              </a:lnSpc>
              <a:buNone/>
            </a:pPr>
            <a:r>
              <a:rPr lang="en-US" sz="1863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Usaha kecil memiliki fungsi sosial ekonomi yang penting, karena mereka membantu meningkatkan kesejahteraan masyarakat di sekitarnya.</a:t>
            </a:r>
            <a:endParaRPr lang="en-US" sz="186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6654" y="2474476"/>
            <a:ext cx="4920972" cy="328064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91528" y="804029"/>
            <a:ext cx="6581418" cy="7067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65"/>
              </a:lnSpc>
              <a:buNone/>
            </a:pPr>
            <a:r>
              <a:rPr lang="en-US" sz="4452" dirty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Kelemahan Usaha Kecil</a:t>
            </a:r>
            <a:endParaRPr lang="en-US" sz="4452" dirty="0"/>
          </a:p>
        </p:txBody>
      </p:sp>
      <p:sp>
        <p:nvSpPr>
          <p:cNvPr id="7" name="Shape 3"/>
          <p:cNvSpPr/>
          <p:nvPr/>
        </p:nvSpPr>
        <p:spPr>
          <a:xfrm>
            <a:off x="791528" y="2104311"/>
            <a:ext cx="508754" cy="508754"/>
          </a:xfrm>
          <a:prstGeom prst="roundRect">
            <a:avLst>
              <a:gd name="adj" fmla="val 18670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996315" y="2189083"/>
            <a:ext cx="99060" cy="3392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71"/>
              </a:lnSpc>
              <a:buNone/>
            </a:pPr>
            <a:r>
              <a:rPr lang="en-US" sz="2671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1</a:t>
            </a:r>
            <a:endParaRPr lang="en-US" sz="2671" dirty="0"/>
          </a:p>
        </p:txBody>
      </p:sp>
      <p:sp>
        <p:nvSpPr>
          <p:cNvPr id="9" name="Text 5"/>
          <p:cNvSpPr/>
          <p:nvPr/>
        </p:nvSpPr>
        <p:spPr>
          <a:xfrm>
            <a:off x="1526381" y="2104311"/>
            <a:ext cx="2844046" cy="3532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82"/>
              </a:lnSpc>
              <a:buNone/>
            </a:pPr>
            <a:r>
              <a:rPr lang="en-US" sz="2226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Keterbatasan Modal</a:t>
            </a:r>
            <a:endParaRPr lang="en-US" sz="2226" dirty="0"/>
          </a:p>
        </p:txBody>
      </p:sp>
      <p:sp>
        <p:nvSpPr>
          <p:cNvPr id="10" name="Text 6"/>
          <p:cNvSpPr/>
          <p:nvPr/>
        </p:nvSpPr>
        <p:spPr>
          <a:xfrm>
            <a:off x="1526381" y="2593181"/>
            <a:ext cx="6826091" cy="7234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49"/>
              </a:lnSpc>
              <a:buNone/>
            </a:pPr>
            <a:r>
              <a:rPr lang="en-US" sz="1781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Usaha kecil seringkali menghadapi kendala dalam mendapatkan akses modal, baik untuk modal awal maupun modal kerja.</a:t>
            </a:r>
            <a:endParaRPr lang="en-US" sz="1781" dirty="0"/>
          </a:p>
        </p:txBody>
      </p:sp>
      <p:sp>
        <p:nvSpPr>
          <p:cNvPr id="11" name="Shape 7"/>
          <p:cNvSpPr/>
          <p:nvPr/>
        </p:nvSpPr>
        <p:spPr>
          <a:xfrm>
            <a:off x="791528" y="3797022"/>
            <a:ext cx="508754" cy="508754"/>
          </a:xfrm>
          <a:prstGeom prst="roundRect">
            <a:avLst>
              <a:gd name="adj" fmla="val 18670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948809" y="3881795"/>
            <a:ext cx="194072" cy="3392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71"/>
              </a:lnSpc>
              <a:buNone/>
            </a:pPr>
            <a:r>
              <a:rPr lang="en-US" sz="2671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2</a:t>
            </a:r>
            <a:endParaRPr lang="en-US" sz="2671" dirty="0"/>
          </a:p>
        </p:txBody>
      </p:sp>
      <p:sp>
        <p:nvSpPr>
          <p:cNvPr id="13" name="Text 9"/>
          <p:cNvSpPr/>
          <p:nvPr/>
        </p:nvSpPr>
        <p:spPr>
          <a:xfrm>
            <a:off x="1526381" y="3797022"/>
            <a:ext cx="2826901" cy="3532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82"/>
              </a:lnSpc>
              <a:buNone/>
            </a:pPr>
            <a:r>
              <a:rPr lang="en-US" sz="2226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Keterbatasan SDM</a:t>
            </a:r>
            <a:endParaRPr lang="en-US" sz="2226" dirty="0"/>
          </a:p>
        </p:txBody>
      </p:sp>
      <p:sp>
        <p:nvSpPr>
          <p:cNvPr id="14" name="Text 10"/>
          <p:cNvSpPr/>
          <p:nvPr/>
        </p:nvSpPr>
        <p:spPr>
          <a:xfrm>
            <a:off x="1526381" y="4285893"/>
            <a:ext cx="6826091" cy="10851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49"/>
              </a:lnSpc>
              <a:buNone/>
            </a:pPr>
            <a:r>
              <a:rPr lang="en-US" sz="1781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Keterbatasan sumber daya manusia, terutama dalam hal keahlian manajemen dan pemasaran, dapat menghambat pertumbuhan usaha kecil.</a:t>
            </a:r>
            <a:endParaRPr lang="en-US" sz="1781" dirty="0"/>
          </a:p>
        </p:txBody>
      </p:sp>
      <p:sp>
        <p:nvSpPr>
          <p:cNvPr id="15" name="Shape 11"/>
          <p:cNvSpPr/>
          <p:nvPr/>
        </p:nvSpPr>
        <p:spPr>
          <a:xfrm>
            <a:off x="791528" y="5851446"/>
            <a:ext cx="508754" cy="508754"/>
          </a:xfrm>
          <a:prstGeom prst="roundRect">
            <a:avLst>
              <a:gd name="adj" fmla="val 18670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46666" y="5936218"/>
            <a:ext cx="198477" cy="3392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71"/>
              </a:lnSpc>
              <a:buNone/>
            </a:pPr>
            <a:r>
              <a:rPr lang="en-US" sz="2671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3</a:t>
            </a:r>
            <a:endParaRPr lang="en-US" sz="2671" dirty="0"/>
          </a:p>
        </p:txBody>
      </p:sp>
      <p:sp>
        <p:nvSpPr>
          <p:cNvPr id="17" name="Text 13"/>
          <p:cNvSpPr/>
          <p:nvPr/>
        </p:nvSpPr>
        <p:spPr>
          <a:xfrm>
            <a:off x="1526381" y="5851446"/>
            <a:ext cx="3298627" cy="3532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82"/>
              </a:lnSpc>
              <a:buNone/>
            </a:pPr>
            <a:r>
              <a:rPr lang="en-US" sz="2226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Keterbatasan Teknologi</a:t>
            </a:r>
            <a:endParaRPr lang="en-US" sz="2226" dirty="0"/>
          </a:p>
        </p:txBody>
      </p:sp>
      <p:sp>
        <p:nvSpPr>
          <p:cNvPr id="18" name="Text 14"/>
          <p:cNvSpPr/>
          <p:nvPr/>
        </p:nvSpPr>
        <p:spPr>
          <a:xfrm>
            <a:off x="1526381" y="6340316"/>
            <a:ext cx="6826091" cy="10851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49"/>
              </a:lnSpc>
              <a:buNone/>
            </a:pPr>
            <a:r>
              <a:rPr lang="en-US" sz="1781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Usaha kecil seringkali menggunakan teknologi yang sederhana dan kurang canggih, yang dapat menghambat efisiensi dan kualitas produk.</a:t>
            </a:r>
            <a:endParaRPr lang="en-US" sz="178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874919"/>
          </a:xfrm>
          <a:prstGeom prst="rect">
            <a:avLst/>
          </a:prstGeom>
          <a:solidFill>
            <a:srgbClr val="050505"/>
          </a:solidFill>
          <a:ln/>
        </p:spPr>
      </p:sp>
      <p:sp>
        <p:nvSpPr>
          <p:cNvPr id="4" name="Text 2"/>
          <p:cNvSpPr/>
          <p:nvPr/>
        </p:nvSpPr>
        <p:spPr>
          <a:xfrm>
            <a:off x="2594967" y="475178"/>
            <a:ext cx="9440347" cy="10801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253"/>
              </a:lnSpc>
              <a:buNone/>
            </a:pPr>
            <a:r>
              <a:rPr lang="en-US" sz="3402" dirty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Permasalahan dan Upaya Pengembangan Usaha Kecil</a:t>
            </a:r>
            <a:endParaRPr lang="en-US" sz="3402" dirty="0"/>
          </a:p>
        </p:txBody>
      </p:sp>
      <p:sp>
        <p:nvSpPr>
          <p:cNvPr id="5" name="Shape 3"/>
          <p:cNvSpPr/>
          <p:nvPr/>
        </p:nvSpPr>
        <p:spPr>
          <a:xfrm>
            <a:off x="2842736" y="1900952"/>
            <a:ext cx="22860" cy="6498788"/>
          </a:xfrm>
          <a:prstGeom prst="roundRect">
            <a:avLst>
              <a:gd name="adj" fmla="val 317520"/>
            </a:avLst>
          </a:prstGeom>
          <a:solidFill>
            <a:srgbClr val="56565B"/>
          </a:solidFill>
          <a:ln/>
        </p:spPr>
      </p:sp>
      <p:sp>
        <p:nvSpPr>
          <p:cNvPr id="6" name="Shape 4"/>
          <p:cNvSpPr/>
          <p:nvPr/>
        </p:nvSpPr>
        <p:spPr>
          <a:xfrm>
            <a:off x="3025676" y="2278142"/>
            <a:ext cx="604837" cy="22860"/>
          </a:xfrm>
          <a:prstGeom prst="roundRect">
            <a:avLst>
              <a:gd name="adj" fmla="val 317520"/>
            </a:avLst>
          </a:prstGeom>
          <a:solidFill>
            <a:srgbClr val="56565B"/>
          </a:solidFill>
          <a:ln/>
        </p:spPr>
      </p:sp>
      <p:sp>
        <p:nvSpPr>
          <p:cNvPr id="7" name="Shape 5"/>
          <p:cNvSpPr/>
          <p:nvPr/>
        </p:nvSpPr>
        <p:spPr>
          <a:xfrm>
            <a:off x="2659797" y="2095262"/>
            <a:ext cx="388739" cy="388739"/>
          </a:xfrm>
          <a:prstGeom prst="roundRect">
            <a:avLst>
              <a:gd name="adj" fmla="val 18672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2816245" y="2160032"/>
            <a:ext cx="75724" cy="259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41"/>
              </a:lnSpc>
              <a:buNone/>
            </a:pPr>
            <a:r>
              <a:rPr lang="en-US" sz="2041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1</a:t>
            </a:r>
            <a:endParaRPr lang="en-US" sz="2041" dirty="0"/>
          </a:p>
        </p:txBody>
      </p:sp>
      <p:sp>
        <p:nvSpPr>
          <p:cNvPr id="9" name="Text 7"/>
          <p:cNvSpPr/>
          <p:nvPr/>
        </p:nvSpPr>
        <p:spPr>
          <a:xfrm>
            <a:off x="3804642" y="2073712"/>
            <a:ext cx="2260759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Kesulitan Pemasaran</a:t>
            </a:r>
            <a:endParaRPr lang="en-US" sz="1701" dirty="0"/>
          </a:p>
        </p:txBody>
      </p:sp>
      <p:sp>
        <p:nvSpPr>
          <p:cNvPr id="10" name="Text 8"/>
          <p:cNvSpPr/>
          <p:nvPr/>
        </p:nvSpPr>
        <p:spPr>
          <a:xfrm>
            <a:off x="3804642" y="2447211"/>
            <a:ext cx="8230672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Persaingan pasar yang ketat, kurangnya informasi pasar, dan kesulitan dalam promosi menjadi kendala utama bagi usaha kecil.</a:t>
            </a:r>
            <a:endParaRPr lang="en-US" sz="1361" dirty="0"/>
          </a:p>
        </p:txBody>
      </p:sp>
      <p:sp>
        <p:nvSpPr>
          <p:cNvPr id="11" name="Shape 9"/>
          <p:cNvSpPr/>
          <p:nvPr/>
        </p:nvSpPr>
        <p:spPr>
          <a:xfrm>
            <a:off x="3025676" y="3723084"/>
            <a:ext cx="604837" cy="22860"/>
          </a:xfrm>
          <a:prstGeom prst="roundRect">
            <a:avLst>
              <a:gd name="adj" fmla="val 317520"/>
            </a:avLst>
          </a:prstGeom>
          <a:solidFill>
            <a:srgbClr val="56565B"/>
          </a:solidFill>
          <a:ln/>
        </p:spPr>
      </p:sp>
      <p:sp>
        <p:nvSpPr>
          <p:cNvPr id="12" name="Shape 10"/>
          <p:cNvSpPr/>
          <p:nvPr/>
        </p:nvSpPr>
        <p:spPr>
          <a:xfrm>
            <a:off x="2659797" y="3540204"/>
            <a:ext cx="388739" cy="388739"/>
          </a:xfrm>
          <a:prstGeom prst="roundRect">
            <a:avLst>
              <a:gd name="adj" fmla="val 18672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779931" y="3604974"/>
            <a:ext cx="148352" cy="259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41"/>
              </a:lnSpc>
              <a:buNone/>
            </a:pPr>
            <a:r>
              <a:rPr lang="en-US" sz="2041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2</a:t>
            </a:r>
            <a:endParaRPr lang="en-US" sz="2041" dirty="0"/>
          </a:p>
        </p:txBody>
      </p:sp>
      <p:sp>
        <p:nvSpPr>
          <p:cNvPr id="14" name="Text 12"/>
          <p:cNvSpPr/>
          <p:nvPr/>
        </p:nvSpPr>
        <p:spPr>
          <a:xfrm>
            <a:off x="3804642" y="3518654"/>
            <a:ext cx="2442567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Keterbatasan Finansial</a:t>
            </a:r>
            <a:endParaRPr lang="en-US" sz="1701" dirty="0"/>
          </a:p>
        </p:txBody>
      </p:sp>
      <p:sp>
        <p:nvSpPr>
          <p:cNvPr id="15" name="Text 13"/>
          <p:cNvSpPr/>
          <p:nvPr/>
        </p:nvSpPr>
        <p:spPr>
          <a:xfrm>
            <a:off x="3804642" y="3892153"/>
            <a:ext cx="8230672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Akses terbatas terhadap modal, baik dari perbankan maupun sumber informal, menjadi hambatan bagi pengembangan usaha kecil.</a:t>
            </a:r>
            <a:endParaRPr lang="en-US" sz="1361" dirty="0"/>
          </a:p>
        </p:txBody>
      </p:sp>
      <p:sp>
        <p:nvSpPr>
          <p:cNvPr id="16" name="Shape 14"/>
          <p:cNvSpPr/>
          <p:nvPr/>
        </p:nvSpPr>
        <p:spPr>
          <a:xfrm>
            <a:off x="3025676" y="5168027"/>
            <a:ext cx="604837" cy="22860"/>
          </a:xfrm>
          <a:prstGeom prst="roundRect">
            <a:avLst>
              <a:gd name="adj" fmla="val 317520"/>
            </a:avLst>
          </a:prstGeom>
          <a:solidFill>
            <a:srgbClr val="56565B"/>
          </a:solidFill>
          <a:ln/>
        </p:spPr>
      </p:sp>
      <p:sp>
        <p:nvSpPr>
          <p:cNvPr id="17" name="Shape 15"/>
          <p:cNvSpPr/>
          <p:nvPr/>
        </p:nvSpPr>
        <p:spPr>
          <a:xfrm>
            <a:off x="2659797" y="4985147"/>
            <a:ext cx="388739" cy="388739"/>
          </a:xfrm>
          <a:prstGeom prst="roundRect">
            <a:avLst>
              <a:gd name="adj" fmla="val 18672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2778264" y="5049917"/>
            <a:ext cx="151686" cy="259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41"/>
              </a:lnSpc>
              <a:buNone/>
            </a:pPr>
            <a:r>
              <a:rPr lang="en-US" sz="2041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3</a:t>
            </a:r>
            <a:endParaRPr lang="en-US" sz="2041" dirty="0"/>
          </a:p>
        </p:txBody>
      </p:sp>
      <p:sp>
        <p:nvSpPr>
          <p:cNvPr id="19" name="Text 17"/>
          <p:cNvSpPr/>
          <p:nvPr/>
        </p:nvSpPr>
        <p:spPr>
          <a:xfrm>
            <a:off x="3804642" y="4963597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Keterbatasan SDM</a:t>
            </a:r>
            <a:endParaRPr lang="en-US" sz="1701" dirty="0"/>
          </a:p>
        </p:txBody>
      </p:sp>
      <p:sp>
        <p:nvSpPr>
          <p:cNvPr id="20" name="Text 18"/>
          <p:cNvSpPr/>
          <p:nvPr/>
        </p:nvSpPr>
        <p:spPr>
          <a:xfrm>
            <a:off x="3804642" y="5337096"/>
            <a:ext cx="8230672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Keterbatasan keahlian dalam manajemen, produksi, dan pemasaran menjadi kendala utama bagi usaha kecil.</a:t>
            </a:r>
            <a:endParaRPr lang="en-US" sz="1361" dirty="0"/>
          </a:p>
        </p:txBody>
      </p:sp>
      <p:sp>
        <p:nvSpPr>
          <p:cNvPr id="21" name="Shape 19"/>
          <p:cNvSpPr/>
          <p:nvPr/>
        </p:nvSpPr>
        <p:spPr>
          <a:xfrm>
            <a:off x="3025676" y="6336387"/>
            <a:ext cx="604837" cy="22860"/>
          </a:xfrm>
          <a:prstGeom prst="roundRect">
            <a:avLst>
              <a:gd name="adj" fmla="val 317520"/>
            </a:avLst>
          </a:prstGeom>
          <a:solidFill>
            <a:srgbClr val="56565B"/>
          </a:solidFill>
          <a:ln/>
        </p:spPr>
      </p:sp>
      <p:sp>
        <p:nvSpPr>
          <p:cNvPr id="22" name="Shape 20"/>
          <p:cNvSpPr/>
          <p:nvPr/>
        </p:nvSpPr>
        <p:spPr>
          <a:xfrm>
            <a:off x="2659797" y="6153507"/>
            <a:ext cx="388739" cy="388739"/>
          </a:xfrm>
          <a:prstGeom prst="roundRect">
            <a:avLst>
              <a:gd name="adj" fmla="val 18672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2774692" y="6218277"/>
            <a:ext cx="158948" cy="259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41"/>
              </a:lnSpc>
              <a:buNone/>
            </a:pPr>
            <a:r>
              <a:rPr lang="en-US" sz="2041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4</a:t>
            </a:r>
            <a:endParaRPr lang="en-US" sz="2041" dirty="0"/>
          </a:p>
        </p:txBody>
      </p:sp>
      <p:sp>
        <p:nvSpPr>
          <p:cNvPr id="24" name="Text 22"/>
          <p:cNvSpPr/>
          <p:nvPr/>
        </p:nvSpPr>
        <p:spPr>
          <a:xfrm>
            <a:off x="3804642" y="6131957"/>
            <a:ext cx="2521625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Keterbatasan Teknologi</a:t>
            </a:r>
            <a:endParaRPr lang="en-US" sz="1701" dirty="0"/>
          </a:p>
        </p:txBody>
      </p:sp>
      <p:sp>
        <p:nvSpPr>
          <p:cNvPr id="25" name="Text 23"/>
          <p:cNvSpPr/>
          <p:nvPr/>
        </p:nvSpPr>
        <p:spPr>
          <a:xfrm>
            <a:off x="3804642" y="6505456"/>
            <a:ext cx="8230672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Penggunaan teknologi yang sederhana dan kurang canggih dapat menghambat efisiensi dan kualitas produk.</a:t>
            </a:r>
            <a:endParaRPr lang="en-US" sz="1361" dirty="0"/>
          </a:p>
        </p:txBody>
      </p:sp>
      <p:sp>
        <p:nvSpPr>
          <p:cNvPr id="26" name="Shape 24"/>
          <p:cNvSpPr/>
          <p:nvPr/>
        </p:nvSpPr>
        <p:spPr>
          <a:xfrm>
            <a:off x="3025676" y="7504748"/>
            <a:ext cx="604837" cy="22860"/>
          </a:xfrm>
          <a:prstGeom prst="roundRect">
            <a:avLst>
              <a:gd name="adj" fmla="val 317520"/>
            </a:avLst>
          </a:prstGeom>
          <a:solidFill>
            <a:srgbClr val="56565B"/>
          </a:solidFill>
          <a:ln/>
        </p:spPr>
      </p:sp>
      <p:sp>
        <p:nvSpPr>
          <p:cNvPr id="27" name="Shape 25"/>
          <p:cNvSpPr/>
          <p:nvPr/>
        </p:nvSpPr>
        <p:spPr>
          <a:xfrm>
            <a:off x="2659797" y="7321867"/>
            <a:ext cx="388739" cy="388739"/>
          </a:xfrm>
          <a:prstGeom prst="roundRect">
            <a:avLst>
              <a:gd name="adj" fmla="val 18672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2774097" y="7386638"/>
            <a:ext cx="160020" cy="259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41"/>
              </a:lnSpc>
              <a:buNone/>
            </a:pPr>
            <a:r>
              <a:rPr lang="en-US" sz="2041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5</a:t>
            </a:r>
            <a:endParaRPr lang="en-US" sz="2041" dirty="0"/>
          </a:p>
        </p:txBody>
      </p:sp>
      <p:sp>
        <p:nvSpPr>
          <p:cNvPr id="29" name="Text 27"/>
          <p:cNvSpPr/>
          <p:nvPr/>
        </p:nvSpPr>
        <p:spPr>
          <a:xfrm>
            <a:off x="3804642" y="7300317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Kemitraan</a:t>
            </a:r>
            <a:endParaRPr lang="en-US" sz="1701" dirty="0"/>
          </a:p>
        </p:txBody>
      </p:sp>
      <p:sp>
        <p:nvSpPr>
          <p:cNvPr id="30" name="Text 28"/>
          <p:cNvSpPr/>
          <p:nvPr/>
        </p:nvSpPr>
        <p:spPr>
          <a:xfrm>
            <a:off x="3804642" y="7673816"/>
            <a:ext cx="8230672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Kemitraan yang tidak seimbang antara usaha kecil dan usaha besar dapat menghambat pertumbuhan usaha kecil.</a:t>
            </a:r>
            <a:endParaRPr lang="en-US" sz="136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2610" y="2491740"/>
            <a:ext cx="4869180" cy="32461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64037" y="1062990"/>
            <a:ext cx="7415927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dirty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Pengembangan Manajemen Pemasaran Usaha Kecil</a:t>
            </a:r>
            <a:endParaRPr lang="en-US" sz="4860" dirty="0"/>
          </a:p>
        </p:txBody>
      </p:sp>
      <p:sp>
        <p:nvSpPr>
          <p:cNvPr id="7" name="Shape 3"/>
          <p:cNvSpPr/>
          <p:nvPr/>
        </p:nvSpPr>
        <p:spPr>
          <a:xfrm>
            <a:off x="864037" y="3747849"/>
            <a:ext cx="7415927" cy="3418761"/>
          </a:xfrm>
          <a:prstGeom prst="roundRect">
            <a:avLst>
              <a:gd name="adj" fmla="val 3033"/>
            </a:avLst>
          </a:prstGeom>
          <a:noFill/>
          <a:ln w="1524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8" name="Shape 4"/>
          <p:cNvSpPr/>
          <p:nvPr/>
        </p:nvSpPr>
        <p:spPr>
          <a:xfrm>
            <a:off x="879277" y="3763089"/>
            <a:ext cx="7384613" cy="149661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9" name="Text 5"/>
          <p:cNvSpPr/>
          <p:nvPr/>
        </p:nvSpPr>
        <p:spPr>
          <a:xfrm>
            <a:off x="1126927" y="3918823"/>
            <a:ext cx="1963817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Meningkatkan Kualitas Produk</a:t>
            </a:r>
            <a:endParaRPr lang="en-US" sz="1944" dirty="0"/>
          </a:p>
        </p:txBody>
      </p:sp>
      <p:sp>
        <p:nvSpPr>
          <p:cNvPr id="10" name="Text 6"/>
          <p:cNvSpPr/>
          <p:nvPr/>
        </p:nvSpPr>
        <p:spPr>
          <a:xfrm>
            <a:off x="3591997" y="3918823"/>
            <a:ext cx="1960007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Memperkuat Brand</a:t>
            </a:r>
            <a:endParaRPr lang="en-US" sz="1944" dirty="0"/>
          </a:p>
        </p:txBody>
      </p:sp>
      <p:sp>
        <p:nvSpPr>
          <p:cNvPr id="11" name="Text 7"/>
          <p:cNvSpPr/>
          <p:nvPr/>
        </p:nvSpPr>
        <p:spPr>
          <a:xfrm>
            <a:off x="6053257" y="3918823"/>
            <a:ext cx="1963817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Membangun Jaringan Distribusi</a:t>
            </a:r>
            <a:endParaRPr lang="en-US" sz="1944" dirty="0"/>
          </a:p>
        </p:txBody>
      </p:sp>
      <p:sp>
        <p:nvSpPr>
          <p:cNvPr id="12" name="Shape 8"/>
          <p:cNvSpPr/>
          <p:nvPr/>
        </p:nvSpPr>
        <p:spPr>
          <a:xfrm>
            <a:off x="879277" y="5259705"/>
            <a:ext cx="7384613" cy="189166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3" name="Text 9"/>
          <p:cNvSpPr/>
          <p:nvPr/>
        </p:nvSpPr>
        <p:spPr>
          <a:xfrm>
            <a:off x="1126927" y="5415439"/>
            <a:ext cx="1963817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Meningkatkan Kualitas Pelayanan</a:t>
            </a:r>
            <a:endParaRPr lang="en-US" sz="1944" dirty="0"/>
          </a:p>
        </p:txBody>
      </p:sp>
      <p:sp>
        <p:nvSpPr>
          <p:cNvPr id="14" name="Text 10"/>
          <p:cNvSpPr/>
          <p:nvPr/>
        </p:nvSpPr>
        <p:spPr>
          <a:xfrm>
            <a:off x="3591997" y="5415439"/>
            <a:ext cx="1960007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Memanfaatkan Media Sosial</a:t>
            </a:r>
            <a:endParaRPr lang="en-US" sz="1944" dirty="0"/>
          </a:p>
        </p:txBody>
      </p:sp>
      <p:sp>
        <p:nvSpPr>
          <p:cNvPr id="15" name="Text 11"/>
          <p:cNvSpPr/>
          <p:nvPr/>
        </p:nvSpPr>
        <p:spPr>
          <a:xfrm>
            <a:off x="6053257" y="5415439"/>
            <a:ext cx="1963817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Membangun Hubungan Baik dengan Konsumen</a:t>
            </a:r>
            <a:endParaRPr lang="en-US" sz="19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433" y="2349579"/>
            <a:ext cx="5037415" cy="353044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28412" y="774621"/>
            <a:ext cx="7386876" cy="5610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418"/>
              </a:lnSpc>
              <a:buNone/>
            </a:pPr>
            <a:r>
              <a:rPr lang="en-US" sz="3535" dirty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Pengembangan SDM Usaha Kecil</a:t>
            </a:r>
            <a:endParaRPr lang="en-US" sz="3535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412" y="1604963"/>
            <a:ext cx="448866" cy="44886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28412" y="2233374"/>
            <a:ext cx="3421023" cy="2805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09"/>
              </a:lnSpc>
              <a:buNone/>
            </a:pPr>
            <a:r>
              <a:rPr lang="en-US" sz="1767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Pelatihan dan Pengembangan</a:t>
            </a:r>
            <a:endParaRPr lang="en-US" sz="1767" dirty="0"/>
          </a:p>
        </p:txBody>
      </p:sp>
      <p:sp>
        <p:nvSpPr>
          <p:cNvPr id="9" name="Text 4"/>
          <p:cNvSpPr/>
          <p:nvPr/>
        </p:nvSpPr>
        <p:spPr>
          <a:xfrm>
            <a:off x="628412" y="2621518"/>
            <a:ext cx="7887176" cy="5743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62"/>
              </a:lnSpc>
              <a:buNone/>
            </a:pPr>
            <a:r>
              <a:rPr lang="en-US" sz="1414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Memberikan pelatihan dan pengembangan kepada karyawan untuk meningkatkan keahlian dan pengetahuan mereka.</a:t>
            </a:r>
            <a:endParaRPr lang="en-US" sz="1414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412" y="3734514"/>
            <a:ext cx="448866" cy="44886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8412" y="4362926"/>
            <a:ext cx="2265164" cy="2805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09"/>
              </a:lnSpc>
              <a:buNone/>
            </a:pPr>
            <a:r>
              <a:rPr lang="en-US" sz="1767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Motivasi dan Insentif</a:t>
            </a:r>
            <a:endParaRPr lang="en-US" sz="1767" dirty="0"/>
          </a:p>
        </p:txBody>
      </p:sp>
      <p:sp>
        <p:nvSpPr>
          <p:cNvPr id="12" name="Text 6"/>
          <p:cNvSpPr/>
          <p:nvPr/>
        </p:nvSpPr>
        <p:spPr>
          <a:xfrm>
            <a:off x="628412" y="4751070"/>
            <a:ext cx="7887176" cy="5743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62"/>
              </a:lnSpc>
              <a:buNone/>
            </a:pPr>
            <a:r>
              <a:rPr lang="en-US" sz="1414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Memberikan motivasi dan insentif kepada karyawan untuk meningkatkan kinerja dan loyalitas mereka.</a:t>
            </a:r>
            <a:endParaRPr lang="en-US" sz="1414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412" y="5864066"/>
            <a:ext cx="448866" cy="44886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628412" y="6492478"/>
            <a:ext cx="2587943" cy="2805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09"/>
              </a:lnSpc>
              <a:buNone/>
            </a:pPr>
            <a:r>
              <a:rPr lang="en-US" sz="1767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Komunikasi yang Efektif</a:t>
            </a:r>
            <a:endParaRPr lang="en-US" sz="1767" dirty="0"/>
          </a:p>
        </p:txBody>
      </p:sp>
      <p:sp>
        <p:nvSpPr>
          <p:cNvPr id="15" name="Text 8"/>
          <p:cNvSpPr/>
          <p:nvPr/>
        </p:nvSpPr>
        <p:spPr>
          <a:xfrm>
            <a:off x="628412" y="6880622"/>
            <a:ext cx="7887176" cy="5743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62"/>
              </a:lnSpc>
              <a:buNone/>
            </a:pPr>
            <a:r>
              <a:rPr lang="en-US" sz="1414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Membangun komunikasi yang efektif antara manajemen dan karyawan untuk meningkatkan transparansi dan saling pengertian.</a:t>
            </a:r>
            <a:endParaRPr lang="en-US" sz="141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631</Words>
  <Application>Microsoft Office PowerPoint</Application>
  <PresentationFormat>Custom</PresentationFormat>
  <Paragraphs>89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Poppins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ASUS</cp:lastModifiedBy>
  <cp:revision>2</cp:revision>
  <dcterms:created xsi:type="dcterms:W3CDTF">2024-08-20T01:46:16Z</dcterms:created>
  <dcterms:modified xsi:type="dcterms:W3CDTF">2024-08-20T01:46:56Z</dcterms:modified>
</cp:coreProperties>
</file>