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30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iprice.co.id"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2491740"/>
            <a:ext cx="4869180" cy="3246120"/>
          </a:xfrm>
          <a:prstGeom prst="rect">
            <a:avLst/>
          </a:prstGeom>
        </p:spPr>
      </p:pic>
      <p:sp>
        <p:nvSpPr>
          <p:cNvPr id="6" name="Text 1"/>
          <p:cNvSpPr/>
          <p:nvPr/>
        </p:nvSpPr>
        <p:spPr>
          <a:xfrm>
            <a:off x="6350437" y="1395413"/>
            <a:ext cx="7415927" cy="1117997"/>
          </a:xfrm>
          <a:prstGeom prst="rect">
            <a:avLst/>
          </a:prstGeom>
          <a:noFill/>
          <a:ln/>
        </p:spPr>
        <p:txBody>
          <a:bodyPr wrap="none" rtlCol="0" anchor="t"/>
          <a:lstStyle/>
          <a:p>
            <a:pPr marL="0" indent="0">
              <a:lnSpc>
                <a:spcPts val="8803"/>
              </a:lnSpc>
              <a:buNone/>
            </a:pPr>
            <a:r>
              <a:rPr lang="en-US" sz="7042" b="1" kern="0" spc="-141" dirty="0">
                <a:solidFill>
                  <a:srgbClr val="FF8AAF"/>
                </a:solidFill>
                <a:latin typeface="Petrona" pitchFamily="34" charset="0"/>
                <a:ea typeface="Petrona" pitchFamily="34" charset="-122"/>
                <a:cs typeface="Petrona" pitchFamily="34" charset="-120"/>
              </a:rPr>
              <a:t>BISNIS ONLINE</a:t>
            </a:r>
            <a:endParaRPr lang="en-US" sz="7042" dirty="0"/>
          </a:p>
        </p:txBody>
      </p:sp>
      <p:sp>
        <p:nvSpPr>
          <p:cNvPr id="7" name="Text 2"/>
          <p:cNvSpPr/>
          <p:nvPr/>
        </p:nvSpPr>
        <p:spPr>
          <a:xfrm>
            <a:off x="6350437" y="2883694"/>
            <a:ext cx="7415927" cy="3950494"/>
          </a:xfrm>
          <a:prstGeom prst="rect">
            <a:avLst/>
          </a:prstGeom>
          <a:noFill/>
          <a:ln/>
        </p:spPr>
        <p:txBody>
          <a:bodyPr wrap="square" rtlCol="0" anchor="t"/>
          <a:lstStyle/>
          <a:p>
            <a:pPr marL="0" indent="0">
              <a:lnSpc>
                <a:spcPts val="3110"/>
              </a:lnSpc>
              <a:buNone/>
            </a:pPr>
            <a:r>
              <a:rPr lang="en-US" sz="1944" kern="0" spc="-39" dirty="0">
                <a:solidFill>
                  <a:srgbClr val="E0D6DE"/>
                </a:solidFill>
                <a:latin typeface="Inter" pitchFamily="34" charset="0"/>
                <a:ea typeface="Inter" pitchFamily="34" charset="-122"/>
                <a:cs typeface="Inter" pitchFamily="34" charset="-120"/>
              </a:rPr>
              <a:t>Jaman yang terus berkembang setiap waktu membawa perkembangan yang terus bergerak dalam kehidupan manusia. Bila kita perhatikan setiap waktu ada yang baru dalam kehidupan sehari-hari dalam segala bidang. Kemudahan demi kemudahan dapat kita jumpai dalam kehidupan sehari-hari, salah satunya adalah dalam hal jual beli. Sebelumnya kita hanya mengenal pasar, supermarket, mall, plaza dan pusat perbelanjaan lainnya sebagai tempat untuk jual beli suatu produk. Sekarang semua serba berubah, semuanya mengalami pergeseran untuk yang lebih baik, praktis dan mempermudah manusia.</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1452622"/>
          </a:xfrm>
          <a:prstGeom prst="rect">
            <a:avLst/>
          </a:prstGeom>
          <a:solidFill>
            <a:srgbClr val="0C0524">
              <a:alpha val="75000"/>
            </a:srgbClr>
          </a:solidFill>
          <a:ln/>
        </p:spPr>
      </p:sp>
      <p:pic>
        <p:nvPicPr>
          <p:cNvPr id="4" name="Image 1" descr="preencoded.png"/>
          <p:cNvPicPr>
            <a:picLocks noChangeAspect="1"/>
          </p:cNvPicPr>
          <p:nvPr/>
        </p:nvPicPr>
        <p:blipFill>
          <a:blip r:embed="rId4"/>
          <a:stretch>
            <a:fillRect/>
          </a:stretch>
        </p:blipFill>
        <p:spPr>
          <a:xfrm>
            <a:off x="0" y="0"/>
            <a:ext cx="5486400" cy="11452622"/>
          </a:xfrm>
          <a:prstGeom prst="rect">
            <a:avLst/>
          </a:prstGeom>
        </p:spPr>
      </p:pic>
      <p:pic>
        <p:nvPicPr>
          <p:cNvPr id="5" name="Image 2" descr="preencoded.png"/>
          <p:cNvPicPr>
            <a:picLocks noChangeAspect="1"/>
          </p:cNvPicPr>
          <p:nvPr/>
        </p:nvPicPr>
        <p:blipFill>
          <a:blip r:embed="rId5"/>
          <a:stretch>
            <a:fillRect/>
          </a:stretch>
        </p:blipFill>
        <p:spPr>
          <a:xfrm>
            <a:off x="215979" y="4041458"/>
            <a:ext cx="5054322" cy="3369588"/>
          </a:xfrm>
          <a:prstGeom prst="rect">
            <a:avLst/>
          </a:prstGeom>
        </p:spPr>
      </p:pic>
      <p:sp>
        <p:nvSpPr>
          <p:cNvPr id="6" name="Text 1"/>
          <p:cNvSpPr/>
          <p:nvPr/>
        </p:nvSpPr>
        <p:spPr>
          <a:xfrm>
            <a:off x="6091238" y="475178"/>
            <a:ext cx="4536519"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Peran E-commerce</a:t>
            </a:r>
            <a:endParaRPr lang="en-US" sz="3572" dirty="0"/>
          </a:p>
        </p:txBody>
      </p:sp>
      <p:sp>
        <p:nvSpPr>
          <p:cNvPr id="7" name="Text 2"/>
          <p:cNvSpPr/>
          <p:nvPr/>
        </p:nvSpPr>
        <p:spPr>
          <a:xfrm>
            <a:off x="6091238" y="1301353"/>
            <a:ext cx="7934325" cy="1382911"/>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Di era digital yang semakin maju semua orang menginginkan semua serba praktis. Saat ini kehadiran E-commerce mampu menggantikan peran toko-toko yang selama ini menjual produk secara offline. Banyak informasi yang bisa kita lihat melalui media online ataupun cetak bahwa banyak retail-retail yang tutup karena bergeser kea rah online. Ini sebagai bukti bahwa peran e-commerce sudah membawa perusahan yang sangat besar bagi kebiasaan berbelanja masyarakat.</a:t>
            </a:r>
            <a:endParaRPr lang="en-US" sz="1361" dirty="0"/>
          </a:p>
        </p:txBody>
      </p:sp>
      <p:sp>
        <p:nvSpPr>
          <p:cNvPr id="8" name="Shape 3"/>
          <p:cNvSpPr/>
          <p:nvPr/>
        </p:nvSpPr>
        <p:spPr>
          <a:xfrm>
            <a:off x="6091238" y="3072884"/>
            <a:ext cx="388739" cy="388739"/>
          </a:xfrm>
          <a:prstGeom prst="roundRect">
            <a:avLst>
              <a:gd name="adj" fmla="val 18672"/>
            </a:avLst>
          </a:prstGeom>
          <a:solidFill>
            <a:srgbClr val="2F1D63"/>
          </a:solidFill>
          <a:ln w="7620">
            <a:solidFill>
              <a:srgbClr val="48367C"/>
            </a:solidFill>
            <a:prstDash val="solid"/>
          </a:ln>
        </p:spPr>
      </p:sp>
      <p:sp>
        <p:nvSpPr>
          <p:cNvPr id="9" name="Text 4"/>
          <p:cNvSpPr/>
          <p:nvPr/>
        </p:nvSpPr>
        <p:spPr>
          <a:xfrm>
            <a:off x="6230064" y="3131106"/>
            <a:ext cx="111085"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1</a:t>
            </a:r>
            <a:endParaRPr lang="en-US" sz="2143" dirty="0"/>
          </a:p>
        </p:txBody>
      </p:sp>
      <p:sp>
        <p:nvSpPr>
          <p:cNvPr id="10" name="Text 5"/>
          <p:cNvSpPr/>
          <p:nvPr/>
        </p:nvSpPr>
        <p:spPr>
          <a:xfrm>
            <a:off x="6652736" y="3072884"/>
            <a:ext cx="226826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Kemudahan Akses</a:t>
            </a:r>
            <a:endParaRPr lang="en-US" sz="1786" dirty="0"/>
          </a:p>
        </p:txBody>
      </p:sp>
      <p:sp>
        <p:nvSpPr>
          <p:cNvPr id="11" name="Text 6"/>
          <p:cNvSpPr/>
          <p:nvPr/>
        </p:nvSpPr>
        <p:spPr>
          <a:xfrm>
            <a:off x="6652736" y="3459956"/>
            <a:ext cx="7372826" cy="1382911"/>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Semakin baiknya kondisi internet di Indonesia dan semakin meratanya akses internet semakin banyak peluang masyarakat untuk ikut menikmatiperan e-commerce. Apalagi saat ini hampir semua masyarakat menggunakan smartphone yang dapat mengakses internet. Sehingga dengan mudah masyarakat dapat merasakan kemudahan untuk melakukan pembelian atau menjual produk mereka hanya melalui smartphone yang mereka pegang.</a:t>
            </a:r>
            <a:endParaRPr lang="en-US" sz="1361" dirty="0"/>
          </a:p>
        </p:txBody>
      </p:sp>
      <p:sp>
        <p:nvSpPr>
          <p:cNvPr id="12" name="Shape 7"/>
          <p:cNvSpPr/>
          <p:nvPr/>
        </p:nvSpPr>
        <p:spPr>
          <a:xfrm>
            <a:off x="6091238" y="5209937"/>
            <a:ext cx="388739" cy="388739"/>
          </a:xfrm>
          <a:prstGeom prst="roundRect">
            <a:avLst>
              <a:gd name="adj" fmla="val 18672"/>
            </a:avLst>
          </a:prstGeom>
          <a:solidFill>
            <a:srgbClr val="2F1D63"/>
          </a:solidFill>
          <a:ln w="7620">
            <a:solidFill>
              <a:srgbClr val="48367C"/>
            </a:solidFill>
            <a:prstDash val="solid"/>
          </a:ln>
        </p:spPr>
      </p:sp>
      <p:sp>
        <p:nvSpPr>
          <p:cNvPr id="13" name="Text 8"/>
          <p:cNvSpPr/>
          <p:nvPr/>
        </p:nvSpPr>
        <p:spPr>
          <a:xfrm>
            <a:off x="6211133" y="5268158"/>
            <a:ext cx="148947"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2</a:t>
            </a:r>
            <a:endParaRPr lang="en-US" sz="2143" dirty="0"/>
          </a:p>
        </p:txBody>
      </p:sp>
      <p:sp>
        <p:nvSpPr>
          <p:cNvPr id="14" name="Text 9"/>
          <p:cNvSpPr/>
          <p:nvPr/>
        </p:nvSpPr>
        <p:spPr>
          <a:xfrm>
            <a:off x="6652736" y="5209937"/>
            <a:ext cx="2674739"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Popularitas Belanja Online</a:t>
            </a:r>
            <a:endParaRPr lang="en-US" sz="1786" dirty="0"/>
          </a:p>
        </p:txBody>
      </p:sp>
      <p:sp>
        <p:nvSpPr>
          <p:cNvPr id="15" name="Text 10"/>
          <p:cNvSpPr/>
          <p:nvPr/>
        </p:nvSpPr>
        <p:spPr>
          <a:xfrm>
            <a:off x="6652736" y="5597009"/>
            <a:ext cx="7372826" cy="110632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Saat ini kita bisa menanyakan teman sekelas atau teman dekat kita yang lainnya, apakah mereka pernah belanja online atau tidak. Maka pasti akan banyak menjawab mereka pernah membeli sesuatu melalui online. Bebebrapa alaasan mengapa masyarakat Indonesia suka membeli online, diantarany:</a:t>
            </a:r>
            <a:endParaRPr lang="en-US" sz="1361" dirty="0"/>
          </a:p>
        </p:txBody>
      </p:sp>
      <p:sp>
        <p:nvSpPr>
          <p:cNvPr id="16" name="Shape 11"/>
          <p:cNvSpPr/>
          <p:nvPr/>
        </p:nvSpPr>
        <p:spPr>
          <a:xfrm>
            <a:off x="6091238" y="7070407"/>
            <a:ext cx="388739" cy="388739"/>
          </a:xfrm>
          <a:prstGeom prst="roundRect">
            <a:avLst>
              <a:gd name="adj" fmla="val 18672"/>
            </a:avLst>
          </a:prstGeom>
          <a:solidFill>
            <a:srgbClr val="2F1D63"/>
          </a:solidFill>
          <a:ln w="7620">
            <a:solidFill>
              <a:srgbClr val="48367C"/>
            </a:solidFill>
            <a:prstDash val="solid"/>
          </a:ln>
        </p:spPr>
      </p:sp>
      <p:sp>
        <p:nvSpPr>
          <p:cNvPr id="17" name="Text 12"/>
          <p:cNvSpPr/>
          <p:nvPr/>
        </p:nvSpPr>
        <p:spPr>
          <a:xfrm>
            <a:off x="6211253" y="7128629"/>
            <a:ext cx="148709"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3</a:t>
            </a:r>
            <a:endParaRPr lang="en-US" sz="2143" dirty="0"/>
          </a:p>
        </p:txBody>
      </p:sp>
      <p:sp>
        <p:nvSpPr>
          <p:cNvPr id="18" name="Text 13"/>
          <p:cNvSpPr/>
          <p:nvPr/>
        </p:nvSpPr>
        <p:spPr>
          <a:xfrm>
            <a:off x="6652736" y="7070407"/>
            <a:ext cx="226826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Hemat Waktu</a:t>
            </a:r>
            <a:endParaRPr lang="en-US" sz="1786" dirty="0"/>
          </a:p>
        </p:txBody>
      </p:sp>
      <p:sp>
        <p:nvSpPr>
          <p:cNvPr id="19" name="Text 14"/>
          <p:cNvSpPr/>
          <p:nvPr/>
        </p:nvSpPr>
        <p:spPr>
          <a:xfrm>
            <a:off x="6652736" y="7457480"/>
            <a:ext cx="7372826" cy="829747"/>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Membeli sesuatu yang dibutuhkan melalui online pasti akan lebih hemat waktu dengan kesibukan yang dijalani baik itu karena bekerja di kantor, kuliah dan kesibukan lainnya. E-commerce menjadi jawaban untuk yang sangat sibuk tapi ingin belanja.</a:t>
            </a:r>
            <a:endParaRPr lang="en-US" sz="1361" dirty="0"/>
          </a:p>
        </p:txBody>
      </p:sp>
      <p:sp>
        <p:nvSpPr>
          <p:cNvPr id="20" name="Shape 15"/>
          <p:cNvSpPr/>
          <p:nvPr/>
        </p:nvSpPr>
        <p:spPr>
          <a:xfrm>
            <a:off x="6091238" y="8654296"/>
            <a:ext cx="388739" cy="388739"/>
          </a:xfrm>
          <a:prstGeom prst="roundRect">
            <a:avLst>
              <a:gd name="adj" fmla="val 18672"/>
            </a:avLst>
          </a:prstGeom>
          <a:solidFill>
            <a:srgbClr val="2F1D63"/>
          </a:solidFill>
          <a:ln w="7620">
            <a:solidFill>
              <a:srgbClr val="48367C"/>
            </a:solidFill>
            <a:prstDash val="solid"/>
          </a:ln>
        </p:spPr>
      </p:sp>
      <p:sp>
        <p:nvSpPr>
          <p:cNvPr id="21" name="Text 16"/>
          <p:cNvSpPr/>
          <p:nvPr/>
        </p:nvSpPr>
        <p:spPr>
          <a:xfrm>
            <a:off x="6214943" y="8712518"/>
            <a:ext cx="141327"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4</a:t>
            </a:r>
            <a:endParaRPr lang="en-US" sz="2143" dirty="0"/>
          </a:p>
        </p:txBody>
      </p:sp>
      <p:sp>
        <p:nvSpPr>
          <p:cNvPr id="22" name="Text 17"/>
          <p:cNvSpPr/>
          <p:nvPr/>
        </p:nvSpPr>
        <p:spPr>
          <a:xfrm>
            <a:off x="6652736" y="8654296"/>
            <a:ext cx="226826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Banyak Pilihan</a:t>
            </a:r>
            <a:endParaRPr lang="en-US" sz="1786" dirty="0"/>
          </a:p>
        </p:txBody>
      </p:sp>
      <p:sp>
        <p:nvSpPr>
          <p:cNvPr id="23" name="Text 18"/>
          <p:cNvSpPr/>
          <p:nvPr/>
        </p:nvSpPr>
        <p:spPr>
          <a:xfrm>
            <a:off x="6652736" y="9041368"/>
            <a:ext cx="7372826" cy="1936075"/>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Banyaknya lapak atau toko pada e-commerce platform membuat konsumen bisa membandingkan produk dari berbagai toko yang jumlahnya banyak, konsumen dapat membandingkan bahan dari produk yang dapat dilihat lebih detail dari masing-masing toko termasuk promo yang ditawarkan. Calon pembeli memiliki banyak pilihan sekaligus bisa melihat review dari dari pembeli sebelumnya sehingga dapat mengurangi rasa kecewa setelah pembelian. Contoh yang paling sering di complain pasca pembelian seperti warna tidak sesuai, ukuran yang diseharusnya dan barang tidak sesuai dengan yang di gambar.</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395103"/>
          </a:xfrm>
          <a:prstGeom prst="rect">
            <a:avLst/>
          </a:prstGeom>
          <a:solidFill>
            <a:srgbClr val="0C0524">
              <a:alpha val="75000"/>
            </a:srgbClr>
          </a:solidFill>
          <a:ln/>
        </p:spPr>
      </p:sp>
      <p:pic>
        <p:nvPicPr>
          <p:cNvPr id="4" name="Image 1" descr="preencoded.png"/>
          <p:cNvPicPr>
            <a:picLocks noChangeAspect="1"/>
          </p:cNvPicPr>
          <p:nvPr/>
        </p:nvPicPr>
        <p:blipFill>
          <a:blip r:embed="rId4"/>
          <a:stretch>
            <a:fillRect/>
          </a:stretch>
        </p:blipFill>
        <p:spPr>
          <a:xfrm>
            <a:off x="0" y="0"/>
            <a:ext cx="14630400" cy="2160270"/>
          </a:xfrm>
          <a:prstGeom prst="rect">
            <a:avLst/>
          </a:prstGeom>
        </p:spPr>
      </p:pic>
      <p:pic>
        <p:nvPicPr>
          <p:cNvPr id="5" name="Image 2" descr="preencoded.png"/>
          <p:cNvPicPr>
            <a:picLocks noChangeAspect="1"/>
          </p:cNvPicPr>
          <p:nvPr/>
        </p:nvPicPr>
        <p:blipFill>
          <a:blip r:embed="rId5"/>
          <a:stretch>
            <a:fillRect/>
          </a:stretch>
        </p:blipFill>
        <p:spPr>
          <a:xfrm>
            <a:off x="6018967" y="215979"/>
            <a:ext cx="2592467" cy="1728311"/>
          </a:xfrm>
          <a:prstGeom prst="rect">
            <a:avLst/>
          </a:prstGeom>
        </p:spPr>
      </p:pic>
      <p:sp>
        <p:nvSpPr>
          <p:cNvPr id="6" name="Text 1"/>
          <p:cNvSpPr/>
          <p:nvPr/>
        </p:nvSpPr>
        <p:spPr>
          <a:xfrm>
            <a:off x="2594967" y="2635448"/>
            <a:ext cx="4794528"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Pengertian E-commerce</a:t>
            </a:r>
            <a:endParaRPr lang="en-US" sz="3572" dirty="0"/>
          </a:p>
        </p:txBody>
      </p:sp>
      <p:sp>
        <p:nvSpPr>
          <p:cNvPr id="7" name="Text 2"/>
          <p:cNvSpPr/>
          <p:nvPr/>
        </p:nvSpPr>
        <p:spPr>
          <a:xfrm>
            <a:off x="2594967" y="3461623"/>
            <a:ext cx="9440347" cy="110632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Electronic commerce atau sering disebut e-commerce merupakan kegiatan jual beli modern yang dilakukan melalui internet sebagai media perantara. E-commerce menjadi sangat popular karena dapat melakukan transaksi tanpa dibatasi ruang dan waktu. Transaksi jual beli melalui online dapat dilakukan 24 jam, kapan dan dimana saja tanpa mengganggu pekerjaan atau waktu kita disaat sibuk.</a:t>
            </a:r>
            <a:endParaRPr lang="en-US" sz="1361" dirty="0"/>
          </a:p>
        </p:txBody>
      </p:sp>
      <p:sp>
        <p:nvSpPr>
          <p:cNvPr id="8" name="Shape 3"/>
          <p:cNvSpPr/>
          <p:nvPr/>
        </p:nvSpPr>
        <p:spPr>
          <a:xfrm>
            <a:off x="2594967" y="4762262"/>
            <a:ext cx="4633793" cy="2130743"/>
          </a:xfrm>
          <a:prstGeom prst="roundRect">
            <a:avLst>
              <a:gd name="adj" fmla="val 3407"/>
            </a:avLst>
          </a:prstGeom>
          <a:solidFill>
            <a:srgbClr val="2F1D63"/>
          </a:solidFill>
          <a:ln w="7620">
            <a:solidFill>
              <a:srgbClr val="48367C"/>
            </a:solidFill>
            <a:prstDash val="solid"/>
          </a:ln>
        </p:spPr>
      </p:sp>
      <p:sp>
        <p:nvSpPr>
          <p:cNvPr id="9" name="Text 4"/>
          <p:cNvSpPr/>
          <p:nvPr/>
        </p:nvSpPr>
        <p:spPr>
          <a:xfrm>
            <a:off x="2775347" y="4942642"/>
            <a:ext cx="2657951"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Business to Business (B2B)</a:t>
            </a:r>
            <a:endParaRPr lang="en-US" sz="1786" dirty="0"/>
          </a:p>
        </p:txBody>
      </p:sp>
      <p:sp>
        <p:nvSpPr>
          <p:cNvPr id="10" name="Text 5"/>
          <p:cNvSpPr/>
          <p:nvPr/>
        </p:nvSpPr>
        <p:spPr>
          <a:xfrm>
            <a:off x="2775347" y="5329714"/>
            <a:ext cx="4273034" cy="1382911"/>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Menurut Makmur (2018) B2B merupakan bisnis yang pelakunya memiliki kepentingan dan ketergantungan satu sama lainnya dan memiliki system yang terintegasi serta memiliki masa kerja sama yang diatur dalam kontrak.</a:t>
            </a:r>
            <a:endParaRPr lang="en-US" sz="1361" dirty="0"/>
          </a:p>
        </p:txBody>
      </p:sp>
      <p:sp>
        <p:nvSpPr>
          <p:cNvPr id="11" name="Shape 6"/>
          <p:cNvSpPr/>
          <p:nvPr/>
        </p:nvSpPr>
        <p:spPr>
          <a:xfrm>
            <a:off x="7401520" y="4762262"/>
            <a:ext cx="4633793" cy="2130743"/>
          </a:xfrm>
          <a:prstGeom prst="roundRect">
            <a:avLst>
              <a:gd name="adj" fmla="val 3407"/>
            </a:avLst>
          </a:prstGeom>
          <a:solidFill>
            <a:srgbClr val="2F1D63"/>
          </a:solidFill>
          <a:ln w="7620">
            <a:solidFill>
              <a:srgbClr val="48367C"/>
            </a:solidFill>
            <a:prstDash val="solid"/>
          </a:ln>
        </p:spPr>
      </p:sp>
      <p:sp>
        <p:nvSpPr>
          <p:cNvPr id="12" name="Text 7"/>
          <p:cNvSpPr/>
          <p:nvPr/>
        </p:nvSpPr>
        <p:spPr>
          <a:xfrm>
            <a:off x="7581900" y="4942642"/>
            <a:ext cx="2764274"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Business to Customer (B2C)</a:t>
            </a:r>
            <a:endParaRPr lang="en-US" sz="1786" dirty="0"/>
          </a:p>
        </p:txBody>
      </p:sp>
      <p:sp>
        <p:nvSpPr>
          <p:cNvPr id="13" name="Text 8"/>
          <p:cNvSpPr/>
          <p:nvPr/>
        </p:nvSpPr>
        <p:spPr>
          <a:xfrm>
            <a:off x="7581900" y="5329714"/>
            <a:ext cx="4273034" cy="1382911"/>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Produsen/ boss yang memiliki barang atau jasa akan berinteraksi dengan konsumen dan transaksinya bersifat fleksibel dan B2C memiliki database untuk mengumpulkan data pembeli untuk melakukan tindak lanjut terhadap pembelian.</a:t>
            </a:r>
            <a:endParaRPr lang="en-US" sz="1361" dirty="0"/>
          </a:p>
        </p:txBody>
      </p:sp>
      <p:sp>
        <p:nvSpPr>
          <p:cNvPr id="14" name="Shape 9"/>
          <p:cNvSpPr/>
          <p:nvPr/>
        </p:nvSpPr>
        <p:spPr>
          <a:xfrm>
            <a:off x="2594967" y="7065764"/>
            <a:ext cx="4633793" cy="1854160"/>
          </a:xfrm>
          <a:prstGeom prst="roundRect">
            <a:avLst>
              <a:gd name="adj" fmla="val 3915"/>
            </a:avLst>
          </a:prstGeom>
          <a:solidFill>
            <a:srgbClr val="2F1D63"/>
          </a:solidFill>
          <a:ln w="7620">
            <a:solidFill>
              <a:srgbClr val="48367C"/>
            </a:solidFill>
            <a:prstDash val="solid"/>
          </a:ln>
        </p:spPr>
      </p:sp>
      <p:sp>
        <p:nvSpPr>
          <p:cNvPr id="15" name="Text 10"/>
          <p:cNvSpPr/>
          <p:nvPr/>
        </p:nvSpPr>
        <p:spPr>
          <a:xfrm>
            <a:off x="2775347" y="7246144"/>
            <a:ext cx="307217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Consumen to Consumen (C2C)</a:t>
            </a:r>
            <a:endParaRPr lang="en-US" sz="1786" dirty="0"/>
          </a:p>
        </p:txBody>
      </p:sp>
      <p:sp>
        <p:nvSpPr>
          <p:cNvPr id="16" name="Text 11"/>
          <p:cNvSpPr/>
          <p:nvPr/>
        </p:nvSpPr>
        <p:spPr>
          <a:xfrm>
            <a:off x="2775347" y="7633216"/>
            <a:ext cx="4273034" cy="110632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Konsumen ke konsumen adalah proses jual beli yang dilakukan pembeli secara online kepada penjual secara langsung secara individu di media perantara situs online.</a:t>
            </a:r>
            <a:endParaRPr lang="en-US" sz="1361" dirty="0"/>
          </a:p>
        </p:txBody>
      </p:sp>
      <p:sp>
        <p:nvSpPr>
          <p:cNvPr id="17" name="Shape 12"/>
          <p:cNvSpPr/>
          <p:nvPr/>
        </p:nvSpPr>
        <p:spPr>
          <a:xfrm>
            <a:off x="7401520" y="7065764"/>
            <a:ext cx="4633793" cy="1854160"/>
          </a:xfrm>
          <a:prstGeom prst="roundRect">
            <a:avLst>
              <a:gd name="adj" fmla="val 3915"/>
            </a:avLst>
          </a:prstGeom>
          <a:solidFill>
            <a:srgbClr val="2F1D63"/>
          </a:solidFill>
          <a:ln w="7620">
            <a:solidFill>
              <a:srgbClr val="48367C"/>
            </a:solidFill>
            <a:prstDash val="solid"/>
          </a:ln>
        </p:spPr>
      </p:sp>
      <p:sp>
        <p:nvSpPr>
          <p:cNvPr id="18" name="Text 13"/>
          <p:cNvSpPr/>
          <p:nvPr/>
        </p:nvSpPr>
        <p:spPr>
          <a:xfrm>
            <a:off x="7581900" y="7246144"/>
            <a:ext cx="2863215"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Consumen to Business (C2B)</a:t>
            </a:r>
            <a:endParaRPr lang="en-US" sz="1786" dirty="0"/>
          </a:p>
        </p:txBody>
      </p:sp>
      <p:sp>
        <p:nvSpPr>
          <p:cNvPr id="19" name="Text 14"/>
          <p:cNvSpPr/>
          <p:nvPr/>
        </p:nvSpPr>
        <p:spPr>
          <a:xfrm>
            <a:off x="7581900" y="7633216"/>
            <a:ext cx="4273034" cy="110632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Proses pembelian yang dilakukan oleh perusahaan kepada individu. Seorang individu bisa memposting keahlian yang dimiliki dan bisa dipakai jasanya oleh perusahaan.</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91238" y="1064657"/>
            <a:ext cx="5201245"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Market Place di Indonesia</a:t>
            </a:r>
            <a:endParaRPr lang="en-US" sz="3572" dirty="0"/>
          </a:p>
        </p:txBody>
      </p:sp>
      <p:sp>
        <p:nvSpPr>
          <p:cNvPr id="6" name="Text 2"/>
          <p:cNvSpPr/>
          <p:nvPr/>
        </p:nvSpPr>
        <p:spPr>
          <a:xfrm>
            <a:off x="6091238" y="1890832"/>
            <a:ext cx="7934325"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Gambar 8.1 Market Place di Indonesia Berdasarkan Pengunjung</a:t>
            </a:r>
            <a:endParaRPr lang="en-US" sz="1361" dirty="0"/>
          </a:p>
        </p:txBody>
      </p:sp>
      <p:sp>
        <p:nvSpPr>
          <p:cNvPr id="7" name="Text 3"/>
          <p:cNvSpPr/>
          <p:nvPr/>
        </p:nvSpPr>
        <p:spPr>
          <a:xfrm>
            <a:off x="6091238" y="2361724"/>
            <a:ext cx="7934325"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    Sumber: </a:t>
            </a:r>
            <a:r>
              <a:rPr lang="en-US" sz="1361" u="sng" kern="0" spc="-27" dirty="0">
                <a:solidFill>
                  <a:srgbClr val="876CD4"/>
                </a:solidFill>
                <a:latin typeface="Inter" pitchFamily="34" charset="0"/>
                <a:ea typeface="Inter" pitchFamily="34" charset="-122"/>
                <a:cs typeface="Inter" pitchFamily="34" charset="-120"/>
                <a:hlinkClick r:id="rId5">
                  <a:extLst>
                    <a:ext uri="{A12FA001-AC4F-418D-AE19-62706E023703}">
                      <ahyp:hlinkClr xmlns:ahyp="http://schemas.microsoft.com/office/drawing/2018/hyperlinkcolor" val="tx"/>
                    </a:ext>
                  </a:extLst>
                </a:hlinkClick>
              </a:rPr>
              <a:t>https://iprice.co.id</a:t>
            </a:r>
            <a:endParaRPr lang="en-US" sz="1361" dirty="0"/>
          </a:p>
        </p:txBody>
      </p:sp>
      <p:sp>
        <p:nvSpPr>
          <p:cNvPr id="8" name="Shape 4"/>
          <p:cNvSpPr/>
          <p:nvPr/>
        </p:nvSpPr>
        <p:spPr>
          <a:xfrm>
            <a:off x="6091238" y="2832616"/>
            <a:ext cx="7934325" cy="4332208"/>
          </a:xfrm>
          <a:prstGeom prst="roundRect">
            <a:avLst>
              <a:gd name="adj" fmla="val 1675"/>
            </a:avLst>
          </a:prstGeom>
          <a:noFill/>
          <a:ln w="7620">
            <a:solidFill>
              <a:srgbClr val="FFFFFF">
                <a:alpha val="24000"/>
              </a:srgbClr>
            </a:solidFill>
            <a:prstDash val="solid"/>
          </a:ln>
        </p:spPr>
      </p:sp>
      <p:sp>
        <p:nvSpPr>
          <p:cNvPr id="9" name="Shape 5"/>
          <p:cNvSpPr/>
          <p:nvPr/>
        </p:nvSpPr>
        <p:spPr>
          <a:xfrm>
            <a:off x="6098857" y="2840236"/>
            <a:ext cx="7919085" cy="498991"/>
          </a:xfrm>
          <a:prstGeom prst="rect">
            <a:avLst/>
          </a:prstGeom>
          <a:solidFill>
            <a:srgbClr val="FFFFFF">
              <a:alpha val="4000"/>
            </a:srgbClr>
          </a:solidFill>
          <a:ln/>
        </p:spPr>
      </p:sp>
      <p:sp>
        <p:nvSpPr>
          <p:cNvPr id="10" name="Text 6"/>
          <p:cNvSpPr/>
          <p:nvPr/>
        </p:nvSpPr>
        <p:spPr>
          <a:xfrm>
            <a:off x="6271855" y="2951440"/>
            <a:ext cx="1234440"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Bukalapak.com</a:t>
            </a:r>
            <a:endParaRPr lang="en-US" sz="1361" dirty="0"/>
          </a:p>
        </p:txBody>
      </p:sp>
      <p:sp>
        <p:nvSpPr>
          <p:cNvPr id="11" name="Text 7"/>
          <p:cNvSpPr/>
          <p:nvPr/>
        </p:nvSpPr>
        <p:spPr>
          <a:xfrm>
            <a:off x="7859435" y="2951440"/>
            <a:ext cx="1230630"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Shopee</a:t>
            </a:r>
            <a:endParaRPr lang="en-US" sz="1361" dirty="0"/>
          </a:p>
        </p:txBody>
      </p:sp>
      <p:sp>
        <p:nvSpPr>
          <p:cNvPr id="12" name="Text 8"/>
          <p:cNvSpPr/>
          <p:nvPr/>
        </p:nvSpPr>
        <p:spPr>
          <a:xfrm>
            <a:off x="9443204" y="2951440"/>
            <a:ext cx="1230630"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Tokopedia</a:t>
            </a:r>
            <a:endParaRPr lang="en-US" sz="1361" dirty="0"/>
          </a:p>
        </p:txBody>
      </p:sp>
      <p:sp>
        <p:nvSpPr>
          <p:cNvPr id="13" name="Text 9"/>
          <p:cNvSpPr/>
          <p:nvPr/>
        </p:nvSpPr>
        <p:spPr>
          <a:xfrm>
            <a:off x="11026973" y="2951440"/>
            <a:ext cx="1230630"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Olx</a:t>
            </a:r>
            <a:endParaRPr lang="en-US" sz="1361" dirty="0"/>
          </a:p>
        </p:txBody>
      </p:sp>
      <p:sp>
        <p:nvSpPr>
          <p:cNvPr id="14" name="Text 10"/>
          <p:cNvSpPr/>
          <p:nvPr/>
        </p:nvSpPr>
        <p:spPr>
          <a:xfrm>
            <a:off x="12610743" y="2951440"/>
            <a:ext cx="1234440" cy="276582"/>
          </a:xfrm>
          <a:prstGeom prst="rect">
            <a:avLst/>
          </a:prstGeom>
          <a:noFill/>
          <a:ln/>
        </p:spPr>
        <p:txBody>
          <a:bodyPr wrap="non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JD.ID</a:t>
            </a:r>
            <a:endParaRPr lang="en-US" sz="1361" dirty="0"/>
          </a:p>
        </p:txBody>
      </p:sp>
      <p:sp>
        <p:nvSpPr>
          <p:cNvPr id="15" name="Shape 11"/>
          <p:cNvSpPr/>
          <p:nvPr/>
        </p:nvSpPr>
        <p:spPr>
          <a:xfrm>
            <a:off x="6098857" y="3339227"/>
            <a:ext cx="7919085" cy="3817977"/>
          </a:xfrm>
          <a:prstGeom prst="rect">
            <a:avLst/>
          </a:prstGeom>
          <a:solidFill>
            <a:srgbClr val="000000">
              <a:alpha val="4000"/>
            </a:srgbClr>
          </a:solidFill>
          <a:ln/>
        </p:spPr>
      </p:sp>
      <p:sp>
        <p:nvSpPr>
          <p:cNvPr id="16" name="Text 12"/>
          <p:cNvSpPr/>
          <p:nvPr/>
        </p:nvSpPr>
        <p:spPr>
          <a:xfrm>
            <a:off x="6271855" y="3450431"/>
            <a:ext cx="1234440" cy="1659493"/>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Toko online yang menyediakan sarana jual-beli dari konsumen ke konsumen.</a:t>
            </a:r>
            <a:endParaRPr lang="en-US" sz="1361" dirty="0"/>
          </a:p>
        </p:txBody>
      </p:sp>
      <p:sp>
        <p:nvSpPr>
          <p:cNvPr id="17" name="Text 13"/>
          <p:cNvSpPr/>
          <p:nvPr/>
        </p:nvSpPr>
        <p:spPr>
          <a:xfrm>
            <a:off x="7859435" y="3450431"/>
            <a:ext cx="1230630" cy="110632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Marketlpace yang menjual berbagai jenis produk.</a:t>
            </a:r>
            <a:endParaRPr lang="en-US" sz="1361" dirty="0"/>
          </a:p>
        </p:txBody>
      </p:sp>
      <p:sp>
        <p:nvSpPr>
          <p:cNvPr id="18" name="Text 14"/>
          <p:cNvSpPr/>
          <p:nvPr/>
        </p:nvSpPr>
        <p:spPr>
          <a:xfrm>
            <a:off x="9443204" y="3450431"/>
            <a:ext cx="1230630" cy="2489240"/>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Mall online yang dapat sigunakan oleh siapa saja, baik sebagai pembeli maupun sebagai penjual.</a:t>
            </a:r>
            <a:endParaRPr lang="en-US" sz="1361" dirty="0"/>
          </a:p>
        </p:txBody>
      </p:sp>
      <p:sp>
        <p:nvSpPr>
          <p:cNvPr id="19" name="Text 15"/>
          <p:cNvSpPr/>
          <p:nvPr/>
        </p:nvSpPr>
        <p:spPr>
          <a:xfrm>
            <a:off x="11026973" y="3450431"/>
            <a:ext cx="1230630" cy="1936075"/>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Marketplace yaang turut berkembang dalam persaingan jual beli online di Indonesia.</a:t>
            </a:r>
            <a:endParaRPr lang="en-US" sz="1361" dirty="0"/>
          </a:p>
        </p:txBody>
      </p:sp>
      <p:sp>
        <p:nvSpPr>
          <p:cNvPr id="20" name="Text 16"/>
          <p:cNvSpPr/>
          <p:nvPr/>
        </p:nvSpPr>
        <p:spPr>
          <a:xfrm>
            <a:off x="12610743" y="3450431"/>
            <a:ext cx="1234440" cy="3595568"/>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Situs jual beli online yang hampir sama dengan marketplace lainnya yang menawarkan berbagai jenis produk dan dapat juga sebagai tempat untuk menjual produk.</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338780"/>
          </a:xfrm>
          <a:prstGeom prst="rect">
            <a:avLst/>
          </a:prstGeom>
          <a:solidFill>
            <a:srgbClr val="0C0524">
              <a:alpha val="75000"/>
            </a:srgbClr>
          </a:solidFill>
          <a:ln/>
        </p:spPr>
      </p:sp>
      <p:sp>
        <p:nvSpPr>
          <p:cNvPr id="4" name="Text 1"/>
          <p:cNvSpPr/>
          <p:nvPr/>
        </p:nvSpPr>
        <p:spPr>
          <a:xfrm>
            <a:off x="2594967" y="475178"/>
            <a:ext cx="4536519"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Website</a:t>
            </a:r>
            <a:endParaRPr lang="en-US" sz="3572" dirty="0"/>
          </a:p>
        </p:txBody>
      </p:sp>
      <p:sp>
        <p:nvSpPr>
          <p:cNvPr id="5" name="Text 2"/>
          <p:cNvSpPr/>
          <p:nvPr/>
        </p:nvSpPr>
        <p:spPr>
          <a:xfrm>
            <a:off x="2594967" y="1387793"/>
            <a:ext cx="9440347" cy="1936075"/>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Website merupakan kumpulan beberapa halaman web yang saling terhubung satu sama lain yang terdiri dari teks, gambar, suara dan animasi yang dapat dijadikan sebagai media informasi yang menarik untuk dikunjungi oleh orang lain. Website dapat dimiliki oleh siapa saja baik itu perorangan kelompok organisasi maupun perusahaan. Sebuah web page adalah dokumen yang ditulis dalam format HTML (Hyper Text Markup Language), yang hampir selalu bisa diakses melalui HTTP, yaitu protokol yang menyampaikan informasi dari server website. Bertujuan untuk ditampilkan kepada para pemakai melalui web browser baik yang bersifat statis maupun dinamis yang membentuk satu rangkaian bangunan yang saling terkait dimana masing-masing dihubungkan dengan jaringan-jaringan halaman (hyperlink) (Ali Zaki, 2009).</a:t>
            </a:r>
            <a:endParaRPr lang="en-US" sz="1361" dirty="0"/>
          </a:p>
        </p:txBody>
      </p:sp>
      <p:sp>
        <p:nvSpPr>
          <p:cNvPr id="6" name="Text 3"/>
          <p:cNvSpPr/>
          <p:nvPr/>
        </p:nvSpPr>
        <p:spPr>
          <a:xfrm>
            <a:off x="2594967" y="3690938"/>
            <a:ext cx="2268260" cy="283488"/>
          </a:xfrm>
          <a:prstGeom prst="rect">
            <a:avLst/>
          </a:prstGeom>
          <a:noFill/>
          <a:ln/>
        </p:spPr>
        <p:txBody>
          <a:bodyPr wrap="none" rtlCol="0" anchor="t"/>
          <a:lstStyle/>
          <a:p>
            <a:pPr marL="0" indent="0">
              <a:lnSpc>
                <a:spcPts val="2233"/>
              </a:lnSpc>
              <a:buNone/>
            </a:pPr>
            <a:r>
              <a:rPr lang="en-US" sz="1786" b="1" kern="0" spc="-36" dirty="0">
                <a:solidFill>
                  <a:srgbClr val="FF8AAF"/>
                </a:solidFill>
                <a:latin typeface="Petrona" pitchFamily="34" charset="0"/>
                <a:ea typeface="Petrona" pitchFamily="34" charset="-122"/>
                <a:cs typeface="Petrona" pitchFamily="34" charset="-120"/>
              </a:rPr>
              <a:t>Domain</a:t>
            </a:r>
            <a:endParaRPr lang="en-US" sz="1786" dirty="0"/>
          </a:p>
        </p:txBody>
      </p:sp>
      <p:sp>
        <p:nvSpPr>
          <p:cNvPr id="7" name="Text 4"/>
          <p:cNvSpPr/>
          <p:nvPr/>
        </p:nvSpPr>
        <p:spPr>
          <a:xfrm>
            <a:off x="2594967" y="4147185"/>
            <a:ext cx="2865358" cy="2212657"/>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Domain adalah nama dari sebuah website atau alamat yang bisa dikunjungi oleh pengguna internet. Jika diibaratkan dengan sebuah produk domain merupak sebuah merk produk yang dibuat semenarik mungkin untuk menarik minat dalam menggunakan merk tersebut.</a:t>
            </a:r>
            <a:endParaRPr lang="en-US" sz="1361" dirty="0"/>
          </a:p>
        </p:txBody>
      </p:sp>
      <p:sp>
        <p:nvSpPr>
          <p:cNvPr id="8" name="Text 5"/>
          <p:cNvSpPr/>
          <p:nvPr/>
        </p:nvSpPr>
        <p:spPr>
          <a:xfrm>
            <a:off x="2871430" y="6515338"/>
            <a:ext cx="2588895" cy="276582"/>
          </a:xfrm>
          <a:prstGeom prst="rect">
            <a:avLst/>
          </a:prstGeom>
          <a:noFill/>
          <a:ln/>
        </p:spPr>
        <p:txBody>
          <a:bodyPr wrap="none" rtlCol="0" anchor="t"/>
          <a:lstStyle/>
          <a:p>
            <a:pPr marL="342900" indent="-342900" algn="l">
              <a:lnSpc>
                <a:spcPts val="2177"/>
              </a:lnSpc>
              <a:buSzPct val="100000"/>
              <a:buFont typeface="+mj-lt"/>
              <a:buAutoNum type="arabicPeriod"/>
            </a:pPr>
            <a:r>
              <a:rPr lang="en-US" sz="1361" kern="0" spc="-27" dirty="0">
                <a:solidFill>
                  <a:srgbClr val="E0D6DE"/>
                </a:solidFill>
                <a:latin typeface="Inter" pitchFamily="34" charset="0"/>
                <a:ea typeface="Inter" pitchFamily="34" charset="-122"/>
                <a:cs typeface="Inter" pitchFamily="34" charset="-120"/>
              </a:rPr>
              <a:t>.com</a:t>
            </a:r>
            <a:endParaRPr lang="en-US" sz="1361" dirty="0"/>
          </a:p>
        </p:txBody>
      </p:sp>
      <p:sp>
        <p:nvSpPr>
          <p:cNvPr id="9" name="Text 6"/>
          <p:cNvSpPr/>
          <p:nvPr/>
        </p:nvSpPr>
        <p:spPr>
          <a:xfrm>
            <a:off x="2871430" y="6852404"/>
            <a:ext cx="2588895" cy="276582"/>
          </a:xfrm>
          <a:prstGeom prst="rect">
            <a:avLst/>
          </a:prstGeom>
          <a:noFill/>
          <a:ln/>
        </p:spPr>
        <p:txBody>
          <a:bodyPr wrap="none" rtlCol="0" anchor="t"/>
          <a:lstStyle/>
          <a:p>
            <a:pPr marL="342900" indent="-342900" algn="l">
              <a:lnSpc>
                <a:spcPts val="2177"/>
              </a:lnSpc>
              <a:buSzPct val="100000"/>
              <a:buFont typeface="+mj-lt"/>
              <a:buAutoNum type="arabicPeriod" startAt="2"/>
            </a:pPr>
            <a:r>
              <a:rPr lang="en-US" sz="1361" kern="0" spc="-27" dirty="0">
                <a:solidFill>
                  <a:srgbClr val="E0D6DE"/>
                </a:solidFill>
                <a:latin typeface="Inter" pitchFamily="34" charset="0"/>
                <a:ea typeface="Inter" pitchFamily="34" charset="-122"/>
                <a:cs typeface="Inter" pitchFamily="34" charset="-120"/>
              </a:rPr>
              <a:t>.org</a:t>
            </a:r>
            <a:endParaRPr lang="en-US" sz="1361" dirty="0"/>
          </a:p>
        </p:txBody>
      </p:sp>
      <p:sp>
        <p:nvSpPr>
          <p:cNvPr id="10" name="Text 7"/>
          <p:cNvSpPr/>
          <p:nvPr/>
        </p:nvSpPr>
        <p:spPr>
          <a:xfrm>
            <a:off x="2871430" y="7189470"/>
            <a:ext cx="2588895" cy="276582"/>
          </a:xfrm>
          <a:prstGeom prst="rect">
            <a:avLst/>
          </a:prstGeom>
          <a:noFill/>
          <a:ln/>
        </p:spPr>
        <p:txBody>
          <a:bodyPr wrap="none" rtlCol="0" anchor="t"/>
          <a:lstStyle/>
          <a:p>
            <a:pPr marL="342900" indent="-342900" algn="l">
              <a:lnSpc>
                <a:spcPts val="2177"/>
              </a:lnSpc>
              <a:buSzPct val="100000"/>
              <a:buFont typeface="+mj-lt"/>
              <a:buAutoNum type="arabicPeriod" startAt="3"/>
            </a:pPr>
            <a:r>
              <a:rPr lang="en-US" sz="1361" kern="0" spc="-27" dirty="0">
                <a:solidFill>
                  <a:srgbClr val="E0D6DE"/>
                </a:solidFill>
                <a:latin typeface="Inter" pitchFamily="34" charset="0"/>
                <a:ea typeface="Inter" pitchFamily="34" charset="-122"/>
                <a:cs typeface="Inter" pitchFamily="34" charset="-120"/>
              </a:rPr>
              <a:t>.ac.id</a:t>
            </a:r>
            <a:endParaRPr lang="en-US" sz="1361" dirty="0"/>
          </a:p>
        </p:txBody>
      </p:sp>
      <p:sp>
        <p:nvSpPr>
          <p:cNvPr id="11" name="Text 8"/>
          <p:cNvSpPr/>
          <p:nvPr/>
        </p:nvSpPr>
        <p:spPr>
          <a:xfrm>
            <a:off x="2871430" y="7526536"/>
            <a:ext cx="2588895" cy="276582"/>
          </a:xfrm>
          <a:prstGeom prst="rect">
            <a:avLst/>
          </a:prstGeom>
          <a:noFill/>
          <a:ln/>
        </p:spPr>
        <p:txBody>
          <a:bodyPr wrap="none" rtlCol="0" anchor="t"/>
          <a:lstStyle/>
          <a:p>
            <a:pPr marL="342900" indent="-342900" algn="l">
              <a:lnSpc>
                <a:spcPts val="2177"/>
              </a:lnSpc>
              <a:buSzPct val="100000"/>
              <a:buFont typeface="+mj-lt"/>
              <a:buAutoNum type="arabicPeriod" startAt="4"/>
            </a:pPr>
            <a:r>
              <a:rPr lang="en-US" sz="1361" kern="0" spc="-27" dirty="0">
                <a:solidFill>
                  <a:srgbClr val="E0D6DE"/>
                </a:solidFill>
                <a:latin typeface="Inter" pitchFamily="34" charset="0"/>
                <a:ea typeface="Inter" pitchFamily="34" charset="-122"/>
                <a:cs typeface="Inter" pitchFamily="34" charset="-120"/>
              </a:rPr>
              <a:t>.biz</a:t>
            </a:r>
            <a:endParaRPr lang="en-US" sz="1361" dirty="0"/>
          </a:p>
        </p:txBody>
      </p:sp>
      <p:sp>
        <p:nvSpPr>
          <p:cNvPr id="12" name="Text 9"/>
          <p:cNvSpPr/>
          <p:nvPr/>
        </p:nvSpPr>
        <p:spPr>
          <a:xfrm>
            <a:off x="5889427" y="3690938"/>
            <a:ext cx="2268260" cy="283488"/>
          </a:xfrm>
          <a:prstGeom prst="rect">
            <a:avLst/>
          </a:prstGeom>
          <a:noFill/>
          <a:ln/>
        </p:spPr>
        <p:txBody>
          <a:bodyPr wrap="none" rtlCol="0" anchor="t"/>
          <a:lstStyle/>
          <a:p>
            <a:pPr marL="0" indent="0">
              <a:lnSpc>
                <a:spcPts val="2233"/>
              </a:lnSpc>
              <a:buNone/>
            </a:pPr>
            <a:r>
              <a:rPr lang="en-US" sz="1786" b="1" kern="0" spc="-36" dirty="0">
                <a:solidFill>
                  <a:srgbClr val="FF8AAF"/>
                </a:solidFill>
                <a:latin typeface="Petrona" pitchFamily="34" charset="0"/>
                <a:ea typeface="Petrona" pitchFamily="34" charset="-122"/>
                <a:cs typeface="Petrona" pitchFamily="34" charset="-120"/>
              </a:rPr>
              <a:t>Hosting</a:t>
            </a:r>
            <a:endParaRPr lang="en-US" sz="1786" dirty="0"/>
          </a:p>
        </p:txBody>
      </p:sp>
      <p:sp>
        <p:nvSpPr>
          <p:cNvPr id="13" name="Text 10"/>
          <p:cNvSpPr/>
          <p:nvPr/>
        </p:nvSpPr>
        <p:spPr>
          <a:xfrm>
            <a:off x="5889427" y="4147185"/>
            <a:ext cx="2865358" cy="110632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Hosting biasanya disebut sebagai penyimapan database web baik itu berupa file, teks, video, audio, gambar dan lai-lain.</a:t>
            </a:r>
            <a:endParaRPr lang="en-US" sz="1361" dirty="0"/>
          </a:p>
        </p:txBody>
      </p:sp>
      <p:sp>
        <p:nvSpPr>
          <p:cNvPr id="14" name="Text 11"/>
          <p:cNvSpPr/>
          <p:nvPr/>
        </p:nvSpPr>
        <p:spPr>
          <a:xfrm>
            <a:off x="9183886" y="3690938"/>
            <a:ext cx="2268260" cy="283488"/>
          </a:xfrm>
          <a:prstGeom prst="rect">
            <a:avLst/>
          </a:prstGeom>
          <a:noFill/>
          <a:ln/>
        </p:spPr>
        <p:txBody>
          <a:bodyPr wrap="none" rtlCol="0" anchor="t"/>
          <a:lstStyle/>
          <a:p>
            <a:pPr marL="0" indent="0">
              <a:lnSpc>
                <a:spcPts val="2233"/>
              </a:lnSpc>
              <a:buNone/>
            </a:pPr>
            <a:r>
              <a:rPr lang="en-US" sz="1786" b="1" kern="0" spc="-36" dirty="0">
                <a:solidFill>
                  <a:srgbClr val="FF8AAF"/>
                </a:solidFill>
                <a:latin typeface="Petrona" pitchFamily="34" charset="0"/>
                <a:ea typeface="Petrona" pitchFamily="34" charset="-122"/>
                <a:cs typeface="Petrona" pitchFamily="34" charset="-120"/>
              </a:rPr>
              <a:t>Konten</a:t>
            </a:r>
            <a:endParaRPr lang="en-US" sz="1786" dirty="0"/>
          </a:p>
        </p:txBody>
      </p:sp>
      <p:sp>
        <p:nvSpPr>
          <p:cNvPr id="15" name="Text 12"/>
          <p:cNvSpPr/>
          <p:nvPr/>
        </p:nvSpPr>
        <p:spPr>
          <a:xfrm>
            <a:off x="9183886" y="4147185"/>
            <a:ext cx="2865358" cy="1936075"/>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Konten merupakan isi dari sebuah web dapat berupa teks,video, gambar dll. Yang menjadi gambaran dari sebuah web. Tanpa adanya konten web tidak ada yang dapat ditawarkan oleh web tersebut kepada pengunjung.</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2733377"/>
          </a:xfrm>
          <a:prstGeom prst="rect">
            <a:avLst/>
          </a:prstGeom>
          <a:solidFill>
            <a:srgbClr val="0C0524">
              <a:alpha val="75000"/>
            </a:srgbClr>
          </a:solidFill>
          <a:ln/>
        </p:spPr>
      </p:sp>
      <p:pic>
        <p:nvPicPr>
          <p:cNvPr id="4" name="Image 1" descr="preencoded.png"/>
          <p:cNvPicPr>
            <a:picLocks noChangeAspect="1"/>
          </p:cNvPicPr>
          <p:nvPr/>
        </p:nvPicPr>
        <p:blipFill>
          <a:blip r:embed="rId4"/>
          <a:stretch>
            <a:fillRect/>
          </a:stretch>
        </p:blipFill>
        <p:spPr>
          <a:xfrm>
            <a:off x="0" y="0"/>
            <a:ext cx="14630400" cy="2160270"/>
          </a:xfrm>
          <a:prstGeom prst="rect">
            <a:avLst/>
          </a:prstGeom>
        </p:spPr>
      </p:pic>
      <p:pic>
        <p:nvPicPr>
          <p:cNvPr id="5" name="Image 2" descr="preencoded.png"/>
          <p:cNvPicPr>
            <a:picLocks noChangeAspect="1"/>
          </p:cNvPicPr>
          <p:nvPr/>
        </p:nvPicPr>
        <p:blipFill>
          <a:blip r:embed="rId5"/>
          <a:stretch>
            <a:fillRect/>
          </a:stretch>
        </p:blipFill>
        <p:spPr>
          <a:xfrm>
            <a:off x="6112907" y="215979"/>
            <a:ext cx="2404586" cy="1728311"/>
          </a:xfrm>
          <a:prstGeom prst="rect">
            <a:avLst/>
          </a:prstGeom>
        </p:spPr>
      </p:pic>
      <p:sp>
        <p:nvSpPr>
          <p:cNvPr id="6" name="Text 1"/>
          <p:cNvSpPr/>
          <p:nvPr/>
        </p:nvSpPr>
        <p:spPr>
          <a:xfrm>
            <a:off x="2594967" y="2635448"/>
            <a:ext cx="4536519"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Manfaat Website</a:t>
            </a:r>
            <a:endParaRPr lang="en-US" sz="3572" dirty="0"/>
          </a:p>
        </p:txBody>
      </p:sp>
      <p:sp>
        <p:nvSpPr>
          <p:cNvPr id="7" name="Text 2"/>
          <p:cNvSpPr/>
          <p:nvPr/>
        </p:nvSpPr>
        <p:spPr>
          <a:xfrm>
            <a:off x="2594967" y="3461623"/>
            <a:ext cx="9440347" cy="553164"/>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Website merupakan sebuah halaman yang dapat di akses melalui internet oleh semua orang yang terkoneksi ke dalam internet. Website memiliki beberapa manfaat khususnya dalam dunia bisnis.</a:t>
            </a:r>
            <a:endParaRPr lang="en-US" sz="1361" dirty="0"/>
          </a:p>
        </p:txBody>
      </p:sp>
      <p:sp>
        <p:nvSpPr>
          <p:cNvPr id="8" name="Shape 3"/>
          <p:cNvSpPr/>
          <p:nvPr/>
        </p:nvSpPr>
        <p:spPr>
          <a:xfrm>
            <a:off x="2594967" y="4403407"/>
            <a:ext cx="388739" cy="388739"/>
          </a:xfrm>
          <a:prstGeom prst="roundRect">
            <a:avLst>
              <a:gd name="adj" fmla="val 18672"/>
            </a:avLst>
          </a:prstGeom>
          <a:solidFill>
            <a:srgbClr val="2F1D63"/>
          </a:solidFill>
          <a:ln w="7620">
            <a:solidFill>
              <a:srgbClr val="48367C"/>
            </a:solidFill>
            <a:prstDash val="solid"/>
          </a:ln>
        </p:spPr>
      </p:sp>
      <p:sp>
        <p:nvSpPr>
          <p:cNvPr id="9" name="Text 4"/>
          <p:cNvSpPr/>
          <p:nvPr/>
        </p:nvSpPr>
        <p:spPr>
          <a:xfrm>
            <a:off x="2733794" y="4461629"/>
            <a:ext cx="111085"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1</a:t>
            </a:r>
            <a:endParaRPr lang="en-US" sz="2143" dirty="0"/>
          </a:p>
        </p:txBody>
      </p:sp>
      <p:sp>
        <p:nvSpPr>
          <p:cNvPr id="10" name="Text 5"/>
          <p:cNvSpPr/>
          <p:nvPr/>
        </p:nvSpPr>
        <p:spPr>
          <a:xfrm>
            <a:off x="3156466" y="4403407"/>
            <a:ext cx="226826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Branding</a:t>
            </a:r>
            <a:endParaRPr lang="en-US" sz="1786" dirty="0"/>
          </a:p>
        </p:txBody>
      </p:sp>
      <p:sp>
        <p:nvSpPr>
          <p:cNvPr id="11" name="Text 6"/>
          <p:cNvSpPr/>
          <p:nvPr/>
        </p:nvSpPr>
        <p:spPr>
          <a:xfrm>
            <a:off x="3156466" y="4790480"/>
            <a:ext cx="2470071" cy="7467719"/>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Dalam membangun sebuah bisnis pengenalan atau branding tentang usaha yang sedang kita rilis sangat penting untuk keberlangsungan usaha dimasa yang akandatang. Dalam branding usaha atau bisnis dibutuhkan massa yang banyak bagaimana caranya supaya bisnis kita dapat dikenal oleh orang lain. Dalm hal ini website dapat membantu para pengsaha dalam membrandinng usaha mereka. Melalui website dapat ditampilkan segala informasi terkait perusahaan baik itu tentang merek, produk, dan profile perusahaan sendiri. Dengan adanya website juga dapat menumbuhkan rasa percaya baagi para konsumen serta dapat juga digunakan sebagai media komunikasi yang dapat membantu para pengunjung dalam memecahkan masalah mereka.</a:t>
            </a:r>
            <a:endParaRPr lang="en-US" sz="1361" dirty="0"/>
          </a:p>
        </p:txBody>
      </p:sp>
      <p:sp>
        <p:nvSpPr>
          <p:cNvPr id="12" name="Shape 7"/>
          <p:cNvSpPr/>
          <p:nvPr/>
        </p:nvSpPr>
        <p:spPr>
          <a:xfrm>
            <a:off x="5799296" y="4403407"/>
            <a:ext cx="388739" cy="388739"/>
          </a:xfrm>
          <a:prstGeom prst="roundRect">
            <a:avLst>
              <a:gd name="adj" fmla="val 18672"/>
            </a:avLst>
          </a:prstGeom>
          <a:solidFill>
            <a:srgbClr val="2F1D63"/>
          </a:solidFill>
          <a:ln w="7620">
            <a:solidFill>
              <a:srgbClr val="48367C"/>
            </a:solidFill>
            <a:prstDash val="solid"/>
          </a:ln>
        </p:spPr>
      </p:sp>
      <p:sp>
        <p:nvSpPr>
          <p:cNvPr id="13" name="Text 8"/>
          <p:cNvSpPr/>
          <p:nvPr/>
        </p:nvSpPr>
        <p:spPr>
          <a:xfrm>
            <a:off x="5919192" y="4461629"/>
            <a:ext cx="148947"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2</a:t>
            </a:r>
            <a:endParaRPr lang="en-US" sz="2143" dirty="0"/>
          </a:p>
        </p:txBody>
      </p:sp>
      <p:sp>
        <p:nvSpPr>
          <p:cNvPr id="14" name="Text 9"/>
          <p:cNvSpPr/>
          <p:nvPr/>
        </p:nvSpPr>
        <p:spPr>
          <a:xfrm>
            <a:off x="6360795" y="4403407"/>
            <a:ext cx="226826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Media Promosi</a:t>
            </a:r>
            <a:endParaRPr lang="en-US" sz="1786" dirty="0"/>
          </a:p>
        </p:txBody>
      </p:sp>
      <p:sp>
        <p:nvSpPr>
          <p:cNvPr id="15" name="Text 10"/>
          <p:cNvSpPr/>
          <p:nvPr/>
        </p:nvSpPr>
        <p:spPr>
          <a:xfrm>
            <a:off x="6360795" y="4790480"/>
            <a:ext cx="2470071" cy="2489240"/>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Website dapat dikunjungi oleh siapa saja dalam cakupan yang sangat luas. Siapa saja dapat mengaksesnya. Tentu dalam hal ini website memiliki peranan yang sangat peting dalam memberikan informasi mengenai produk, potongan harga, dan lain sebagainya.</a:t>
            </a:r>
            <a:endParaRPr lang="en-US" sz="1361" dirty="0"/>
          </a:p>
        </p:txBody>
      </p:sp>
      <p:sp>
        <p:nvSpPr>
          <p:cNvPr id="16" name="Shape 11"/>
          <p:cNvSpPr/>
          <p:nvPr/>
        </p:nvSpPr>
        <p:spPr>
          <a:xfrm>
            <a:off x="9003625" y="4403407"/>
            <a:ext cx="388739" cy="388739"/>
          </a:xfrm>
          <a:prstGeom prst="roundRect">
            <a:avLst>
              <a:gd name="adj" fmla="val 18672"/>
            </a:avLst>
          </a:prstGeom>
          <a:solidFill>
            <a:srgbClr val="2F1D63"/>
          </a:solidFill>
          <a:ln w="7620">
            <a:solidFill>
              <a:srgbClr val="48367C"/>
            </a:solidFill>
            <a:prstDash val="solid"/>
          </a:ln>
        </p:spPr>
      </p:sp>
      <p:sp>
        <p:nvSpPr>
          <p:cNvPr id="17" name="Text 12"/>
          <p:cNvSpPr/>
          <p:nvPr/>
        </p:nvSpPr>
        <p:spPr>
          <a:xfrm>
            <a:off x="9123640" y="4461629"/>
            <a:ext cx="148709" cy="272177"/>
          </a:xfrm>
          <a:prstGeom prst="rect">
            <a:avLst/>
          </a:prstGeom>
          <a:noFill/>
          <a:ln/>
        </p:spPr>
        <p:txBody>
          <a:bodyPr wrap="none" rtlCol="0" anchor="t"/>
          <a:lstStyle/>
          <a:p>
            <a:pPr marL="0" indent="0" algn="ctr">
              <a:lnSpc>
                <a:spcPts val="2143"/>
              </a:lnSpc>
              <a:buNone/>
            </a:pPr>
            <a:r>
              <a:rPr lang="en-US" sz="2143" b="1" kern="0" spc="-43" dirty="0">
                <a:solidFill>
                  <a:srgbClr val="E0D6DE"/>
                </a:solidFill>
                <a:latin typeface="Petrona" pitchFamily="34" charset="0"/>
                <a:ea typeface="Petrona" pitchFamily="34" charset="-122"/>
                <a:cs typeface="Petrona" pitchFamily="34" charset="-120"/>
              </a:rPr>
              <a:t>3</a:t>
            </a:r>
            <a:endParaRPr lang="en-US" sz="2143" dirty="0"/>
          </a:p>
        </p:txBody>
      </p:sp>
      <p:sp>
        <p:nvSpPr>
          <p:cNvPr id="18" name="Text 13"/>
          <p:cNvSpPr/>
          <p:nvPr/>
        </p:nvSpPr>
        <p:spPr>
          <a:xfrm>
            <a:off x="9565124" y="4403407"/>
            <a:ext cx="2268260" cy="283488"/>
          </a:xfrm>
          <a:prstGeom prst="rect">
            <a:avLst/>
          </a:prstGeom>
          <a:noFill/>
          <a:ln/>
        </p:spPr>
        <p:txBody>
          <a:bodyPr wrap="none" rtlCol="0" anchor="t"/>
          <a:lstStyle/>
          <a:p>
            <a:pPr marL="0" indent="0">
              <a:lnSpc>
                <a:spcPts val="2233"/>
              </a:lnSpc>
              <a:buNone/>
            </a:pPr>
            <a:r>
              <a:rPr lang="en-US" sz="1786" b="1" kern="0" spc="-36" dirty="0">
                <a:solidFill>
                  <a:srgbClr val="E0D6DE"/>
                </a:solidFill>
                <a:latin typeface="Petrona" pitchFamily="34" charset="0"/>
                <a:ea typeface="Petrona" pitchFamily="34" charset="-122"/>
                <a:cs typeface="Petrona" pitchFamily="34" charset="-120"/>
              </a:rPr>
              <a:t>Media Informasi</a:t>
            </a:r>
            <a:endParaRPr lang="en-US" sz="1786" dirty="0"/>
          </a:p>
        </p:txBody>
      </p:sp>
      <p:sp>
        <p:nvSpPr>
          <p:cNvPr id="19" name="Text 14"/>
          <p:cNvSpPr/>
          <p:nvPr/>
        </p:nvSpPr>
        <p:spPr>
          <a:xfrm>
            <a:off x="9565124" y="4790480"/>
            <a:ext cx="2470071" cy="3318986"/>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Dengan adanya website, dapat ditampilkan secara detail terkait dengan produk yang diproduksi oleh perusahaan. Dengan adanya informasi ini, para pengunjung dapat mengeksplore tentang produk tersebut. Dan dapat menjawab segala pertanyaan konsumen sebelum melakukan yang namanya keputusan apabila akan melakukan pembelian.</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557629"/>
          </a:xfrm>
          <a:prstGeom prst="rect">
            <a:avLst/>
          </a:prstGeom>
          <a:solidFill>
            <a:srgbClr val="0C0524">
              <a:alpha val="75000"/>
            </a:srgbClr>
          </a:solidFill>
          <a:ln/>
        </p:spPr>
      </p:sp>
      <p:pic>
        <p:nvPicPr>
          <p:cNvPr id="4" name="Image 1" descr="preencoded.png"/>
          <p:cNvPicPr>
            <a:picLocks noChangeAspect="1"/>
          </p:cNvPicPr>
          <p:nvPr/>
        </p:nvPicPr>
        <p:blipFill>
          <a:blip r:embed="rId4"/>
          <a:stretch>
            <a:fillRect/>
          </a:stretch>
        </p:blipFill>
        <p:spPr>
          <a:xfrm>
            <a:off x="0" y="0"/>
            <a:ext cx="5486400" cy="10557629"/>
          </a:xfrm>
          <a:prstGeom prst="rect">
            <a:avLst/>
          </a:prstGeom>
        </p:spPr>
      </p:pic>
      <p:pic>
        <p:nvPicPr>
          <p:cNvPr id="5" name="Image 2" descr="preencoded.png"/>
          <p:cNvPicPr>
            <a:picLocks noChangeAspect="1"/>
          </p:cNvPicPr>
          <p:nvPr/>
        </p:nvPicPr>
        <p:blipFill>
          <a:blip r:embed="rId5"/>
          <a:stretch>
            <a:fillRect/>
          </a:stretch>
        </p:blipFill>
        <p:spPr>
          <a:xfrm>
            <a:off x="215979" y="2751534"/>
            <a:ext cx="5054441" cy="5054441"/>
          </a:xfrm>
          <a:prstGeom prst="rect">
            <a:avLst/>
          </a:prstGeom>
        </p:spPr>
      </p:pic>
      <p:sp>
        <p:nvSpPr>
          <p:cNvPr id="6" name="Text 1"/>
          <p:cNvSpPr/>
          <p:nvPr/>
        </p:nvSpPr>
        <p:spPr>
          <a:xfrm>
            <a:off x="6091238" y="475178"/>
            <a:ext cx="4536519"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Sosial Media</a:t>
            </a:r>
            <a:endParaRPr lang="en-US" sz="3572" dirty="0"/>
          </a:p>
        </p:txBody>
      </p:sp>
      <p:sp>
        <p:nvSpPr>
          <p:cNvPr id="7" name="Text 2"/>
          <p:cNvSpPr/>
          <p:nvPr/>
        </p:nvSpPr>
        <p:spPr>
          <a:xfrm>
            <a:off x="6091238" y="1301353"/>
            <a:ext cx="7934325" cy="1659493"/>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Media sosial merupakan salah satu elemen internet yang memiliki pengguna hampir sebagian besar penduduk di dunia. Media sosial merupakan interaksi atara individu dan atau organisasi bisnis (konsumen dan produsen), baik berupa teks, gambar, video, maupun jaringan. Perkembangan teknologi internet dan mobile phone diikuti juga dengan kemajuan media sosial. Salah satu bentuk dari media sosial yang sering digunakan antara lain sebagai berikut, facebook, instagram, twitter dan berbagai media sosial lainnya.</a:t>
            </a:r>
            <a:endParaRPr lang="en-US" sz="1361" dirty="0"/>
          </a:p>
        </p:txBody>
      </p:sp>
      <p:pic>
        <p:nvPicPr>
          <p:cNvPr id="8" name="Image 3" descr="preencoded.png"/>
          <p:cNvPicPr>
            <a:picLocks noChangeAspect="1"/>
          </p:cNvPicPr>
          <p:nvPr/>
        </p:nvPicPr>
        <p:blipFill>
          <a:blip r:embed="rId6"/>
          <a:stretch>
            <a:fillRect/>
          </a:stretch>
        </p:blipFill>
        <p:spPr>
          <a:xfrm>
            <a:off x="6091238" y="3155156"/>
            <a:ext cx="431959" cy="431959"/>
          </a:xfrm>
          <a:prstGeom prst="rect">
            <a:avLst/>
          </a:prstGeom>
        </p:spPr>
      </p:pic>
      <p:sp>
        <p:nvSpPr>
          <p:cNvPr id="9" name="Text 3"/>
          <p:cNvSpPr/>
          <p:nvPr/>
        </p:nvSpPr>
        <p:spPr>
          <a:xfrm>
            <a:off x="6091238" y="3759875"/>
            <a:ext cx="2268260"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Facebook Ads</a:t>
            </a:r>
            <a:endParaRPr lang="en-US" sz="1786" dirty="0"/>
          </a:p>
        </p:txBody>
      </p:sp>
      <p:sp>
        <p:nvSpPr>
          <p:cNvPr id="10" name="Text 4"/>
          <p:cNvSpPr/>
          <p:nvPr/>
        </p:nvSpPr>
        <p:spPr>
          <a:xfrm>
            <a:off x="6091238" y="4146947"/>
            <a:ext cx="7934325" cy="2765822"/>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Facebook merupakan salah satu media sosial yang mungkin tidak asing lagi bagi orang saat ini. Facebook memiliki pengguna yang sangat besar bahkan dikatakan merupakan media sosial yang paling banyak diggunakan saai ini. Hal ini juga turut dimanfaatkan oleh pelaku bisnis dalam mengembangkan usahanya. Dengan pengguna yang sangat banyak, dapat mempermudah dalam memasarkan produk dan mengembangkan usaha. Facebook merupakan media sosial yang sangat mudah untuk digunakan. Apabila dimanfaatkan dengan baik oleh pelaku usaha dapat menambah pangsa pasar mereka dan menambah jumlah konsumen atau pelanggan. Perkembangan media sosial saat ini juga turut mempengaruhi pola perilaku masyarakat, berdasarkan data pengguna internet di indonesia yang semakin berkembang menunjukkan bahwa aktivitas mereka tidak lepas dari yang namanya internet.</a:t>
            </a:r>
            <a:endParaRPr lang="en-US" sz="1361" dirty="0"/>
          </a:p>
        </p:txBody>
      </p:sp>
      <p:pic>
        <p:nvPicPr>
          <p:cNvPr id="11" name="Image 4" descr="preencoded.png"/>
          <p:cNvPicPr>
            <a:picLocks noChangeAspect="1"/>
          </p:cNvPicPr>
          <p:nvPr/>
        </p:nvPicPr>
        <p:blipFill>
          <a:blip r:embed="rId7"/>
          <a:stretch>
            <a:fillRect/>
          </a:stretch>
        </p:blipFill>
        <p:spPr>
          <a:xfrm>
            <a:off x="6091238" y="7431167"/>
            <a:ext cx="431959" cy="431959"/>
          </a:xfrm>
          <a:prstGeom prst="rect">
            <a:avLst/>
          </a:prstGeom>
        </p:spPr>
      </p:pic>
      <p:sp>
        <p:nvSpPr>
          <p:cNvPr id="12" name="Text 5"/>
          <p:cNvSpPr/>
          <p:nvPr/>
        </p:nvSpPr>
        <p:spPr>
          <a:xfrm>
            <a:off x="6091238" y="8035885"/>
            <a:ext cx="2268260"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Instagram Ads</a:t>
            </a:r>
            <a:endParaRPr lang="en-US" sz="1786" dirty="0"/>
          </a:p>
        </p:txBody>
      </p:sp>
      <p:sp>
        <p:nvSpPr>
          <p:cNvPr id="13" name="Text 6"/>
          <p:cNvSpPr/>
          <p:nvPr/>
        </p:nvSpPr>
        <p:spPr>
          <a:xfrm>
            <a:off x="6091238" y="8422958"/>
            <a:ext cx="7934325" cy="1659493"/>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Instagrm merupakan salah satu bentuk media sosial untuk berbagi foto maupun video. Bila kita perhatikan instagram lebih menonjolkan foto dan video. Untuk itu dalam menggunakan instagram terutama mengupload sebuah foto maupun video harus memiliki kualitas yang baik dan dapat menarik dilihat. Saat ini pengguna instagram mengalami peningkatan yang signifikan tak heran instagram digunakan juga sebagai sarana dalam usaha untuk mempromosikan produk. Banyak pelaku bisnis menggunakan instagram untuk memasarkan produk mereka.</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31665148"/>
          </a:xfrm>
          <a:prstGeom prst="rect">
            <a:avLst/>
          </a:prstGeom>
          <a:solidFill>
            <a:srgbClr val="0C0524">
              <a:alpha val="75000"/>
            </a:srgbClr>
          </a:solidFill>
          <a:ln/>
        </p:spPr>
      </p:sp>
      <p:sp>
        <p:nvSpPr>
          <p:cNvPr id="4" name="Text 1"/>
          <p:cNvSpPr/>
          <p:nvPr/>
        </p:nvSpPr>
        <p:spPr>
          <a:xfrm>
            <a:off x="2594967" y="475178"/>
            <a:ext cx="7206734" cy="566976"/>
          </a:xfrm>
          <a:prstGeom prst="rect">
            <a:avLst/>
          </a:prstGeom>
          <a:noFill/>
          <a:ln/>
        </p:spPr>
        <p:txBody>
          <a:bodyPr wrap="none" rtlCol="0" anchor="t"/>
          <a:lstStyle/>
          <a:p>
            <a:pPr marL="0" indent="0">
              <a:lnSpc>
                <a:spcPts val="4465"/>
              </a:lnSpc>
              <a:buNone/>
            </a:pPr>
            <a:r>
              <a:rPr lang="en-US" sz="3572" b="1" kern="0" spc="-71" dirty="0">
                <a:solidFill>
                  <a:srgbClr val="FF8AAF"/>
                </a:solidFill>
                <a:latin typeface="Petrona" pitchFamily="34" charset="0"/>
                <a:ea typeface="Petrona" pitchFamily="34" charset="-122"/>
                <a:cs typeface="Petrona" pitchFamily="34" charset="-120"/>
              </a:rPr>
              <a:t>Penggunaan Aplikasi Instagram Ads</a:t>
            </a:r>
            <a:endParaRPr lang="en-US" sz="3572" dirty="0"/>
          </a:p>
        </p:txBody>
      </p:sp>
      <p:sp>
        <p:nvSpPr>
          <p:cNvPr id="5" name="Text 2"/>
          <p:cNvSpPr/>
          <p:nvPr/>
        </p:nvSpPr>
        <p:spPr>
          <a:xfrm>
            <a:off x="2594967" y="1387793"/>
            <a:ext cx="9440347" cy="553164"/>
          </a:xfrm>
          <a:prstGeom prst="rect">
            <a:avLst/>
          </a:prstGeom>
          <a:noFill/>
          <a:ln/>
        </p:spPr>
        <p:txBody>
          <a:bodyPr wrap="square" rtlCol="0" anchor="t"/>
          <a:lstStyle/>
          <a:p>
            <a:pPr marL="0" indent="0">
              <a:lnSpc>
                <a:spcPts val="2177"/>
              </a:lnSpc>
              <a:buNone/>
            </a:pPr>
            <a:r>
              <a:rPr lang="en-US" sz="1361" kern="0" spc="-27" dirty="0">
                <a:solidFill>
                  <a:srgbClr val="E0D6DE"/>
                </a:solidFill>
                <a:latin typeface="Inter" pitchFamily="34" charset="0"/>
                <a:ea typeface="Inter" pitchFamily="34" charset="-122"/>
                <a:cs typeface="Inter" pitchFamily="34" charset="-120"/>
              </a:rPr>
              <a:t>Untuk menggunakan layanan instagram ads dapat digunakan sebagai media iklan aatau promosi. Langkah-langkah menggunakan instagram ads:</a:t>
            </a:r>
            <a:endParaRPr lang="en-US" sz="1361" dirty="0"/>
          </a:p>
        </p:txBody>
      </p:sp>
      <p:pic>
        <p:nvPicPr>
          <p:cNvPr id="6" name="Image 1" descr="preencoded.png"/>
          <p:cNvPicPr>
            <a:picLocks noChangeAspect="1"/>
          </p:cNvPicPr>
          <p:nvPr/>
        </p:nvPicPr>
        <p:blipFill>
          <a:blip r:embed="rId4"/>
          <a:stretch>
            <a:fillRect/>
          </a:stretch>
        </p:blipFill>
        <p:spPr>
          <a:xfrm>
            <a:off x="2594967" y="2135267"/>
            <a:ext cx="864037" cy="1382554"/>
          </a:xfrm>
          <a:prstGeom prst="rect">
            <a:avLst/>
          </a:prstGeom>
        </p:spPr>
      </p:pic>
      <p:sp>
        <p:nvSpPr>
          <p:cNvPr id="7" name="Text 3"/>
          <p:cNvSpPr/>
          <p:nvPr/>
        </p:nvSpPr>
        <p:spPr>
          <a:xfrm>
            <a:off x="3718203" y="2308027"/>
            <a:ext cx="2467808"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Login ke akun instagram</a:t>
            </a:r>
            <a:endParaRPr lang="en-US" sz="1786" dirty="0"/>
          </a:p>
        </p:txBody>
      </p:sp>
      <p:sp>
        <p:nvSpPr>
          <p:cNvPr id="8" name="Text 4"/>
          <p:cNvSpPr/>
          <p:nvPr/>
        </p:nvSpPr>
        <p:spPr>
          <a:xfrm>
            <a:off x="3718203" y="2695099"/>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Login ke akun instagram</a:t>
            </a:r>
            <a:endParaRPr lang="en-US" sz="1361" dirty="0"/>
          </a:p>
        </p:txBody>
      </p:sp>
      <p:pic>
        <p:nvPicPr>
          <p:cNvPr id="9" name="Image 2" descr="preencoded.png"/>
          <p:cNvPicPr>
            <a:picLocks noChangeAspect="1"/>
          </p:cNvPicPr>
          <p:nvPr/>
        </p:nvPicPr>
        <p:blipFill>
          <a:blip r:embed="rId5"/>
          <a:stretch>
            <a:fillRect/>
          </a:stretch>
        </p:blipFill>
        <p:spPr>
          <a:xfrm>
            <a:off x="2594967" y="3517821"/>
            <a:ext cx="864037" cy="1382554"/>
          </a:xfrm>
          <a:prstGeom prst="rect">
            <a:avLst/>
          </a:prstGeom>
        </p:spPr>
      </p:pic>
      <p:sp>
        <p:nvSpPr>
          <p:cNvPr id="10" name="Text 5"/>
          <p:cNvSpPr/>
          <p:nvPr/>
        </p:nvSpPr>
        <p:spPr>
          <a:xfrm>
            <a:off x="3718203" y="3690580"/>
            <a:ext cx="2594967"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Beralih ke beranda profile</a:t>
            </a:r>
            <a:endParaRPr lang="en-US" sz="1786" dirty="0"/>
          </a:p>
        </p:txBody>
      </p:sp>
      <p:sp>
        <p:nvSpPr>
          <p:cNvPr id="11" name="Text 6"/>
          <p:cNvSpPr/>
          <p:nvPr/>
        </p:nvSpPr>
        <p:spPr>
          <a:xfrm>
            <a:off x="3718203" y="4077653"/>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Beralih ke beranda profile</a:t>
            </a:r>
            <a:endParaRPr lang="en-US" sz="1361" dirty="0"/>
          </a:p>
        </p:txBody>
      </p:sp>
      <p:pic>
        <p:nvPicPr>
          <p:cNvPr id="12" name="Image 3" descr="preencoded.png"/>
          <p:cNvPicPr>
            <a:picLocks noChangeAspect="1"/>
          </p:cNvPicPr>
          <p:nvPr/>
        </p:nvPicPr>
        <p:blipFill>
          <a:blip r:embed="rId6"/>
          <a:stretch>
            <a:fillRect/>
          </a:stretch>
        </p:blipFill>
        <p:spPr>
          <a:xfrm>
            <a:off x="2594967" y="4900374"/>
            <a:ext cx="864037" cy="1382554"/>
          </a:xfrm>
          <a:prstGeom prst="rect">
            <a:avLst/>
          </a:prstGeom>
        </p:spPr>
      </p:pic>
      <p:sp>
        <p:nvSpPr>
          <p:cNvPr id="13" name="Text 7"/>
          <p:cNvSpPr/>
          <p:nvPr/>
        </p:nvSpPr>
        <p:spPr>
          <a:xfrm>
            <a:off x="3718203" y="5073134"/>
            <a:ext cx="5001339"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edit profil untuk beralih ke akun profesional.</a:t>
            </a:r>
            <a:endParaRPr lang="en-US" sz="1786" dirty="0"/>
          </a:p>
        </p:txBody>
      </p:sp>
      <p:sp>
        <p:nvSpPr>
          <p:cNvPr id="14" name="Text 8"/>
          <p:cNvSpPr/>
          <p:nvPr/>
        </p:nvSpPr>
        <p:spPr>
          <a:xfrm>
            <a:off x="3718203" y="5460206"/>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edit profil untuk beralih ke akun profesional.</a:t>
            </a:r>
            <a:endParaRPr lang="en-US" sz="1361" dirty="0"/>
          </a:p>
        </p:txBody>
      </p:sp>
      <p:pic>
        <p:nvPicPr>
          <p:cNvPr id="15" name="Image 4" descr="preencoded.png"/>
          <p:cNvPicPr>
            <a:picLocks noChangeAspect="1"/>
          </p:cNvPicPr>
          <p:nvPr/>
        </p:nvPicPr>
        <p:blipFill>
          <a:blip r:embed="rId7"/>
          <a:stretch>
            <a:fillRect/>
          </a:stretch>
        </p:blipFill>
        <p:spPr>
          <a:xfrm>
            <a:off x="2594967" y="6282928"/>
            <a:ext cx="864037" cy="1382554"/>
          </a:xfrm>
          <a:prstGeom prst="rect">
            <a:avLst/>
          </a:prstGeom>
        </p:spPr>
      </p:pic>
      <p:sp>
        <p:nvSpPr>
          <p:cNvPr id="16" name="Text 9"/>
          <p:cNvSpPr/>
          <p:nvPr/>
        </p:nvSpPr>
        <p:spPr>
          <a:xfrm>
            <a:off x="3718203" y="6455688"/>
            <a:ext cx="3266480"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beralih ke akun profesional</a:t>
            </a:r>
            <a:endParaRPr lang="en-US" sz="1786" dirty="0"/>
          </a:p>
        </p:txBody>
      </p:sp>
      <p:sp>
        <p:nvSpPr>
          <p:cNvPr id="17" name="Text 10"/>
          <p:cNvSpPr/>
          <p:nvPr/>
        </p:nvSpPr>
        <p:spPr>
          <a:xfrm>
            <a:off x="3718203" y="6842760"/>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beralih ke akun profesional</a:t>
            </a:r>
            <a:endParaRPr lang="en-US" sz="1361" dirty="0"/>
          </a:p>
        </p:txBody>
      </p:sp>
      <p:pic>
        <p:nvPicPr>
          <p:cNvPr id="18" name="Image 5" descr="preencoded.png"/>
          <p:cNvPicPr>
            <a:picLocks noChangeAspect="1"/>
          </p:cNvPicPr>
          <p:nvPr/>
        </p:nvPicPr>
        <p:blipFill>
          <a:blip r:embed="rId8"/>
          <a:stretch>
            <a:fillRect/>
          </a:stretch>
        </p:blipFill>
        <p:spPr>
          <a:xfrm>
            <a:off x="2594967" y="7665482"/>
            <a:ext cx="864037" cy="1382554"/>
          </a:xfrm>
          <a:prstGeom prst="rect">
            <a:avLst/>
          </a:prstGeom>
        </p:spPr>
      </p:pic>
      <p:sp>
        <p:nvSpPr>
          <p:cNvPr id="19" name="Text 11"/>
          <p:cNvSpPr/>
          <p:nvPr/>
        </p:nvSpPr>
        <p:spPr>
          <a:xfrm>
            <a:off x="3718203" y="7838242"/>
            <a:ext cx="8317111" cy="566976"/>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Setelah itu akan muncul dua pilihan seperti gambar disamping, kemudaian pilih pada bagian bisnis</a:t>
            </a:r>
            <a:endParaRPr lang="en-US" sz="1786" dirty="0"/>
          </a:p>
        </p:txBody>
      </p:sp>
      <p:sp>
        <p:nvSpPr>
          <p:cNvPr id="20" name="Text 12"/>
          <p:cNvSpPr/>
          <p:nvPr/>
        </p:nvSpPr>
        <p:spPr>
          <a:xfrm>
            <a:off x="3718203" y="8508802"/>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Setelah itu akan muncul dua pilihan seperti gambar disamping, kemudaian pilih pada bagian bisnis</a:t>
            </a:r>
            <a:endParaRPr lang="en-US" sz="1361" dirty="0"/>
          </a:p>
        </p:txBody>
      </p:sp>
      <p:pic>
        <p:nvPicPr>
          <p:cNvPr id="21" name="Image 6" descr="preencoded.png"/>
          <p:cNvPicPr>
            <a:picLocks noChangeAspect="1"/>
          </p:cNvPicPr>
          <p:nvPr/>
        </p:nvPicPr>
        <p:blipFill>
          <a:blip r:embed="rId9"/>
          <a:stretch>
            <a:fillRect/>
          </a:stretch>
        </p:blipFill>
        <p:spPr>
          <a:xfrm>
            <a:off x="2594967" y="9048036"/>
            <a:ext cx="864037" cy="1382554"/>
          </a:xfrm>
          <a:prstGeom prst="rect">
            <a:avLst/>
          </a:prstGeom>
        </p:spPr>
      </p:pic>
      <p:sp>
        <p:nvSpPr>
          <p:cNvPr id="22" name="Text 13"/>
          <p:cNvSpPr/>
          <p:nvPr/>
        </p:nvSpPr>
        <p:spPr>
          <a:xfrm>
            <a:off x="3718203" y="9220795"/>
            <a:ext cx="3272552"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Kategori untuk profil bisnis</a:t>
            </a:r>
            <a:endParaRPr lang="en-US" sz="1786" dirty="0"/>
          </a:p>
        </p:txBody>
      </p:sp>
      <p:sp>
        <p:nvSpPr>
          <p:cNvPr id="23" name="Text 14"/>
          <p:cNvSpPr/>
          <p:nvPr/>
        </p:nvSpPr>
        <p:spPr>
          <a:xfrm>
            <a:off x="3718203" y="9607868"/>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Kategori untuk profil bisnis</a:t>
            </a:r>
            <a:endParaRPr lang="en-US" sz="1361" dirty="0"/>
          </a:p>
        </p:txBody>
      </p:sp>
      <p:pic>
        <p:nvPicPr>
          <p:cNvPr id="24" name="Image 7" descr="preencoded.png"/>
          <p:cNvPicPr>
            <a:picLocks noChangeAspect="1"/>
          </p:cNvPicPr>
          <p:nvPr/>
        </p:nvPicPr>
        <p:blipFill>
          <a:blip r:embed="rId10"/>
          <a:stretch>
            <a:fillRect/>
          </a:stretch>
        </p:blipFill>
        <p:spPr>
          <a:xfrm>
            <a:off x="2594967" y="10430589"/>
            <a:ext cx="864037" cy="1382554"/>
          </a:xfrm>
          <a:prstGeom prst="rect">
            <a:avLst/>
          </a:prstGeom>
        </p:spPr>
      </p:pic>
      <p:sp>
        <p:nvSpPr>
          <p:cNvPr id="25" name="Text 15"/>
          <p:cNvSpPr/>
          <p:nvPr/>
        </p:nvSpPr>
        <p:spPr>
          <a:xfrm>
            <a:off x="3718203" y="10603349"/>
            <a:ext cx="4825603"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sesuai dengan bisnis yang sedang kita buat.</a:t>
            </a:r>
            <a:endParaRPr lang="en-US" sz="1786" dirty="0"/>
          </a:p>
        </p:txBody>
      </p:sp>
      <p:sp>
        <p:nvSpPr>
          <p:cNvPr id="26" name="Text 16"/>
          <p:cNvSpPr/>
          <p:nvPr/>
        </p:nvSpPr>
        <p:spPr>
          <a:xfrm>
            <a:off x="3718203" y="10990421"/>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sesuai dengan bisnis yang sedang kita buat.</a:t>
            </a:r>
            <a:endParaRPr lang="en-US" sz="1361" dirty="0"/>
          </a:p>
        </p:txBody>
      </p:sp>
      <p:pic>
        <p:nvPicPr>
          <p:cNvPr id="27" name="Image 8" descr="preencoded.png"/>
          <p:cNvPicPr>
            <a:picLocks noChangeAspect="1"/>
          </p:cNvPicPr>
          <p:nvPr/>
        </p:nvPicPr>
        <p:blipFill>
          <a:blip r:embed="rId11"/>
          <a:stretch>
            <a:fillRect/>
          </a:stretch>
        </p:blipFill>
        <p:spPr>
          <a:xfrm>
            <a:off x="2594967" y="11813143"/>
            <a:ext cx="864037" cy="1569244"/>
          </a:xfrm>
          <a:prstGeom prst="rect">
            <a:avLst/>
          </a:prstGeom>
        </p:spPr>
      </p:pic>
      <p:sp>
        <p:nvSpPr>
          <p:cNvPr id="28" name="Text 17"/>
          <p:cNvSpPr/>
          <p:nvPr/>
        </p:nvSpPr>
        <p:spPr>
          <a:xfrm>
            <a:off x="3718203" y="11985903"/>
            <a:ext cx="8317111" cy="566976"/>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Pastikan kontak yang akan kita isi sudah benar karena sangat dibutuhkan oleh konsumen apabila tertarik dengan produk yang kita tawarkan.</a:t>
            </a:r>
            <a:endParaRPr lang="en-US" sz="1786" dirty="0"/>
          </a:p>
        </p:txBody>
      </p:sp>
      <p:sp>
        <p:nvSpPr>
          <p:cNvPr id="29" name="Text 18"/>
          <p:cNvSpPr/>
          <p:nvPr/>
        </p:nvSpPr>
        <p:spPr>
          <a:xfrm>
            <a:off x="3718203" y="12656463"/>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Pastikan kontak yang akan kita isi sudah benar karena sangat dibutuhkan oleh konsumen apabila tertarik dengan produk yang kita tawarkan.</a:t>
            </a:r>
            <a:endParaRPr lang="en-US" sz="1361" dirty="0"/>
          </a:p>
        </p:txBody>
      </p:sp>
      <p:pic>
        <p:nvPicPr>
          <p:cNvPr id="30" name="Image 9" descr="preencoded.png"/>
          <p:cNvPicPr>
            <a:picLocks noChangeAspect="1"/>
          </p:cNvPicPr>
          <p:nvPr/>
        </p:nvPicPr>
        <p:blipFill>
          <a:blip r:embed="rId12"/>
          <a:stretch>
            <a:fillRect/>
          </a:stretch>
        </p:blipFill>
        <p:spPr>
          <a:xfrm>
            <a:off x="2594967" y="13382387"/>
            <a:ext cx="864037" cy="1852732"/>
          </a:xfrm>
          <a:prstGeom prst="rect">
            <a:avLst/>
          </a:prstGeom>
        </p:spPr>
      </p:pic>
      <p:sp>
        <p:nvSpPr>
          <p:cNvPr id="31" name="Text 19"/>
          <p:cNvSpPr/>
          <p:nvPr/>
        </p:nvSpPr>
        <p:spPr>
          <a:xfrm>
            <a:off x="3718203" y="13555147"/>
            <a:ext cx="8317111" cy="850463"/>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Setelah itu kita akan diberikaan pilihan untuk membuat halaman di facebook. Pada tahap ini bisa kita lanjutkan dengan meilih pada bagian jangan hubungkan ke facebok sekarang</a:t>
            </a:r>
            <a:endParaRPr lang="en-US" sz="1786" dirty="0"/>
          </a:p>
        </p:txBody>
      </p:sp>
      <p:sp>
        <p:nvSpPr>
          <p:cNvPr id="32" name="Text 20"/>
          <p:cNvSpPr/>
          <p:nvPr/>
        </p:nvSpPr>
        <p:spPr>
          <a:xfrm>
            <a:off x="3718203" y="14509194"/>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Setelah itu kita akan diberikaan pilihan untuk membuat halaman di facebook. Pada tahap ini bisa kita lanjutkan dengan meilih pada bagian jangan hubungkan ke facebok sekarang</a:t>
            </a:r>
            <a:endParaRPr lang="en-US" sz="1361" dirty="0"/>
          </a:p>
        </p:txBody>
      </p:sp>
      <p:pic>
        <p:nvPicPr>
          <p:cNvPr id="33" name="Image 10" descr="preencoded.png"/>
          <p:cNvPicPr>
            <a:picLocks noChangeAspect="1"/>
          </p:cNvPicPr>
          <p:nvPr/>
        </p:nvPicPr>
        <p:blipFill>
          <a:blip r:embed="rId13"/>
          <a:stretch>
            <a:fillRect/>
          </a:stretch>
        </p:blipFill>
        <p:spPr>
          <a:xfrm>
            <a:off x="2594967" y="15235118"/>
            <a:ext cx="864037" cy="1382554"/>
          </a:xfrm>
          <a:prstGeom prst="rect">
            <a:avLst/>
          </a:prstGeom>
        </p:spPr>
      </p:pic>
      <p:sp>
        <p:nvSpPr>
          <p:cNvPr id="34" name="Text 21"/>
          <p:cNvSpPr/>
          <p:nvPr/>
        </p:nvSpPr>
        <p:spPr>
          <a:xfrm>
            <a:off x="3718203" y="15407878"/>
            <a:ext cx="5884307"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Beralih ke beranda profile, untuk mempromosikan produk.</a:t>
            </a:r>
            <a:endParaRPr lang="en-US" sz="1786" dirty="0"/>
          </a:p>
        </p:txBody>
      </p:sp>
      <p:sp>
        <p:nvSpPr>
          <p:cNvPr id="35" name="Text 22"/>
          <p:cNvSpPr/>
          <p:nvPr/>
        </p:nvSpPr>
        <p:spPr>
          <a:xfrm>
            <a:off x="3718203" y="15794950"/>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Beralih ke beranda profile, untuk mempromosikan produk.</a:t>
            </a:r>
            <a:endParaRPr lang="en-US" sz="1361" dirty="0"/>
          </a:p>
        </p:txBody>
      </p:sp>
      <p:pic>
        <p:nvPicPr>
          <p:cNvPr id="36" name="Image 11" descr="preencoded.png"/>
          <p:cNvPicPr>
            <a:picLocks noChangeAspect="1"/>
          </p:cNvPicPr>
          <p:nvPr/>
        </p:nvPicPr>
        <p:blipFill>
          <a:blip r:embed="rId14"/>
          <a:stretch>
            <a:fillRect/>
          </a:stretch>
        </p:blipFill>
        <p:spPr>
          <a:xfrm>
            <a:off x="2594967" y="16617672"/>
            <a:ext cx="864037" cy="1569244"/>
          </a:xfrm>
          <a:prstGeom prst="rect">
            <a:avLst/>
          </a:prstGeom>
        </p:spPr>
      </p:pic>
      <p:sp>
        <p:nvSpPr>
          <p:cNvPr id="37" name="Text 23"/>
          <p:cNvSpPr/>
          <p:nvPr/>
        </p:nvSpPr>
        <p:spPr>
          <a:xfrm>
            <a:off x="3718203" y="16790432"/>
            <a:ext cx="8317111" cy="566976"/>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Pada beranda profile kita akan memilih produk yang akan di promosikan dengan mengklik salah satu postingan foto.</a:t>
            </a:r>
            <a:endParaRPr lang="en-US" sz="1786" dirty="0"/>
          </a:p>
        </p:txBody>
      </p:sp>
      <p:sp>
        <p:nvSpPr>
          <p:cNvPr id="38" name="Text 24"/>
          <p:cNvSpPr/>
          <p:nvPr/>
        </p:nvSpPr>
        <p:spPr>
          <a:xfrm>
            <a:off x="3718203" y="17460992"/>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Pada beranda profile kita akan memilih produk yang akan di promosikan dengan mengklik salah satu postingan foto.</a:t>
            </a:r>
            <a:endParaRPr lang="en-US" sz="1361" dirty="0"/>
          </a:p>
        </p:txBody>
      </p:sp>
      <p:pic>
        <p:nvPicPr>
          <p:cNvPr id="39" name="Image 12" descr="preencoded.png"/>
          <p:cNvPicPr>
            <a:picLocks noChangeAspect="1"/>
          </p:cNvPicPr>
          <p:nvPr/>
        </p:nvPicPr>
        <p:blipFill>
          <a:blip r:embed="rId15"/>
          <a:stretch>
            <a:fillRect/>
          </a:stretch>
        </p:blipFill>
        <p:spPr>
          <a:xfrm>
            <a:off x="2594967" y="18186916"/>
            <a:ext cx="864037" cy="1569244"/>
          </a:xfrm>
          <a:prstGeom prst="rect">
            <a:avLst/>
          </a:prstGeom>
        </p:spPr>
      </p:pic>
      <p:sp>
        <p:nvSpPr>
          <p:cNvPr id="40" name="Text 25"/>
          <p:cNvSpPr/>
          <p:nvPr/>
        </p:nvSpPr>
        <p:spPr>
          <a:xfrm>
            <a:off x="3718203" y="18359676"/>
            <a:ext cx="8317111" cy="566976"/>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Setelah memilih produk yang akan di promosikan selanjutnya akan muncul tampilan seperti gambar di samping. Pilih pada bagian promosikan</a:t>
            </a:r>
            <a:endParaRPr lang="en-US" sz="1786" dirty="0"/>
          </a:p>
        </p:txBody>
      </p:sp>
      <p:sp>
        <p:nvSpPr>
          <p:cNvPr id="41" name="Text 26"/>
          <p:cNvSpPr/>
          <p:nvPr/>
        </p:nvSpPr>
        <p:spPr>
          <a:xfrm>
            <a:off x="3718203" y="19030236"/>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Setelah memilih produk yang akan di promosikan selanjutnya akan muncul tampilan seperti gambar di samping. Pilih pada bagian promosikan</a:t>
            </a:r>
            <a:endParaRPr lang="en-US" sz="1361" dirty="0"/>
          </a:p>
        </p:txBody>
      </p:sp>
      <p:pic>
        <p:nvPicPr>
          <p:cNvPr id="42" name="Image 13" descr="preencoded.png"/>
          <p:cNvPicPr>
            <a:picLocks noChangeAspect="1"/>
          </p:cNvPicPr>
          <p:nvPr/>
        </p:nvPicPr>
        <p:blipFill>
          <a:blip r:embed="rId16"/>
          <a:stretch>
            <a:fillRect/>
          </a:stretch>
        </p:blipFill>
        <p:spPr>
          <a:xfrm>
            <a:off x="2594967" y="19756160"/>
            <a:ext cx="864037" cy="1382554"/>
          </a:xfrm>
          <a:prstGeom prst="rect">
            <a:avLst/>
          </a:prstGeom>
        </p:spPr>
      </p:pic>
      <p:sp>
        <p:nvSpPr>
          <p:cNvPr id="43" name="Text 27"/>
          <p:cNvSpPr/>
          <p:nvPr/>
        </p:nvSpPr>
        <p:spPr>
          <a:xfrm>
            <a:off x="3718203" y="19928919"/>
            <a:ext cx="4437102"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tempat untuk mempromosikan produk</a:t>
            </a:r>
            <a:endParaRPr lang="en-US" sz="1786" dirty="0"/>
          </a:p>
        </p:txBody>
      </p:sp>
      <p:sp>
        <p:nvSpPr>
          <p:cNvPr id="44" name="Text 28"/>
          <p:cNvSpPr/>
          <p:nvPr/>
        </p:nvSpPr>
        <p:spPr>
          <a:xfrm>
            <a:off x="3718203" y="20315992"/>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tempat untuk mempromosikan produk</a:t>
            </a:r>
            <a:endParaRPr lang="en-US" sz="1361" dirty="0"/>
          </a:p>
        </p:txBody>
      </p:sp>
      <p:pic>
        <p:nvPicPr>
          <p:cNvPr id="45" name="Image 14" descr="preencoded.png"/>
          <p:cNvPicPr>
            <a:picLocks noChangeAspect="1"/>
          </p:cNvPicPr>
          <p:nvPr/>
        </p:nvPicPr>
        <p:blipFill>
          <a:blip r:embed="rId17"/>
          <a:stretch>
            <a:fillRect/>
          </a:stretch>
        </p:blipFill>
        <p:spPr>
          <a:xfrm>
            <a:off x="2594967" y="21138713"/>
            <a:ext cx="864037" cy="1382554"/>
          </a:xfrm>
          <a:prstGeom prst="rect">
            <a:avLst/>
          </a:prstGeom>
        </p:spPr>
      </p:pic>
      <p:sp>
        <p:nvSpPr>
          <p:cNvPr id="46" name="Text 29"/>
          <p:cNvSpPr/>
          <p:nvPr/>
        </p:nvSpPr>
        <p:spPr>
          <a:xfrm>
            <a:off x="3718203" y="21311473"/>
            <a:ext cx="2268260"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target pasar</a:t>
            </a:r>
            <a:endParaRPr lang="en-US" sz="1786" dirty="0"/>
          </a:p>
        </p:txBody>
      </p:sp>
      <p:sp>
        <p:nvSpPr>
          <p:cNvPr id="47" name="Text 30"/>
          <p:cNvSpPr/>
          <p:nvPr/>
        </p:nvSpPr>
        <p:spPr>
          <a:xfrm>
            <a:off x="3718203" y="21698545"/>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target pasar</a:t>
            </a:r>
            <a:endParaRPr lang="en-US" sz="1361" dirty="0"/>
          </a:p>
        </p:txBody>
      </p:sp>
      <p:pic>
        <p:nvPicPr>
          <p:cNvPr id="48" name="Image 15" descr="preencoded.png"/>
          <p:cNvPicPr>
            <a:picLocks noChangeAspect="1"/>
          </p:cNvPicPr>
          <p:nvPr/>
        </p:nvPicPr>
        <p:blipFill>
          <a:blip r:embed="rId18"/>
          <a:stretch>
            <a:fillRect/>
          </a:stretch>
        </p:blipFill>
        <p:spPr>
          <a:xfrm>
            <a:off x="2594967" y="22521267"/>
            <a:ext cx="864037" cy="1569244"/>
          </a:xfrm>
          <a:prstGeom prst="rect">
            <a:avLst/>
          </a:prstGeom>
        </p:spPr>
      </p:pic>
      <p:sp>
        <p:nvSpPr>
          <p:cNvPr id="49" name="Text 31"/>
          <p:cNvSpPr/>
          <p:nvPr/>
        </p:nvSpPr>
        <p:spPr>
          <a:xfrm>
            <a:off x="3718203" y="22694027"/>
            <a:ext cx="8317111" cy="566976"/>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Pada tahap ini yang perlu diperhatikan adalah kepada siapa produk yang akan kita promosikan apakah memiliki spesifik tertentu atau bisa untuk semua kalangan.</a:t>
            </a:r>
            <a:endParaRPr lang="en-US" sz="1786" dirty="0"/>
          </a:p>
        </p:txBody>
      </p:sp>
      <p:sp>
        <p:nvSpPr>
          <p:cNvPr id="50" name="Text 32"/>
          <p:cNvSpPr/>
          <p:nvPr/>
        </p:nvSpPr>
        <p:spPr>
          <a:xfrm>
            <a:off x="3718203" y="23364587"/>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Pada tahap ini yang perlu diperhatikan adalah kepada siapa produk yang akan kita promosikan apakah memiliki spesifik tertentu atau bisa untuk semua kalangan.</a:t>
            </a:r>
            <a:endParaRPr lang="en-US" sz="1361" dirty="0"/>
          </a:p>
        </p:txBody>
      </p:sp>
      <p:pic>
        <p:nvPicPr>
          <p:cNvPr id="51" name="Image 16" descr="preencoded.png"/>
          <p:cNvPicPr>
            <a:picLocks noChangeAspect="1"/>
          </p:cNvPicPr>
          <p:nvPr/>
        </p:nvPicPr>
        <p:blipFill>
          <a:blip r:embed="rId19"/>
          <a:stretch>
            <a:fillRect/>
          </a:stretch>
        </p:blipFill>
        <p:spPr>
          <a:xfrm>
            <a:off x="2594967" y="24090511"/>
            <a:ext cx="864037" cy="1382554"/>
          </a:xfrm>
          <a:prstGeom prst="rect">
            <a:avLst/>
          </a:prstGeom>
        </p:spPr>
      </p:pic>
      <p:sp>
        <p:nvSpPr>
          <p:cNvPr id="52" name="Text 33"/>
          <p:cNvSpPr/>
          <p:nvPr/>
        </p:nvSpPr>
        <p:spPr>
          <a:xfrm>
            <a:off x="3718203" y="24263271"/>
            <a:ext cx="7428667"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Pilih wilayah yang sekiranya berpotensi untuk menjadi sumber konsumen.</a:t>
            </a:r>
            <a:endParaRPr lang="en-US" sz="1786" dirty="0"/>
          </a:p>
        </p:txBody>
      </p:sp>
      <p:sp>
        <p:nvSpPr>
          <p:cNvPr id="53" name="Text 34"/>
          <p:cNvSpPr/>
          <p:nvPr/>
        </p:nvSpPr>
        <p:spPr>
          <a:xfrm>
            <a:off x="3718203" y="24650343"/>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Pilih wilayah yang sekiranya berpotensi untuk menjadi sumber konsumen.</a:t>
            </a:r>
            <a:endParaRPr lang="en-US" sz="1361" dirty="0"/>
          </a:p>
        </p:txBody>
      </p:sp>
      <p:pic>
        <p:nvPicPr>
          <p:cNvPr id="54" name="Image 17" descr="preencoded.png"/>
          <p:cNvPicPr>
            <a:picLocks noChangeAspect="1"/>
          </p:cNvPicPr>
          <p:nvPr/>
        </p:nvPicPr>
        <p:blipFill>
          <a:blip r:embed="rId20"/>
          <a:stretch>
            <a:fillRect/>
          </a:stretch>
        </p:blipFill>
        <p:spPr>
          <a:xfrm>
            <a:off x="2594967" y="25473065"/>
            <a:ext cx="864037" cy="1382554"/>
          </a:xfrm>
          <a:prstGeom prst="rect">
            <a:avLst/>
          </a:prstGeom>
        </p:spPr>
      </p:pic>
      <p:sp>
        <p:nvSpPr>
          <p:cNvPr id="55" name="Text 35"/>
          <p:cNvSpPr/>
          <p:nvPr/>
        </p:nvSpPr>
        <p:spPr>
          <a:xfrm>
            <a:off x="3718203" y="25645824"/>
            <a:ext cx="2268260"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Anggaran dan Durasi</a:t>
            </a:r>
            <a:endParaRPr lang="en-US" sz="1786" dirty="0"/>
          </a:p>
        </p:txBody>
      </p:sp>
      <p:sp>
        <p:nvSpPr>
          <p:cNvPr id="56" name="Text 36"/>
          <p:cNvSpPr/>
          <p:nvPr/>
        </p:nvSpPr>
        <p:spPr>
          <a:xfrm>
            <a:off x="3718203" y="26032897"/>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Anggaran dan durasi munculnya iklan bisa di pilih misal iklan akan muncul selama 6 hari. Besarnya anggaran iklan tergantung lamanya produk di promosikan</a:t>
            </a:r>
            <a:endParaRPr lang="en-US" sz="1361" dirty="0"/>
          </a:p>
        </p:txBody>
      </p:sp>
      <p:pic>
        <p:nvPicPr>
          <p:cNvPr id="57" name="Image 18" descr="preencoded.png"/>
          <p:cNvPicPr>
            <a:picLocks noChangeAspect="1"/>
          </p:cNvPicPr>
          <p:nvPr/>
        </p:nvPicPr>
        <p:blipFill>
          <a:blip r:embed="rId21"/>
          <a:stretch>
            <a:fillRect/>
          </a:stretch>
        </p:blipFill>
        <p:spPr>
          <a:xfrm>
            <a:off x="2594967" y="26855618"/>
            <a:ext cx="864037" cy="1569244"/>
          </a:xfrm>
          <a:prstGeom prst="rect">
            <a:avLst/>
          </a:prstGeom>
        </p:spPr>
      </p:pic>
      <p:sp>
        <p:nvSpPr>
          <p:cNvPr id="58" name="Text 37"/>
          <p:cNvSpPr/>
          <p:nvPr/>
        </p:nvSpPr>
        <p:spPr>
          <a:xfrm>
            <a:off x="3718203" y="27028378"/>
            <a:ext cx="8317111" cy="566976"/>
          </a:xfrm>
          <a:prstGeom prst="rect">
            <a:avLst/>
          </a:prstGeom>
          <a:noFill/>
          <a:ln/>
        </p:spPr>
        <p:txBody>
          <a:bodyPr wrap="squar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Setelah semua telah siap, selanjutnya dapat dilihat contoh promosi produk. Bisa dalantuk kabar berita mupun story.</a:t>
            </a:r>
            <a:endParaRPr lang="en-US" sz="1786" dirty="0"/>
          </a:p>
        </p:txBody>
      </p:sp>
      <p:sp>
        <p:nvSpPr>
          <p:cNvPr id="59" name="Text 38"/>
          <p:cNvSpPr/>
          <p:nvPr/>
        </p:nvSpPr>
        <p:spPr>
          <a:xfrm>
            <a:off x="3718203" y="27698938"/>
            <a:ext cx="8317111" cy="553164"/>
          </a:xfrm>
          <a:prstGeom prst="rect">
            <a:avLst/>
          </a:prstGeom>
          <a:noFill/>
          <a:ln/>
        </p:spPr>
        <p:txBody>
          <a:bodyPr wrap="squar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Setelah semua telah siap, selanjutnya dapat dilihat contoh promosi produk. Bisa dalantuk kabar berita mupun story.</a:t>
            </a:r>
            <a:endParaRPr lang="en-US" sz="1361" dirty="0"/>
          </a:p>
        </p:txBody>
      </p:sp>
      <p:pic>
        <p:nvPicPr>
          <p:cNvPr id="60" name="Image 19" descr="preencoded.png"/>
          <p:cNvPicPr>
            <a:picLocks noChangeAspect="1"/>
          </p:cNvPicPr>
          <p:nvPr/>
        </p:nvPicPr>
        <p:blipFill>
          <a:blip r:embed="rId22"/>
          <a:stretch>
            <a:fillRect/>
          </a:stretch>
        </p:blipFill>
        <p:spPr>
          <a:xfrm>
            <a:off x="2594967" y="28424862"/>
            <a:ext cx="864037" cy="1382554"/>
          </a:xfrm>
          <a:prstGeom prst="rect">
            <a:avLst/>
          </a:prstGeom>
        </p:spPr>
      </p:pic>
      <p:sp>
        <p:nvSpPr>
          <p:cNvPr id="61" name="Text 39"/>
          <p:cNvSpPr/>
          <p:nvPr/>
        </p:nvSpPr>
        <p:spPr>
          <a:xfrm>
            <a:off x="3718203" y="28597622"/>
            <a:ext cx="4347805"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Contoh promosi dalam bentuk kabar berita.</a:t>
            </a:r>
            <a:endParaRPr lang="en-US" sz="1786" dirty="0"/>
          </a:p>
        </p:txBody>
      </p:sp>
      <p:sp>
        <p:nvSpPr>
          <p:cNvPr id="62" name="Text 40"/>
          <p:cNvSpPr/>
          <p:nvPr/>
        </p:nvSpPr>
        <p:spPr>
          <a:xfrm>
            <a:off x="3718203" y="28984694"/>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Contoh promosi dalam bentuk kabar berita.</a:t>
            </a:r>
            <a:endParaRPr lang="en-US" sz="1361" dirty="0"/>
          </a:p>
        </p:txBody>
      </p:sp>
      <p:pic>
        <p:nvPicPr>
          <p:cNvPr id="63" name="Image 20" descr="preencoded.png"/>
          <p:cNvPicPr>
            <a:picLocks noChangeAspect="1"/>
          </p:cNvPicPr>
          <p:nvPr/>
        </p:nvPicPr>
        <p:blipFill>
          <a:blip r:embed="rId23"/>
          <a:stretch>
            <a:fillRect/>
          </a:stretch>
        </p:blipFill>
        <p:spPr>
          <a:xfrm>
            <a:off x="2594967" y="29807416"/>
            <a:ext cx="864037" cy="1382554"/>
          </a:xfrm>
          <a:prstGeom prst="rect">
            <a:avLst/>
          </a:prstGeom>
        </p:spPr>
      </p:pic>
      <p:sp>
        <p:nvSpPr>
          <p:cNvPr id="64" name="Text 41"/>
          <p:cNvSpPr/>
          <p:nvPr/>
        </p:nvSpPr>
        <p:spPr>
          <a:xfrm>
            <a:off x="3718203" y="29980176"/>
            <a:ext cx="2268260" cy="283488"/>
          </a:xfrm>
          <a:prstGeom prst="rect">
            <a:avLst/>
          </a:prstGeom>
          <a:noFill/>
          <a:ln/>
        </p:spPr>
        <p:txBody>
          <a:bodyPr wrap="none" rtlCol="0" anchor="t"/>
          <a:lstStyle/>
          <a:p>
            <a:pPr marL="0" indent="0" algn="l">
              <a:lnSpc>
                <a:spcPts val="2233"/>
              </a:lnSpc>
              <a:buNone/>
            </a:pPr>
            <a:r>
              <a:rPr lang="en-US" sz="1786" b="1" kern="0" spc="-36" dirty="0">
                <a:solidFill>
                  <a:srgbClr val="E0D6DE"/>
                </a:solidFill>
                <a:latin typeface="Petrona" pitchFamily="34" charset="0"/>
                <a:ea typeface="Petrona" pitchFamily="34" charset="-122"/>
                <a:cs typeface="Petrona" pitchFamily="34" charset="-120"/>
              </a:rPr>
              <a:t>Metode Pembayaran</a:t>
            </a:r>
            <a:endParaRPr lang="en-US" sz="1786" dirty="0"/>
          </a:p>
        </p:txBody>
      </p:sp>
      <p:sp>
        <p:nvSpPr>
          <p:cNvPr id="65" name="Text 42"/>
          <p:cNvSpPr/>
          <p:nvPr/>
        </p:nvSpPr>
        <p:spPr>
          <a:xfrm>
            <a:off x="3718203" y="30367248"/>
            <a:ext cx="8317111"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Inter" pitchFamily="34" charset="0"/>
                <a:ea typeface="Inter" pitchFamily="34" charset="-122"/>
                <a:cs typeface="Inter" pitchFamily="34" charset="-120"/>
              </a:rPr>
              <a:t>Metode Pembayaran</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219"/>
          </a:xfrm>
          <a:prstGeom prst="rect">
            <a:avLst/>
          </a:prstGeom>
          <a:solidFill>
            <a:srgbClr val="0C0524">
              <a:alpha val="75000"/>
            </a:srgbClr>
          </a:solidFill>
          <a:ln/>
        </p:spPr>
      </p:sp>
      <p:sp>
        <p:nvSpPr>
          <p:cNvPr id="4" name="Text 1"/>
          <p:cNvSpPr/>
          <p:nvPr/>
        </p:nvSpPr>
        <p:spPr>
          <a:xfrm>
            <a:off x="1276588" y="607933"/>
            <a:ext cx="5803702" cy="725448"/>
          </a:xfrm>
          <a:prstGeom prst="rect">
            <a:avLst/>
          </a:prstGeom>
          <a:noFill/>
          <a:ln/>
        </p:spPr>
        <p:txBody>
          <a:bodyPr wrap="none" rtlCol="0" anchor="t"/>
          <a:lstStyle/>
          <a:p>
            <a:pPr marL="0" indent="0">
              <a:lnSpc>
                <a:spcPts val="5712"/>
              </a:lnSpc>
              <a:buNone/>
            </a:pPr>
            <a:r>
              <a:rPr lang="en-US" sz="4570" b="1" kern="0" spc="-91" dirty="0">
                <a:solidFill>
                  <a:srgbClr val="FF8AAF"/>
                </a:solidFill>
                <a:latin typeface="Petrona" pitchFamily="34" charset="0"/>
                <a:ea typeface="Petrona" pitchFamily="34" charset="-122"/>
                <a:cs typeface="Petrona" pitchFamily="34" charset="-120"/>
              </a:rPr>
              <a:t>Diskusi</a:t>
            </a:r>
            <a:endParaRPr lang="en-US" sz="4570" dirty="0"/>
          </a:p>
        </p:txBody>
      </p:sp>
      <p:sp>
        <p:nvSpPr>
          <p:cNvPr id="5" name="Text 2"/>
          <p:cNvSpPr/>
          <p:nvPr/>
        </p:nvSpPr>
        <p:spPr>
          <a:xfrm>
            <a:off x="1276588" y="1775460"/>
            <a:ext cx="12077224" cy="353735"/>
          </a:xfrm>
          <a:prstGeom prst="rect">
            <a:avLst/>
          </a:prstGeom>
          <a:noFill/>
          <a:ln/>
        </p:spPr>
        <p:txBody>
          <a:bodyPr wrap="none" rtlCol="0" anchor="t"/>
          <a:lstStyle/>
          <a:p>
            <a:pPr marL="0" indent="0">
              <a:lnSpc>
                <a:spcPts val="2785"/>
              </a:lnSpc>
              <a:buNone/>
            </a:pPr>
            <a:r>
              <a:rPr lang="en-US" sz="1741" kern="0" spc="-35" dirty="0">
                <a:solidFill>
                  <a:srgbClr val="E0D6DE"/>
                </a:solidFill>
                <a:latin typeface="Inter" pitchFamily="34" charset="0"/>
                <a:ea typeface="Inter" pitchFamily="34" charset="-122"/>
                <a:cs typeface="Inter" pitchFamily="34" charset="-120"/>
              </a:rPr>
              <a:t>Berikut beberapa pertanyaan untuk diskusi terkait dengan topik Bisnis Online:</a:t>
            </a:r>
            <a:endParaRPr lang="en-US" sz="1741" dirty="0"/>
          </a:p>
        </p:txBody>
      </p:sp>
      <p:sp>
        <p:nvSpPr>
          <p:cNvPr id="6" name="Shape 3"/>
          <p:cNvSpPr/>
          <p:nvPr/>
        </p:nvSpPr>
        <p:spPr>
          <a:xfrm>
            <a:off x="1276588" y="2626638"/>
            <a:ext cx="497443" cy="497443"/>
          </a:xfrm>
          <a:prstGeom prst="roundRect">
            <a:avLst>
              <a:gd name="adj" fmla="val 18667"/>
            </a:avLst>
          </a:prstGeom>
          <a:solidFill>
            <a:srgbClr val="2F1D63"/>
          </a:solidFill>
          <a:ln w="7620">
            <a:solidFill>
              <a:srgbClr val="48367C"/>
            </a:solidFill>
            <a:prstDash val="solid"/>
          </a:ln>
        </p:spPr>
      </p:sp>
      <p:sp>
        <p:nvSpPr>
          <p:cNvPr id="7" name="Text 4"/>
          <p:cNvSpPr/>
          <p:nvPr/>
        </p:nvSpPr>
        <p:spPr>
          <a:xfrm>
            <a:off x="1454229" y="2701171"/>
            <a:ext cx="142042" cy="348258"/>
          </a:xfrm>
          <a:prstGeom prst="rect">
            <a:avLst/>
          </a:prstGeom>
          <a:noFill/>
          <a:ln/>
        </p:spPr>
        <p:txBody>
          <a:bodyPr wrap="none" rtlCol="0" anchor="t"/>
          <a:lstStyle/>
          <a:p>
            <a:pPr marL="0" indent="0" algn="ctr">
              <a:lnSpc>
                <a:spcPts val="2742"/>
              </a:lnSpc>
              <a:buNone/>
            </a:pPr>
            <a:r>
              <a:rPr lang="en-US" sz="2742" b="1" kern="0" spc="-55" dirty="0">
                <a:solidFill>
                  <a:srgbClr val="E0D6DE"/>
                </a:solidFill>
                <a:latin typeface="Petrona" pitchFamily="34" charset="0"/>
                <a:ea typeface="Petrona" pitchFamily="34" charset="-122"/>
                <a:cs typeface="Petrona" pitchFamily="34" charset="-120"/>
              </a:rPr>
              <a:t>1</a:t>
            </a:r>
            <a:endParaRPr lang="en-US" sz="2742" dirty="0"/>
          </a:p>
        </p:txBody>
      </p:sp>
      <p:sp>
        <p:nvSpPr>
          <p:cNvPr id="8" name="Text 5"/>
          <p:cNvSpPr/>
          <p:nvPr/>
        </p:nvSpPr>
        <p:spPr>
          <a:xfrm>
            <a:off x="1995011" y="2626638"/>
            <a:ext cx="2901791" cy="362664"/>
          </a:xfrm>
          <a:prstGeom prst="rect">
            <a:avLst/>
          </a:prstGeom>
          <a:noFill/>
          <a:ln/>
        </p:spPr>
        <p:txBody>
          <a:bodyPr wrap="none" rtlCol="0" anchor="t"/>
          <a:lstStyle/>
          <a:p>
            <a:pPr marL="0" indent="0">
              <a:lnSpc>
                <a:spcPts val="2856"/>
              </a:lnSpc>
              <a:buNone/>
            </a:pPr>
            <a:r>
              <a:rPr lang="en-US" sz="2285" b="1" kern="0" spc="-46" dirty="0">
                <a:solidFill>
                  <a:srgbClr val="E0D6DE"/>
                </a:solidFill>
                <a:latin typeface="Petrona" pitchFamily="34" charset="0"/>
                <a:ea typeface="Petrona" pitchFamily="34" charset="-122"/>
                <a:cs typeface="Petrona" pitchFamily="34" charset="-120"/>
              </a:rPr>
              <a:t>Pentingnya Inovasi</a:t>
            </a:r>
            <a:endParaRPr lang="en-US" sz="2285" dirty="0"/>
          </a:p>
        </p:txBody>
      </p:sp>
      <p:sp>
        <p:nvSpPr>
          <p:cNvPr id="9" name="Text 6"/>
          <p:cNvSpPr/>
          <p:nvPr/>
        </p:nvSpPr>
        <p:spPr>
          <a:xfrm>
            <a:off x="1995011" y="3121938"/>
            <a:ext cx="3160038" cy="1768673"/>
          </a:xfrm>
          <a:prstGeom prst="rect">
            <a:avLst/>
          </a:prstGeom>
          <a:noFill/>
          <a:ln/>
        </p:spPr>
        <p:txBody>
          <a:bodyPr wrap="square" rtlCol="0" anchor="t"/>
          <a:lstStyle/>
          <a:p>
            <a:pPr marL="0" indent="0">
              <a:lnSpc>
                <a:spcPts val="2785"/>
              </a:lnSpc>
              <a:buNone/>
            </a:pPr>
            <a:r>
              <a:rPr lang="en-US" sz="1741" kern="0" spc="-35" dirty="0">
                <a:solidFill>
                  <a:srgbClr val="E0D6DE"/>
                </a:solidFill>
                <a:latin typeface="Inter" pitchFamily="34" charset="0"/>
                <a:ea typeface="Inter" pitchFamily="34" charset="-122"/>
                <a:cs typeface="Inter" pitchFamily="34" charset="-120"/>
              </a:rPr>
              <a:t>Bagaimana pentingnya inovasi dalam bisnis E-commerce untuk mempertahankan daya saing di pasar yang terus berkembang?</a:t>
            </a:r>
            <a:endParaRPr lang="en-US" sz="1741" dirty="0"/>
          </a:p>
        </p:txBody>
      </p:sp>
      <p:sp>
        <p:nvSpPr>
          <p:cNvPr id="10" name="Shape 7"/>
          <p:cNvSpPr/>
          <p:nvPr/>
        </p:nvSpPr>
        <p:spPr>
          <a:xfrm>
            <a:off x="5376029" y="2626638"/>
            <a:ext cx="497443" cy="497443"/>
          </a:xfrm>
          <a:prstGeom prst="roundRect">
            <a:avLst>
              <a:gd name="adj" fmla="val 18667"/>
            </a:avLst>
          </a:prstGeom>
          <a:solidFill>
            <a:srgbClr val="2F1D63"/>
          </a:solidFill>
          <a:ln w="7620">
            <a:solidFill>
              <a:srgbClr val="48367C"/>
            </a:solidFill>
            <a:prstDash val="solid"/>
          </a:ln>
        </p:spPr>
      </p:sp>
      <p:sp>
        <p:nvSpPr>
          <p:cNvPr id="11" name="Text 8"/>
          <p:cNvSpPr/>
          <p:nvPr/>
        </p:nvSpPr>
        <p:spPr>
          <a:xfrm>
            <a:off x="5529501" y="2701171"/>
            <a:ext cx="190500" cy="348258"/>
          </a:xfrm>
          <a:prstGeom prst="rect">
            <a:avLst/>
          </a:prstGeom>
          <a:noFill/>
          <a:ln/>
        </p:spPr>
        <p:txBody>
          <a:bodyPr wrap="none" rtlCol="0" anchor="t"/>
          <a:lstStyle/>
          <a:p>
            <a:pPr marL="0" indent="0" algn="ctr">
              <a:lnSpc>
                <a:spcPts val="2742"/>
              </a:lnSpc>
              <a:buNone/>
            </a:pPr>
            <a:r>
              <a:rPr lang="en-US" sz="2742" b="1" kern="0" spc="-55" dirty="0">
                <a:solidFill>
                  <a:srgbClr val="E0D6DE"/>
                </a:solidFill>
                <a:latin typeface="Petrona" pitchFamily="34" charset="0"/>
                <a:ea typeface="Petrona" pitchFamily="34" charset="-122"/>
                <a:cs typeface="Petrona" pitchFamily="34" charset="-120"/>
              </a:rPr>
              <a:t>2</a:t>
            </a:r>
            <a:endParaRPr lang="en-US" sz="2742" dirty="0"/>
          </a:p>
        </p:txBody>
      </p:sp>
      <p:sp>
        <p:nvSpPr>
          <p:cNvPr id="12" name="Text 9"/>
          <p:cNvSpPr/>
          <p:nvPr/>
        </p:nvSpPr>
        <p:spPr>
          <a:xfrm>
            <a:off x="6094452" y="2626638"/>
            <a:ext cx="2901791" cy="362664"/>
          </a:xfrm>
          <a:prstGeom prst="rect">
            <a:avLst/>
          </a:prstGeom>
          <a:noFill/>
          <a:ln/>
        </p:spPr>
        <p:txBody>
          <a:bodyPr wrap="none" rtlCol="0" anchor="t"/>
          <a:lstStyle/>
          <a:p>
            <a:pPr marL="0" indent="0">
              <a:lnSpc>
                <a:spcPts val="2856"/>
              </a:lnSpc>
              <a:buNone/>
            </a:pPr>
            <a:r>
              <a:rPr lang="en-US" sz="2285" b="1" kern="0" spc="-46" dirty="0">
                <a:solidFill>
                  <a:srgbClr val="E0D6DE"/>
                </a:solidFill>
                <a:latin typeface="Petrona" pitchFamily="34" charset="0"/>
                <a:ea typeface="Petrona" pitchFamily="34" charset="-122"/>
                <a:cs typeface="Petrona" pitchFamily="34" charset="-120"/>
              </a:rPr>
              <a:t>Budaya Inovasi</a:t>
            </a:r>
            <a:endParaRPr lang="en-US" sz="2285" dirty="0"/>
          </a:p>
        </p:txBody>
      </p:sp>
      <p:sp>
        <p:nvSpPr>
          <p:cNvPr id="13" name="Text 10"/>
          <p:cNvSpPr/>
          <p:nvPr/>
        </p:nvSpPr>
        <p:spPr>
          <a:xfrm>
            <a:off x="6094452" y="3121938"/>
            <a:ext cx="3160038" cy="1768673"/>
          </a:xfrm>
          <a:prstGeom prst="rect">
            <a:avLst/>
          </a:prstGeom>
          <a:noFill/>
          <a:ln/>
        </p:spPr>
        <p:txBody>
          <a:bodyPr wrap="square" rtlCol="0" anchor="t"/>
          <a:lstStyle/>
          <a:p>
            <a:pPr marL="0" indent="0">
              <a:lnSpc>
                <a:spcPts val="2785"/>
              </a:lnSpc>
              <a:buNone/>
            </a:pPr>
            <a:r>
              <a:rPr lang="en-US" sz="1741" kern="0" spc="-35" dirty="0">
                <a:solidFill>
                  <a:srgbClr val="E0D6DE"/>
                </a:solidFill>
                <a:latin typeface="Inter" pitchFamily="34" charset="0"/>
                <a:ea typeface="Inter" pitchFamily="34" charset="-122"/>
                <a:cs typeface="Inter" pitchFamily="34" charset="-120"/>
              </a:rPr>
              <a:t>Apa saja langkah yang dapat diambil untuk membangun budaya inovasi di lingkungan kerja digital, terutama dalam bisnis online?</a:t>
            </a:r>
            <a:endParaRPr lang="en-US" sz="1741" dirty="0"/>
          </a:p>
        </p:txBody>
      </p:sp>
      <p:sp>
        <p:nvSpPr>
          <p:cNvPr id="14" name="Shape 11"/>
          <p:cNvSpPr/>
          <p:nvPr/>
        </p:nvSpPr>
        <p:spPr>
          <a:xfrm>
            <a:off x="9475470" y="2626638"/>
            <a:ext cx="497443" cy="497443"/>
          </a:xfrm>
          <a:prstGeom prst="roundRect">
            <a:avLst>
              <a:gd name="adj" fmla="val 18667"/>
            </a:avLst>
          </a:prstGeom>
          <a:solidFill>
            <a:srgbClr val="2F1D63"/>
          </a:solidFill>
          <a:ln w="7620">
            <a:solidFill>
              <a:srgbClr val="48367C"/>
            </a:solidFill>
            <a:prstDash val="solid"/>
          </a:ln>
        </p:spPr>
      </p:sp>
      <p:sp>
        <p:nvSpPr>
          <p:cNvPr id="15" name="Text 12"/>
          <p:cNvSpPr/>
          <p:nvPr/>
        </p:nvSpPr>
        <p:spPr>
          <a:xfrm>
            <a:off x="9629061" y="2701171"/>
            <a:ext cx="190143" cy="348258"/>
          </a:xfrm>
          <a:prstGeom prst="rect">
            <a:avLst/>
          </a:prstGeom>
          <a:noFill/>
          <a:ln/>
        </p:spPr>
        <p:txBody>
          <a:bodyPr wrap="none" rtlCol="0" anchor="t"/>
          <a:lstStyle/>
          <a:p>
            <a:pPr marL="0" indent="0" algn="ctr">
              <a:lnSpc>
                <a:spcPts val="2742"/>
              </a:lnSpc>
              <a:buNone/>
            </a:pPr>
            <a:r>
              <a:rPr lang="en-US" sz="2742" b="1" kern="0" spc="-55" dirty="0">
                <a:solidFill>
                  <a:srgbClr val="E0D6DE"/>
                </a:solidFill>
                <a:latin typeface="Petrona" pitchFamily="34" charset="0"/>
                <a:ea typeface="Petrona" pitchFamily="34" charset="-122"/>
                <a:cs typeface="Petrona" pitchFamily="34" charset="-120"/>
              </a:rPr>
              <a:t>3</a:t>
            </a:r>
            <a:endParaRPr lang="en-US" sz="2742" dirty="0"/>
          </a:p>
        </p:txBody>
      </p:sp>
      <p:sp>
        <p:nvSpPr>
          <p:cNvPr id="16" name="Text 13"/>
          <p:cNvSpPr/>
          <p:nvPr/>
        </p:nvSpPr>
        <p:spPr>
          <a:xfrm>
            <a:off x="10193893" y="2626638"/>
            <a:ext cx="2901791" cy="362664"/>
          </a:xfrm>
          <a:prstGeom prst="rect">
            <a:avLst/>
          </a:prstGeom>
          <a:noFill/>
          <a:ln/>
        </p:spPr>
        <p:txBody>
          <a:bodyPr wrap="none" rtlCol="0" anchor="t"/>
          <a:lstStyle/>
          <a:p>
            <a:pPr marL="0" indent="0">
              <a:lnSpc>
                <a:spcPts val="2856"/>
              </a:lnSpc>
              <a:buNone/>
            </a:pPr>
            <a:r>
              <a:rPr lang="en-US" sz="2285" b="1" kern="0" spc="-46" dirty="0">
                <a:solidFill>
                  <a:srgbClr val="E0D6DE"/>
                </a:solidFill>
                <a:latin typeface="Petrona" pitchFamily="34" charset="0"/>
                <a:ea typeface="Petrona" pitchFamily="34" charset="-122"/>
                <a:cs typeface="Petrona" pitchFamily="34" charset="-120"/>
              </a:rPr>
              <a:t>Peran Sosial Media</a:t>
            </a:r>
            <a:endParaRPr lang="en-US" sz="2285" dirty="0"/>
          </a:p>
        </p:txBody>
      </p:sp>
      <p:sp>
        <p:nvSpPr>
          <p:cNvPr id="17" name="Text 14"/>
          <p:cNvSpPr/>
          <p:nvPr/>
        </p:nvSpPr>
        <p:spPr>
          <a:xfrm>
            <a:off x="10193893" y="3121938"/>
            <a:ext cx="3160038" cy="2122408"/>
          </a:xfrm>
          <a:prstGeom prst="rect">
            <a:avLst/>
          </a:prstGeom>
          <a:noFill/>
          <a:ln/>
        </p:spPr>
        <p:txBody>
          <a:bodyPr wrap="square" rtlCol="0" anchor="t"/>
          <a:lstStyle/>
          <a:p>
            <a:pPr marL="0" indent="0">
              <a:lnSpc>
                <a:spcPts val="2785"/>
              </a:lnSpc>
              <a:buNone/>
            </a:pPr>
            <a:r>
              <a:rPr lang="en-US" sz="1741" kern="0" spc="-35" dirty="0">
                <a:solidFill>
                  <a:srgbClr val="E0D6DE"/>
                </a:solidFill>
                <a:latin typeface="Inter" pitchFamily="34" charset="0"/>
                <a:ea typeface="Inter" pitchFamily="34" charset="-122"/>
                <a:cs typeface="Inter" pitchFamily="34" charset="-120"/>
              </a:rPr>
              <a:t>Bagaimana peran sosial media dalam mendukung strategi bisnis online, dan apa tantangan utama yang dihadapi dalam berbisnis melalui platform ini?</a:t>
            </a:r>
            <a:endParaRPr lang="en-US" sz="1741" dirty="0"/>
          </a:p>
        </p:txBody>
      </p:sp>
      <p:sp>
        <p:nvSpPr>
          <p:cNvPr id="18" name="Shape 15"/>
          <p:cNvSpPr/>
          <p:nvPr/>
        </p:nvSpPr>
        <p:spPr>
          <a:xfrm>
            <a:off x="1276588" y="5714048"/>
            <a:ext cx="497443" cy="497443"/>
          </a:xfrm>
          <a:prstGeom prst="roundRect">
            <a:avLst>
              <a:gd name="adj" fmla="val 18667"/>
            </a:avLst>
          </a:prstGeom>
          <a:solidFill>
            <a:srgbClr val="2F1D63"/>
          </a:solidFill>
          <a:ln w="7620">
            <a:solidFill>
              <a:srgbClr val="48367C"/>
            </a:solidFill>
            <a:prstDash val="solid"/>
          </a:ln>
        </p:spPr>
      </p:sp>
      <p:sp>
        <p:nvSpPr>
          <p:cNvPr id="19" name="Text 16"/>
          <p:cNvSpPr/>
          <p:nvPr/>
        </p:nvSpPr>
        <p:spPr>
          <a:xfrm>
            <a:off x="1434941" y="5788581"/>
            <a:ext cx="180737" cy="348258"/>
          </a:xfrm>
          <a:prstGeom prst="rect">
            <a:avLst/>
          </a:prstGeom>
          <a:noFill/>
          <a:ln/>
        </p:spPr>
        <p:txBody>
          <a:bodyPr wrap="none" rtlCol="0" anchor="t"/>
          <a:lstStyle/>
          <a:p>
            <a:pPr marL="0" indent="0" algn="ctr">
              <a:lnSpc>
                <a:spcPts val="2742"/>
              </a:lnSpc>
              <a:buNone/>
            </a:pPr>
            <a:r>
              <a:rPr lang="en-US" sz="2742" b="1" kern="0" spc="-55" dirty="0">
                <a:solidFill>
                  <a:srgbClr val="E0D6DE"/>
                </a:solidFill>
                <a:latin typeface="Petrona" pitchFamily="34" charset="0"/>
                <a:ea typeface="Petrona" pitchFamily="34" charset="-122"/>
                <a:cs typeface="Petrona" pitchFamily="34" charset="-120"/>
              </a:rPr>
              <a:t>4</a:t>
            </a:r>
            <a:endParaRPr lang="en-US" sz="2742" dirty="0"/>
          </a:p>
        </p:txBody>
      </p:sp>
      <p:sp>
        <p:nvSpPr>
          <p:cNvPr id="20" name="Text 17"/>
          <p:cNvSpPr/>
          <p:nvPr/>
        </p:nvSpPr>
        <p:spPr>
          <a:xfrm>
            <a:off x="1995011" y="5714048"/>
            <a:ext cx="2901791" cy="362664"/>
          </a:xfrm>
          <a:prstGeom prst="rect">
            <a:avLst/>
          </a:prstGeom>
          <a:noFill/>
          <a:ln/>
        </p:spPr>
        <p:txBody>
          <a:bodyPr wrap="none" rtlCol="0" anchor="t"/>
          <a:lstStyle/>
          <a:p>
            <a:pPr marL="0" indent="0">
              <a:lnSpc>
                <a:spcPts val="2856"/>
              </a:lnSpc>
              <a:buNone/>
            </a:pPr>
            <a:r>
              <a:rPr lang="en-US" sz="2285" b="1" kern="0" spc="-46" dirty="0">
                <a:solidFill>
                  <a:srgbClr val="E0D6DE"/>
                </a:solidFill>
                <a:latin typeface="Petrona" pitchFamily="34" charset="0"/>
                <a:ea typeface="Petrona" pitchFamily="34" charset="-122"/>
                <a:cs typeface="Petrona" pitchFamily="34" charset="-120"/>
              </a:rPr>
              <a:t>Inovasi dan Teknologi</a:t>
            </a:r>
            <a:endParaRPr lang="en-US" sz="2285" dirty="0"/>
          </a:p>
        </p:txBody>
      </p:sp>
      <p:sp>
        <p:nvSpPr>
          <p:cNvPr id="21" name="Text 18"/>
          <p:cNvSpPr/>
          <p:nvPr/>
        </p:nvSpPr>
        <p:spPr>
          <a:xfrm>
            <a:off x="1995011" y="6209347"/>
            <a:ext cx="5209699" cy="1061204"/>
          </a:xfrm>
          <a:prstGeom prst="rect">
            <a:avLst/>
          </a:prstGeom>
          <a:noFill/>
          <a:ln/>
        </p:spPr>
        <p:txBody>
          <a:bodyPr wrap="square" rtlCol="0" anchor="t"/>
          <a:lstStyle/>
          <a:p>
            <a:pPr marL="0" indent="0">
              <a:lnSpc>
                <a:spcPts val="2785"/>
              </a:lnSpc>
              <a:buNone/>
            </a:pPr>
            <a:r>
              <a:rPr lang="en-US" sz="1741" kern="0" spc="-35" dirty="0">
                <a:solidFill>
                  <a:srgbClr val="E0D6DE"/>
                </a:solidFill>
                <a:latin typeface="Inter" pitchFamily="34" charset="0"/>
                <a:ea typeface="Inter" pitchFamily="34" charset="-122"/>
                <a:cs typeface="Inter" pitchFamily="34" charset="-120"/>
              </a:rPr>
              <a:t>Bagaimana Anda melihat hubungan antara inovasi bisnis dan penggunaan teknologi digital dalam konteks bisnis online?</a:t>
            </a:r>
            <a:endParaRPr lang="en-US" sz="1741" dirty="0"/>
          </a:p>
        </p:txBody>
      </p:sp>
      <p:sp>
        <p:nvSpPr>
          <p:cNvPr id="22" name="Shape 19"/>
          <p:cNvSpPr/>
          <p:nvPr/>
        </p:nvSpPr>
        <p:spPr>
          <a:xfrm>
            <a:off x="7425690" y="5714048"/>
            <a:ext cx="497443" cy="497443"/>
          </a:xfrm>
          <a:prstGeom prst="roundRect">
            <a:avLst>
              <a:gd name="adj" fmla="val 18667"/>
            </a:avLst>
          </a:prstGeom>
          <a:solidFill>
            <a:srgbClr val="2F1D63"/>
          </a:solidFill>
          <a:ln w="7620">
            <a:solidFill>
              <a:srgbClr val="48367C"/>
            </a:solidFill>
            <a:prstDash val="solid"/>
          </a:ln>
        </p:spPr>
      </p:sp>
      <p:sp>
        <p:nvSpPr>
          <p:cNvPr id="23" name="Text 20"/>
          <p:cNvSpPr/>
          <p:nvPr/>
        </p:nvSpPr>
        <p:spPr>
          <a:xfrm>
            <a:off x="7578923" y="5788581"/>
            <a:ext cx="190857" cy="348258"/>
          </a:xfrm>
          <a:prstGeom prst="rect">
            <a:avLst/>
          </a:prstGeom>
          <a:noFill/>
          <a:ln/>
        </p:spPr>
        <p:txBody>
          <a:bodyPr wrap="none" rtlCol="0" anchor="t"/>
          <a:lstStyle/>
          <a:p>
            <a:pPr marL="0" indent="0" algn="ctr">
              <a:lnSpc>
                <a:spcPts val="2742"/>
              </a:lnSpc>
              <a:buNone/>
            </a:pPr>
            <a:r>
              <a:rPr lang="en-US" sz="2742" b="1" kern="0" spc="-55" dirty="0">
                <a:solidFill>
                  <a:srgbClr val="E0D6DE"/>
                </a:solidFill>
                <a:latin typeface="Petrona" pitchFamily="34" charset="0"/>
                <a:ea typeface="Petrona" pitchFamily="34" charset="-122"/>
                <a:cs typeface="Petrona" pitchFamily="34" charset="-120"/>
              </a:rPr>
              <a:t>5</a:t>
            </a:r>
            <a:endParaRPr lang="en-US" sz="2742" dirty="0"/>
          </a:p>
        </p:txBody>
      </p:sp>
      <p:sp>
        <p:nvSpPr>
          <p:cNvPr id="24" name="Text 21"/>
          <p:cNvSpPr/>
          <p:nvPr/>
        </p:nvSpPr>
        <p:spPr>
          <a:xfrm>
            <a:off x="8144113" y="5714048"/>
            <a:ext cx="2901791" cy="362664"/>
          </a:xfrm>
          <a:prstGeom prst="rect">
            <a:avLst/>
          </a:prstGeom>
          <a:noFill/>
          <a:ln/>
        </p:spPr>
        <p:txBody>
          <a:bodyPr wrap="none" rtlCol="0" anchor="t"/>
          <a:lstStyle/>
          <a:p>
            <a:pPr marL="0" indent="0">
              <a:lnSpc>
                <a:spcPts val="2856"/>
              </a:lnSpc>
              <a:buNone/>
            </a:pPr>
            <a:r>
              <a:rPr lang="en-US" sz="2285" b="1" kern="0" spc="-46" dirty="0">
                <a:solidFill>
                  <a:srgbClr val="E0D6DE"/>
                </a:solidFill>
                <a:latin typeface="Petrona" pitchFamily="34" charset="0"/>
                <a:ea typeface="Petrona" pitchFamily="34" charset="-122"/>
                <a:cs typeface="Petrona" pitchFamily="34" charset="-120"/>
              </a:rPr>
              <a:t>Motivasi Tim</a:t>
            </a:r>
            <a:endParaRPr lang="en-US" sz="2285" dirty="0"/>
          </a:p>
        </p:txBody>
      </p:sp>
      <p:sp>
        <p:nvSpPr>
          <p:cNvPr id="25" name="Text 22"/>
          <p:cNvSpPr/>
          <p:nvPr/>
        </p:nvSpPr>
        <p:spPr>
          <a:xfrm>
            <a:off x="8144113" y="6209347"/>
            <a:ext cx="5209699" cy="1414939"/>
          </a:xfrm>
          <a:prstGeom prst="rect">
            <a:avLst/>
          </a:prstGeom>
          <a:noFill/>
          <a:ln/>
        </p:spPr>
        <p:txBody>
          <a:bodyPr wrap="square" rtlCol="0" anchor="t"/>
          <a:lstStyle/>
          <a:p>
            <a:pPr marL="0" indent="0">
              <a:lnSpc>
                <a:spcPts val="2785"/>
              </a:lnSpc>
              <a:buNone/>
            </a:pPr>
            <a:r>
              <a:rPr lang="en-US" sz="1741" kern="0" spc="-35" dirty="0">
                <a:solidFill>
                  <a:srgbClr val="E0D6DE"/>
                </a:solidFill>
                <a:latin typeface="Inter" pitchFamily="34" charset="0"/>
                <a:ea typeface="Inter" pitchFamily="34" charset="-122"/>
                <a:cs typeface="Inter" pitchFamily="34" charset="-120"/>
              </a:rPr>
              <a:t>Apa strategi terbaik untuk memotivasi tim dalam sebuah perusahaan E-commerce agar terus menciptakan ide-ide inovatif untuk pengembangan bisnis?</a:t>
            </a:r>
            <a:endParaRPr lang="en-US" sz="174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2041</Words>
  <Application>Microsoft Office PowerPoint</Application>
  <PresentationFormat>Custom</PresentationFormat>
  <Paragraphs>136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Inter</vt:lpstr>
      <vt:lpstr>Petrona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2</cp:revision>
  <dcterms:created xsi:type="dcterms:W3CDTF">2024-08-20T01:50:50Z</dcterms:created>
  <dcterms:modified xsi:type="dcterms:W3CDTF">2024-08-20T01:51:43Z</dcterms:modified>
</cp:coreProperties>
</file>