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283" r:id="rId7"/>
    <p:sldId id="279" r:id="rId8"/>
    <p:sldId id="287" r:id="rId9"/>
    <p:sldId id="284" r:id="rId10"/>
    <p:sldId id="288" r:id="rId11"/>
    <p:sldId id="285" r:id="rId12"/>
    <p:sldId id="290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83"/>
            <p14:sldId id="279"/>
            <p14:sldId id="287"/>
            <p14:sldId id="284"/>
            <p14:sldId id="288"/>
            <p14:sldId id="285"/>
            <p14:sldId id="290"/>
            <p14:sldId id="286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79" d="100"/>
          <a:sy n="79" d="100"/>
        </p:scale>
        <p:origin x="1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KONDENSASI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Dr. RITA DWI RATNANI, ST.,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M.Eng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., IPM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PowerPoint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03" y="550258"/>
            <a:ext cx="8828068" cy="59649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etilen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oksida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amida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9494629" cy="1218580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Alkanolamida</a:t>
            </a:r>
            <a:r>
              <a:rPr lang="en-US" sz="1400" dirty="0" smtClean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 smtClean="0"/>
              <a:t>lemak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/>
              <a:t>amida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alkilolamin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lemak</a:t>
            </a:r>
            <a:r>
              <a:rPr lang="en-US" sz="1400" dirty="0"/>
              <a:t>.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kelas</a:t>
            </a:r>
            <a:r>
              <a:rPr lang="en-US" sz="1400" dirty="0" smtClean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detergensi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yang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.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smtClean="0"/>
              <a:t>non </a:t>
            </a:r>
            <a:r>
              <a:rPr lang="en-US" sz="1400" dirty="0" err="1" smtClean="0"/>
              <a:t>deterjen</a:t>
            </a:r>
            <a:r>
              <a:rPr lang="en-US" sz="1400" dirty="0" smtClean="0"/>
              <a:t> </a:t>
            </a:r>
            <a:r>
              <a:rPr lang="en-US" sz="1400" dirty="0" err="1"/>
              <a:t>diubah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deterjen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kondensasi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etilen</a:t>
            </a:r>
            <a:r>
              <a:rPr lang="en-US" sz="1400" dirty="0"/>
              <a:t> </a:t>
            </a:r>
            <a:r>
              <a:rPr lang="en-US" sz="1400" dirty="0" err="1"/>
              <a:t>oksida</a:t>
            </a:r>
            <a:endParaRPr lang="en-US" sz="1400" dirty="0"/>
          </a:p>
        </p:txBody>
      </p:sp>
      <p:grpSp>
        <p:nvGrpSpPr>
          <p:cNvPr id="4" name="Group 3" descr="Small circle with number 4 inside  indicating step 4"/>
          <p:cNvGrpSpPr/>
          <p:nvPr/>
        </p:nvGrpSpPr>
        <p:grpSpPr bwMode="blackWhite">
          <a:xfrm>
            <a:off x="402079" y="448056"/>
            <a:ext cx="558179" cy="409838"/>
            <a:chOff x="6953426" y="711274"/>
            <a:chExt cx="558179" cy="409838"/>
          </a:xfrm>
        </p:grpSpPr>
        <p:sp>
          <p:nvSpPr>
            <p:cNvPr id="5" name="Oval 4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95" y="2366438"/>
            <a:ext cx="6389028" cy="2060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495" y="4682144"/>
            <a:ext cx="10052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alkanolamida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di </a:t>
            </a:r>
            <a:r>
              <a:rPr lang="en-US" dirty="0" smtClean="0"/>
              <a:t>laundry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deterjen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booting </a:t>
            </a:r>
            <a:r>
              <a:rPr lang="en-US" dirty="0" err="1"/>
              <a:t>busa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busa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deterjen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surfaktan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penghilangan</a:t>
            </a:r>
            <a:r>
              <a:rPr lang="en-US" dirty="0"/>
              <a:t> </a:t>
            </a:r>
            <a:r>
              <a:rPr lang="en-US" dirty="0" err="1"/>
              <a:t>kotoran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deterjen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pencucian</a:t>
            </a:r>
            <a:r>
              <a:rPr lang="en-US" dirty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0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KONDENSASI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 descr="Design ideas pane showing different design op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07" y="1219667"/>
            <a:ext cx="7464606" cy="4007788"/>
          </a:xfrm>
          <a:prstGeom prst="rect">
            <a:avLst/>
          </a:prstGeom>
        </p:spPr>
      </p:pic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7"/>
            <a:ext cx="6239517" cy="4042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Mayoritas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surfaktan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nonionik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produk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kondensasi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etilen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oksida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hidrofob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Hidrofobik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selalu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berat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hidrogen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aktif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Atom.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ionik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salah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produk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Alkohol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berlemak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alkilfenol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asam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lemak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etilen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oksida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amina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etilen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oksida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amida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REAKSI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479558"/>
            <a:ext cx="5388204" cy="1109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207" y="2732666"/>
            <a:ext cx="8523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etoksilat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alkilfenol</a:t>
            </a:r>
            <a:r>
              <a:rPr lang="en-US" dirty="0"/>
              <a:t> </a:t>
            </a:r>
            <a:r>
              <a:rPr lang="en-US" dirty="0" err="1"/>
              <a:t>etoksilat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oleh</a:t>
            </a:r>
            <a:endParaRPr lang="en-US" dirty="0"/>
          </a:p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etilen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.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etilen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" y="3835624"/>
            <a:ext cx="5322421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4733" y="405387"/>
            <a:ext cx="6877119" cy="640080"/>
          </a:xfrm>
        </p:spPr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Alkohol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berlemak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alkilfenol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41609" y="568844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23090" y="1478775"/>
            <a:ext cx="6816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Kondensat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. </a:t>
            </a:r>
            <a:r>
              <a:rPr lang="en-US" dirty="0" err="1"/>
              <a:t>Kondensat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surfaktan</a:t>
            </a:r>
            <a:r>
              <a:rPr lang="en-US" dirty="0"/>
              <a:t> non </a:t>
            </a:r>
            <a:r>
              <a:rPr lang="en-US" dirty="0" err="1"/>
              <a:t>ionik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etilen</a:t>
            </a:r>
            <a:r>
              <a:rPr lang="en-US" dirty="0" smtClean="0"/>
              <a:t> </a:t>
            </a:r>
            <a:r>
              <a:rPr lang="en-US" dirty="0" err="1"/>
              <a:t>oksida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33" y="2475454"/>
            <a:ext cx="6284077" cy="822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3089" y="3438835"/>
            <a:ext cx="10119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Kondensat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diproduksi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esterifikasi</a:t>
            </a:r>
            <a:r>
              <a:rPr lang="en-US" sz="1600" dirty="0"/>
              <a:t> </a:t>
            </a:r>
            <a:r>
              <a:rPr lang="en-US" sz="1600" dirty="0" err="1" smtClean="0"/>
              <a:t>lemak</a:t>
            </a:r>
            <a:r>
              <a:rPr lang="en-US" sz="1600" dirty="0" smtClean="0"/>
              <a:t> </a:t>
            </a:r>
            <a:r>
              <a:rPr lang="en-US" sz="1600" dirty="0" err="1" smtClean="0"/>
              <a:t>asam</a:t>
            </a:r>
            <a:r>
              <a:rPr lang="en-US" sz="1600" dirty="0" smtClean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polietilen</a:t>
            </a:r>
            <a:r>
              <a:rPr lang="en-US" sz="1600" dirty="0"/>
              <a:t> </a:t>
            </a:r>
            <a:r>
              <a:rPr lang="en-US" sz="1600" dirty="0" err="1" smtClean="0"/>
              <a:t>glikol</a:t>
            </a:r>
            <a:r>
              <a:rPr lang="en-US" sz="1600" dirty="0" smtClean="0"/>
              <a:t> (HOCH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(CH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CH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)nCH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OH).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Ester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kelemahan</a:t>
            </a:r>
            <a:r>
              <a:rPr lang="en-US" sz="1600" dirty="0"/>
              <a:t> </a:t>
            </a:r>
            <a:r>
              <a:rPr lang="en-US" sz="1600" dirty="0" err="1"/>
              <a:t>dibandingkan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nonionik</a:t>
            </a:r>
            <a:r>
              <a:rPr lang="en-US" sz="1600" dirty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 </a:t>
            </a:r>
            <a:r>
              <a:rPr lang="en-US" sz="1600" dirty="0" err="1" smtClean="0"/>
              <a:t>deterjen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/>
              <a:t>umum</a:t>
            </a:r>
            <a:r>
              <a:rPr lang="en-US" sz="1600" dirty="0"/>
              <a:t>, </a:t>
            </a:r>
            <a:r>
              <a:rPr lang="en-US" sz="1600" dirty="0" err="1"/>
              <a:t>deterjen</a:t>
            </a:r>
            <a:r>
              <a:rPr lang="en-US" sz="1600" dirty="0"/>
              <a:t> </a:t>
            </a:r>
            <a:r>
              <a:rPr lang="en-US" sz="1600" dirty="0" err="1"/>
              <a:t>nonionik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terpengaruh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 smtClean="0"/>
              <a:t>logam</a:t>
            </a:r>
            <a:r>
              <a:rPr lang="en-US" sz="1600" dirty="0" smtClean="0"/>
              <a:t> ion</a:t>
            </a:r>
            <a:r>
              <a:rPr lang="en-US" sz="1600" dirty="0"/>
              <a:t>, </a:t>
            </a:r>
            <a:r>
              <a:rPr lang="en-US" sz="1600" dirty="0" err="1"/>
              <a:t>asam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basa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, </a:t>
            </a:r>
            <a:r>
              <a:rPr lang="en-US" sz="1600" dirty="0" err="1"/>
              <a:t>kondensat</a:t>
            </a:r>
            <a:r>
              <a:rPr lang="en-US" sz="1600" dirty="0"/>
              <a:t>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lemak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 smtClean="0"/>
              <a:t>etilen</a:t>
            </a:r>
            <a:r>
              <a:rPr lang="en-US" sz="1600" dirty="0" smtClean="0"/>
              <a:t> </a:t>
            </a:r>
            <a:r>
              <a:rPr lang="en-US" sz="1600" dirty="0" err="1" smtClean="0"/>
              <a:t>oksida</a:t>
            </a:r>
            <a:r>
              <a:rPr lang="en-US" sz="1600" dirty="0" smtClean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dihidrolisis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larutan</a:t>
            </a:r>
            <a:r>
              <a:rPr lang="en-US" sz="1600" dirty="0"/>
              <a:t> </a:t>
            </a:r>
            <a:r>
              <a:rPr lang="en-US" sz="1600" dirty="0" err="1"/>
              <a:t>basa</a:t>
            </a:r>
            <a:r>
              <a:rPr lang="en-US" sz="1600" dirty="0"/>
              <a:t> </a:t>
            </a:r>
            <a:r>
              <a:rPr lang="en-US" sz="1600" dirty="0" err="1"/>
              <a:t>m</a:t>
            </a:r>
            <a:r>
              <a:rPr lang="en-US" sz="1600" dirty="0" err="1" smtClean="0"/>
              <a:t>enjadi</a:t>
            </a:r>
            <a:r>
              <a:rPr lang="en-US" sz="1600" dirty="0" smtClean="0"/>
              <a:t>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lemak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polietilen</a:t>
            </a:r>
            <a:r>
              <a:rPr lang="en-US" sz="1600" dirty="0"/>
              <a:t> </a:t>
            </a:r>
            <a:r>
              <a:rPr lang="en-US" sz="1600" dirty="0" err="1"/>
              <a:t>glikol</a:t>
            </a:r>
            <a:r>
              <a:rPr lang="en-US" sz="1600" dirty="0"/>
              <a:t> yang </a:t>
            </a:r>
            <a:r>
              <a:rPr lang="en-US" sz="1600" dirty="0" err="1"/>
              <a:t>sesuai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/>
              <a:t>larutan</a:t>
            </a:r>
            <a:r>
              <a:rPr lang="en-US" sz="1600" dirty="0"/>
              <a:t> </a:t>
            </a:r>
            <a:r>
              <a:rPr lang="en-US" sz="1600" dirty="0" err="1"/>
              <a:t>basa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 ester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sabun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lemak</a:t>
            </a:r>
            <a:r>
              <a:rPr lang="en-US" sz="1600" dirty="0"/>
              <a:t> yang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asam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larutan</a:t>
            </a:r>
            <a:r>
              <a:rPr lang="en-US" sz="1600" dirty="0"/>
              <a:t>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terpengaruh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Namun</a:t>
            </a:r>
            <a:r>
              <a:rPr lang="en-US" sz="1600" dirty="0"/>
              <a:t>,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lakukan</a:t>
            </a:r>
            <a:r>
              <a:rPr lang="en-US" sz="1600" dirty="0" smtClean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 </a:t>
            </a:r>
            <a:r>
              <a:rPr lang="en-US" sz="1600" dirty="0" err="1"/>
              <a:t>bubuk</a:t>
            </a:r>
            <a:r>
              <a:rPr lang="en-US" sz="1600" dirty="0"/>
              <a:t> </a:t>
            </a:r>
            <a:r>
              <a:rPr lang="en-US" sz="1600" dirty="0" err="1"/>
              <a:t>deterjen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tangga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dirty="0" err="1" smtClean="0"/>
              <a:t>alir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41" y="1761544"/>
            <a:ext cx="4298970" cy="3413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47" y="1761544"/>
            <a:ext cx="4883401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331" y="416873"/>
            <a:ext cx="6877119" cy="640080"/>
          </a:xfrm>
        </p:spPr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asam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lemak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30391" y="1423289"/>
            <a:ext cx="6524597" cy="4884083"/>
          </a:xfrm>
          <a:prstGeom prst="rect">
            <a:avLst/>
          </a:prstGeom>
        </p:spPr>
      </p:pic>
      <p:grpSp>
        <p:nvGrpSpPr>
          <p:cNvPr id="4" name="Group 3" descr="Small circle with number 2 inside  indicating step 2"/>
          <p:cNvGrpSpPr/>
          <p:nvPr/>
        </p:nvGrpSpPr>
        <p:grpSpPr bwMode="blackWhite">
          <a:xfrm>
            <a:off x="521207" y="647115"/>
            <a:ext cx="558179" cy="409838"/>
            <a:chOff x="6953426" y="711274"/>
            <a:chExt cx="558179" cy="409838"/>
          </a:xfrm>
        </p:grpSpPr>
        <p:sp>
          <p:nvSpPr>
            <p:cNvPr id="5" name="Oval 4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64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21" y="1523223"/>
            <a:ext cx="6959958" cy="50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985" y="339865"/>
            <a:ext cx="6977540" cy="95319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Kondensat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etilen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oksida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amina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8450755" cy="902990"/>
          </a:xfrm>
        </p:spPr>
        <p:txBody>
          <a:bodyPr/>
          <a:lstStyle/>
          <a:p>
            <a:r>
              <a:rPr lang="en-US" dirty="0" err="1" smtClean="0"/>
              <a:t>Kondensasi</a:t>
            </a:r>
            <a:r>
              <a:rPr lang="en-US" dirty="0" smtClean="0"/>
              <a:t> </a:t>
            </a:r>
            <a:r>
              <a:rPr lang="en-US" dirty="0" err="1"/>
              <a:t>alkilamin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etilen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amina</a:t>
            </a:r>
            <a:r>
              <a:rPr lang="en-US" dirty="0"/>
              <a:t> </a:t>
            </a:r>
            <a:r>
              <a:rPr lang="en-US" dirty="0" err="1"/>
              <a:t>tersubstitusi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etilen</a:t>
            </a:r>
            <a:r>
              <a:rPr lang="en-US" dirty="0"/>
              <a:t> </a:t>
            </a:r>
            <a:r>
              <a:rPr lang="en-US" dirty="0" err="1"/>
              <a:t>oksida</a:t>
            </a:r>
            <a:endParaRPr lang="en-US" dirty="0"/>
          </a:p>
        </p:txBody>
      </p:sp>
      <p:grpSp>
        <p:nvGrpSpPr>
          <p:cNvPr id="4" name="Group 3" descr="Small circle with number 3 inside  indicating step 3"/>
          <p:cNvGrpSpPr/>
          <p:nvPr/>
        </p:nvGrpSpPr>
        <p:grpSpPr bwMode="blackWhite">
          <a:xfrm>
            <a:off x="521207" y="563177"/>
            <a:ext cx="558179" cy="409838"/>
            <a:chOff x="6953426" y="711274"/>
            <a:chExt cx="558179" cy="409838"/>
          </a:xfrm>
        </p:grpSpPr>
        <p:sp>
          <p:nvSpPr>
            <p:cNvPr id="5" name="Oval 4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63" y="2456875"/>
            <a:ext cx="5010282" cy="17427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5058" y="4607214"/>
            <a:ext cx="8717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Kelas</a:t>
            </a:r>
            <a:r>
              <a:rPr lang="en-US" sz="1400" dirty="0"/>
              <a:t> </a:t>
            </a:r>
            <a:r>
              <a:rPr lang="en-US" sz="1400" dirty="0" err="1"/>
              <a:t>surfaktan</a:t>
            </a:r>
            <a:r>
              <a:rPr lang="en-US" sz="1400" dirty="0"/>
              <a:t> </a:t>
            </a:r>
            <a:r>
              <a:rPr lang="en-US" sz="1400" dirty="0" err="1"/>
              <a:t>nonionik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deterjen</a:t>
            </a:r>
            <a:r>
              <a:rPr lang="en-US" sz="1400" dirty="0"/>
              <a:t> </a:t>
            </a:r>
            <a:r>
              <a:rPr lang="en-US" sz="1400" dirty="0" err="1"/>
              <a:t>pembersih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,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dicatat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bahan-bahan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 smtClean="0"/>
              <a:t>asam</a:t>
            </a:r>
            <a:r>
              <a:rPr lang="en-US" sz="1400" dirty="0" smtClean="0"/>
              <a:t>, </a:t>
            </a:r>
            <a:r>
              <a:rPr lang="en-US" sz="1400" dirty="0" err="1" smtClean="0"/>
              <a:t>larutan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karakteristik</a:t>
            </a:r>
            <a:r>
              <a:rPr lang="en-US" sz="1400" dirty="0"/>
              <a:t> </a:t>
            </a:r>
            <a:r>
              <a:rPr lang="en-US" sz="1400" dirty="0" err="1"/>
              <a:t>kationik</a:t>
            </a:r>
            <a:r>
              <a:rPr lang="en-US" sz="1400" dirty="0"/>
              <a:t>,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larutan</a:t>
            </a:r>
            <a:r>
              <a:rPr lang="en-US" sz="1400" dirty="0"/>
              <a:t> </a:t>
            </a:r>
            <a:r>
              <a:rPr lang="en-US" sz="1400" dirty="0" err="1"/>
              <a:t>netral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basa</a:t>
            </a:r>
            <a:r>
              <a:rPr lang="en-US" sz="1400" dirty="0"/>
              <a:t>,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nonionik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600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ALIR PROSES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4" y="1417643"/>
            <a:ext cx="5010407" cy="2533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00" y="1632240"/>
            <a:ext cx="5189940" cy="349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" y="4077255"/>
            <a:ext cx="5503875" cy="21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761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388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Segoe UI Semibold</vt:lpstr>
      <vt:lpstr>Wingdings</vt:lpstr>
      <vt:lpstr>WelcomeDoc</vt:lpstr>
      <vt:lpstr>KONDENSASI</vt:lpstr>
      <vt:lpstr>KONDENSASI</vt:lpstr>
      <vt:lpstr>REAKSI</vt:lpstr>
      <vt:lpstr>Alkohol berlemak dan kondensat alkilfenol</vt:lpstr>
      <vt:lpstr>Diagram alir</vt:lpstr>
      <vt:lpstr>Kondensat asam lemak</vt:lpstr>
      <vt:lpstr>PowerPoint Presentation</vt:lpstr>
      <vt:lpstr>Kondensat etilen oksida dengan amina </vt:lpstr>
      <vt:lpstr>DIAGRAM ALIR PROSES</vt:lpstr>
      <vt:lpstr>  Kondensat etilen oksida dengan amida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2022-12-07T06:09:32Z</dcterms:created>
  <dcterms:modified xsi:type="dcterms:W3CDTF">2022-12-08T07:17:15Z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