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8288000" cy="10287000"/>
  <p:notesSz cx="6858000" cy="9144000"/>
  <p:embeddedFontLst>
    <p:embeddedFont>
      <p:font typeface="Roboto Bold" charset="1" panose="02000000000000000000"/>
      <p:regular r:id="rId13"/>
    </p:embeddedFont>
    <p:embeddedFont>
      <p:font typeface="Roboto" charset="1" panose="02000000000000000000"/>
      <p:regular r:id="rId14"/>
    </p:embeddedFont>
    <p:embeddedFont>
      <p:font typeface="Open Sans" charset="1" panose="020B0606030504020204"/>
      <p:regular r:id="rId15"/>
    </p:embeddedFont>
    <p:embeddedFont>
      <p:font typeface="Open Sans Bold" charset="1" panose="020B0806030504020204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fonts/font13.fntdata" Type="http://schemas.openxmlformats.org/officeDocument/2006/relationships/font"/><Relationship Id="rId14" Target="fonts/font14.fntdata" Type="http://schemas.openxmlformats.org/officeDocument/2006/relationships/font"/><Relationship Id="rId15" Target="fonts/font15.fntdata" Type="http://schemas.openxmlformats.org/officeDocument/2006/relationships/font"/><Relationship Id="rId16" Target="fonts/font16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Relationship Id="rId5" Target="../media/image4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4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F15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589156" y="-322142"/>
            <a:ext cx="22760512" cy="10754342"/>
          </a:xfrm>
          <a:custGeom>
            <a:avLst/>
            <a:gdLst/>
            <a:ahLst/>
            <a:cxnLst/>
            <a:rect r="r" b="b" t="t" l="l"/>
            <a:pathLst>
              <a:path h="10754342" w="22760512">
                <a:moveTo>
                  <a:pt x="0" y="0"/>
                </a:moveTo>
                <a:lnTo>
                  <a:pt x="22760511" y="0"/>
                </a:lnTo>
                <a:lnTo>
                  <a:pt x="22760511" y="10754342"/>
                </a:lnTo>
                <a:lnTo>
                  <a:pt x="0" y="107543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3000"/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7672193" y="0"/>
            <a:ext cx="615807" cy="571315"/>
            <a:chOff x="0" y="0"/>
            <a:chExt cx="162188" cy="15047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62188" cy="150470"/>
            </a:xfrm>
            <a:custGeom>
              <a:avLst/>
              <a:gdLst/>
              <a:ahLst/>
              <a:cxnLst/>
              <a:rect r="r" b="b" t="t" l="l"/>
              <a:pathLst>
                <a:path h="150470" w="162188">
                  <a:moveTo>
                    <a:pt x="0" y="0"/>
                  </a:moveTo>
                  <a:lnTo>
                    <a:pt x="162188" y="0"/>
                  </a:lnTo>
                  <a:lnTo>
                    <a:pt x="162188" y="150470"/>
                  </a:lnTo>
                  <a:lnTo>
                    <a:pt x="0" y="150470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162188" cy="2076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7215674" y="571315"/>
            <a:ext cx="456519" cy="457385"/>
            <a:chOff x="0" y="0"/>
            <a:chExt cx="120236" cy="12046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20236" cy="120464"/>
            </a:xfrm>
            <a:custGeom>
              <a:avLst/>
              <a:gdLst/>
              <a:ahLst/>
              <a:cxnLst/>
              <a:rect r="r" b="b" t="t" l="l"/>
              <a:pathLst>
                <a:path h="120464" w="120236">
                  <a:moveTo>
                    <a:pt x="0" y="0"/>
                  </a:moveTo>
                  <a:lnTo>
                    <a:pt x="120236" y="0"/>
                  </a:lnTo>
                  <a:lnTo>
                    <a:pt x="120236" y="120464"/>
                  </a:lnTo>
                  <a:lnTo>
                    <a:pt x="0" y="120464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57150"/>
              <a:ext cx="120236" cy="1776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5400000">
            <a:off x="6535586" y="5105277"/>
            <a:ext cx="5427130" cy="210301"/>
          </a:xfrm>
          <a:custGeom>
            <a:avLst/>
            <a:gdLst/>
            <a:ahLst/>
            <a:cxnLst/>
            <a:rect r="r" b="b" t="t" l="l"/>
            <a:pathLst>
              <a:path h="210301" w="5427130">
                <a:moveTo>
                  <a:pt x="0" y="0"/>
                </a:moveTo>
                <a:lnTo>
                  <a:pt x="5427129" y="0"/>
                </a:lnTo>
                <a:lnTo>
                  <a:pt x="5427129" y="210301"/>
                </a:lnTo>
                <a:lnTo>
                  <a:pt x="0" y="21030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340229" y="340229"/>
            <a:ext cx="1091896" cy="1091896"/>
          </a:xfrm>
          <a:custGeom>
            <a:avLst/>
            <a:gdLst/>
            <a:ahLst/>
            <a:cxnLst/>
            <a:rect r="r" b="b" t="t" l="l"/>
            <a:pathLst>
              <a:path h="1091896" w="1091896">
                <a:moveTo>
                  <a:pt x="0" y="0"/>
                </a:moveTo>
                <a:lnTo>
                  <a:pt x="1091896" y="0"/>
                </a:lnTo>
                <a:lnTo>
                  <a:pt x="1091896" y="1091896"/>
                </a:lnTo>
                <a:lnTo>
                  <a:pt x="0" y="1091896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11" id="11"/>
          <p:cNvSpPr txBox="true"/>
          <p:nvPr/>
        </p:nvSpPr>
        <p:spPr>
          <a:xfrm rot="0">
            <a:off x="10001071" y="4237372"/>
            <a:ext cx="5694807" cy="9131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420"/>
              </a:lnSpc>
            </a:pPr>
            <a:r>
              <a:rPr lang="en-US" sz="5300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Dosen Pengampu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10001071" y="5469069"/>
            <a:ext cx="6744055" cy="6794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599"/>
              </a:lnSpc>
            </a:pPr>
            <a:r>
              <a:rPr lang="en-US" sz="39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Gede Doddy Tisna MS., M.Or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0001071" y="1983148"/>
            <a:ext cx="5694807" cy="9131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420"/>
              </a:lnSpc>
            </a:pPr>
            <a:r>
              <a:rPr lang="en-US" sz="5300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Mata Kuliah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10001071" y="3223302"/>
            <a:ext cx="6744055" cy="6794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599"/>
              </a:lnSpc>
            </a:pPr>
            <a:r>
              <a:rPr lang="en-US" sz="39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Masase Olahraga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0001071" y="6481895"/>
            <a:ext cx="5694807" cy="9131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420"/>
              </a:lnSpc>
            </a:pPr>
            <a:r>
              <a:rPr lang="en-US" sz="5300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Materi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0001071" y="7713592"/>
            <a:ext cx="6744055" cy="13843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599"/>
              </a:lnSpc>
            </a:pPr>
            <a:r>
              <a:rPr lang="en-US" sz="3999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Pengaruh Masase Terhadap Organ Tubuh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F15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589156" y="-322142"/>
            <a:ext cx="22760512" cy="10754342"/>
          </a:xfrm>
          <a:custGeom>
            <a:avLst/>
            <a:gdLst/>
            <a:ahLst/>
            <a:cxnLst/>
            <a:rect r="r" b="b" t="t" l="l"/>
            <a:pathLst>
              <a:path h="10754342" w="22760512">
                <a:moveTo>
                  <a:pt x="0" y="0"/>
                </a:moveTo>
                <a:lnTo>
                  <a:pt x="22760511" y="0"/>
                </a:lnTo>
                <a:lnTo>
                  <a:pt x="22760511" y="10754342"/>
                </a:lnTo>
                <a:lnTo>
                  <a:pt x="0" y="107543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3000"/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7672193" y="0"/>
            <a:ext cx="615807" cy="571315"/>
            <a:chOff x="0" y="0"/>
            <a:chExt cx="162188" cy="15047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62188" cy="150470"/>
            </a:xfrm>
            <a:custGeom>
              <a:avLst/>
              <a:gdLst/>
              <a:ahLst/>
              <a:cxnLst/>
              <a:rect r="r" b="b" t="t" l="l"/>
              <a:pathLst>
                <a:path h="150470" w="162188">
                  <a:moveTo>
                    <a:pt x="0" y="0"/>
                  </a:moveTo>
                  <a:lnTo>
                    <a:pt x="162188" y="0"/>
                  </a:lnTo>
                  <a:lnTo>
                    <a:pt x="162188" y="150470"/>
                  </a:lnTo>
                  <a:lnTo>
                    <a:pt x="0" y="150470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162188" cy="2076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7215674" y="571315"/>
            <a:ext cx="456519" cy="457385"/>
            <a:chOff x="0" y="0"/>
            <a:chExt cx="120236" cy="12046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20236" cy="120464"/>
            </a:xfrm>
            <a:custGeom>
              <a:avLst/>
              <a:gdLst/>
              <a:ahLst/>
              <a:cxnLst/>
              <a:rect r="r" b="b" t="t" l="l"/>
              <a:pathLst>
                <a:path h="120464" w="120236">
                  <a:moveTo>
                    <a:pt x="0" y="0"/>
                  </a:moveTo>
                  <a:lnTo>
                    <a:pt x="120236" y="0"/>
                  </a:lnTo>
                  <a:lnTo>
                    <a:pt x="120236" y="120464"/>
                  </a:lnTo>
                  <a:lnTo>
                    <a:pt x="0" y="120464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57150"/>
              <a:ext cx="120236" cy="1776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340229" y="340229"/>
            <a:ext cx="1091896" cy="1091896"/>
          </a:xfrm>
          <a:custGeom>
            <a:avLst/>
            <a:gdLst/>
            <a:ahLst/>
            <a:cxnLst/>
            <a:rect r="r" b="b" t="t" l="l"/>
            <a:pathLst>
              <a:path h="1091896" w="1091896">
                <a:moveTo>
                  <a:pt x="0" y="0"/>
                </a:moveTo>
                <a:lnTo>
                  <a:pt x="1091896" y="0"/>
                </a:lnTo>
                <a:lnTo>
                  <a:pt x="1091896" y="1091896"/>
                </a:lnTo>
                <a:lnTo>
                  <a:pt x="0" y="109189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grpSp>
        <p:nvGrpSpPr>
          <p:cNvPr name="Group 10" id="10"/>
          <p:cNvGrpSpPr/>
          <p:nvPr/>
        </p:nvGrpSpPr>
        <p:grpSpPr>
          <a:xfrm rot="0">
            <a:off x="3655995" y="3256112"/>
            <a:ext cx="675737" cy="675737"/>
            <a:chOff x="0" y="0"/>
            <a:chExt cx="812800" cy="8128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TextBox 13" id="13"/>
          <p:cNvSpPr txBox="true"/>
          <p:nvPr/>
        </p:nvSpPr>
        <p:spPr>
          <a:xfrm rot="0">
            <a:off x="3655995" y="1336875"/>
            <a:ext cx="10976010" cy="8045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580"/>
              </a:lnSpc>
            </a:pPr>
            <a:r>
              <a:rPr lang="en-US" sz="4700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PENGARUH MASASE TERHADAP KULIT</a:t>
            </a:r>
          </a:p>
        </p:txBody>
      </p:sp>
      <p:grpSp>
        <p:nvGrpSpPr>
          <p:cNvPr name="Group 14" id="14"/>
          <p:cNvGrpSpPr/>
          <p:nvPr/>
        </p:nvGrpSpPr>
        <p:grpSpPr>
          <a:xfrm rot="0">
            <a:off x="4614260" y="3178811"/>
            <a:ext cx="9059481" cy="830341"/>
            <a:chOff x="0" y="0"/>
            <a:chExt cx="2386036" cy="218691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2386036" cy="218691"/>
            </a:xfrm>
            <a:custGeom>
              <a:avLst/>
              <a:gdLst/>
              <a:ahLst/>
              <a:cxnLst/>
              <a:rect r="r" b="b" t="t" l="l"/>
              <a:pathLst>
                <a:path h="218691" w="2386036">
                  <a:moveTo>
                    <a:pt x="0" y="0"/>
                  </a:moveTo>
                  <a:lnTo>
                    <a:pt x="2386036" y="0"/>
                  </a:lnTo>
                  <a:lnTo>
                    <a:pt x="2386036" y="218691"/>
                  </a:lnTo>
                  <a:lnTo>
                    <a:pt x="0" y="218691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16" id="16"/>
            <p:cNvSpPr txBox="true"/>
            <p:nvPr/>
          </p:nvSpPr>
          <p:spPr>
            <a:xfrm>
              <a:off x="0" y="-57150"/>
              <a:ext cx="2386036" cy="2758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TextBox 17" id="17"/>
          <p:cNvSpPr txBox="true"/>
          <p:nvPr/>
        </p:nvSpPr>
        <p:spPr>
          <a:xfrm rot="0">
            <a:off x="4811616" y="3397359"/>
            <a:ext cx="8710058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940"/>
              </a:lnSpc>
            </a:pPr>
            <a:r>
              <a:rPr lang="en-US" sz="2100">
                <a:solidFill>
                  <a:srgbClr val="0F1517"/>
                </a:solidFill>
                <a:latin typeface="Open Sans"/>
                <a:ea typeface="Open Sans"/>
                <a:cs typeface="Open Sans"/>
                <a:sym typeface="Open Sans"/>
              </a:rPr>
              <a:t>Dapat merangsang sirkulasi darah dan metabolisme.</a:t>
            </a:r>
          </a:p>
        </p:txBody>
      </p:sp>
      <p:grpSp>
        <p:nvGrpSpPr>
          <p:cNvPr name="Group 18" id="18"/>
          <p:cNvGrpSpPr/>
          <p:nvPr/>
        </p:nvGrpSpPr>
        <p:grpSpPr>
          <a:xfrm rot="0">
            <a:off x="3655995" y="4717160"/>
            <a:ext cx="675737" cy="675737"/>
            <a:chOff x="0" y="0"/>
            <a:chExt cx="812800" cy="812800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20" id="20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4614260" y="4639858"/>
            <a:ext cx="9059481" cy="830341"/>
            <a:chOff x="0" y="0"/>
            <a:chExt cx="2386036" cy="218691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2386036" cy="218691"/>
            </a:xfrm>
            <a:custGeom>
              <a:avLst/>
              <a:gdLst/>
              <a:ahLst/>
              <a:cxnLst/>
              <a:rect r="r" b="b" t="t" l="l"/>
              <a:pathLst>
                <a:path h="218691" w="2386036">
                  <a:moveTo>
                    <a:pt x="0" y="0"/>
                  </a:moveTo>
                  <a:lnTo>
                    <a:pt x="2386036" y="0"/>
                  </a:lnTo>
                  <a:lnTo>
                    <a:pt x="2386036" y="218691"/>
                  </a:lnTo>
                  <a:lnTo>
                    <a:pt x="0" y="218691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23" id="23"/>
            <p:cNvSpPr txBox="true"/>
            <p:nvPr/>
          </p:nvSpPr>
          <p:spPr>
            <a:xfrm>
              <a:off x="0" y="-57150"/>
              <a:ext cx="2386036" cy="2758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TextBox 24" id="24"/>
          <p:cNvSpPr txBox="true"/>
          <p:nvPr/>
        </p:nvSpPr>
        <p:spPr>
          <a:xfrm rot="0">
            <a:off x="4811616" y="4857862"/>
            <a:ext cx="8710058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940"/>
              </a:lnSpc>
            </a:pPr>
            <a:r>
              <a:rPr lang="en-US" sz="2100">
                <a:solidFill>
                  <a:srgbClr val="0F1517"/>
                </a:solidFill>
                <a:latin typeface="Open Sans"/>
                <a:ea typeface="Open Sans"/>
                <a:cs typeface="Open Sans"/>
                <a:sym typeface="Open Sans"/>
              </a:rPr>
              <a:t>Dapat memperbaiki kualitas, elastisitas, dan fleksibilitas kulit.</a:t>
            </a:r>
          </a:p>
        </p:txBody>
      </p:sp>
      <p:grpSp>
        <p:nvGrpSpPr>
          <p:cNvPr name="Group 25" id="25"/>
          <p:cNvGrpSpPr/>
          <p:nvPr/>
        </p:nvGrpSpPr>
        <p:grpSpPr>
          <a:xfrm rot="0">
            <a:off x="3655995" y="6319026"/>
            <a:ext cx="675737" cy="675737"/>
            <a:chOff x="0" y="0"/>
            <a:chExt cx="812800" cy="812800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27" id="27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28" id="28"/>
          <p:cNvGrpSpPr/>
          <p:nvPr/>
        </p:nvGrpSpPr>
        <p:grpSpPr>
          <a:xfrm rot="0">
            <a:off x="4614260" y="6241724"/>
            <a:ext cx="9059481" cy="830341"/>
            <a:chOff x="0" y="0"/>
            <a:chExt cx="2386036" cy="218691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2386036" cy="218691"/>
            </a:xfrm>
            <a:custGeom>
              <a:avLst/>
              <a:gdLst/>
              <a:ahLst/>
              <a:cxnLst/>
              <a:rect r="r" b="b" t="t" l="l"/>
              <a:pathLst>
                <a:path h="218691" w="2386036">
                  <a:moveTo>
                    <a:pt x="0" y="0"/>
                  </a:moveTo>
                  <a:lnTo>
                    <a:pt x="2386036" y="0"/>
                  </a:lnTo>
                  <a:lnTo>
                    <a:pt x="2386036" y="218691"/>
                  </a:lnTo>
                  <a:lnTo>
                    <a:pt x="0" y="218691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30" id="30"/>
            <p:cNvSpPr txBox="true"/>
            <p:nvPr/>
          </p:nvSpPr>
          <p:spPr>
            <a:xfrm>
              <a:off x="0" y="-57150"/>
              <a:ext cx="2386036" cy="2758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TextBox 31" id="31"/>
          <p:cNvSpPr txBox="true"/>
          <p:nvPr/>
        </p:nvSpPr>
        <p:spPr>
          <a:xfrm rot="0">
            <a:off x="4811616" y="6273991"/>
            <a:ext cx="8710058" cy="7277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940"/>
              </a:lnSpc>
            </a:pPr>
            <a:r>
              <a:rPr lang="en-US" sz="2100">
                <a:solidFill>
                  <a:srgbClr val="0F1517"/>
                </a:solidFill>
                <a:latin typeface="Open Sans"/>
                <a:ea typeface="Open Sans"/>
                <a:cs typeface="Open Sans"/>
                <a:sym typeface="Open Sans"/>
              </a:rPr>
              <a:t>Dapat mengelupas sel epidermis mati, membuka saluran ekskresi, dan membersihkan kulit dari kotoran.</a:t>
            </a:r>
          </a:p>
        </p:txBody>
      </p:sp>
      <p:grpSp>
        <p:nvGrpSpPr>
          <p:cNvPr name="Group 32" id="32"/>
          <p:cNvGrpSpPr/>
          <p:nvPr/>
        </p:nvGrpSpPr>
        <p:grpSpPr>
          <a:xfrm rot="0">
            <a:off x="3655995" y="7920893"/>
            <a:ext cx="675737" cy="675737"/>
            <a:chOff x="0" y="0"/>
            <a:chExt cx="812800" cy="812800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34" id="34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35" id="35"/>
          <p:cNvGrpSpPr/>
          <p:nvPr/>
        </p:nvGrpSpPr>
        <p:grpSpPr>
          <a:xfrm rot="0">
            <a:off x="4614260" y="7843591"/>
            <a:ext cx="9059481" cy="830341"/>
            <a:chOff x="0" y="0"/>
            <a:chExt cx="2386036" cy="218691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2386036" cy="218691"/>
            </a:xfrm>
            <a:custGeom>
              <a:avLst/>
              <a:gdLst/>
              <a:ahLst/>
              <a:cxnLst/>
              <a:rect r="r" b="b" t="t" l="l"/>
              <a:pathLst>
                <a:path h="218691" w="2386036">
                  <a:moveTo>
                    <a:pt x="0" y="0"/>
                  </a:moveTo>
                  <a:lnTo>
                    <a:pt x="2386036" y="0"/>
                  </a:lnTo>
                  <a:lnTo>
                    <a:pt x="2386036" y="218691"/>
                  </a:lnTo>
                  <a:lnTo>
                    <a:pt x="0" y="218691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37" id="37"/>
            <p:cNvSpPr txBox="true"/>
            <p:nvPr/>
          </p:nvSpPr>
          <p:spPr>
            <a:xfrm>
              <a:off x="0" y="-57150"/>
              <a:ext cx="2386036" cy="2758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TextBox 38" id="38"/>
          <p:cNvSpPr txBox="true"/>
          <p:nvPr/>
        </p:nvSpPr>
        <p:spPr>
          <a:xfrm rot="0">
            <a:off x="4811616" y="7875857"/>
            <a:ext cx="8710058" cy="7277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940"/>
              </a:lnSpc>
            </a:pPr>
            <a:r>
              <a:rPr lang="en-US" sz="2100">
                <a:solidFill>
                  <a:srgbClr val="0F1517"/>
                </a:solidFill>
                <a:latin typeface="Open Sans"/>
                <a:ea typeface="Open Sans"/>
                <a:cs typeface="Open Sans"/>
                <a:sym typeface="Open Sans"/>
              </a:rPr>
              <a:t>Dapat meningkatkan suhu area kulit yang dimasase, membantu pemanasan tubuh atlet.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3896252" y="3361436"/>
            <a:ext cx="195224" cy="4317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500"/>
              </a:lnSpc>
            </a:pPr>
            <a:r>
              <a:rPr lang="en-US" sz="2500">
                <a:solidFill>
                  <a:srgbClr val="0F151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1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3896252" y="4810554"/>
            <a:ext cx="195224" cy="4317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500"/>
              </a:lnSpc>
            </a:pPr>
            <a:r>
              <a:rPr lang="en-US" sz="2500">
                <a:solidFill>
                  <a:srgbClr val="0F151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2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3896252" y="6412073"/>
            <a:ext cx="195224" cy="4317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500"/>
              </a:lnSpc>
            </a:pPr>
            <a:r>
              <a:rPr lang="en-US" sz="2500">
                <a:solidFill>
                  <a:srgbClr val="0F151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3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3896252" y="8014287"/>
            <a:ext cx="195224" cy="4317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500"/>
              </a:lnSpc>
            </a:pPr>
            <a:r>
              <a:rPr lang="en-US" sz="2500">
                <a:solidFill>
                  <a:srgbClr val="0F151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4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F15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589156" y="-322142"/>
            <a:ext cx="22760512" cy="10754342"/>
          </a:xfrm>
          <a:custGeom>
            <a:avLst/>
            <a:gdLst/>
            <a:ahLst/>
            <a:cxnLst/>
            <a:rect r="r" b="b" t="t" l="l"/>
            <a:pathLst>
              <a:path h="10754342" w="22760512">
                <a:moveTo>
                  <a:pt x="0" y="0"/>
                </a:moveTo>
                <a:lnTo>
                  <a:pt x="22760511" y="0"/>
                </a:lnTo>
                <a:lnTo>
                  <a:pt x="22760511" y="10754342"/>
                </a:lnTo>
                <a:lnTo>
                  <a:pt x="0" y="107543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3000"/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7672193" y="0"/>
            <a:ext cx="615807" cy="571315"/>
            <a:chOff x="0" y="0"/>
            <a:chExt cx="162188" cy="15047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62188" cy="150470"/>
            </a:xfrm>
            <a:custGeom>
              <a:avLst/>
              <a:gdLst/>
              <a:ahLst/>
              <a:cxnLst/>
              <a:rect r="r" b="b" t="t" l="l"/>
              <a:pathLst>
                <a:path h="150470" w="162188">
                  <a:moveTo>
                    <a:pt x="0" y="0"/>
                  </a:moveTo>
                  <a:lnTo>
                    <a:pt x="162188" y="0"/>
                  </a:lnTo>
                  <a:lnTo>
                    <a:pt x="162188" y="150470"/>
                  </a:lnTo>
                  <a:lnTo>
                    <a:pt x="0" y="150470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162188" cy="2076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7215674" y="571315"/>
            <a:ext cx="456519" cy="457385"/>
            <a:chOff x="0" y="0"/>
            <a:chExt cx="120236" cy="12046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20236" cy="120464"/>
            </a:xfrm>
            <a:custGeom>
              <a:avLst/>
              <a:gdLst/>
              <a:ahLst/>
              <a:cxnLst/>
              <a:rect r="r" b="b" t="t" l="l"/>
              <a:pathLst>
                <a:path h="120464" w="120236">
                  <a:moveTo>
                    <a:pt x="0" y="0"/>
                  </a:moveTo>
                  <a:lnTo>
                    <a:pt x="120236" y="0"/>
                  </a:lnTo>
                  <a:lnTo>
                    <a:pt x="120236" y="120464"/>
                  </a:lnTo>
                  <a:lnTo>
                    <a:pt x="0" y="120464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57150"/>
              <a:ext cx="120236" cy="1776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340229" y="340229"/>
            <a:ext cx="1091896" cy="1091896"/>
          </a:xfrm>
          <a:custGeom>
            <a:avLst/>
            <a:gdLst/>
            <a:ahLst/>
            <a:cxnLst/>
            <a:rect r="r" b="b" t="t" l="l"/>
            <a:pathLst>
              <a:path h="1091896" w="1091896">
                <a:moveTo>
                  <a:pt x="0" y="0"/>
                </a:moveTo>
                <a:lnTo>
                  <a:pt x="1091896" y="0"/>
                </a:lnTo>
                <a:lnTo>
                  <a:pt x="1091896" y="1091896"/>
                </a:lnTo>
                <a:lnTo>
                  <a:pt x="0" y="109189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grpSp>
        <p:nvGrpSpPr>
          <p:cNvPr name="Group 10" id="10"/>
          <p:cNvGrpSpPr/>
          <p:nvPr/>
        </p:nvGrpSpPr>
        <p:grpSpPr>
          <a:xfrm rot="0">
            <a:off x="3655995" y="3256112"/>
            <a:ext cx="675737" cy="675737"/>
            <a:chOff x="0" y="0"/>
            <a:chExt cx="812800" cy="8128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TextBox 13" id="13"/>
          <p:cNvSpPr txBox="true"/>
          <p:nvPr/>
        </p:nvSpPr>
        <p:spPr>
          <a:xfrm rot="0">
            <a:off x="3655995" y="688342"/>
            <a:ext cx="10976010" cy="16332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580"/>
              </a:lnSpc>
            </a:pPr>
            <a:r>
              <a:rPr lang="en-US" sz="4700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PENGARUH MASASE TERHADAP SIRKULASI DARAH DAN LIMPA </a:t>
            </a:r>
          </a:p>
        </p:txBody>
      </p:sp>
      <p:grpSp>
        <p:nvGrpSpPr>
          <p:cNvPr name="Group 14" id="14"/>
          <p:cNvGrpSpPr/>
          <p:nvPr/>
        </p:nvGrpSpPr>
        <p:grpSpPr>
          <a:xfrm rot="0">
            <a:off x="4614260" y="3178811"/>
            <a:ext cx="9059481" cy="830341"/>
            <a:chOff x="0" y="0"/>
            <a:chExt cx="2386036" cy="218691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2386036" cy="218691"/>
            </a:xfrm>
            <a:custGeom>
              <a:avLst/>
              <a:gdLst/>
              <a:ahLst/>
              <a:cxnLst/>
              <a:rect r="r" b="b" t="t" l="l"/>
              <a:pathLst>
                <a:path h="218691" w="2386036">
                  <a:moveTo>
                    <a:pt x="0" y="0"/>
                  </a:moveTo>
                  <a:lnTo>
                    <a:pt x="2386036" y="0"/>
                  </a:lnTo>
                  <a:lnTo>
                    <a:pt x="2386036" y="218691"/>
                  </a:lnTo>
                  <a:lnTo>
                    <a:pt x="0" y="218691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16" id="16"/>
            <p:cNvSpPr txBox="true"/>
            <p:nvPr/>
          </p:nvSpPr>
          <p:spPr>
            <a:xfrm>
              <a:off x="0" y="-57150"/>
              <a:ext cx="2386036" cy="2758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TextBox 17" id="17"/>
          <p:cNvSpPr txBox="true"/>
          <p:nvPr/>
        </p:nvSpPr>
        <p:spPr>
          <a:xfrm rot="0">
            <a:off x="4811616" y="3397359"/>
            <a:ext cx="8710058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940"/>
              </a:lnSpc>
            </a:pPr>
            <a:r>
              <a:rPr lang="en-US" sz="2100">
                <a:solidFill>
                  <a:srgbClr val="0F1517"/>
                </a:solidFill>
                <a:latin typeface="Open Sans"/>
                <a:ea typeface="Open Sans"/>
                <a:cs typeface="Open Sans"/>
                <a:sym typeface="Open Sans"/>
              </a:rPr>
              <a:t>Membantu melancarkan peredaran darah dan cairan limpa.</a:t>
            </a:r>
          </a:p>
        </p:txBody>
      </p:sp>
      <p:grpSp>
        <p:nvGrpSpPr>
          <p:cNvPr name="Group 18" id="18"/>
          <p:cNvGrpSpPr/>
          <p:nvPr/>
        </p:nvGrpSpPr>
        <p:grpSpPr>
          <a:xfrm rot="0">
            <a:off x="3655995" y="4717160"/>
            <a:ext cx="675737" cy="675737"/>
            <a:chOff x="0" y="0"/>
            <a:chExt cx="812800" cy="812800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20" id="20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4614260" y="4639858"/>
            <a:ext cx="9059481" cy="830341"/>
            <a:chOff x="0" y="0"/>
            <a:chExt cx="2386036" cy="218691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2386036" cy="218691"/>
            </a:xfrm>
            <a:custGeom>
              <a:avLst/>
              <a:gdLst/>
              <a:ahLst/>
              <a:cxnLst/>
              <a:rect r="r" b="b" t="t" l="l"/>
              <a:pathLst>
                <a:path h="218691" w="2386036">
                  <a:moveTo>
                    <a:pt x="0" y="0"/>
                  </a:moveTo>
                  <a:lnTo>
                    <a:pt x="2386036" y="0"/>
                  </a:lnTo>
                  <a:lnTo>
                    <a:pt x="2386036" y="218691"/>
                  </a:lnTo>
                  <a:lnTo>
                    <a:pt x="0" y="218691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23" id="23"/>
            <p:cNvSpPr txBox="true"/>
            <p:nvPr/>
          </p:nvSpPr>
          <p:spPr>
            <a:xfrm>
              <a:off x="0" y="-57150"/>
              <a:ext cx="2386036" cy="2758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TextBox 24" id="24"/>
          <p:cNvSpPr txBox="true"/>
          <p:nvPr/>
        </p:nvSpPr>
        <p:spPr>
          <a:xfrm rot="0">
            <a:off x="4788971" y="4679060"/>
            <a:ext cx="8710058" cy="7277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940"/>
              </a:lnSpc>
            </a:pPr>
            <a:r>
              <a:rPr lang="en-US" sz="2100">
                <a:solidFill>
                  <a:srgbClr val="0F1517"/>
                </a:solidFill>
                <a:latin typeface="Open Sans"/>
                <a:ea typeface="Open Sans"/>
                <a:cs typeface="Open Sans"/>
                <a:sym typeface="Open Sans"/>
              </a:rPr>
              <a:t>Mempercepat proses pembuangan sisa metabolisme dan karbon dioksida.</a:t>
            </a:r>
          </a:p>
        </p:txBody>
      </p:sp>
      <p:grpSp>
        <p:nvGrpSpPr>
          <p:cNvPr name="Group 25" id="25"/>
          <p:cNvGrpSpPr/>
          <p:nvPr/>
        </p:nvGrpSpPr>
        <p:grpSpPr>
          <a:xfrm rot="0">
            <a:off x="3655995" y="6319026"/>
            <a:ext cx="675737" cy="675737"/>
            <a:chOff x="0" y="0"/>
            <a:chExt cx="812800" cy="812800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27" id="27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28" id="28"/>
          <p:cNvGrpSpPr/>
          <p:nvPr/>
        </p:nvGrpSpPr>
        <p:grpSpPr>
          <a:xfrm rot="0">
            <a:off x="4614260" y="6241724"/>
            <a:ext cx="9059481" cy="830341"/>
            <a:chOff x="0" y="0"/>
            <a:chExt cx="2386036" cy="218691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2386036" cy="218691"/>
            </a:xfrm>
            <a:custGeom>
              <a:avLst/>
              <a:gdLst/>
              <a:ahLst/>
              <a:cxnLst/>
              <a:rect r="r" b="b" t="t" l="l"/>
              <a:pathLst>
                <a:path h="218691" w="2386036">
                  <a:moveTo>
                    <a:pt x="0" y="0"/>
                  </a:moveTo>
                  <a:lnTo>
                    <a:pt x="2386036" y="0"/>
                  </a:lnTo>
                  <a:lnTo>
                    <a:pt x="2386036" y="218691"/>
                  </a:lnTo>
                  <a:lnTo>
                    <a:pt x="0" y="218691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30" id="30"/>
            <p:cNvSpPr txBox="true"/>
            <p:nvPr/>
          </p:nvSpPr>
          <p:spPr>
            <a:xfrm>
              <a:off x="0" y="-57150"/>
              <a:ext cx="2386036" cy="2758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TextBox 31" id="31"/>
          <p:cNvSpPr txBox="true"/>
          <p:nvPr/>
        </p:nvSpPr>
        <p:spPr>
          <a:xfrm rot="0">
            <a:off x="4811616" y="6273991"/>
            <a:ext cx="8710058" cy="7277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940"/>
              </a:lnSpc>
            </a:pPr>
            <a:r>
              <a:rPr lang="en-US" sz="2100">
                <a:solidFill>
                  <a:srgbClr val="0F1517"/>
                </a:solidFill>
                <a:latin typeface="Open Sans"/>
                <a:ea typeface="Open Sans"/>
                <a:cs typeface="Open Sans"/>
                <a:sym typeface="Open Sans"/>
              </a:rPr>
              <a:t>Memperbesar fungsi pembuluh darah kapiler dan mempercepat pasokan gizi.</a:t>
            </a:r>
          </a:p>
        </p:txBody>
      </p:sp>
      <p:grpSp>
        <p:nvGrpSpPr>
          <p:cNvPr name="Group 32" id="32"/>
          <p:cNvGrpSpPr/>
          <p:nvPr/>
        </p:nvGrpSpPr>
        <p:grpSpPr>
          <a:xfrm rot="0">
            <a:off x="3655995" y="7920893"/>
            <a:ext cx="675737" cy="675737"/>
            <a:chOff x="0" y="0"/>
            <a:chExt cx="812800" cy="812800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34" id="34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35" id="35"/>
          <p:cNvGrpSpPr/>
          <p:nvPr/>
        </p:nvGrpSpPr>
        <p:grpSpPr>
          <a:xfrm rot="0">
            <a:off x="4614260" y="7843591"/>
            <a:ext cx="9059481" cy="830341"/>
            <a:chOff x="0" y="0"/>
            <a:chExt cx="2386036" cy="218691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2386036" cy="218691"/>
            </a:xfrm>
            <a:custGeom>
              <a:avLst/>
              <a:gdLst/>
              <a:ahLst/>
              <a:cxnLst/>
              <a:rect r="r" b="b" t="t" l="l"/>
              <a:pathLst>
                <a:path h="218691" w="2386036">
                  <a:moveTo>
                    <a:pt x="0" y="0"/>
                  </a:moveTo>
                  <a:lnTo>
                    <a:pt x="2386036" y="0"/>
                  </a:lnTo>
                  <a:lnTo>
                    <a:pt x="2386036" y="218691"/>
                  </a:lnTo>
                  <a:lnTo>
                    <a:pt x="0" y="218691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37" id="37"/>
            <p:cNvSpPr txBox="true"/>
            <p:nvPr/>
          </p:nvSpPr>
          <p:spPr>
            <a:xfrm>
              <a:off x="0" y="-57150"/>
              <a:ext cx="2386036" cy="2758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TextBox 38" id="38"/>
          <p:cNvSpPr txBox="true"/>
          <p:nvPr/>
        </p:nvSpPr>
        <p:spPr>
          <a:xfrm rot="0">
            <a:off x="4811616" y="8033337"/>
            <a:ext cx="8710058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940"/>
              </a:lnSpc>
            </a:pPr>
            <a:r>
              <a:rPr lang="en-US" sz="2100">
                <a:solidFill>
                  <a:srgbClr val="0F1517"/>
                </a:solidFill>
                <a:latin typeface="Open Sans"/>
                <a:ea typeface="Open Sans"/>
                <a:cs typeface="Open Sans"/>
                <a:sym typeface="Open Sans"/>
              </a:rPr>
              <a:t>Meningkatkan jumlah sel darah putih dan merah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3896252" y="3361436"/>
            <a:ext cx="195224" cy="4317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500"/>
              </a:lnSpc>
            </a:pPr>
            <a:r>
              <a:rPr lang="en-US" sz="2500">
                <a:solidFill>
                  <a:srgbClr val="0F151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1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3896252" y="4810554"/>
            <a:ext cx="195224" cy="4317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500"/>
              </a:lnSpc>
            </a:pPr>
            <a:r>
              <a:rPr lang="en-US" sz="2500">
                <a:solidFill>
                  <a:srgbClr val="0F151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2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3896252" y="6412073"/>
            <a:ext cx="195224" cy="4317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500"/>
              </a:lnSpc>
            </a:pPr>
            <a:r>
              <a:rPr lang="en-US" sz="2500">
                <a:solidFill>
                  <a:srgbClr val="0F151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3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3896252" y="8014287"/>
            <a:ext cx="195224" cy="4317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500"/>
              </a:lnSpc>
            </a:pPr>
            <a:r>
              <a:rPr lang="en-US" sz="2500">
                <a:solidFill>
                  <a:srgbClr val="0F151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4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F15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589156" y="-322142"/>
            <a:ext cx="22760512" cy="10754342"/>
          </a:xfrm>
          <a:custGeom>
            <a:avLst/>
            <a:gdLst/>
            <a:ahLst/>
            <a:cxnLst/>
            <a:rect r="r" b="b" t="t" l="l"/>
            <a:pathLst>
              <a:path h="10754342" w="22760512">
                <a:moveTo>
                  <a:pt x="0" y="0"/>
                </a:moveTo>
                <a:lnTo>
                  <a:pt x="22760511" y="0"/>
                </a:lnTo>
                <a:lnTo>
                  <a:pt x="22760511" y="10754342"/>
                </a:lnTo>
                <a:lnTo>
                  <a:pt x="0" y="107543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3000"/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7672193" y="0"/>
            <a:ext cx="615807" cy="571315"/>
            <a:chOff x="0" y="0"/>
            <a:chExt cx="162188" cy="15047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62188" cy="150470"/>
            </a:xfrm>
            <a:custGeom>
              <a:avLst/>
              <a:gdLst/>
              <a:ahLst/>
              <a:cxnLst/>
              <a:rect r="r" b="b" t="t" l="l"/>
              <a:pathLst>
                <a:path h="150470" w="162188">
                  <a:moveTo>
                    <a:pt x="0" y="0"/>
                  </a:moveTo>
                  <a:lnTo>
                    <a:pt x="162188" y="0"/>
                  </a:lnTo>
                  <a:lnTo>
                    <a:pt x="162188" y="150470"/>
                  </a:lnTo>
                  <a:lnTo>
                    <a:pt x="0" y="150470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162188" cy="2076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7215674" y="571315"/>
            <a:ext cx="456519" cy="457385"/>
            <a:chOff x="0" y="0"/>
            <a:chExt cx="120236" cy="12046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20236" cy="120464"/>
            </a:xfrm>
            <a:custGeom>
              <a:avLst/>
              <a:gdLst/>
              <a:ahLst/>
              <a:cxnLst/>
              <a:rect r="r" b="b" t="t" l="l"/>
              <a:pathLst>
                <a:path h="120464" w="120236">
                  <a:moveTo>
                    <a:pt x="0" y="0"/>
                  </a:moveTo>
                  <a:lnTo>
                    <a:pt x="120236" y="0"/>
                  </a:lnTo>
                  <a:lnTo>
                    <a:pt x="120236" y="120464"/>
                  </a:lnTo>
                  <a:lnTo>
                    <a:pt x="0" y="120464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57150"/>
              <a:ext cx="120236" cy="1776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340229" y="340229"/>
            <a:ext cx="1091896" cy="1091896"/>
          </a:xfrm>
          <a:custGeom>
            <a:avLst/>
            <a:gdLst/>
            <a:ahLst/>
            <a:cxnLst/>
            <a:rect r="r" b="b" t="t" l="l"/>
            <a:pathLst>
              <a:path h="1091896" w="1091896">
                <a:moveTo>
                  <a:pt x="0" y="0"/>
                </a:moveTo>
                <a:lnTo>
                  <a:pt x="1091896" y="0"/>
                </a:lnTo>
                <a:lnTo>
                  <a:pt x="1091896" y="1091896"/>
                </a:lnTo>
                <a:lnTo>
                  <a:pt x="0" y="109189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grpSp>
        <p:nvGrpSpPr>
          <p:cNvPr name="Group 10" id="10"/>
          <p:cNvGrpSpPr/>
          <p:nvPr/>
        </p:nvGrpSpPr>
        <p:grpSpPr>
          <a:xfrm rot="0">
            <a:off x="3655995" y="3256112"/>
            <a:ext cx="675737" cy="675737"/>
            <a:chOff x="0" y="0"/>
            <a:chExt cx="812800" cy="8128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TextBox 13" id="13"/>
          <p:cNvSpPr txBox="true"/>
          <p:nvPr/>
        </p:nvSpPr>
        <p:spPr>
          <a:xfrm rot="0">
            <a:off x="3655995" y="688342"/>
            <a:ext cx="10976010" cy="16332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580"/>
              </a:lnSpc>
            </a:pPr>
            <a:r>
              <a:rPr lang="en-US" sz="4700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PENGARUH MASASE TERHADAP METABOLISME</a:t>
            </a:r>
          </a:p>
        </p:txBody>
      </p:sp>
      <p:grpSp>
        <p:nvGrpSpPr>
          <p:cNvPr name="Group 14" id="14"/>
          <p:cNvGrpSpPr/>
          <p:nvPr/>
        </p:nvGrpSpPr>
        <p:grpSpPr>
          <a:xfrm rot="0">
            <a:off x="4614260" y="3178811"/>
            <a:ext cx="9059481" cy="830341"/>
            <a:chOff x="0" y="0"/>
            <a:chExt cx="2386036" cy="218691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2386036" cy="218691"/>
            </a:xfrm>
            <a:custGeom>
              <a:avLst/>
              <a:gdLst/>
              <a:ahLst/>
              <a:cxnLst/>
              <a:rect r="r" b="b" t="t" l="l"/>
              <a:pathLst>
                <a:path h="218691" w="2386036">
                  <a:moveTo>
                    <a:pt x="0" y="0"/>
                  </a:moveTo>
                  <a:lnTo>
                    <a:pt x="2386036" y="0"/>
                  </a:lnTo>
                  <a:lnTo>
                    <a:pt x="2386036" y="218691"/>
                  </a:lnTo>
                  <a:lnTo>
                    <a:pt x="0" y="218691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16" id="16"/>
            <p:cNvSpPr txBox="true"/>
            <p:nvPr/>
          </p:nvSpPr>
          <p:spPr>
            <a:xfrm>
              <a:off x="0" y="-57150"/>
              <a:ext cx="2386036" cy="2758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TextBox 17" id="17"/>
          <p:cNvSpPr txBox="true"/>
          <p:nvPr/>
        </p:nvSpPr>
        <p:spPr>
          <a:xfrm rot="0">
            <a:off x="4788971" y="3223006"/>
            <a:ext cx="8710058" cy="7277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940"/>
              </a:lnSpc>
            </a:pPr>
            <a:r>
              <a:rPr lang="en-US" sz="2100">
                <a:solidFill>
                  <a:srgbClr val="0F1517"/>
                </a:solidFill>
                <a:latin typeface="Open Sans"/>
                <a:ea typeface="Open Sans"/>
                <a:cs typeface="Open Sans"/>
                <a:sym typeface="Open Sans"/>
              </a:rPr>
              <a:t>Mempercepat alir balik darah, mengangkut sisa metabolisme dan CO2</a:t>
            </a:r>
          </a:p>
        </p:txBody>
      </p:sp>
      <p:grpSp>
        <p:nvGrpSpPr>
          <p:cNvPr name="Group 18" id="18"/>
          <p:cNvGrpSpPr/>
          <p:nvPr/>
        </p:nvGrpSpPr>
        <p:grpSpPr>
          <a:xfrm rot="0">
            <a:off x="3655995" y="4717160"/>
            <a:ext cx="675737" cy="675737"/>
            <a:chOff x="0" y="0"/>
            <a:chExt cx="812800" cy="812800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20" id="20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4614260" y="4639858"/>
            <a:ext cx="9059481" cy="830341"/>
            <a:chOff x="0" y="0"/>
            <a:chExt cx="2386036" cy="218691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2386036" cy="218691"/>
            </a:xfrm>
            <a:custGeom>
              <a:avLst/>
              <a:gdLst/>
              <a:ahLst/>
              <a:cxnLst/>
              <a:rect r="r" b="b" t="t" l="l"/>
              <a:pathLst>
                <a:path h="218691" w="2386036">
                  <a:moveTo>
                    <a:pt x="0" y="0"/>
                  </a:moveTo>
                  <a:lnTo>
                    <a:pt x="2386036" y="0"/>
                  </a:lnTo>
                  <a:lnTo>
                    <a:pt x="2386036" y="218691"/>
                  </a:lnTo>
                  <a:lnTo>
                    <a:pt x="0" y="218691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23" id="23"/>
            <p:cNvSpPr txBox="true"/>
            <p:nvPr/>
          </p:nvSpPr>
          <p:spPr>
            <a:xfrm>
              <a:off x="0" y="-57150"/>
              <a:ext cx="2386036" cy="2758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TextBox 24" id="24"/>
          <p:cNvSpPr txBox="true"/>
          <p:nvPr/>
        </p:nvSpPr>
        <p:spPr>
          <a:xfrm rot="0">
            <a:off x="4788971" y="4857862"/>
            <a:ext cx="8710058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940"/>
              </a:lnSpc>
            </a:pPr>
            <a:r>
              <a:rPr lang="en-US" sz="2100">
                <a:solidFill>
                  <a:srgbClr val="0F1517"/>
                </a:solidFill>
                <a:latin typeface="Open Sans"/>
                <a:ea typeface="Open Sans"/>
                <a:cs typeface="Open Sans"/>
                <a:sym typeface="Open Sans"/>
              </a:rPr>
              <a:t>Membuang sisa metabolisme melalui urine, feses, dan keringat</a:t>
            </a:r>
          </a:p>
        </p:txBody>
      </p:sp>
      <p:grpSp>
        <p:nvGrpSpPr>
          <p:cNvPr name="Group 25" id="25"/>
          <p:cNvGrpSpPr/>
          <p:nvPr/>
        </p:nvGrpSpPr>
        <p:grpSpPr>
          <a:xfrm rot="0">
            <a:off x="3655995" y="6319026"/>
            <a:ext cx="675737" cy="675737"/>
            <a:chOff x="0" y="0"/>
            <a:chExt cx="812800" cy="812800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27" id="27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28" id="28"/>
          <p:cNvGrpSpPr/>
          <p:nvPr/>
        </p:nvGrpSpPr>
        <p:grpSpPr>
          <a:xfrm rot="0">
            <a:off x="4614260" y="6241724"/>
            <a:ext cx="9059481" cy="830341"/>
            <a:chOff x="0" y="0"/>
            <a:chExt cx="2386036" cy="218691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2386036" cy="218691"/>
            </a:xfrm>
            <a:custGeom>
              <a:avLst/>
              <a:gdLst/>
              <a:ahLst/>
              <a:cxnLst/>
              <a:rect r="r" b="b" t="t" l="l"/>
              <a:pathLst>
                <a:path h="218691" w="2386036">
                  <a:moveTo>
                    <a:pt x="0" y="0"/>
                  </a:moveTo>
                  <a:lnTo>
                    <a:pt x="2386036" y="0"/>
                  </a:lnTo>
                  <a:lnTo>
                    <a:pt x="2386036" y="218691"/>
                  </a:lnTo>
                  <a:lnTo>
                    <a:pt x="0" y="218691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30" id="30"/>
            <p:cNvSpPr txBox="true"/>
            <p:nvPr/>
          </p:nvSpPr>
          <p:spPr>
            <a:xfrm>
              <a:off x="0" y="-57150"/>
              <a:ext cx="2386036" cy="2758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TextBox 31" id="31"/>
          <p:cNvSpPr txBox="true"/>
          <p:nvPr/>
        </p:nvSpPr>
        <p:spPr>
          <a:xfrm rot="0">
            <a:off x="4963683" y="6459380"/>
            <a:ext cx="8710058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940"/>
              </a:lnSpc>
            </a:pPr>
            <a:r>
              <a:rPr lang="en-US" sz="2100">
                <a:solidFill>
                  <a:srgbClr val="0F1517"/>
                </a:solidFill>
                <a:latin typeface="Open Sans"/>
                <a:ea typeface="Open Sans"/>
                <a:cs typeface="Open Sans"/>
                <a:sym typeface="Open Sans"/>
              </a:rPr>
              <a:t>Mendukung produksi hormon dan antibodi</a:t>
            </a:r>
          </a:p>
        </p:txBody>
      </p:sp>
      <p:grpSp>
        <p:nvGrpSpPr>
          <p:cNvPr name="Group 32" id="32"/>
          <p:cNvGrpSpPr/>
          <p:nvPr/>
        </p:nvGrpSpPr>
        <p:grpSpPr>
          <a:xfrm rot="0">
            <a:off x="3655995" y="7920893"/>
            <a:ext cx="675737" cy="675737"/>
            <a:chOff x="0" y="0"/>
            <a:chExt cx="812800" cy="812800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34" id="34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35" id="35"/>
          <p:cNvGrpSpPr/>
          <p:nvPr/>
        </p:nvGrpSpPr>
        <p:grpSpPr>
          <a:xfrm rot="0">
            <a:off x="4614260" y="7843591"/>
            <a:ext cx="9059481" cy="830341"/>
            <a:chOff x="0" y="0"/>
            <a:chExt cx="2386036" cy="218691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2386036" cy="218691"/>
            </a:xfrm>
            <a:custGeom>
              <a:avLst/>
              <a:gdLst/>
              <a:ahLst/>
              <a:cxnLst/>
              <a:rect r="r" b="b" t="t" l="l"/>
              <a:pathLst>
                <a:path h="218691" w="2386036">
                  <a:moveTo>
                    <a:pt x="0" y="0"/>
                  </a:moveTo>
                  <a:lnTo>
                    <a:pt x="2386036" y="0"/>
                  </a:lnTo>
                  <a:lnTo>
                    <a:pt x="2386036" y="218691"/>
                  </a:lnTo>
                  <a:lnTo>
                    <a:pt x="0" y="218691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37" id="37"/>
            <p:cNvSpPr txBox="true"/>
            <p:nvPr/>
          </p:nvSpPr>
          <p:spPr>
            <a:xfrm>
              <a:off x="0" y="-57150"/>
              <a:ext cx="2386036" cy="2758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TextBox 38" id="38"/>
          <p:cNvSpPr txBox="true"/>
          <p:nvPr/>
        </p:nvSpPr>
        <p:spPr>
          <a:xfrm rot="0">
            <a:off x="4788971" y="7891216"/>
            <a:ext cx="8710058" cy="7277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940"/>
              </a:lnSpc>
            </a:pPr>
            <a:r>
              <a:rPr lang="en-US" sz="2100">
                <a:solidFill>
                  <a:srgbClr val="0F1517"/>
                </a:solidFill>
                <a:latin typeface="Open Sans"/>
                <a:ea typeface="Open Sans"/>
                <a:cs typeface="Open Sans"/>
                <a:sym typeface="Open Sans"/>
              </a:rPr>
              <a:t>Membantu tubuh melawan penyakit dan mempercepat penyembuhan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3896252" y="3361436"/>
            <a:ext cx="195224" cy="4317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500"/>
              </a:lnSpc>
            </a:pPr>
            <a:r>
              <a:rPr lang="en-US" sz="2500">
                <a:solidFill>
                  <a:srgbClr val="0F151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1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3896252" y="4810554"/>
            <a:ext cx="195224" cy="4317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500"/>
              </a:lnSpc>
            </a:pPr>
            <a:r>
              <a:rPr lang="en-US" sz="2500">
                <a:solidFill>
                  <a:srgbClr val="0F151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2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3896252" y="6412073"/>
            <a:ext cx="195224" cy="4317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500"/>
              </a:lnSpc>
            </a:pPr>
            <a:r>
              <a:rPr lang="en-US" sz="2500">
                <a:solidFill>
                  <a:srgbClr val="0F151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3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3896252" y="8014287"/>
            <a:ext cx="195224" cy="4317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500"/>
              </a:lnSpc>
            </a:pPr>
            <a:r>
              <a:rPr lang="en-US" sz="2500">
                <a:solidFill>
                  <a:srgbClr val="0F151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4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F15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589156" y="-322142"/>
            <a:ext cx="22760512" cy="10754342"/>
          </a:xfrm>
          <a:custGeom>
            <a:avLst/>
            <a:gdLst/>
            <a:ahLst/>
            <a:cxnLst/>
            <a:rect r="r" b="b" t="t" l="l"/>
            <a:pathLst>
              <a:path h="10754342" w="22760512">
                <a:moveTo>
                  <a:pt x="0" y="0"/>
                </a:moveTo>
                <a:lnTo>
                  <a:pt x="22760511" y="0"/>
                </a:lnTo>
                <a:lnTo>
                  <a:pt x="22760511" y="10754342"/>
                </a:lnTo>
                <a:lnTo>
                  <a:pt x="0" y="107543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3000"/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7672193" y="0"/>
            <a:ext cx="615807" cy="571315"/>
            <a:chOff x="0" y="0"/>
            <a:chExt cx="162188" cy="15047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62188" cy="150470"/>
            </a:xfrm>
            <a:custGeom>
              <a:avLst/>
              <a:gdLst/>
              <a:ahLst/>
              <a:cxnLst/>
              <a:rect r="r" b="b" t="t" l="l"/>
              <a:pathLst>
                <a:path h="150470" w="162188">
                  <a:moveTo>
                    <a:pt x="0" y="0"/>
                  </a:moveTo>
                  <a:lnTo>
                    <a:pt x="162188" y="0"/>
                  </a:lnTo>
                  <a:lnTo>
                    <a:pt x="162188" y="150470"/>
                  </a:lnTo>
                  <a:lnTo>
                    <a:pt x="0" y="150470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162188" cy="2076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7215674" y="571315"/>
            <a:ext cx="456519" cy="457385"/>
            <a:chOff x="0" y="0"/>
            <a:chExt cx="120236" cy="12046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20236" cy="120464"/>
            </a:xfrm>
            <a:custGeom>
              <a:avLst/>
              <a:gdLst/>
              <a:ahLst/>
              <a:cxnLst/>
              <a:rect r="r" b="b" t="t" l="l"/>
              <a:pathLst>
                <a:path h="120464" w="120236">
                  <a:moveTo>
                    <a:pt x="0" y="0"/>
                  </a:moveTo>
                  <a:lnTo>
                    <a:pt x="120236" y="0"/>
                  </a:lnTo>
                  <a:lnTo>
                    <a:pt x="120236" y="120464"/>
                  </a:lnTo>
                  <a:lnTo>
                    <a:pt x="0" y="120464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57150"/>
              <a:ext cx="120236" cy="1776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340229" y="340229"/>
            <a:ext cx="1091896" cy="1091896"/>
          </a:xfrm>
          <a:custGeom>
            <a:avLst/>
            <a:gdLst/>
            <a:ahLst/>
            <a:cxnLst/>
            <a:rect r="r" b="b" t="t" l="l"/>
            <a:pathLst>
              <a:path h="1091896" w="1091896">
                <a:moveTo>
                  <a:pt x="0" y="0"/>
                </a:moveTo>
                <a:lnTo>
                  <a:pt x="1091896" y="0"/>
                </a:lnTo>
                <a:lnTo>
                  <a:pt x="1091896" y="1091896"/>
                </a:lnTo>
                <a:lnTo>
                  <a:pt x="0" y="109189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grpSp>
        <p:nvGrpSpPr>
          <p:cNvPr name="Group 10" id="10"/>
          <p:cNvGrpSpPr/>
          <p:nvPr/>
        </p:nvGrpSpPr>
        <p:grpSpPr>
          <a:xfrm rot="0">
            <a:off x="3655995" y="3256112"/>
            <a:ext cx="675737" cy="675737"/>
            <a:chOff x="0" y="0"/>
            <a:chExt cx="812800" cy="8128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TextBox 13" id="13"/>
          <p:cNvSpPr txBox="true"/>
          <p:nvPr/>
        </p:nvSpPr>
        <p:spPr>
          <a:xfrm rot="0">
            <a:off x="3655995" y="688342"/>
            <a:ext cx="10976010" cy="16332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580"/>
              </a:lnSpc>
            </a:pPr>
            <a:r>
              <a:rPr lang="en-US" sz="4700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PENGARUH MASASE TERHADAP SISTEM SARAF</a:t>
            </a:r>
          </a:p>
        </p:txBody>
      </p:sp>
      <p:grpSp>
        <p:nvGrpSpPr>
          <p:cNvPr name="Group 14" id="14"/>
          <p:cNvGrpSpPr/>
          <p:nvPr/>
        </p:nvGrpSpPr>
        <p:grpSpPr>
          <a:xfrm rot="0">
            <a:off x="4614260" y="3178811"/>
            <a:ext cx="9059481" cy="830341"/>
            <a:chOff x="0" y="0"/>
            <a:chExt cx="2386036" cy="218691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2386036" cy="218691"/>
            </a:xfrm>
            <a:custGeom>
              <a:avLst/>
              <a:gdLst/>
              <a:ahLst/>
              <a:cxnLst/>
              <a:rect r="r" b="b" t="t" l="l"/>
              <a:pathLst>
                <a:path h="218691" w="2386036">
                  <a:moveTo>
                    <a:pt x="0" y="0"/>
                  </a:moveTo>
                  <a:lnTo>
                    <a:pt x="2386036" y="0"/>
                  </a:lnTo>
                  <a:lnTo>
                    <a:pt x="2386036" y="218691"/>
                  </a:lnTo>
                  <a:lnTo>
                    <a:pt x="0" y="218691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16" id="16"/>
            <p:cNvSpPr txBox="true"/>
            <p:nvPr/>
          </p:nvSpPr>
          <p:spPr>
            <a:xfrm>
              <a:off x="0" y="-57150"/>
              <a:ext cx="2386036" cy="2758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TextBox 17" id="17"/>
          <p:cNvSpPr txBox="true"/>
          <p:nvPr/>
        </p:nvSpPr>
        <p:spPr>
          <a:xfrm rot="0">
            <a:off x="4788971" y="3223006"/>
            <a:ext cx="8710058" cy="7277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940"/>
              </a:lnSpc>
            </a:pPr>
            <a:r>
              <a:rPr lang="en-US" sz="2100">
                <a:solidFill>
                  <a:srgbClr val="0F1517"/>
                </a:solidFill>
                <a:latin typeface="Open Sans"/>
                <a:ea typeface="Open Sans"/>
                <a:cs typeface="Open Sans"/>
                <a:sym typeface="Open Sans"/>
              </a:rPr>
              <a:t>Irama dan tekanan tertentu memberikan efek berbeda (menenangkan atau merangsang)</a:t>
            </a:r>
          </a:p>
        </p:txBody>
      </p:sp>
      <p:grpSp>
        <p:nvGrpSpPr>
          <p:cNvPr name="Group 18" id="18"/>
          <p:cNvGrpSpPr/>
          <p:nvPr/>
        </p:nvGrpSpPr>
        <p:grpSpPr>
          <a:xfrm rot="0">
            <a:off x="3655995" y="4717160"/>
            <a:ext cx="675737" cy="675737"/>
            <a:chOff x="0" y="0"/>
            <a:chExt cx="812800" cy="812800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20" id="20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4614260" y="4639858"/>
            <a:ext cx="9059481" cy="830341"/>
            <a:chOff x="0" y="0"/>
            <a:chExt cx="2386036" cy="218691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2386036" cy="218691"/>
            </a:xfrm>
            <a:custGeom>
              <a:avLst/>
              <a:gdLst/>
              <a:ahLst/>
              <a:cxnLst/>
              <a:rect r="r" b="b" t="t" l="l"/>
              <a:pathLst>
                <a:path h="218691" w="2386036">
                  <a:moveTo>
                    <a:pt x="0" y="0"/>
                  </a:moveTo>
                  <a:lnTo>
                    <a:pt x="2386036" y="0"/>
                  </a:lnTo>
                  <a:lnTo>
                    <a:pt x="2386036" y="218691"/>
                  </a:lnTo>
                  <a:lnTo>
                    <a:pt x="0" y="218691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23" id="23"/>
            <p:cNvSpPr txBox="true"/>
            <p:nvPr/>
          </p:nvSpPr>
          <p:spPr>
            <a:xfrm>
              <a:off x="0" y="-57150"/>
              <a:ext cx="2386036" cy="2758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TextBox 24" id="24"/>
          <p:cNvSpPr txBox="true"/>
          <p:nvPr/>
        </p:nvSpPr>
        <p:spPr>
          <a:xfrm rot="0">
            <a:off x="4788971" y="4672124"/>
            <a:ext cx="8710058" cy="7277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940"/>
              </a:lnSpc>
            </a:pPr>
            <a:r>
              <a:rPr lang="en-US" sz="2100">
                <a:solidFill>
                  <a:srgbClr val="0F1517"/>
                </a:solidFill>
                <a:latin typeface="Open Sans"/>
                <a:ea typeface="Open Sans"/>
                <a:cs typeface="Open Sans"/>
                <a:sym typeface="Open Sans"/>
              </a:rPr>
              <a:t>Teknik Effleurage dan Friction dapat merangsang keluarnya hormon endorfin</a:t>
            </a:r>
          </a:p>
        </p:txBody>
      </p:sp>
      <p:grpSp>
        <p:nvGrpSpPr>
          <p:cNvPr name="Group 25" id="25"/>
          <p:cNvGrpSpPr/>
          <p:nvPr/>
        </p:nvGrpSpPr>
        <p:grpSpPr>
          <a:xfrm rot="0">
            <a:off x="3655995" y="6319026"/>
            <a:ext cx="675737" cy="675737"/>
            <a:chOff x="0" y="0"/>
            <a:chExt cx="812800" cy="812800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27" id="27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28" id="28"/>
          <p:cNvGrpSpPr/>
          <p:nvPr/>
        </p:nvGrpSpPr>
        <p:grpSpPr>
          <a:xfrm rot="0">
            <a:off x="4614260" y="6241724"/>
            <a:ext cx="9059481" cy="830341"/>
            <a:chOff x="0" y="0"/>
            <a:chExt cx="2386036" cy="218691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2386036" cy="218691"/>
            </a:xfrm>
            <a:custGeom>
              <a:avLst/>
              <a:gdLst/>
              <a:ahLst/>
              <a:cxnLst/>
              <a:rect r="r" b="b" t="t" l="l"/>
              <a:pathLst>
                <a:path h="218691" w="2386036">
                  <a:moveTo>
                    <a:pt x="0" y="0"/>
                  </a:moveTo>
                  <a:lnTo>
                    <a:pt x="2386036" y="0"/>
                  </a:lnTo>
                  <a:lnTo>
                    <a:pt x="2386036" y="218691"/>
                  </a:lnTo>
                  <a:lnTo>
                    <a:pt x="0" y="218691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30" id="30"/>
            <p:cNvSpPr txBox="true"/>
            <p:nvPr/>
          </p:nvSpPr>
          <p:spPr>
            <a:xfrm>
              <a:off x="0" y="-57150"/>
              <a:ext cx="2386036" cy="2758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TextBox 31" id="31"/>
          <p:cNvSpPr txBox="true"/>
          <p:nvPr/>
        </p:nvSpPr>
        <p:spPr>
          <a:xfrm rot="0">
            <a:off x="4788971" y="6273991"/>
            <a:ext cx="8710058" cy="7277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940"/>
              </a:lnSpc>
            </a:pPr>
            <a:r>
              <a:rPr lang="en-US" sz="2100">
                <a:solidFill>
                  <a:srgbClr val="0F1517"/>
                </a:solidFill>
                <a:latin typeface="Open Sans"/>
                <a:ea typeface="Open Sans"/>
                <a:cs typeface="Open Sans"/>
                <a:sym typeface="Open Sans"/>
              </a:rPr>
              <a:t>Teknik Tappotement memberikan efek menenangkan atau merangsang sesuai tekanan</a:t>
            </a:r>
          </a:p>
        </p:txBody>
      </p:sp>
      <p:grpSp>
        <p:nvGrpSpPr>
          <p:cNvPr name="Group 32" id="32"/>
          <p:cNvGrpSpPr/>
          <p:nvPr/>
        </p:nvGrpSpPr>
        <p:grpSpPr>
          <a:xfrm rot="0">
            <a:off x="3655995" y="7920893"/>
            <a:ext cx="675737" cy="675737"/>
            <a:chOff x="0" y="0"/>
            <a:chExt cx="812800" cy="812800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34" id="34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35" id="35"/>
          <p:cNvGrpSpPr/>
          <p:nvPr/>
        </p:nvGrpSpPr>
        <p:grpSpPr>
          <a:xfrm rot="0">
            <a:off x="4614260" y="7843591"/>
            <a:ext cx="9059481" cy="830341"/>
            <a:chOff x="0" y="0"/>
            <a:chExt cx="2386036" cy="218691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2386036" cy="218691"/>
            </a:xfrm>
            <a:custGeom>
              <a:avLst/>
              <a:gdLst/>
              <a:ahLst/>
              <a:cxnLst/>
              <a:rect r="r" b="b" t="t" l="l"/>
              <a:pathLst>
                <a:path h="218691" w="2386036">
                  <a:moveTo>
                    <a:pt x="0" y="0"/>
                  </a:moveTo>
                  <a:lnTo>
                    <a:pt x="2386036" y="0"/>
                  </a:lnTo>
                  <a:lnTo>
                    <a:pt x="2386036" y="218691"/>
                  </a:lnTo>
                  <a:lnTo>
                    <a:pt x="0" y="218691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37" id="37"/>
            <p:cNvSpPr txBox="true"/>
            <p:nvPr/>
          </p:nvSpPr>
          <p:spPr>
            <a:xfrm>
              <a:off x="0" y="-57150"/>
              <a:ext cx="2386036" cy="2758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TextBox 38" id="38"/>
          <p:cNvSpPr txBox="true"/>
          <p:nvPr/>
        </p:nvSpPr>
        <p:spPr>
          <a:xfrm rot="0">
            <a:off x="4963683" y="8033337"/>
            <a:ext cx="8710058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940"/>
              </a:lnSpc>
            </a:pPr>
            <a:r>
              <a:rPr lang="en-US" sz="2100">
                <a:solidFill>
                  <a:srgbClr val="0F1517"/>
                </a:solidFill>
                <a:latin typeface="Open Sans"/>
                <a:ea typeface="Open Sans"/>
                <a:cs typeface="Open Sans"/>
                <a:sym typeface="Open Sans"/>
              </a:rPr>
              <a:t>Mengurangi intensitas nyeri setelah aktivitas eksentrik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3896252" y="3361436"/>
            <a:ext cx="195224" cy="4317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500"/>
              </a:lnSpc>
            </a:pPr>
            <a:r>
              <a:rPr lang="en-US" sz="2500">
                <a:solidFill>
                  <a:srgbClr val="0F151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1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3896252" y="4810554"/>
            <a:ext cx="195224" cy="4317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500"/>
              </a:lnSpc>
            </a:pPr>
            <a:r>
              <a:rPr lang="en-US" sz="2500">
                <a:solidFill>
                  <a:srgbClr val="0F151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2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3896252" y="6412073"/>
            <a:ext cx="195224" cy="4317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500"/>
              </a:lnSpc>
            </a:pPr>
            <a:r>
              <a:rPr lang="en-US" sz="2500">
                <a:solidFill>
                  <a:srgbClr val="0F151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3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3896252" y="8014287"/>
            <a:ext cx="195224" cy="4317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500"/>
              </a:lnSpc>
            </a:pPr>
            <a:r>
              <a:rPr lang="en-US" sz="2500">
                <a:solidFill>
                  <a:srgbClr val="0F151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4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F15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589156" y="-322142"/>
            <a:ext cx="22760512" cy="10754342"/>
          </a:xfrm>
          <a:custGeom>
            <a:avLst/>
            <a:gdLst/>
            <a:ahLst/>
            <a:cxnLst/>
            <a:rect r="r" b="b" t="t" l="l"/>
            <a:pathLst>
              <a:path h="10754342" w="22760512">
                <a:moveTo>
                  <a:pt x="0" y="0"/>
                </a:moveTo>
                <a:lnTo>
                  <a:pt x="22760511" y="0"/>
                </a:lnTo>
                <a:lnTo>
                  <a:pt x="22760511" y="10754342"/>
                </a:lnTo>
                <a:lnTo>
                  <a:pt x="0" y="107543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3000"/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7672193" y="0"/>
            <a:ext cx="615807" cy="571315"/>
            <a:chOff x="0" y="0"/>
            <a:chExt cx="162188" cy="15047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62188" cy="150470"/>
            </a:xfrm>
            <a:custGeom>
              <a:avLst/>
              <a:gdLst/>
              <a:ahLst/>
              <a:cxnLst/>
              <a:rect r="r" b="b" t="t" l="l"/>
              <a:pathLst>
                <a:path h="150470" w="162188">
                  <a:moveTo>
                    <a:pt x="0" y="0"/>
                  </a:moveTo>
                  <a:lnTo>
                    <a:pt x="162188" y="0"/>
                  </a:lnTo>
                  <a:lnTo>
                    <a:pt x="162188" y="150470"/>
                  </a:lnTo>
                  <a:lnTo>
                    <a:pt x="0" y="150470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162188" cy="2076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7215674" y="571315"/>
            <a:ext cx="456519" cy="457385"/>
            <a:chOff x="0" y="0"/>
            <a:chExt cx="120236" cy="12046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20236" cy="120464"/>
            </a:xfrm>
            <a:custGeom>
              <a:avLst/>
              <a:gdLst/>
              <a:ahLst/>
              <a:cxnLst/>
              <a:rect r="r" b="b" t="t" l="l"/>
              <a:pathLst>
                <a:path h="120464" w="120236">
                  <a:moveTo>
                    <a:pt x="0" y="0"/>
                  </a:moveTo>
                  <a:lnTo>
                    <a:pt x="120236" y="0"/>
                  </a:lnTo>
                  <a:lnTo>
                    <a:pt x="120236" y="120464"/>
                  </a:lnTo>
                  <a:lnTo>
                    <a:pt x="0" y="120464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57150"/>
              <a:ext cx="120236" cy="1776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340229" y="340229"/>
            <a:ext cx="1091896" cy="1091896"/>
          </a:xfrm>
          <a:custGeom>
            <a:avLst/>
            <a:gdLst/>
            <a:ahLst/>
            <a:cxnLst/>
            <a:rect r="r" b="b" t="t" l="l"/>
            <a:pathLst>
              <a:path h="1091896" w="1091896">
                <a:moveTo>
                  <a:pt x="0" y="0"/>
                </a:moveTo>
                <a:lnTo>
                  <a:pt x="1091896" y="0"/>
                </a:lnTo>
                <a:lnTo>
                  <a:pt x="1091896" y="1091896"/>
                </a:lnTo>
                <a:lnTo>
                  <a:pt x="0" y="109189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grpSp>
        <p:nvGrpSpPr>
          <p:cNvPr name="Group 10" id="10"/>
          <p:cNvGrpSpPr/>
          <p:nvPr/>
        </p:nvGrpSpPr>
        <p:grpSpPr>
          <a:xfrm rot="0">
            <a:off x="3655995" y="3256112"/>
            <a:ext cx="675737" cy="675737"/>
            <a:chOff x="0" y="0"/>
            <a:chExt cx="812800" cy="8128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TextBox 13" id="13"/>
          <p:cNvSpPr txBox="true"/>
          <p:nvPr/>
        </p:nvSpPr>
        <p:spPr>
          <a:xfrm rot="0">
            <a:off x="3509321" y="545467"/>
            <a:ext cx="11269359" cy="16332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580"/>
              </a:lnSpc>
            </a:pPr>
            <a:r>
              <a:rPr lang="en-US" sz="4700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PENGARUH MASASE TERHADAP JARINGAN DAN ORGAN BAGIAN DALAM</a:t>
            </a:r>
          </a:p>
        </p:txBody>
      </p:sp>
      <p:grpSp>
        <p:nvGrpSpPr>
          <p:cNvPr name="Group 14" id="14"/>
          <p:cNvGrpSpPr/>
          <p:nvPr/>
        </p:nvGrpSpPr>
        <p:grpSpPr>
          <a:xfrm rot="0">
            <a:off x="4614260" y="3178811"/>
            <a:ext cx="9059481" cy="830341"/>
            <a:chOff x="0" y="0"/>
            <a:chExt cx="2386036" cy="218691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2386036" cy="218691"/>
            </a:xfrm>
            <a:custGeom>
              <a:avLst/>
              <a:gdLst/>
              <a:ahLst/>
              <a:cxnLst/>
              <a:rect r="r" b="b" t="t" l="l"/>
              <a:pathLst>
                <a:path h="218691" w="2386036">
                  <a:moveTo>
                    <a:pt x="0" y="0"/>
                  </a:moveTo>
                  <a:lnTo>
                    <a:pt x="2386036" y="0"/>
                  </a:lnTo>
                  <a:lnTo>
                    <a:pt x="2386036" y="218691"/>
                  </a:lnTo>
                  <a:lnTo>
                    <a:pt x="0" y="218691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16" id="16"/>
            <p:cNvSpPr txBox="true"/>
            <p:nvPr/>
          </p:nvSpPr>
          <p:spPr>
            <a:xfrm>
              <a:off x="0" y="-57150"/>
              <a:ext cx="2386036" cy="2758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TextBox 17" id="17"/>
          <p:cNvSpPr txBox="true"/>
          <p:nvPr/>
        </p:nvSpPr>
        <p:spPr>
          <a:xfrm rot="0">
            <a:off x="4788971" y="3223006"/>
            <a:ext cx="8710058" cy="7277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940"/>
              </a:lnSpc>
            </a:pPr>
            <a:r>
              <a:rPr lang="en-US" sz="2100">
                <a:solidFill>
                  <a:srgbClr val="0F1517"/>
                </a:solidFill>
                <a:latin typeface="Open Sans"/>
                <a:ea typeface="Open Sans"/>
                <a:cs typeface="Open Sans"/>
                <a:sym typeface="Open Sans"/>
              </a:rPr>
              <a:t>Tidak mempengaruhi langsung jaringan dan organ dalam, perlu teknik khusus</a:t>
            </a:r>
          </a:p>
        </p:txBody>
      </p:sp>
      <p:grpSp>
        <p:nvGrpSpPr>
          <p:cNvPr name="Group 18" id="18"/>
          <p:cNvGrpSpPr/>
          <p:nvPr/>
        </p:nvGrpSpPr>
        <p:grpSpPr>
          <a:xfrm rot="0">
            <a:off x="3655995" y="4412360"/>
            <a:ext cx="675737" cy="675737"/>
            <a:chOff x="0" y="0"/>
            <a:chExt cx="812800" cy="812800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20" id="20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4614260" y="4335058"/>
            <a:ext cx="9059481" cy="830341"/>
            <a:chOff x="0" y="0"/>
            <a:chExt cx="2386036" cy="218691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2386036" cy="218691"/>
            </a:xfrm>
            <a:custGeom>
              <a:avLst/>
              <a:gdLst/>
              <a:ahLst/>
              <a:cxnLst/>
              <a:rect r="r" b="b" t="t" l="l"/>
              <a:pathLst>
                <a:path h="218691" w="2386036">
                  <a:moveTo>
                    <a:pt x="0" y="0"/>
                  </a:moveTo>
                  <a:lnTo>
                    <a:pt x="2386036" y="0"/>
                  </a:lnTo>
                  <a:lnTo>
                    <a:pt x="2386036" y="218691"/>
                  </a:lnTo>
                  <a:lnTo>
                    <a:pt x="0" y="218691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23" id="23"/>
            <p:cNvSpPr txBox="true"/>
            <p:nvPr/>
          </p:nvSpPr>
          <p:spPr>
            <a:xfrm>
              <a:off x="0" y="-57150"/>
              <a:ext cx="2386036" cy="2758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TextBox 24" id="24"/>
          <p:cNvSpPr txBox="true"/>
          <p:nvPr/>
        </p:nvSpPr>
        <p:spPr>
          <a:xfrm rot="0">
            <a:off x="4788971" y="4524804"/>
            <a:ext cx="8710058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940"/>
              </a:lnSpc>
            </a:pPr>
            <a:r>
              <a:rPr lang="en-US" sz="2100">
                <a:solidFill>
                  <a:srgbClr val="0F1517"/>
                </a:solidFill>
                <a:latin typeface="Open Sans"/>
                <a:ea typeface="Open Sans"/>
                <a:cs typeface="Open Sans"/>
                <a:sym typeface="Open Sans"/>
              </a:rPr>
              <a:t>Efek decongestionan dan penenang terhadap sistem saraf</a:t>
            </a:r>
          </a:p>
        </p:txBody>
      </p:sp>
      <p:grpSp>
        <p:nvGrpSpPr>
          <p:cNvPr name="Group 25" id="25"/>
          <p:cNvGrpSpPr/>
          <p:nvPr/>
        </p:nvGrpSpPr>
        <p:grpSpPr>
          <a:xfrm rot="0">
            <a:off x="3655995" y="5623701"/>
            <a:ext cx="675737" cy="675737"/>
            <a:chOff x="0" y="0"/>
            <a:chExt cx="812800" cy="812800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27" id="27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28" id="28"/>
          <p:cNvGrpSpPr/>
          <p:nvPr/>
        </p:nvGrpSpPr>
        <p:grpSpPr>
          <a:xfrm rot="0">
            <a:off x="4614260" y="5546399"/>
            <a:ext cx="9059481" cy="830341"/>
            <a:chOff x="0" y="0"/>
            <a:chExt cx="2386036" cy="218691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2386036" cy="218691"/>
            </a:xfrm>
            <a:custGeom>
              <a:avLst/>
              <a:gdLst/>
              <a:ahLst/>
              <a:cxnLst/>
              <a:rect r="r" b="b" t="t" l="l"/>
              <a:pathLst>
                <a:path h="218691" w="2386036">
                  <a:moveTo>
                    <a:pt x="0" y="0"/>
                  </a:moveTo>
                  <a:lnTo>
                    <a:pt x="2386036" y="0"/>
                  </a:lnTo>
                  <a:lnTo>
                    <a:pt x="2386036" y="218691"/>
                  </a:lnTo>
                  <a:lnTo>
                    <a:pt x="0" y="218691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30" id="30"/>
            <p:cNvSpPr txBox="true"/>
            <p:nvPr/>
          </p:nvSpPr>
          <p:spPr>
            <a:xfrm>
              <a:off x="0" y="-57150"/>
              <a:ext cx="2386036" cy="2758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TextBox 31" id="31"/>
          <p:cNvSpPr txBox="true"/>
          <p:nvPr/>
        </p:nvSpPr>
        <p:spPr>
          <a:xfrm rot="0">
            <a:off x="4788971" y="5735798"/>
            <a:ext cx="8710058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940"/>
              </a:lnSpc>
            </a:pPr>
            <a:r>
              <a:rPr lang="en-US" sz="2100">
                <a:solidFill>
                  <a:srgbClr val="0F1517"/>
                </a:solidFill>
                <a:latin typeface="Open Sans"/>
                <a:ea typeface="Open Sans"/>
                <a:cs typeface="Open Sans"/>
                <a:sym typeface="Open Sans"/>
              </a:rPr>
              <a:t>Meningkatkan fungsi respirasi dan sirkulasi</a:t>
            </a:r>
          </a:p>
        </p:txBody>
      </p:sp>
      <p:grpSp>
        <p:nvGrpSpPr>
          <p:cNvPr name="Group 32" id="32"/>
          <p:cNvGrpSpPr/>
          <p:nvPr/>
        </p:nvGrpSpPr>
        <p:grpSpPr>
          <a:xfrm rot="0">
            <a:off x="3655995" y="6806366"/>
            <a:ext cx="675737" cy="675737"/>
            <a:chOff x="0" y="0"/>
            <a:chExt cx="812800" cy="812800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34" id="34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35" id="35"/>
          <p:cNvGrpSpPr/>
          <p:nvPr/>
        </p:nvGrpSpPr>
        <p:grpSpPr>
          <a:xfrm rot="0">
            <a:off x="4614260" y="6729064"/>
            <a:ext cx="9059481" cy="830341"/>
            <a:chOff x="0" y="0"/>
            <a:chExt cx="2386036" cy="218691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2386036" cy="218691"/>
            </a:xfrm>
            <a:custGeom>
              <a:avLst/>
              <a:gdLst/>
              <a:ahLst/>
              <a:cxnLst/>
              <a:rect r="r" b="b" t="t" l="l"/>
              <a:pathLst>
                <a:path h="218691" w="2386036">
                  <a:moveTo>
                    <a:pt x="0" y="0"/>
                  </a:moveTo>
                  <a:lnTo>
                    <a:pt x="2386036" y="0"/>
                  </a:lnTo>
                  <a:lnTo>
                    <a:pt x="2386036" y="218691"/>
                  </a:lnTo>
                  <a:lnTo>
                    <a:pt x="0" y="218691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37" id="37"/>
            <p:cNvSpPr txBox="true"/>
            <p:nvPr/>
          </p:nvSpPr>
          <p:spPr>
            <a:xfrm>
              <a:off x="0" y="-57150"/>
              <a:ext cx="2386036" cy="2758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TextBox 38" id="38"/>
          <p:cNvSpPr txBox="true"/>
          <p:nvPr/>
        </p:nvSpPr>
        <p:spPr>
          <a:xfrm rot="0">
            <a:off x="4788971" y="6947067"/>
            <a:ext cx="8710058" cy="3562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940"/>
              </a:lnSpc>
            </a:pPr>
            <a:r>
              <a:rPr lang="en-US" sz="2100">
                <a:solidFill>
                  <a:srgbClr val="0F1517"/>
                </a:solidFill>
                <a:latin typeface="Open Sans"/>
                <a:ea typeface="Open Sans"/>
                <a:cs typeface="Open Sans"/>
                <a:sym typeface="Open Sans"/>
              </a:rPr>
              <a:t>Memperbaiki fungsi alat pencernaan dan meningkatkan nafsu makan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3896252" y="3361436"/>
            <a:ext cx="195224" cy="4317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500"/>
              </a:lnSpc>
            </a:pPr>
            <a:r>
              <a:rPr lang="en-US" sz="2500">
                <a:solidFill>
                  <a:srgbClr val="0F151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1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3896252" y="4505754"/>
            <a:ext cx="195224" cy="4317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500"/>
              </a:lnSpc>
            </a:pPr>
            <a:r>
              <a:rPr lang="en-US" sz="2500">
                <a:solidFill>
                  <a:srgbClr val="0F151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2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3896252" y="5716748"/>
            <a:ext cx="195224" cy="4317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500"/>
              </a:lnSpc>
            </a:pPr>
            <a:r>
              <a:rPr lang="en-US" sz="2500">
                <a:solidFill>
                  <a:srgbClr val="0F151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3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3896252" y="6899759"/>
            <a:ext cx="195224" cy="4317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500"/>
              </a:lnSpc>
            </a:pPr>
            <a:r>
              <a:rPr lang="en-US" sz="2500">
                <a:solidFill>
                  <a:srgbClr val="0F151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4</a:t>
            </a:r>
          </a:p>
        </p:txBody>
      </p:sp>
      <p:grpSp>
        <p:nvGrpSpPr>
          <p:cNvPr name="Group 43" id="43"/>
          <p:cNvGrpSpPr/>
          <p:nvPr/>
        </p:nvGrpSpPr>
        <p:grpSpPr>
          <a:xfrm rot="0">
            <a:off x="3655995" y="8017707"/>
            <a:ext cx="675737" cy="675737"/>
            <a:chOff x="0" y="0"/>
            <a:chExt cx="812800" cy="812800"/>
          </a:xfrm>
        </p:grpSpPr>
        <p:sp>
          <p:nvSpPr>
            <p:cNvPr name="Freeform 44" id="4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45" id="45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46" id="46"/>
          <p:cNvGrpSpPr/>
          <p:nvPr/>
        </p:nvGrpSpPr>
        <p:grpSpPr>
          <a:xfrm rot="0">
            <a:off x="4614260" y="7940405"/>
            <a:ext cx="9059481" cy="830341"/>
            <a:chOff x="0" y="0"/>
            <a:chExt cx="2386036" cy="218691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2386036" cy="218691"/>
            </a:xfrm>
            <a:custGeom>
              <a:avLst/>
              <a:gdLst/>
              <a:ahLst/>
              <a:cxnLst/>
              <a:rect r="r" b="b" t="t" l="l"/>
              <a:pathLst>
                <a:path h="218691" w="2386036">
                  <a:moveTo>
                    <a:pt x="0" y="0"/>
                  </a:moveTo>
                  <a:lnTo>
                    <a:pt x="2386036" y="0"/>
                  </a:lnTo>
                  <a:lnTo>
                    <a:pt x="2386036" y="218691"/>
                  </a:lnTo>
                  <a:lnTo>
                    <a:pt x="0" y="218691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48" id="48"/>
            <p:cNvSpPr txBox="true"/>
            <p:nvPr/>
          </p:nvSpPr>
          <p:spPr>
            <a:xfrm>
              <a:off x="0" y="-57150"/>
              <a:ext cx="2386036" cy="2758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TextBox 49" id="49"/>
          <p:cNvSpPr txBox="true"/>
          <p:nvPr/>
        </p:nvSpPr>
        <p:spPr>
          <a:xfrm rot="0">
            <a:off x="4788971" y="7979607"/>
            <a:ext cx="8710058" cy="7277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940"/>
              </a:lnSpc>
            </a:pPr>
            <a:r>
              <a:rPr lang="en-US" sz="2100">
                <a:solidFill>
                  <a:srgbClr val="0F1517"/>
                </a:solidFill>
                <a:latin typeface="Open Sans"/>
                <a:ea typeface="Open Sans"/>
                <a:cs typeface="Open Sans"/>
                <a:sym typeface="Open Sans"/>
              </a:rPr>
              <a:t>Mempengaruhi fungsi hormon endokrin dan produksi tenaga saat olahraga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3896252" y="8111101"/>
            <a:ext cx="195224" cy="4317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500"/>
              </a:lnSpc>
            </a:pPr>
            <a:r>
              <a:rPr lang="en-US" sz="2500">
                <a:solidFill>
                  <a:srgbClr val="0F151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5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F15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589156" y="-322142"/>
            <a:ext cx="22760512" cy="10754342"/>
          </a:xfrm>
          <a:custGeom>
            <a:avLst/>
            <a:gdLst/>
            <a:ahLst/>
            <a:cxnLst/>
            <a:rect r="r" b="b" t="t" l="l"/>
            <a:pathLst>
              <a:path h="10754342" w="22760512">
                <a:moveTo>
                  <a:pt x="0" y="0"/>
                </a:moveTo>
                <a:lnTo>
                  <a:pt x="22760511" y="0"/>
                </a:lnTo>
                <a:lnTo>
                  <a:pt x="22760511" y="10754342"/>
                </a:lnTo>
                <a:lnTo>
                  <a:pt x="0" y="107543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3000"/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7672193" y="0"/>
            <a:ext cx="615807" cy="571315"/>
            <a:chOff x="0" y="0"/>
            <a:chExt cx="162188" cy="15047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62188" cy="150470"/>
            </a:xfrm>
            <a:custGeom>
              <a:avLst/>
              <a:gdLst/>
              <a:ahLst/>
              <a:cxnLst/>
              <a:rect r="r" b="b" t="t" l="l"/>
              <a:pathLst>
                <a:path h="150470" w="162188">
                  <a:moveTo>
                    <a:pt x="0" y="0"/>
                  </a:moveTo>
                  <a:lnTo>
                    <a:pt x="162188" y="0"/>
                  </a:lnTo>
                  <a:lnTo>
                    <a:pt x="162188" y="150470"/>
                  </a:lnTo>
                  <a:lnTo>
                    <a:pt x="0" y="150470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162188" cy="2076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7215674" y="571315"/>
            <a:ext cx="456519" cy="457385"/>
            <a:chOff x="0" y="0"/>
            <a:chExt cx="120236" cy="12046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20236" cy="120464"/>
            </a:xfrm>
            <a:custGeom>
              <a:avLst/>
              <a:gdLst/>
              <a:ahLst/>
              <a:cxnLst/>
              <a:rect r="r" b="b" t="t" l="l"/>
              <a:pathLst>
                <a:path h="120464" w="120236">
                  <a:moveTo>
                    <a:pt x="0" y="0"/>
                  </a:moveTo>
                  <a:lnTo>
                    <a:pt x="120236" y="0"/>
                  </a:lnTo>
                  <a:lnTo>
                    <a:pt x="120236" y="120464"/>
                  </a:lnTo>
                  <a:lnTo>
                    <a:pt x="0" y="120464"/>
                  </a:lnTo>
                  <a:close/>
                </a:path>
              </a:pathLst>
            </a:custGeom>
            <a:solidFill>
              <a:srgbClr val="FFC000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57150"/>
              <a:ext cx="120236" cy="1776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00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340229" y="340229"/>
            <a:ext cx="1091896" cy="1091896"/>
          </a:xfrm>
          <a:custGeom>
            <a:avLst/>
            <a:gdLst/>
            <a:ahLst/>
            <a:cxnLst/>
            <a:rect r="r" b="b" t="t" l="l"/>
            <a:pathLst>
              <a:path h="1091896" w="1091896">
                <a:moveTo>
                  <a:pt x="0" y="0"/>
                </a:moveTo>
                <a:lnTo>
                  <a:pt x="1091896" y="0"/>
                </a:lnTo>
                <a:lnTo>
                  <a:pt x="1091896" y="1091896"/>
                </a:lnTo>
                <a:lnTo>
                  <a:pt x="0" y="109189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10" id="10"/>
          <p:cNvSpPr txBox="true"/>
          <p:nvPr/>
        </p:nvSpPr>
        <p:spPr>
          <a:xfrm rot="0">
            <a:off x="9144000" y="4399597"/>
            <a:ext cx="7394918" cy="13354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919"/>
              </a:lnSpc>
            </a:pPr>
            <a:r>
              <a:rPr lang="en-US" sz="7799">
                <a:solidFill>
                  <a:srgbClr val="FFC000"/>
                </a:solidFill>
                <a:latin typeface="Roboto Bold"/>
                <a:ea typeface="Roboto Bold"/>
                <a:cs typeface="Roboto Bold"/>
                <a:sym typeface="Roboto Bold"/>
              </a:rPr>
              <a:t>TERIMAKASIH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DAGLNSpX5ms</dc:identifier>
  <dcterms:modified xsi:type="dcterms:W3CDTF">2011-08-01T06:04:30Z</dcterms:modified>
  <cp:revision>1</cp:revision>
  <dc:title>VID TOPIK 2</dc:title>
</cp:coreProperties>
</file>