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Roboto Bold" charset="1" panose="02000000000000000000"/>
      <p:regular r:id="rId16"/>
    </p:embeddedFont>
    <p:embeddedFont>
      <p:font typeface="Roboto" charset="1" panose="02000000000000000000"/>
      <p:regular r:id="rId17"/>
    </p:embeddedFont>
    <p:embeddedFont>
      <p:font typeface="Open Sans" charset="1" panose="020B0606030504020204"/>
      <p:regular r:id="rId18"/>
    </p:embeddedFont>
    <p:embeddedFont>
      <p:font typeface="Open Sans Bold" charset="1" panose="020B0806030504020204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8.jpeg" Type="http://schemas.openxmlformats.org/officeDocument/2006/relationships/image"/><Relationship Id="rId5" Target="../media/image9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10.jpeg" Type="http://schemas.openxmlformats.org/officeDocument/2006/relationships/image"/><Relationship Id="rId5" Target="../media/image11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12.jpeg" Type="http://schemas.openxmlformats.org/officeDocument/2006/relationships/image"/><Relationship Id="rId5" Target="../media/image13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6.png" Type="http://schemas.openxmlformats.org/officeDocument/2006/relationships/image"/><Relationship Id="rId5" Target="../media/image7.svg" Type="http://schemas.openxmlformats.org/officeDocument/2006/relationships/image"/><Relationship Id="rId6" Target="../media/image1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15.jpeg" Type="http://schemas.openxmlformats.org/officeDocument/2006/relationships/image"/><Relationship Id="rId5" Target="../media/image16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Relationship Id="rId4" Target="../media/image17.jpeg" Type="http://schemas.openxmlformats.org/officeDocument/2006/relationships/image"/><Relationship Id="rId5" Target="../media/image18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5400000">
            <a:off x="6535586" y="5105277"/>
            <a:ext cx="5427130" cy="210301"/>
          </a:xfrm>
          <a:custGeom>
            <a:avLst/>
            <a:gdLst/>
            <a:ahLst/>
            <a:cxnLst/>
            <a:rect r="r" b="b" t="t" l="l"/>
            <a:pathLst>
              <a:path h="210301" w="5427130">
                <a:moveTo>
                  <a:pt x="0" y="0"/>
                </a:moveTo>
                <a:lnTo>
                  <a:pt x="5427129" y="0"/>
                </a:lnTo>
                <a:lnTo>
                  <a:pt x="5427129" y="210301"/>
                </a:lnTo>
                <a:lnTo>
                  <a:pt x="0" y="2103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10001071" y="4237372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Dosen Pengampu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0001071" y="5469069"/>
            <a:ext cx="6744055" cy="679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Gede Doddy Tisna MS., M.Or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0001071" y="1983148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Mata Kuliah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0001071" y="3223302"/>
            <a:ext cx="6744055" cy="679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Masase Olahraga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001071" y="6481895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Materi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001071" y="7713592"/>
            <a:ext cx="6744055" cy="13843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Kontra Indikasi Masase Olahraga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9144000" y="4399597"/>
            <a:ext cx="7394918" cy="13354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919"/>
              </a:lnSpc>
            </a:pPr>
            <a:r>
              <a:rPr lang="en-US" sz="7799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TERIMAKASIH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834580" y="1095627"/>
            <a:ext cx="7447788" cy="8229600"/>
          </a:xfrm>
          <a:custGeom>
            <a:avLst/>
            <a:gdLst/>
            <a:ahLst/>
            <a:cxnLst/>
            <a:rect r="r" b="b" t="t" l="l"/>
            <a:pathLst>
              <a:path h="8229600" w="7447788">
                <a:moveTo>
                  <a:pt x="0" y="0"/>
                </a:moveTo>
                <a:lnTo>
                  <a:pt x="7447788" y="0"/>
                </a:lnTo>
                <a:lnTo>
                  <a:pt x="7447788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830748">
            <a:off x="5385227" y="-236183"/>
            <a:ext cx="3409058" cy="3336616"/>
          </a:xfrm>
          <a:custGeom>
            <a:avLst/>
            <a:gdLst/>
            <a:ahLst/>
            <a:cxnLst/>
            <a:rect r="r" b="b" t="t" l="l"/>
            <a:pathLst>
              <a:path h="3336616" w="3409058">
                <a:moveTo>
                  <a:pt x="0" y="0"/>
                </a:moveTo>
                <a:lnTo>
                  <a:pt x="3409059" y="0"/>
                </a:lnTo>
                <a:lnTo>
                  <a:pt x="3409059" y="3336616"/>
                </a:lnTo>
                <a:lnTo>
                  <a:pt x="0" y="333661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9519544" y="3418523"/>
            <a:ext cx="6832962" cy="3316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820"/>
              </a:lnSpc>
            </a:pPr>
            <a:r>
              <a:rPr lang="en-US" sz="6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KONTRA INDIKASI MASASE SELURUH TUBUH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2726804" y="3287215"/>
            <a:ext cx="4103751" cy="2164728"/>
          </a:xfrm>
          <a:custGeom>
            <a:avLst/>
            <a:gdLst/>
            <a:ahLst/>
            <a:cxnLst/>
            <a:rect r="r" b="b" t="t" l="l"/>
            <a:pathLst>
              <a:path h="2164728" w="4103751">
                <a:moveTo>
                  <a:pt x="0" y="0"/>
                </a:moveTo>
                <a:lnTo>
                  <a:pt x="4103751" y="0"/>
                </a:lnTo>
                <a:lnTo>
                  <a:pt x="4103751" y="2164728"/>
                </a:lnTo>
                <a:lnTo>
                  <a:pt x="0" y="216472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2726804" y="6491076"/>
            <a:ext cx="4103751" cy="2739254"/>
          </a:xfrm>
          <a:custGeom>
            <a:avLst/>
            <a:gdLst/>
            <a:ahLst/>
            <a:cxnLst/>
            <a:rect r="r" b="b" t="t" l="l"/>
            <a:pathLst>
              <a:path h="2739254" w="4103751">
                <a:moveTo>
                  <a:pt x="0" y="0"/>
                </a:moveTo>
                <a:lnTo>
                  <a:pt x="4103751" y="0"/>
                </a:lnTo>
                <a:lnTo>
                  <a:pt x="4103751" y="2739254"/>
                </a:lnTo>
                <a:lnTo>
                  <a:pt x="0" y="273925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3509321" y="545467"/>
            <a:ext cx="11269359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KONTRA INDIKASI MASASE SELURUH TUBUH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1028700" y="2712977"/>
            <a:ext cx="10017745" cy="830341"/>
            <a:chOff x="0" y="0"/>
            <a:chExt cx="13356994" cy="1107122"/>
          </a:xfrm>
        </p:grpSpPr>
        <p:grpSp>
          <p:nvGrpSpPr>
            <p:cNvPr name="Group 14" id="14"/>
            <p:cNvGrpSpPr/>
            <p:nvPr/>
          </p:nvGrpSpPr>
          <p:grpSpPr>
            <a:xfrm rot="0">
              <a:off x="0" y="103069"/>
              <a:ext cx="900983" cy="900983"/>
              <a:chOff x="0" y="0"/>
              <a:chExt cx="812800" cy="812800"/>
            </a:xfrm>
          </p:grpSpPr>
          <p:sp>
            <p:nvSpPr>
              <p:cNvPr name="Freeform 15" id="1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16" id="16"/>
              <p:cNvSpPr txBox="true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17" id="17"/>
            <p:cNvGrpSpPr/>
            <p:nvPr/>
          </p:nvGrpSpPr>
          <p:grpSpPr>
            <a:xfrm rot="0">
              <a:off x="1277686" y="0"/>
              <a:ext cx="12079308" cy="1107122"/>
              <a:chOff x="0" y="0"/>
              <a:chExt cx="2386036" cy="218691"/>
            </a:xfrm>
          </p:grpSpPr>
          <p:sp>
            <p:nvSpPr>
              <p:cNvPr name="Freeform 18" id="18"/>
              <p:cNvSpPr/>
              <p:nvPr/>
            </p:nvSpPr>
            <p:spPr>
              <a:xfrm flipH="false" flipV="false" rot="0">
                <a:off x="0" y="0"/>
                <a:ext cx="2386036" cy="218691"/>
              </a:xfrm>
              <a:custGeom>
                <a:avLst/>
                <a:gdLst/>
                <a:ahLst/>
                <a:cxnLst/>
                <a:rect r="r" b="b" t="t" l="l"/>
                <a:pathLst>
                  <a:path h="218691" w="2386036">
                    <a:moveTo>
                      <a:pt x="0" y="0"/>
                    </a:moveTo>
                    <a:lnTo>
                      <a:pt x="2386036" y="0"/>
                    </a:lnTo>
                    <a:lnTo>
                      <a:pt x="2386036" y="218691"/>
                    </a:lnTo>
                    <a:lnTo>
                      <a:pt x="0" y="218691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19" id="19"/>
              <p:cNvSpPr txBox="true"/>
              <p:nvPr/>
            </p:nvSpPr>
            <p:spPr>
              <a:xfrm>
                <a:off x="0" y="-57150"/>
                <a:ext cx="2386036" cy="27584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sp>
          <p:nvSpPr>
            <p:cNvPr name="TextBox 20" id="20"/>
            <p:cNvSpPr txBox="true"/>
            <p:nvPr/>
          </p:nvSpPr>
          <p:spPr>
            <a:xfrm rot="0">
              <a:off x="1510635" y="303371"/>
              <a:ext cx="11613410" cy="4622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940"/>
                </a:lnSpc>
              </a:pPr>
              <a:r>
                <a:rPr lang="en-US" sz="2100">
                  <a:solidFill>
                    <a:srgbClr val="0F1517"/>
                  </a:solidFill>
                  <a:latin typeface="Open Sans"/>
                  <a:ea typeface="Open Sans"/>
                  <a:cs typeface="Open Sans"/>
                  <a:sym typeface="Open Sans"/>
                </a:rPr>
                <a:t>Pada saat pasien dalam keadaan demam diatas normal orang biasa</a:t>
              </a:r>
            </a:p>
          </p:txBody>
        </p:sp>
        <p:sp>
          <p:nvSpPr>
            <p:cNvPr name="TextBox 21" id="21"/>
            <p:cNvSpPr txBox="true"/>
            <p:nvPr/>
          </p:nvSpPr>
          <p:spPr>
            <a:xfrm rot="0">
              <a:off x="320342" y="262550"/>
              <a:ext cx="260298" cy="5566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500"/>
                </a:lnSpc>
              </a:pPr>
              <a:r>
                <a:rPr lang="en-US" sz="2500">
                  <a:solidFill>
                    <a:srgbClr val="0F1517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1</a:t>
              </a: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1028700" y="3869225"/>
            <a:ext cx="10017745" cy="830341"/>
            <a:chOff x="0" y="0"/>
            <a:chExt cx="13356994" cy="1107122"/>
          </a:xfrm>
        </p:grpSpPr>
        <p:grpSp>
          <p:nvGrpSpPr>
            <p:cNvPr name="Group 23" id="23"/>
            <p:cNvGrpSpPr/>
            <p:nvPr/>
          </p:nvGrpSpPr>
          <p:grpSpPr>
            <a:xfrm rot="0">
              <a:off x="0" y="103069"/>
              <a:ext cx="900983" cy="900983"/>
              <a:chOff x="0" y="0"/>
              <a:chExt cx="812800" cy="812800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25" id="25"/>
              <p:cNvSpPr txBox="true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26" id="26"/>
            <p:cNvGrpSpPr/>
            <p:nvPr/>
          </p:nvGrpSpPr>
          <p:grpSpPr>
            <a:xfrm rot="0">
              <a:off x="1277686" y="0"/>
              <a:ext cx="12079308" cy="1107122"/>
              <a:chOff x="0" y="0"/>
              <a:chExt cx="2386036" cy="218691"/>
            </a:xfrm>
          </p:grpSpPr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2386036" cy="218691"/>
              </a:xfrm>
              <a:custGeom>
                <a:avLst/>
                <a:gdLst/>
                <a:ahLst/>
                <a:cxnLst/>
                <a:rect r="r" b="b" t="t" l="l"/>
                <a:pathLst>
                  <a:path h="218691" w="2386036">
                    <a:moveTo>
                      <a:pt x="0" y="0"/>
                    </a:moveTo>
                    <a:lnTo>
                      <a:pt x="2386036" y="0"/>
                    </a:lnTo>
                    <a:lnTo>
                      <a:pt x="2386036" y="218691"/>
                    </a:lnTo>
                    <a:lnTo>
                      <a:pt x="0" y="218691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28" id="28"/>
              <p:cNvSpPr txBox="true"/>
              <p:nvPr/>
            </p:nvSpPr>
            <p:spPr>
              <a:xfrm>
                <a:off x="0" y="-57150"/>
                <a:ext cx="2386036" cy="27584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sp>
          <p:nvSpPr>
            <p:cNvPr name="TextBox 29" id="29"/>
            <p:cNvSpPr txBox="true"/>
            <p:nvPr/>
          </p:nvSpPr>
          <p:spPr>
            <a:xfrm rot="0">
              <a:off x="1510635" y="265695"/>
              <a:ext cx="11613410" cy="4622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940"/>
                </a:lnSpc>
              </a:pPr>
              <a:r>
                <a:rPr lang="en-US" sz="2100">
                  <a:solidFill>
                    <a:srgbClr val="0F1517"/>
                  </a:solidFill>
                  <a:latin typeface="Open Sans"/>
                  <a:ea typeface="Open Sans"/>
                  <a:cs typeface="Open Sans"/>
                  <a:sym typeface="Open Sans"/>
                </a:rPr>
                <a:t>Pada pasien menderita pengerasan arteri</a:t>
              </a:r>
            </a:p>
          </p:txBody>
        </p:sp>
        <p:sp>
          <p:nvSpPr>
            <p:cNvPr name="TextBox 30" id="30"/>
            <p:cNvSpPr txBox="true"/>
            <p:nvPr/>
          </p:nvSpPr>
          <p:spPr>
            <a:xfrm rot="0">
              <a:off x="320342" y="246645"/>
              <a:ext cx="260298" cy="5566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500"/>
                </a:lnSpc>
              </a:pPr>
              <a:r>
                <a:rPr lang="en-US" sz="2500">
                  <a:solidFill>
                    <a:srgbClr val="0F1517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2</a:t>
              </a: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1028700" y="5080566"/>
            <a:ext cx="10017745" cy="830341"/>
            <a:chOff x="0" y="0"/>
            <a:chExt cx="13356994" cy="1107122"/>
          </a:xfrm>
        </p:grpSpPr>
        <p:grpSp>
          <p:nvGrpSpPr>
            <p:cNvPr name="Group 32" id="32"/>
            <p:cNvGrpSpPr/>
            <p:nvPr/>
          </p:nvGrpSpPr>
          <p:grpSpPr>
            <a:xfrm rot="0">
              <a:off x="0" y="103069"/>
              <a:ext cx="900983" cy="900983"/>
              <a:chOff x="0" y="0"/>
              <a:chExt cx="812800" cy="812800"/>
            </a:xfrm>
          </p:grpSpPr>
          <p:sp>
            <p:nvSpPr>
              <p:cNvPr name="Freeform 33" id="3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34" id="34"/>
              <p:cNvSpPr txBox="true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35" id="35"/>
            <p:cNvGrpSpPr/>
            <p:nvPr/>
          </p:nvGrpSpPr>
          <p:grpSpPr>
            <a:xfrm rot="0">
              <a:off x="1277686" y="0"/>
              <a:ext cx="12079308" cy="1107122"/>
              <a:chOff x="0" y="0"/>
              <a:chExt cx="2386036" cy="218691"/>
            </a:xfrm>
          </p:grpSpPr>
          <p:sp>
            <p:nvSpPr>
              <p:cNvPr name="Freeform 36" id="36"/>
              <p:cNvSpPr/>
              <p:nvPr/>
            </p:nvSpPr>
            <p:spPr>
              <a:xfrm flipH="false" flipV="false" rot="0">
                <a:off x="0" y="0"/>
                <a:ext cx="2386036" cy="218691"/>
              </a:xfrm>
              <a:custGeom>
                <a:avLst/>
                <a:gdLst/>
                <a:ahLst/>
                <a:cxnLst/>
                <a:rect r="r" b="b" t="t" l="l"/>
                <a:pathLst>
                  <a:path h="218691" w="2386036">
                    <a:moveTo>
                      <a:pt x="0" y="0"/>
                    </a:moveTo>
                    <a:lnTo>
                      <a:pt x="2386036" y="0"/>
                    </a:lnTo>
                    <a:lnTo>
                      <a:pt x="2386036" y="218691"/>
                    </a:lnTo>
                    <a:lnTo>
                      <a:pt x="0" y="218691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37" id="37"/>
              <p:cNvSpPr txBox="true"/>
              <p:nvPr/>
            </p:nvSpPr>
            <p:spPr>
              <a:xfrm>
                <a:off x="0" y="-57150"/>
                <a:ext cx="2386036" cy="27584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sp>
          <p:nvSpPr>
            <p:cNvPr name="TextBox 38" id="38"/>
            <p:cNvSpPr txBox="true"/>
            <p:nvPr/>
          </p:nvSpPr>
          <p:spPr>
            <a:xfrm rot="0">
              <a:off x="1510635" y="265231"/>
              <a:ext cx="11613410" cy="4622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940"/>
                </a:lnSpc>
              </a:pPr>
              <a:r>
                <a:rPr lang="en-US" sz="2100">
                  <a:solidFill>
                    <a:srgbClr val="0F1517"/>
                  </a:solidFill>
                  <a:latin typeface="Open Sans"/>
                  <a:ea typeface="Open Sans"/>
                  <a:cs typeface="Open Sans"/>
                  <a:sym typeface="Open Sans"/>
                </a:rPr>
                <a:t>Pada pasien penderita kerusakan kromosom</a:t>
              </a:r>
            </a:p>
          </p:txBody>
        </p:sp>
        <p:sp>
          <p:nvSpPr>
            <p:cNvPr name="TextBox 39" id="39"/>
            <p:cNvSpPr txBox="true"/>
            <p:nvPr/>
          </p:nvSpPr>
          <p:spPr>
            <a:xfrm rot="0">
              <a:off x="320342" y="246181"/>
              <a:ext cx="260298" cy="5566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500"/>
                </a:lnSpc>
              </a:pPr>
              <a:r>
                <a:rPr lang="en-US" sz="2500">
                  <a:solidFill>
                    <a:srgbClr val="0F1517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3</a:t>
              </a: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1028700" y="6263230"/>
            <a:ext cx="10017745" cy="830341"/>
            <a:chOff x="0" y="0"/>
            <a:chExt cx="13356994" cy="1107122"/>
          </a:xfrm>
        </p:grpSpPr>
        <p:grpSp>
          <p:nvGrpSpPr>
            <p:cNvPr name="Group 41" id="41"/>
            <p:cNvGrpSpPr/>
            <p:nvPr/>
          </p:nvGrpSpPr>
          <p:grpSpPr>
            <a:xfrm rot="0">
              <a:off x="0" y="103069"/>
              <a:ext cx="900983" cy="900983"/>
              <a:chOff x="0" y="0"/>
              <a:chExt cx="812800" cy="812800"/>
            </a:xfrm>
          </p:grpSpPr>
          <p:sp>
            <p:nvSpPr>
              <p:cNvPr name="Freeform 42" id="4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43" id="43"/>
              <p:cNvSpPr txBox="true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44" id="44"/>
            <p:cNvGrpSpPr/>
            <p:nvPr/>
          </p:nvGrpSpPr>
          <p:grpSpPr>
            <a:xfrm rot="0">
              <a:off x="1277686" y="0"/>
              <a:ext cx="12079308" cy="1107122"/>
              <a:chOff x="0" y="0"/>
              <a:chExt cx="2386036" cy="218691"/>
            </a:xfrm>
          </p:grpSpPr>
          <p:sp>
            <p:nvSpPr>
              <p:cNvPr name="Freeform 45" id="45"/>
              <p:cNvSpPr/>
              <p:nvPr/>
            </p:nvSpPr>
            <p:spPr>
              <a:xfrm flipH="false" flipV="false" rot="0">
                <a:off x="0" y="0"/>
                <a:ext cx="2386036" cy="218691"/>
              </a:xfrm>
              <a:custGeom>
                <a:avLst/>
                <a:gdLst/>
                <a:ahLst/>
                <a:cxnLst/>
                <a:rect r="r" b="b" t="t" l="l"/>
                <a:pathLst>
                  <a:path h="218691" w="2386036">
                    <a:moveTo>
                      <a:pt x="0" y="0"/>
                    </a:moveTo>
                    <a:lnTo>
                      <a:pt x="2386036" y="0"/>
                    </a:lnTo>
                    <a:lnTo>
                      <a:pt x="2386036" y="218691"/>
                    </a:lnTo>
                    <a:lnTo>
                      <a:pt x="0" y="218691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46" id="46"/>
              <p:cNvSpPr txBox="true"/>
              <p:nvPr/>
            </p:nvSpPr>
            <p:spPr>
              <a:xfrm>
                <a:off x="0" y="-57150"/>
                <a:ext cx="2386036" cy="27584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sp>
          <p:nvSpPr>
            <p:cNvPr name="TextBox 47" id="47"/>
            <p:cNvSpPr txBox="true"/>
            <p:nvPr/>
          </p:nvSpPr>
          <p:spPr>
            <a:xfrm rot="0">
              <a:off x="1510635" y="74839"/>
              <a:ext cx="11613410" cy="9575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940"/>
                </a:lnSpc>
              </a:pPr>
              <a:r>
                <a:rPr lang="en-US" sz="2100">
                  <a:solidFill>
                    <a:srgbClr val="0F1517"/>
                  </a:solidFill>
                  <a:latin typeface="Open Sans"/>
                  <a:ea typeface="Open Sans"/>
                  <a:cs typeface="Open Sans"/>
                  <a:sym typeface="Open Sans"/>
                </a:rPr>
                <a:t>Pada saat pasien menderita penyakit berat dan tubuh harus memerlukan istirahat yang cukup</a:t>
              </a:r>
            </a:p>
          </p:txBody>
        </p:sp>
        <p:sp>
          <p:nvSpPr>
            <p:cNvPr name="TextBox 48" id="48"/>
            <p:cNvSpPr txBox="true"/>
            <p:nvPr/>
          </p:nvSpPr>
          <p:spPr>
            <a:xfrm rot="0">
              <a:off x="320342" y="246645"/>
              <a:ext cx="260298" cy="5566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500"/>
                </a:lnSpc>
              </a:pPr>
              <a:r>
                <a:rPr lang="en-US" sz="2500">
                  <a:solidFill>
                    <a:srgbClr val="0F1517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4</a:t>
              </a: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1028700" y="7474572"/>
            <a:ext cx="10017745" cy="830341"/>
            <a:chOff x="0" y="0"/>
            <a:chExt cx="13356994" cy="1107122"/>
          </a:xfrm>
        </p:grpSpPr>
        <p:grpSp>
          <p:nvGrpSpPr>
            <p:cNvPr name="Group 50" id="50"/>
            <p:cNvGrpSpPr/>
            <p:nvPr/>
          </p:nvGrpSpPr>
          <p:grpSpPr>
            <a:xfrm rot="0">
              <a:off x="0" y="103069"/>
              <a:ext cx="900983" cy="900983"/>
              <a:chOff x="0" y="0"/>
              <a:chExt cx="812800" cy="812800"/>
            </a:xfrm>
          </p:grpSpPr>
          <p:sp>
            <p:nvSpPr>
              <p:cNvPr name="Freeform 51" id="5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52" id="52"/>
              <p:cNvSpPr txBox="true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53" id="53"/>
            <p:cNvGrpSpPr/>
            <p:nvPr/>
          </p:nvGrpSpPr>
          <p:grpSpPr>
            <a:xfrm rot="0">
              <a:off x="1277686" y="0"/>
              <a:ext cx="12079308" cy="1107122"/>
              <a:chOff x="0" y="0"/>
              <a:chExt cx="2386036" cy="218691"/>
            </a:xfrm>
          </p:grpSpPr>
          <p:sp>
            <p:nvSpPr>
              <p:cNvPr name="Freeform 54" id="54"/>
              <p:cNvSpPr/>
              <p:nvPr/>
            </p:nvSpPr>
            <p:spPr>
              <a:xfrm flipH="false" flipV="false" rot="0">
                <a:off x="0" y="0"/>
                <a:ext cx="2386036" cy="218691"/>
              </a:xfrm>
              <a:custGeom>
                <a:avLst/>
                <a:gdLst/>
                <a:ahLst/>
                <a:cxnLst/>
                <a:rect r="r" b="b" t="t" l="l"/>
                <a:pathLst>
                  <a:path h="218691" w="2386036">
                    <a:moveTo>
                      <a:pt x="0" y="0"/>
                    </a:moveTo>
                    <a:lnTo>
                      <a:pt x="2386036" y="0"/>
                    </a:lnTo>
                    <a:lnTo>
                      <a:pt x="2386036" y="218691"/>
                    </a:lnTo>
                    <a:lnTo>
                      <a:pt x="0" y="218691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55" id="55"/>
              <p:cNvSpPr txBox="true"/>
              <p:nvPr/>
            </p:nvSpPr>
            <p:spPr>
              <a:xfrm>
                <a:off x="0" y="-57150"/>
                <a:ext cx="2386036" cy="27584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sp>
          <p:nvSpPr>
            <p:cNvPr name="TextBox 56" id="56"/>
            <p:cNvSpPr txBox="true"/>
            <p:nvPr/>
          </p:nvSpPr>
          <p:spPr>
            <a:xfrm rot="0">
              <a:off x="1510635" y="266700"/>
              <a:ext cx="11613410" cy="4622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940"/>
                </a:lnSpc>
              </a:pPr>
              <a:r>
                <a:rPr lang="en-US" sz="2100">
                  <a:solidFill>
                    <a:srgbClr val="0F1517"/>
                  </a:solidFill>
                  <a:latin typeface="Open Sans"/>
                  <a:ea typeface="Open Sans"/>
                  <a:cs typeface="Open Sans"/>
                  <a:sym typeface="Open Sans"/>
                </a:rPr>
                <a:t>Pada saat menderita penyakit syaraf yang berat</a:t>
              </a:r>
            </a:p>
          </p:txBody>
        </p:sp>
        <p:sp>
          <p:nvSpPr>
            <p:cNvPr name="TextBox 57" id="57"/>
            <p:cNvSpPr txBox="true"/>
            <p:nvPr/>
          </p:nvSpPr>
          <p:spPr>
            <a:xfrm rot="0">
              <a:off x="320342" y="246645"/>
              <a:ext cx="260298" cy="5566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500"/>
                </a:lnSpc>
              </a:pPr>
              <a:r>
                <a:rPr lang="en-US" sz="2500">
                  <a:solidFill>
                    <a:srgbClr val="0F1517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5</a:t>
              </a:r>
            </a:p>
          </p:txBody>
        </p:sp>
      </p:grpSp>
      <p:grpSp>
        <p:nvGrpSpPr>
          <p:cNvPr name="Group 58" id="58"/>
          <p:cNvGrpSpPr/>
          <p:nvPr/>
        </p:nvGrpSpPr>
        <p:grpSpPr>
          <a:xfrm rot="0">
            <a:off x="1028700" y="8838313"/>
            <a:ext cx="10017745" cy="830341"/>
            <a:chOff x="0" y="0"/>
            <a:chExt cx="13356994" cy="1107122"/>
          </a:xfrm>
        </p:grpSpPr>
        <p:grpSp>
          <p:nvGrpSpPr>
            <p:cNvPr name="Group 59" id="59"/>
            <p:cNvGrpSpPr/>
            <p:nvPr/>
          </p:nvGrpSpPr>
          <p:grpSpPr>
            <a:xfrm rot="0">
              <a:off x="0" y="103069"/>
              <a:ext cx="900983" cy="900983"/>
              <a:chOff x="0" y="0"/>
              <a:chExt cx="812800" cy="812800"/>
            </a:xfrm>
          </p:grpSpPr>
          <p:sp>
            <p:nvSpPr>
              <p:cNvPr name="Freeform 60" id="6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61" id="61"/>
              <p:cNvSpPr txBox="true"/>
              <p:nvPr/>
            </p:nvSpPr>
            <p:spPr>
              <a:xfrm>
                <a:off x="76200" y="19050"/>
                <a:ext cx="660400" cy="7175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grpSp>
          <p:nvGrpSpPr>
            <p:cNvPr name="Group 62" id="62"/>
            <p:cNvGrpSpPr/>
            <p:nvPr/>
          </p:nvGrpSpPr>
          <p:grpSpPr>
            <a:xfrm rot="0">
              <a:off x="1277686" y="0"/>
              <a:ext cx="12079308" cy="1107122"/>
              <a:chOff x="0" y="0"/>
              <a:chExt cx="2386036" cy="218691"/>
            </a:xfrm>
          </p:grpSpPr>
          <p:sp>
            <p:nvSpPr>
              <p:cNvPr name="Freeform 63" id="63"/>
              <p:cNvSpPr/>
              <p:nvPr/>
            </p:nvSpPr>
            <p:spPr>
              <a:xfrm flipH="false" flipV="false" rot="0">
                <a:off x="0" y="0"/>
                <a:ext cx="2386036" cy="218691"/>
              </a:xfrm>
              <a:custGeom>
                <a:avLst/>
                <a:gdLst/>
                <a:ahLst/>
                <a:cxnLst/>
                <a:rect r="r" b="b" t="t" l="l"/>
                <a:pathLst>
                  <a:path h="218691" w="2386036">
                    <a:moveTo>
                      <a:pt x="0" y="0"/>
                    </a:moveTo>
                    <a:lnTo>
                      <a:pt x="2386036" y="0"/>
                    </a:lnTo>
                    <a:lnTo>
                      <a:pt x="2386036" y="218691"/>
                    </a:lnTo>
                    <a:lnTo>
                      <a:pt x="0" y="218691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</p:sp>
          <p:sp>
            <p:nvSpPr>
              <p:cNvPr name="TextBox 64" id="64"/>
              <p:cNvSpPr txBox="true"/>
              <p:nvPr/>
            </p:nvSpPr>
            <p:spPr>
              <a:xfrm>
                <a:off x="0" y="-57150"/>
                <a:ext cx="2386036" cy="27584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sp>
          <p:nvSpPr>
            <p:cNvPr name="TextBox 65" id="65"/>
            <p:cNvSpPr txBox="true"/>
            <p:nvPr/>
          </p:nvSpPr>
          <p:spPr>
            <a:xfrm rot="0">
              <a:off x="1510635" y="64969"/>
              <a:ext cx="11613410" cy="9575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940"/>
                </a:lnSpc>
              </a:pPr>
              <a:r>
                <a:rPr lang="en-US" sz="2100">
                  <a:solidFill>
                    <a:srgbClr val="0F1517"/>
                  </a:solidFill>
                  <a:latin typeface="Open Sans"/>
                  <a:ea typeface="Open Sans"/>
                  <a:cs typeface="Open Sans"/>
                  <a:sym typeface="Open Sans"/>
                </a:rPr>
                <a:t>Pada saat pasien menderita infeksi atau memiliki penyakit yang menular</a:t>
              </a:r>
            </a:p>
          </p:txBody>
        </p:sp>
        <p:sp>
          <p:nvSpPr>
            <p:cNvPr name="TextBox 66" id="66"/>
            <p:cNvSpPr txBox="true"/>
            <p:nvPr/>
          </p:nvSpPr>
          <p:spPr>
            <a:xfrm rot="0">
              <a:off x="320342" y="246645"/>
              <a:ext cx="260298" cy="5566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500"/>
                </a:lnSpc>
              </a:pPr>
              <a:r>
                <a:rPr lang="en-US" sz="2500">
                  <a:solidFill>
                    <a:srgbClr val="0F1517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6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834580" y="1095627"/>
            <a:ext cx="7447788" cy="8229600"/>
          </a:xfrm>
          <a:custGeom>
            <a:avLst/>
            <a:gdLst/>
            <a:ahLst/>
            <a:cxnLst/>
            <a:rect r="r" b="b" t="t" l="l"/>
            <a:pathLst>
              <a:path h="8229600" w="7447788">
                <a:moveTo>
                  <a:pt x="0" y="0"/>
                </a:moveTo>
                <a:lnTo>
                  <a:pt x="7447788" y="0"/>
                </a:lnTo>
                <a:lnTo>
                  <a:pt x="7447788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830748">
            <a:off x="5385227" y="-236183"/>
            <a:ext cx="3409058" cy="3336616"/>
          </a:xfrm>
          <a:custGeom>
            <a:avLst/>
            <a:gdLst/>
            <a:ahLst/>
            <a:cxnLst/>
            <a:rect r="r" b="b" t="t" l="l"/>
            <a:pathLst>
              <a:path h="3336616" w="3409058">
                <a:moveTo>
                  <a:pt x="0" y="0"/>
                </a:moveTo>
                <a:lnTo>
                  <a:pt x="3409059" y="0"/>
                </a:lnTo>
                <a:lnTo>
                  <a:pt x="3409059" y="3336616"/>
                </a:lnTo>
                <a:lnTo>
                  <a:pt x="0" y="333661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9519544" y="3418523"/>
            <a:ext cx="6832962" cy="3316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820"/>
              </a:lnSpc>
            </a:pPr>
            <a:r>
              <a:rPr lang="en-US" sz="6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KONTRA INDIKASI MASASE BAGIAN TUBUH TERTENTU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1432125" y="4301990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2390389" y="4224688"/>
            <a:ext cx="9059481" cy="830341"/>
            <a:chOff x="0" y="0"/>
            <a:chExt cx="2386036" cy="218691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432125" y="7580948"/>
            <a:ext cx="675737" cy="675737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2390389" y="7503646"/>
            <a:ext cx="9059481" cy="830341"/>
            <a:chOff x="0" y="0"/>
            <a:chExt cx="2386036" cy="218691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12738125" y="2936064"/>
            <a:ext cx="3868287" cy="2577247"/>
          </a:xfrm>
          <a:custGeom>
            <a:avLst/>
            <a:gdLst/>
            <a:ahLst/>
            <a:cxnLst/>
            <a:rect r="r" b="b" t="t" l="l"/>
            <a:pathLst>
              <a:path h="2577247" w="3868287">
                <a:moveTo>
                  <a:pt x="0" y="0"/>
                </a:moveTo>
                <a:lnTo>
                  <a:pt x="3868288" y="0"/>
                </a:lnTo>
                <a:lnTo>
                  <a:pt x="3868288" y="2577247"/>
                </a:lnTo>
                <a:lnTo>
                  <a:pt x="0" y="257724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2965774" y="6781864"/>
            <a:ext cx="3412990" cy="2273904"/>
          </a:xfrm>
          <a:custGeom>
            <a:avLst/>
            <a:gdLst/>
            <a:ahLst/>
            <a:cxnLst/>
            <a:rect r="r" b="b" t="t" l="l"/>
            <a:pathLst>
              <a:path h="2273904" w="3412990">
                <a:moveTo>
                  <a:pt x="0" y="0"/>
                </a:moveTo>
                <a:lnTo>
                  <a:pt x="3412990" y="0"/>
                </a:lnTo>
                <a:lnTo>
                  <a:pt x="3412990" y="2273905"/>
                </a:lnTo>
                <a:lnTo>
                  <a:pt x="0" y="227390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24" id="24"/>
          <p:cNvSpPr txBox="true"/>
          <p:nvPr/>
        </p:nvSpPr>
        <p:spPr>
          <a:xfrm rot="0">
            <a:off x="2565101" y="4268883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Tidak dapat dilakukan perlakuan jika seorang pasien menderita luka dalam keadaan yang masih baru atau pembengkakan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565101" y="7528976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Pasien tidak dapat mendapat perlakuan jika memiliki atau menderita penyakit kulit tertentu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672382" y="4407313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672382" y="7674342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913724" y="659767"/>
            <a:ext cx="8460552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KONTRA INDIKASI MASASE BAGIAN TUBUH TERTENTU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1432125" y="4301990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2390389" y="4224688"/>
            <a:ext cx="6400710" cy="830341"/>
            <a:chOff x="0" y="0"/>
            <a:chExt cx="1685784" cy="218691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685784" cy="218691"/>
            </a:xfrm>
            <a:custGeom>
              <a:avLst/>
              <a:gdLst/>
              <a:ahLst/>
              <a:cxnLst/>
              <a:rect r="r" b="b" t="t" l="l"/>
              <a:pathLst>
                <a:path h="218691" w="1685784">
                  <a:moveTo>
                    <a:pt x="0" y="0"/>
                  </a:moveTo>
                  <a:lnTo>
                    <a:pt x="1685784" y="0"/>
                  </a:lnTo>
                  <a:lnTo>
                    <a:pt x="1685784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57150"/>
              <a:ext cx="1685784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432125" y="7580948"/>
            <a:ext cx="675737" cy="675737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2390389" y="7503646"/>
            <a:ext cx="6400710" cy="830341"/>
            <a:chOff x="0" y="0"/>
            <a:chExt cx="1685784" cy="218691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685784" cy="218691"/>
            </a:xfrm>
            <a:custGeom>
              <a:avLst/>
              <a:gdLst/>
              <a:ahLst/>
              <a:cxnLst/>
              <a:rect r="r" b="b" t="t" l="l"/>
              <a:pathLst>
                <a:path h="218691" w="1685784">
                  <a:moveTo>
                    <a:pt x="0" y="0"/>
                  </a:moveTo>
                  <a:lnTo>
                    <a:pt x="1685784" y="0"/>
                  </a:lnTo>
                  <a:lnTo>
                    <a:pt x="1685784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57150"/>
              <a:ext cx="1685784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11988868" y="3348396"/>
            <a:ext cx="3569317" cy="2378058"/>
          </a:xfrm>
          <a:custGeom>
            <a:avLst/>
            <a:gdLst/>
            <a:ahLst/>
            <a:cxnLst/>
            <a:rect r="r" b="b" t="t" l="l"/>
            <a:pathLst>
              <a:path h="2378058" w="3569317">
                <a:moveTo>
                  <a:pt x="0" y="0"/>
                </a:moveTo>
                <a:lnTo>
                  <a:pt x="3569317" y="0"/>
                </a:lnTo>
                <a:lnTo>
                  <a:pt x="3569317" y="2378058"/>
                </a:lnTo>
                <a:lnTo>
                  <a:pt x="0" y="23780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2112693" y="6783729"/>
            <a:ext cx="3319627" cy="2215851"/>
          </a:xfrm>
          <a:custGeom>
            <a:avLst/>
            <a:gdLst/>
            <a:ahLst/>
            <a:cxnLst/>
            <a:rect r="r" b="b" t="t" l="l"/>
            <a:pathLst>
              <a:path h="2215851" w="3319627">
                <a:moveTo>
                  <a:pt x="0" y="0"/>
                </a:moveTo>
                <a:lnTo>
                  <a:pt x="3319626" y="0"/>
                </a:lnTo>
                <a:lnTo>
                  <a:pt x="3319626" y="2215851"/>
                </a:lnTo>
                <a:lnTo>
                  <a:pt x="0" y="221585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24" id="24"/>
          <p:cNvSpPr txBox="true"/>
          <p:nvPr/>
        </p:nvSpPr>
        <p:spPr>
          <a:xfrm rot="0">
            <a:off x="2754935" y="4442691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Pada pasien patah tulang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754935" y="7693392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Pada pasien yang memiliki peradangan akut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672382" y="4407313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672382" y="7674342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913724" y="659767"/>
            <a:ext cx="8460552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KONTRA INDIKASI MASASE BAGIAN TUBUH TERTENTU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830748">
            <a:off x="5385227" y="359435"/>
            <a:ext cx="3409058" cy="3336616"/>
          </a:xfrm>
          <a:custGeom>
            <a:avLst/>
            <a:gdLst/>
            <a:ahLst/>
            <a:cxnLst/>
            <a:rect r="r" b="b" t="t" l="l"/>
            <a:pathLst>
              <a:path h="3336616" w="3409058">
                <a:moveTo>
                  <a:pt x="0" y="0"/>
                </a:moveTo>
                <a:lnTo>
                  <a:pt x="3409059" y="0"/>
                </a:lnTo>
                <a:lnTo>
                  <a:pt x="3409059" y="3336616"/>
                </a:lnTo>
                <a:lnTo>
                  <a:pt x="0" y="333661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2505299" y="1432125"/>
            <a:ext cx="3363849" cy="8229600"/>
          </a:xfrm>
          <a:custGeom>
            <a:avLst/>
            <a:gdLst/>
            <a:ahLst/>
            <a:cxnLst/>
            <a:rect r="r" b="b" t="t" l="l"/>
            <a:pathLst>
              <a:path h="8229600" w="3363849">
                <a:moveTo>
                  <a:pt x="0" y="0"/>
                </a:moveTo>
                <a:lnTo>
                  <a:pt x="3363849" y="0"/>
                </a:lnTo>
                <a:lnTo>
                  <a:pt x="3363849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9519544" y="3418523"/>
            <a:ext cx="6769684" cy="3316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820"/>
              </a:lnSpc>
            </a:pPr>
            <a:r>
              <a:rPr lang="en-US" sz="6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KONTRA INDIKASI MASASE BAGIAN PERUT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1432125" y="4301990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2390389" y="4224688"/>
            <a:ext cx="9059481" cy="830341"/>
            <a:chOff x="0" y="0"/>
            <a:chExt cx="2386036" cy="218691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432125" y="7580948"/>
            <a:ext cx="675737" cy="675737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2390389" y="7503646"/>
            <a:ext cx="9059481" cy="830341"/>
            <a:chOff x="0" y="0"/>
            <a:chExt cx="2386036" cy="218691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13170815" y="2886232"/>
            <a:ext cx="3002909" cy="2841502"/>
          </a:xfrm>
          <a:custGeom>
            <a:avLst/>
            <a:gdLst/>
            <a:ahLst/>
            <a:cxnLst/>
            <a:rect r="r" b="b" t="t" l="l"/>
            <a:pathLst>
              <a:path h="2841502" w="3002909">
                <a:moveTo>
                  <a:pt x="0" y="0"/>
                </a:moveTo>
                <a:lnTo>
                  <a:pt x="3002908" y="0"/>
                </a:lnTo>
                <a:lnTo>
                  <a:pt x="3002908" y="2841502"/>
                </a:lnTo>
                <a:lnTo>
                  <a:pt x="0" y="284150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3084837" y="7143046"/>
            <a:ext cx="3174865" cy="2115254"/>
          </a:xfrm>
          <a:custGeom>
            <a:avLst/>
            <a:gdLst/>
            <a:ahLst/>
            <a:cxnLst/>
            <a:rect r="r" b="b" t="t" l="l"/>
            <a:pathLst>
              <a:path h="2115254" w="3174865">
                <a:moveTo>
                  <a:pt x="0" y="0"/>
                </a:moveTo>
                <a:lnTo>
                  <a:pt x="3174864" y="0"/>
                </a:lnTo>
                <a:lnTo>
                  <a:pt x="3174864" y="2115254"/>
                </a:lnTo>
                <a:lnTo>
                  <a:pt x="0" y="211525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24" id="24"/>
          <p:cNvSpPr txBox="true"/>
          <p:nvPr/>
        </p:nvSpPr>
        <p:spPr>
          <a:xfrm rot="0">
            <a:off x="2565101" y="4268883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Tidak boleh dilakukan pada wanita yang sedang hamil muda atau sedang menstruasi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565101" y="7693392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Tidak boleh dilakukan pada pasien yang sedang menderita diare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672382" y="4407313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672382" y="7674342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913724" y="659767"/>
            <a:ext cx="8460552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KONTRA INDIKASI MASASE BAGIAN TUBUH TERTENTU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1432125" y="4301990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2390389" y="4224688"/>
            <a:ext cx="9059481" cy="830341"/>
            <a:chOff x="0" y="0"/>
            <a:chExt cx="2386036" cy="218691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432125" y="7580948"/>
            <a:ext cx="675737" cy="675737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2390389" y="7503646"/>
            <a:ext cx="9059481" cy="830341"/>
            <a:chOff x="0" y="0"/>
            <a:chExt cx="2386036" cy="218691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13374276" y="3406836"/>
            <a:ext cx="3174865" cy="2115254"/>
          </a:xfrm>
          <a:custGeom>
            <a:avLst/>
            <a:gdLst/>
            <a:ahLst/>
            <a:cxnLst/>
            <a:rect r="r" b="b" t="t" l="l"/>
            <a:pathLst>
              <a:path h="2115254" w="3174865">
                <a:moveTo>
                  <a:pt x="0" y="0"/>
                </a:moveTo>
                <a:lnTo>
                  <a:pt x="3174865" y="0"/>
                </a:lnTo>
                <a:lnTo>
                  <a:pt x="3174865" y="2115254"/>
                </a:lnTo>
                <a:lnTo>
                  <a:pt x="0" y="211525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3291512" y="6993373"/>
            <a:ext cx="3340394" cy="2225537"/>
          </a:xfrm>
          <a:custGeom>
            <a:avLst/>
            <a:gdLst/>
            <a:ahLst/>
            <a:cxnLst/>
            <a:rect r="r" b="b" t="t" l="l"/>
            <a:pathLst>
              <a:path h="2225537" w="3340394">
                <a:moveTo>
                  <a:pt x="0" y="0"/>
                </a:moveTo>
                <a:lnTo>
                  <a:pt x="3340393" y="0"/>
                </a:lnTo>
                <a:lnTo>
                  <a:pt x="3340393" y="2225537"/>
                </a:lnTo>
                <a:lnTo>
                  <a:pt x="0" y="222553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24" id="24"/>
          <p:cNvSpPr txBox="true"/>
          <p:nvPr/>
        </p:nvSpPr>
        <p:spPr>
          <a:xfrm rot="0">
            <a:off x="2565101" y="4426363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Tidak boleh dilakukan jika pasien memiliki riwayat tumor pada perut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565101" y="7542848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Tidak boleh dilakukan pada pasien yang memiliki peradangan pada perut yang akut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672382" y="4407313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672382" y="7674342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913724" y="659767"/>
            <a:ext cx="8460552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KONTRA INDIKASI MASASE BAGIAN TUBUH TERTENTU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DAGLS18-X74</dc:identifier>
  <dcterms:modified xsi:type="dcterms:W3CDTF">2011-08-01T06:04:30Z</dcterms:modified>
  <cp:revision>1</cp:revision>
  <dc:title>VID TOPIK 3</dc:title>
</cp:coreProperties>
</file>