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Montserrat Bold" charset="1" panose="00000800000000000000"/>
      <p:regular r:id="rId21"/>
    </p:embeddedFont>
    <p:embeddedFont>
      <p:font typeface="Montserrat" charset="1" panose="00000500000000000000"/>
      <p:regular r:id="rId22"/>
    </p:embeddedFont>
    <p:embeddedFont>
      <p:font typeface="Eastman Condensed Bold" charset="1" panose="00000806000000000000"/>
      <p:regular r:id="rId23"/>
    </p:embeddedFont>
    <p:embeddedFont>
      <p:font typeface="Public Sans Bold" charset="1" panose="00000000000000000000"/>
      <p:regular r:id="rId24"/>
    </p:embeddedFont>
    <p:embeddedFont>
      <p:font typeface="Cloud" charset="1" panose="02000000000000000000"/>
      <p:regular r:id="rId25"/>
    </p:embeddedFont>
    <p:embeddedFont>
      <p:font typeface="Public Sans" charset="1" panose="00000000000000000000"/>
      <p:regular r:id="rId26"/>
    </p:embeddedFont>
    <p:embeddedFont>
      <p:font typeface="Cloud Bold" charset="1" panose="020000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2.png" Type="http://schemas.openxmlformats.org/officeDocument/2006/relationships/image"/><Relationship Id="rId12" Target="../media/image12.png" Type="http://schemas.openxmlformats.org/officeDocument/2006/relationships/image"/><Relationship Id="rId2" Target="../media/image3.jpeg" Type="http://schemas.openxmlformats.org/officeDocument/2006/relationships/image"/><Relationship Id="rId3" Target="../media/image45.png" Type="http://schemas.openxmlformats.org/officeDocument/2006/relationships/image"/><Relationship Id="rId4" Target="../media/image46.svg" Type="http://schemas.openxmlformats.org/officeDocument/2006/relationships/image"/><Relationship Id="rId5" Target="../media/image16.png" Type="http://schemas.openxmlformats.org/officeDocument/2006/relationships/image"/><Relationship Id="rId6" Target="../media/image47.jpeg" Type="http://schemas.openxmlformats.org/officeDocument/2006/relationships/image"/><Relationship Id="rId7" Target="../media/image48.jpe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jpeg" Type="http://schemas.openxmlformats.org/officeDocument/2006/relationships/image"/><Relationship Id="rId2" Target="../media/image3.jpeg" Type="http://schemas.openxmlformats.org/officeDocument/2006/relationships/image"/><Relationship Id="rId3" Target="../media/image6.png" Type="http://schemas.openxmlformats.org/officeDocument/2006/relationships/image"/><Relationship Id="rId4" Target="../media/image19.png" Type="http://schemas.openxmlformats.org/officeDocument/2006/relationships/image"/><Relationship Id="rId5" Target="../media/image16.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png" Type="http://schemas.openxmlformats.org/officeDocument/2006/relationships/image"/><Relationship Id="rId11" Target="../media/image43.svg" Type="http://schemas.openxmlformats.org/officeDocument/2006/relationships/image"/><Relationship Id="rId12" Target="../media/image11.png" Type="http://schemas.openxmlformats.org/officeDocument/2006/relationships/image"/><Relationship Id="rId13" Target="../media/image2.png" Type="http://schemas.openxmlformats.org/officeDocument/2006/relationships/image"/><Relationship Id="rId14" Target="../media/image12.png" Type="http://schemas.openxmlformats.org/officeDocument/2006/relationships/image"/><Relationship Id="rId2" Target="../media/image3.jpeg" Type="http://schemas.openxmlformats.org/officeDocument/2006/relationships/image"/><Relationship Id="rId3" Target="../media/image36.png" Type="http://schemas.openxmlformats.org/officeDocument/2006/relationships/image"/><Relationship Id="rId4" Target="../media/image37.svg" Type="http://schemas.openxmlformats.org/officeDocument/2006/relationships/image"/><Relationship Id="rId5" Target="../media/image38.png" Type="http://schemas.openxmlformats.org/officeDocument/2006/relationships/image"/><Relationship Id="rId6" Target="../media/image39.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1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jpeg" Type="http://schemas.openxmlformats.org/officeDocument/2006/relationships/image"/><Relationship Id="rId2" Target="../media/image3.jpeg" Type="http://schemas.openxmlformats.org/officeDocument/2006/relationships/image"/><Relationship Id="rId3" Target="../media/image6.png" Type="http://schemas.openxmlformats.org/officeDocument/2006/relationships/image"/><Relationship Id="rId4" Target="../media/image19.png" Type="http://schemas.openxmlformats.org/officeDocument/2006/relationships/image"/><Relationship Id="rId5" Target="../media/image16.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png" Type="http://schemas.openxmlformats.org/officeDocument/2006/relationships/image"/><Relationship Id="rId11" Target="../media/image43.svg" Type="http://schemas.openxmlformats.org/officeDocument/2006/relationships/image"/><Relationship Id="rId12" Target="../media/image11.png" Type="http://schemas.openxmlformats.org/officeDocument/2006/relationships/image"/><Relationship Id="rId13" Target="../media/image2.png" Type="http://schemas.openxmlformats.org/officeDocument/2006/relationships/image"/><Relationship Id="rId14" Target="../media/image12.png" Type="http://schemas.openxmlformats.org/officeDocument/2006/relationships/image"/><Relationship Id="rId2" Target="../media/image3.jpeg" Type="http://schemas.openxmlformats.org/officeDocument/2006/relationships/image"/><Relationship Id="rId3" Target="../media/image36.png" Type="http://schemas.openxmlformats.org/officeDocument/2006/relationships/image"/><Relationship Id="rId4" Target="../media/image37.svg" Type="http://schemas.openxmlformats.org/officeDocument/2006/relationships/image"/><Relationship Id="rId5" Target="../media/image38.png" Type="http://schemas.openxmlformats.org/officeDocument/2006/relationships/image"/><Relationship Id="rId6" Target="../media/image39.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1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1.png" Type="http://schemas.openxmlformats.org/officeDocument/2006/relationships/image"/><Relationship Id="rId4" Target="../media/image2.png" Type="http://schemas.openxmlformats.org/officeDocument/2006/relationships/image"/><Relationship Id="rId5" Target="../media/image1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2.png" Type="http://schemas.openxmlformats.org/officeDocument/2006/relationships/image"/><Relationship Id="rId12" Target="../media/image12.png" Type="http://schemas.openxmlformats.org/officeDocument/2006/relationships/image"/><Relationship Id="rId2" Target="../media/image3.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jpe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2.png" Type="http://schemas.openxmlformats.org/officeDocument/2006/relationships/image"/><Relationship Id="rId12" Target="../media/image12.png" Type="http://schemas.openxmlformats.org/officeDocument/2006/relationships/image"/><Relationship Id="rId2" Target="../media/image3.jpeg" Type="http://schemas.openxmlformats.org/officeDocument/2006/relationships/image"/><Relationship Id="rId3" Target="../media/image13.png" Type="http://schemas.openxmlformats.org/officeDocument/2006/relationships/image"/><Relationship Id="rId4" Target="../media/image7.png" Type="http://schemas.openxmlformats.org/officeDocument/2006/relationships/image"/><Relationship Id="rId5" Target="../media/image14.jpeg" Type="http://schemas.openxmlformats.org/officeDocument/2006/relationships/image"/><Relationship Id="rId6" Target="../media/image15.png" Type="http://schemas.openxmlformats.org/officeDocument/2006/relationships/image"/><Relationship Id="rId7" Target="../media/image16.pn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jpeg" Type="http://schemas.openxmlformats.org/officeDocument/2006/relationships/image"/><Relationship Id="rId2" Target="../media/image3.jpeg" Type="http://schemas.openxmlformats.org/officeDocument/2006/relationships/image"/><Relationship Id="rId3" Target="../media/image6.png" Type="http://schemas.openxmlformats.org/officeDocument/2006/relationships/image"/><Relationship Id="rId4" Target="../media/image19.png" Type="http://schemas.openxmlformats.org/officeDocument/2006/relationships/image"/><Relationship Id="rId5" Target="../media/image16.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2.png" Type="http://schemas.openxmlformats.org/officeDocument/2006/relationships/image"/><Relationship Id="rId12" Target="../media/image12.png" Type="http://schemas.openxmlformats.org/officeDocument/2006/relationships/image"/><Relationship Id="rId2" Target="../media/image3.jpeg" Type="http://schemas.openxmlformats.org/officeDocument/2006/relationships/image"/><Relationship Id="rId3" Target="../media/image25.jpe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15.png" Type="http://schemas.openxmlformats.org/officeDocument/2006/relationships/image"/><Relationship Id="rId7" Target="../media/image16.pn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png" Type="http://schemas.openxmlformats.org/officeDocument/2006/relationships/image"/><Relationship Id="rId11" Target="../media/image34.png" Type="http://schemas.openxmlformats.org/officeDocument/2006/relationships/image"/><Relationship Id="rId12" Target="../media/image17.png" Type="http://schemas.openxmlformats.org/officeDocument/2006/relationships/image"/><Relationship Id="rId13" Target="../media/image18.svg" Type="http://schemas.openxmlformats.org/officeDocument/2006/relationships/image"/><Relationship Id="rId14" Target="../media/image11.png" Type="http://schemas.openxmlformats.org/officeDocument/2006/relationships/image"/><Relationship Id="rId15" Target="../media/image2.png" Type="http://schemas.openxmlformats.org/officeDocument/2006/relationships/image"/><Relationship Id="rId16" Target="../media/image12.png" Type="http://schemas.openxmlformats.org/officeDocument/2006/relationships/image"/><Relationship Id="rId2" Target="../media/image3.jpeg" Type="http://schemas.openxmlformats.org/officeDocument/2006/relationships/image"/><Relationship Id="rId3" Target="../media/image28.png" Type="http://schemas.openxmlformats.org/officeDocument/2006/relationships/image"/><Relationship Id="rId4" Target="../media/image29.svg" Type="http://schemas.openxmlformats.org/officeDocument/2006/relationships/image"/><Relationship Id="rId5" Target="../media/image30.png" Type="http://schemas.openxmlformats.org/officeDocument/2006/relationships/image"/><Relationship Id="rId6" Target="../media/image31.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media/image3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jpeg" Type="http://schemas.openxmlformats.org/officeDocument/2006/relationships/image"/><Relationship Id="rId2" Target="../media/image3.jpeg" Type="http://schemas.openxmlformats.org/officeDocument/2006/relationships/image"/><Relationship Id="rId3" Target="../media/image6.png" Type="http://schemas.openxmlformats.org/officeDocument/2006/relationships/image"/><Relationship Id="rId4" Target="../media/image19.png" Type="http://schemas.openxmlformats.org/officeDocument/2006/relationships/image"/><Relationship Id="rId5" Target="../media/image16.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png" Type="http://schemas.openxmlformats.org/officeDocument/2006/relationships/image"/><Relationship Id="rId11" Target="../media/image43.svg" Type="http://schemas.openxmlformats.org/officeDocument/2006/relationships/image"/><Relationship Id="rId12" Target="../media/image11.png" Type="http://schemas.openxmlformats.org/officeDocument/2006/relationships/image"/><Relationship Id="rId13" Target="../media/image2.png" Type="http://schemas.openxmlformats.org/officeDocument/2006/relationships/image"/><Relationship Id="rId14" Target="../media/image12.png" Type="http://schemas.openxmlformats.org/officeDocument/2006/relationships/image"/><Relationship Id="rId2" Target="../media/image3.jpeg" Type="http://schemas.openxmlformats.org/officeDocument/2006/relationships/image"/><Relationship Id="rId3" Target="../media/image36.png" Type="http://schemas.openxmlformats.org/officeDocument/2006/relationships/image"/><Relationship Id="rId4" Target="../media/image37.svg" Type="http://schemas.openxmlformats.org/officeDocument/2006/relationships/image"/><Relationship Id="rId5" Target="../media/image38.png" Type="http://schemas.openxmlformats.org/officeDocument/2006/relationships/image"/><Relationship Id="rId6" Target="../media/image39.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1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4.jpeg" Type="http://schemas.openxmlformats.org/officeDocument/2006/relationships/image"/><Relationship Id="rId2" Target="../media/image3.jpeg" Type="http://schemas.openxmlformats.org/officeDocument/2006/relationships/image"/><Relationship Id="rId3" Target="../media/image6.png" Type="http://schemas.openxmlformats.org/officeDocument/2006/relationships/image"/><Relationship Id="rId4" Target="../media/image19.png" Type="http://schemas.openxmlformats.org/officeDocument/2006/relationships/image"/><Relationship Id="rId5" Target="../media/image16.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BCBCB">
                <a:alpha val="100000"/>
              </a:srgbClr>
            </a:gs>
            <a:gs pos="100000">
              <a:srgbClr val="FFFFF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6684827" y="1939553"/>
            <a:ext cx="4918346" cy="5525857"/>
          </a:xfrm>
          <a:custGeom>
            <a:avLst/>
            <a:gdLst/>
            <a:ahLst/>
            <a:cxnLst/>
            <a:rect r="r" b="b" t="t" l="l"/>
            <a:pathLst>
              <a:path h="5525857" w="4918346">
                <a:moveTo>
                  <a:pt x="0" y="0"/>
                </a:moveTo>
                <a:lnTo>
                  <a:pt x="4918346" y="0"/>
                </a:lnTo>
                <a:lnTo>
                  <a:pt x="4918346" y="5525857"/>
                </a:lnTo>
                <a:lnTo>
                  <a:pt x="0" y="5525857"/>
                </a:lnTo>
                <a:lnTo>
                  <a:pt x="0" y="0"/>
                </a:lnTo>
                <a:close/>
              </a:path>
            </a:pathLst>
          </a:custGeom>
          <a:blipFill>
            <a:blip r:embed="rId2"/>
            <a:stretch>
              <a:fillRect l="0" t="0" r="0" b="0"/>
            </a:stretch>
          </a:blipFill>
        </p:spPr>
      </p:sp>
      <p:grpSp>
        <p:nvGrpSpPr>
          <p:cNvPr name="Group 3" id="3"/>
          <p:cNvGrpSpPr/>
          <p:nvPr/>
        </p:nvGrpSpPr>
        <p:grpSpPr>
          <a:xfrm rot="0">
            <a:off x="191186" y="150523"/>
            <a:ext cx="1005887" cy="1028698"/>
            <a:chOff x="0" y="0"/>
            <a:chExt cx="1009933" cy="1032836"/>
          </a:xfrm>
        </p:grpSpPr>
        <p:sp>
          <p:nvSpPr>
            <p:cNvPr name="Freeform 4" id="4"/>
            <p:cNvSpPr/>
            <p:nvPr/>
          </p:nvSpPr>
          <p:spPr>
            <a:xfrm flipH="false" flipV="false" rot="0">
              <a:off x="0" y="0"/>
              <a:ext cx="1009904" cy="1032891"/>
            </a:xfrm>
            <a:custGeom>
              <a:avLst/>
              <a:gdLst/>
              <a:ahLst/>
              <a:cxnLst/>
              <a:rect r="r" b="b" t="t" l="l"/>
              <a:pathLst>
                <a:path h="1032891" w="1009904">
                  <a:moveTo>
                    <a:pt x="0" y="0"/>
                  </a:moveTo>
                  <a:lnTo>
                    <a:pt x="1009904" y="0"/>
                  </a:lnTo>
                  <a:lnTo>
                    <a:pt x="1009904" y="1032891"/>
                  </a:lnTo>
                  <a:lnTo>
                    <a:pt x="0" y="1032891"/>
                  </a:lnTo>
                  <a:lnTo>
                    <a:pt x="0" y="0"/>
                  </a:lnTo>
                  <a:close/>
                </a:path>
              </a:pathLst>
            </a:custGeom>
            <a:blipFill>
              <a:blip r:embed="rId3"/>
              <a:stretch>
                <a:fillRect l="-1133" t="0" r="-1136" b="5"/>
              </a:stretch>
            </a:blipFill>
          </p:spPr>
        </p:sp>
      </p:grpSp>
      <p:sp>
        <p:nvSpPr>
          <p:cNvPr name="TextBox 5" id="5"/>
          <p:cNvSpPr txBox="true"/>
          <p:nvPr/>
        </p:nvSpPr>
        <p:spPr>
          <a:xfrm rot="0">
            <a:off x="1401121" y="112423"/>
            <a:ext cx="6335093" cy="1066798"/>
          </a:xfrm>
          <a:prstGeom prst="rect">
            <a:avLst/>
          </a:prstGeom>
        </p:spPr>
        <p:txBody>
          <a:bodyPr anchor="t" rtlCol="false" tIns="0" lIns="0" bIns="0" rIns="0">
            <a:spAutoFit/>
          </a:bodyPr>
          <a:lstStyle/>
          <a:p>
            <a:pPr algn="l">
              <a:lnSpc>
                <a:spcPts val="2100"/>
              </a:lnSpc>
            </a:pPr>
            <a:r>
              <a:rPr lang="en-US" sz="1500">
                <a:solidFill>
                  <a:srgbClr val="474545"/>
                </a:solidFill>
                <a:latin typeface="Montserrat Bold"/>
                <a:ea typeface="Montserrat Bold"/>
                <a:cs typeface="Montserrat Bold"/>
                <a:sym typeface="Montserrat Bold"/>
              </a:rPr>
              <a:t>SUPPORT BY</a:t>
            </a:r>
          </a:p>
          <a:p>
            <a:pPr algn="l">
              <a:lnSpc>
                <a:spcPts val="2100"/>
              </a:lnSpc>
            </a:pPr>
            <a:r>
              <a:rPr lang="en-US" sz="1500">
                <a:solidFill>
                  <a:srgbClr val="474545"/>
                </a:solidFill>
                <a:latin typeface="Montserrat"/>
                <a:ea typeface="Montserrat"/>
                <a:cs typeface="Montserrat"/>
                <a:sym typeface="Montserrat"/>
              </a:rPr>
              <a:t>Direktorat Pembelajaran dan Kemahasiswaan</a:t>
            </a:r>
          </a:p>
          <a:p>
            <a:pPr algn="l">
              <a:lnSpc>
                <a:spcPts val="2100"/>
              </a:lnSpc>
            </a:pPr>
            <a:r>
              <a:rPr lang="en-US" sz="1500">
                <a:solidFill>
                  <a:srgbClr val="474545"/>
                </a:solidFill>
                <a:latin typeface="Montserrat"/>
                <a:ea typeface="Montserrat"/>
                <a:cs typeface="Montserrat"/>
                <a:sym typeface="Montserrat"/>
              </a:rPr>
              <a:t>Direktorat Jendral Pendidikan Tinggi, Ristek, dan Teknologi</a:t>
            </a:r>
          </a:p>
          <a:p>
            <a:pPr algn="l">
              <a:lnSpc>
                <a:spcPts val="2100"/>
              </a:lnSpc>
            </a:pPr>
            <a:r>
              <a:rPr lang="en-US" sz="1500">
                <a:solidFill>
                  <a:srgbClr val="474545"/>
                </a:solidFill>
                <a:latin typeface="Montserrat"/>
                <a:ea typeface="Montserrat"/>
                <a:cs typeface="Montserrat"/>
                <a:sym typeface="Montserrat"/>
              </a:rPr>
              <a:t>Kementerian Pendidikan, Kebudayaan, Ristek, dan TeknologI</a:t>
            </a:r>
          </a:p>
        </p:txBody>
      </p:sp>
      <p:sp>
        <p:nvSpPr>
          <p:cNvPr name="TextBox 6" id="6"/>
          <p:cNvSpPr txBox="true"/>
          <p:nvPr/>
        </p:nvSpPr>
        <p:spPr>
          <a:xfrm rot="0">
            <a:off x="3146029" y="8326757"/>
            <a:ext cx="11995943" cy="931543"/>
          </a:xfrm>
          <a:prstGeom prst="rect">
            <a:avLst/>
          </a:prstGeom>
        </p:spPr>
        <p:txBody>
          <a:bodyPr anchor="t" rtlCol="false" tIns="0" lIns="0" bIns="0" rIns="0">
            <a:spAutoFit/>
          </a:bodyPr>
          <a:lstStyle/>
          <a:p>
            <a:pPr algn="ctr">
              <a:lnSpc>
                <a:spcPts val="3780"/>
              </a:lnSpc>
            </a:pPr>
            <a:r>
              <a:rPr lang="en-US" sz="2700">
                <a:solidFill>
                  <a:srgbClr val="474545"/>
                </a:solidFill>
                <a:latin typeface="Montserrat Bold"/>
                <a:ea typeface="Montserrat Bold"/>
                <a:cs typeface="Montserrat Bold"/>
                <a:sym typeface="Montserrat Bold"/>
              </a:rPr>
              <a:t>Pengembangan dan Penyelenggaraan Pembelajaran Digital (P3D) Kategori 1 Tahun 2024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5792274" y="2053846"/>
            <a:ext cx="4087811" cy="66675"/>
            <a:chOff x="0" y="0"/>
            <a:chExt cx="5450415" cy="88900"/>
          </a:xfrm>
        </p:grpSpPr>
        <p:sp>
          <p:nvSpPr>
            <p:cNvPr name="Freeform 5" id="5"/>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sp>
        <p:nvSpPr>
          <p:cNvPr name="Freeform 6" id="6"/>
          <p:cNvSpPr/>
          <p:nvPr/>
        </p:nvSpPr>
        <p:spPr>
          <a:xfrm flipH="false" flipV="false" rot="0">
            <a:off x="-302571" y="-144661"/>
            <a:ext cx="3813634" cy="10726560"/>
          </a:xfrm>
          <a:custGeom>
            <a:avLst/>
            <a:gdLst/>
            <a:ahLst/>
            <a:cxnLst/>
            <a:rect r="r" b="b" t="t" l="l"/>
            <a:pathLst>
              <a:path h="10726560" w="3813634">
                <a:moveTo>
                  <a:pt x="0" y="0"/>
                </a:moveTo>
                <a:lnTo>
                  <a:pt x="3813634" y="0"/>
                </a:lnTo>
                <a:lnTo>
                  <a:pt x="3813634" y="10726560"/>
                </a:lnTo>
                <a:lnTo>
                  <a:pt x="0" y="107265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2011109" y="-2057400"/>
            <a:ext cx="4022217" cy="4114800"/>
            <a:chOff x="0" y="0"/>
            <a:chExt cx="5362956" cy="5486400"/>
          </a:xfrm>
        </p:grpSpPr>
        <p:sp>
          <p:nvSpPr>
            <p:cNvPr name="Freeform 8" id="8"/>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5"/>
              <a:stretch>
                <a:fillRect l="-85" t="0" r="-85" b="0"/>
              </a:stretch>
            </a:blipFill>
          </p:spPr>
        </p:sp>
      </p:grpSp>
      <p:grpSp>
        <p:nvGrpSpPr>
          <p:cNvPr name="Group 9" id="9"/>
          <p:cNvGrpSpPr/>
          <p:nvPr/>
        </p:nvGrpSpPr>
        <p:grpSpPr>
          <a:xfrm rot="-10800000">
            <a:off x="146647" y="843715"/>
            <a:ext cx="5246370" cy="5246370"/>
            <a:chOff x="0" y="0"/>
            <a:chExt cx="6995160" cy="6995160"/>
          </a:xfrm>
        </p:grpSpPr>
        <p:sp>
          <p:nvSpPr>
            <p:cNvPr name="Freeform 10" id="10"/>
            <p:cNvSpPr/>
            <p:nvPr/>
          </p:nvSpPr>
          <p:spPr>
            <a:xfrm flipH="true" flipV="true" rot="0">
              <a:off x="0" y="0"/>
              <a:ext cx="6995160" cy="6995160"/>
            </a:xfrm>
            <a:custGeom>
              <a:avLst/>
              <a:gdLst/>
              <a:ahLst/>
              <a:cxnLst/>
              <a:rect r="r" b="b" t="t" l="l"/>
              <a:pathLst>
                <a:path h="6995160" w="6995160">
                  <a:moveTo>
                    <a:pt x="6995160" y="6995160"/>
                  </a:moveTo>
                  <a:lnTo>
                    <a:pt x="1599311" y="6995160"/>
                  </a:lnTo>
                  <a:cubicBezTo>
                    <a:pt x="717042" y="6995160"/>
                    <a:pt x="0" y="6278118"/>
                    <a:pt x="0" y="5395849"/>
                  </a:cubicBezTo>
                  <a:lnTo>
                    <a:pt x="0" y="0"/>
                  </a:lnTo>
                  <a:lnTo>
                    <a:pt x="6995160" y="0"/>
                  </a:lnTo>
                  <a:lnTo>
                    <a:pt x="6995160" y="6995160"/>
                  </a:lnTo>
                  <a:close/>
                </a:path>
              </a:pathLst>
            </a:custGeom>
            <a:blipFill>
              <a:blip r:embed="rId6"/>
              <a:stretch>
                <a:fillRect l="-30099" t="0" r="-30099" b="0"/>
              </a:stretch>
            </a:blipFill>
          </p:spPr>
        </p:sp>
      </p:grpSp>
      <p:grpSp>
        <p:nvGrpSpPr>
          <p:cNvPr name="Group 11" id="11"/>
          <p:cNvGrpSpPr/>
          <p:nvPr/>
        </p:nvGrpSpPr>
        <p:grpSpPr>
          <a:xfrm rot="0">
            <a:off x="887878" y="4011930"/>
            <a:ext cx="5246370" cy="5246370"/>
            <a:chOff x="0" y="0"/>
            <a:chExt cx="6995160" cy="6995160"/>
          </a:xfrm>
        </p:grpSpPr>
        <p:sp>
          <p:nvSpPr>
            <p:cNvPr name="Freeform 12" id="12"/>
            <p:cNvSpPr/>
            <p:nvPr/>
          </p:nvSpPr>
          <p:spPr>
            <a:xfrm flipH="false" flipV="false" rot="0">
              <a:off x="0" y="0"/>
              <a:ext cx="6995160" cy="6995160"/>
            </a:xfrm>
            <a:custGeom>
              <a:avLst/>
              <a:gdLst/>
              <a:ahLst/>
              <a:cxnLst/>
              <a:rect r="r" b="b" t="t" l="l"/>
              <a:pathLst>
                <a:path h="6995160" w="6995160">
                  <a:moveTo>
                    <a:pt x="0" y="0"/>
                  </a:moveTo>
                  <a:lnTo>
                    <a:pt x="5395849" y="0"/>
                  </a:lnTo>
                  <a:cubicBezTo>
                    <a:pt x="6278118" y="0"/>
                    <a:pt x="6995160" y="717042"/>
                    <a:pt x="6995160" y="1599311"/>
                  </a:cubicBezTo>
                  <a:lnTo>
                    <a:pt x="6995160" y="6995160"/>
                  </a:lnTo>
                  <a:lnTo>
                    <a:pt x="0" y="6995160"/>
                  </a:lnTo>
                  <a:lnTo>
                    <a:pt x="0" y="0"/>
                  </a:lnTo>
                  <a:close/>
                </a:path>
              </a:pathLst>
            </a:custGeom>
            <a:blipFill>
              <a:blip r:embed="rId7"/>
              <a:stretch>
                <a:fillRect l="-39285" t="0" r="-39285" b="0"/>
              </a:stretch>
            </a:blipFill>
          </p:spPr>
        </p:sp>
      </p:grpSp>
      <p:grpSp>
        <p:nvGrpSpPr>
          <p:cNvPr name="Group 13" id="13"/>
          <p:cNvGrpSpPr/>
          <p:nvPr/>
        </p:nvGrpSpPr>
        <p:grpSpPr>
          <a:xfrm rot="0">
            <a:off x="16276892" y="7928800"/>
            <a:ext cx="4022217" cy="4114800"/>
            <a:chOff x="0" y="0"/>
            <a:chExt cx="5362956" cy="5486400"/>
          </a:xfrm>
        </p:grpSpPr>
        <p:sp>
          <p:nvSpPr>
            <p:cNvPr name="Freeform 14" id="14"/>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5"/>
              <a:stretch>
                <a:fillRect l="-85" t="0" r="-85" b="0"/>
              </a:stretch>
            </a:blipFill>
          </p:spPr>
        </p:sp>
      </p:grpSp>
      <p:sp>
        <p:nvSpPr>
          <p:cNvPr name="Freeform 15" id="15"/>
          <p:cNvSpPr/>
          <p:nvPr/>
        </p:nvSpPr>
        <p:spPr>
          <a:xfrm flipH="false" flipV="false" rot="0">
            <a:off x="13893024" y="-266349"/>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6" id="16"/>
          <p:cNvGrpSpPr/>
          <p:nvPr/>
        </p:nvGrpSpPr>
        <p:grpSpPr>
          <a:xfrm rot="0">
            <a:off x="14754940" y="550247"/>
            <a:ext cx="1421058" cy="606553"/>
            <a:chOff x="0" y="0"/>
            <a:chExt cx="1894744" cy="808737"/>
          </a:xfrm>
        </p:grpSpPr>
        <p:sp>
          <p:nvSpPr>
            <p:cNvPr name="Freeform 17" id="17"/>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0"/>
              <a:stretch>
                <a:fillRect l="-944" t="0" r="-946" b="0"/>
              </a:stretch>
            </a:blipFill>
          </p:spPr>
        </p:sp>
      </p:grpSp>
      <p:grpSp>
        <p:nvGrpSpPr>
          <p:cNvPr name="Group 18" id="18"/>
          <p:cNvGrpSpPr/>
          <p:nvPr/>
        </p:nvGrpSpPr>
        <p:grpSpPr>
          <a:xfrm rot="0">
            <a:off x="16414588" y="510092"/>
            <a:ext cx="678920" cy="694317"/>
            <a:chOff x="0" y="0"/>
            <a:chExt cx="905227" cy="925756"/>
          </a:xfrm>
        </p:grpSpPr>
        <p:sp>
          <p:nvSpPr>
            <p:cNvPr name="Freeform 19" id="19"/>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1"/>
              <a:stretch>
                <a:fillRect l="-1133" t="0" r="-1130" b="-5"/>
              </a:stretch>
            </a:blipFill>
          </p:spPr>
        </p:sp>
      </p:grpSp>
      <p:grpSp>
        <p:nvGrpSpPr>
          <p:cNvPr name="Group 20" id="20"/>
          <p:cNvGrpSpPr/>
          <p:nvPr/>
        </p:nvGrpSpPr>
        <p:grpSpPr>
          <a:xfrm rot="0">
            <a:off x="17332099" y="469937"/>
            <a:ext cx="819282" cy="767174"/>
            <a:chOff x="0" y="0"/>
            <a:chExt cx="1092376" cy="1022899"/>
          </a:xfrm>
        </p:grpSpPr>
        <p:sp>
          <p:nvSpPr>
            <p:cNvPr name="Freeform 21" id="21"/>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2"/>
              <a:stretch>
                <a:fillRect l="-14902" t="0" r="-14907" b="-4"/>
              </a:stretch>
            </a:blipFill>
          </p:spPr>
        </p:sp>
      </p:grpSp>
      <p:grpSp>
        <p:nvGrpSpPr>
          <p:cNvPr name="Group 22" id="22"/>
          <p:cNvGrpSpPr/>
          <p:nvPr/>
        </p:nvGrpSpPr>
        <p:grpSpPr>
          <a:xfrm rot="0">
            <a:off x="6338132" y="2311021"/>
            <a:ext cx="11403608" cy="1809369"/>
            <a:chOff x="0" y="0"/>
            <a:chExt cx="3003419" cy="476542"/>
          </a:xfrm>
        </p:grpSpPr>
        <p:sp>
          <p:nvSpPr>
            <p:cNvPr name="Freeform 23" id="23"/>
            <p:cNvSpPr/>
            <p:nvPr/>
          </p:nvSpPr>
          <p:spPr>
            <a:xfrm flipH="false" flipV="false" rot="0">
              <a:off x="0" y="0"/>
              <a:ext cx="3003419" cy="476542"/>
            </a:xfrm>
            <a:custGeom>
              <a:avLst/>
              <a:gdLst/>
              <a:ahLst/>
              <a:cxnLst/>
              <a:rect r="r" b="b" t="t" l="l"/>
              <a:pathLst>
                <a:path h="476542" w="3003419">
                  <a:moveTo>
                    <a:pt x="10862" y="0"/>
                  </a:moveTo>
                  <a:lnTo>
                    <a:pt x="2992557" y="0"/>
                  </a:lnTo>
                  <a:cubicBezTo>
                    <a:pt x="2995438" y="0"/>
                    <a:pt x="2998201" y="1144"/>
                    <a:pt x="3000238" y="3182"/>
                  </a:cubicBezTo>
                  <a:cubicBezTo>
                    <a:pt x="3002275" y="5219"/>
                    <a:pt x="3003419" y="7982"/>
                    <a:pt x="3003419" y="10862"/>
                  </a:cubicBezTo>
                  <a:lnTo>
                    <a:pt x="3003419" y="465679"/>
                  </a:lnTo>
                  <a:cubicBezTo>
                    <a:pt x="3003419" y="471678"/>
                    <a:pt x="2998556" y="476542"/>
                    <a:pt x="2992557" y="476542"/>
                  </a:cubicBezTo>
                  <a:lnTo>
                    <a:pt x="10862" y="476542"/>
                  </a:lnTo>
                  <a:cubicBezTo>
                    <a:pt x="4863" y="476542"/>
                    <a:pt x="0" y="471678"/>
                    <a:pt x="0" y="465679"/>
                  </a:cubicBezTo>
                  <a:lnTo>
                    <a:pt x="0" y="10862"/>
                  </a:lnTo>
                  <a:cubicBezTo>
                    <a:pt x="0" y="7982"/>
                    <a:pt x="1144" y="5219"/>
                    <a:pt x="3182" y="3182"/>
                  </a:cubicBezTo>
                  <a:cubicBezTo>
                    <a:pt x="5219" y="1144"/>
                    <a:pt x="7982" y="0"/>
                    <a:pt x="10862" y="0"/>
                  </a:cubicBezTo>
                  <a:close/>
                </a:path>
              </a:pathLst>
            </a:custGeom>
            <a:solidFill>
              <a:srgbClr val="A6A6A6"/>
            </a:solidFill>
          </p:spPr>
        </p:sp>
        <p:sp>
          <p:nvSpPr>
            <p:cNvPr name="TextBox 24" id="24"/>
            <p:cNvSpPr txBox="true"/>
            <p:nvPr/>
          </p:nvSpPr>
          <p:spPr>
            <a:xfrm>
              <a:off x="0" y="-57150"/>
              <a:ext cx="3003419" cy="533692"/>
            </a:xfrm>
            <a:prstGeom prst="rect">
              <a:avLst/>
            </a:prstGeom>
          </p:spPr>
          <p:txBody>
            <a:bodyPr anchor="ctr" rtlCol="false" tIns="50800" lIns="50800" bIns="50800" rIns="50800"/>
            <a:lstStyle/>
            <a:p>
              <a:pPr algn="ctr">
                <a:lnSpc>
                  <a:spcPts val="3498"/>
                </a:lnSpc>
              </a:pPr>
            </a:p>
          </p:txBody>
        </p:sp>
      </p:grpSp>
      <p:grpSp>
        <p:nvGrpSpPr>
          <p:cNvPr name="Group 25" id="25"/>
          <p:cNvGrpSpPr/>
          <p:nvPr/>
        </p:nvGrpSpPr>
        <p:grpSpPr>
          <a:xfrm rot="0">
            <a:off x="6342014" y="4310890"/>
            <a:ext cx="11399726" cy="1815459"/>
            <a:chOff x="0" y="0"/>
            <a:chExt cx="3002397" cy="478146"/>
          </a:xfrm>
        </p:grpSpPr>
        <p:sp>
          <p:nvSpPr>
            <p:cNvPr name="Freeform 26" id="26"/>
            <p:cNvSpPr/>
            <p:nvPr/>
          </p:nvSpPr>
          <p:spPr>
            <a:xfrm flipH="false" flipV="false" rot="0">
              <a:off x="0" y="0"/>
              <a:ext cx="3002397" cy="478146"/>
            </a:xfrm>
            <a:custGeom>
              <a:avLst/>
              <a:gdLst/>
              <a:ahLst/>
              <a:cxnLst/>
              <a:rect r="r" b="b" t="t" l="l"/>
              <a:pathLst>
                <a:path h="478146" w="3002397">
                  <a:moveTo>
                    <a:pt x="10866" y="0"/>
                  </a:moveTo>
                  <a:lnTo>
                    <a:pt x="2991531" y="0"/>
                  </a:lnTo>
                  <a:cubicBezTo>
                    <a:pt x="2994413" y="0"/>
                    <a:pt x="2997177" y="1145"/>
                    <a:pt x="2999214" y="3183"/>
                  </a:cubicBezTo>
                  <a:cubicBezTo>
                    <a:pt x="3001252" y="5220"/>
                    <a:pt x="3002397" y="7984"/>
                    <a:pt x="3002397" y="10866"/>
                  </a:cubicBezTo>
                  <a:lnTo>
                    <a:pt x="3002397" y="467279"/>
                  </a:lnTo>
                  <a:cubicBezTo>
                    <a:pt x="3002397" y="470161"/>
                    <a:pt x="3001252" y="472925"/>
                    <a:pt x="2999214" y="474963"/>
                  </a:cubicBezTo>
                  <a:cubicBezTo>
                    <a:pt x="2997177" y="477001"/>
                    <a:pt x="2994413" y="478146"/>
                    <a:pt x="2991531" y="478146"/>
                  </a:cubicBezTo>
                  <a:lnTo>
                    <a:pt x="10866" y="478146"/>
                  </a:lnTo>
                  <a:cubicBezTo>
                    <a:pt x="7984" y="478146"/>
                    <a:pt x="5220" y="477001"/>
                    <a:pt x="3183" y="474963"/>
                  </a:cubicBezTo>
                  <a:cubicBezTo>
                    <a:pt x="1145" y="472925"/>
                    <a:pt x="0" y="470161"/>
                    <a:pt x="0" y="467279"/>
                  </a:cubicBezTo>
                  <a:lnTo>
                    <a:pt x="0" y="10866"/>
                  </a:lnTo>
                  <a:cubicBezTo>
                    <a:pt x="0" y="7984"/>
                    <a:pt x="1145" y="5220"/>
                    <a:pt x="3183" y="3183"/>
                  </a:cubicBezTo>
                  <a:cubicBezTo>
                    <a:pt x="5220" y="1145"/>
                    <a:pt x="7984" y="0"/>
                    <a:pt x="10866" y="0"/>
                  </a:cubicBezTo>
                  <a:close/>
                </a:path>
              </a:pathLst>
            </a:custGeom>
            <a:solidFill>
              <a:srgbClr val="A6A6A6"/>
            </a:solidFill>
          </p:spPr>
        </p:sp>
        <p:sp>
          <p:nvSpPr>
            <p:cNvPr name="TextBox 27" id="27"/>
            <p:cNvSpPr txBox="true"/>
            <p:nvPr/>
          </p:nvSpPr>
          <p:spPr>
            <a:xfrm>
              <a:off x="0" y="-57150"/>
              <a:ext cx="3002397" cy="535296"/>
            </a:xfrm>
            <a:prstGeom prst="rect">
              <a:avLst/>
            </a:prstGeom>
          </p:spPr>
          <p:txBody>
            <a:bodyPr anchor="ctr" rtlCol="false" tIns="50800" lIns="50800" bIns="50800" rIns="50800"/>
            <a:lstStyle/>
            <a:p>
              <a:pPr algn="ctr">
                <a:lnSpc>
                  <a:spcPts val="3498"/>
                </a:lnSpc>
              </a:pPr>
            </a:p>
          </p:txBody>
        </p:sp>
      </p:grpSp>
      <p:sp>
        <p:nvSpPr>
          <p:cNvPr name="TextBox 28" id="28"/>
          <p:cNvSpPr txBox="true"/>
          <p:nvPr/>
        </p:nvSpPr>
        <p:spPr>
          <a:xfrm rot="0">
            <a:off x="5792274" y="1143000"/>
            <a:ext cx="7090333" cy="869925"/>
          </a:xfrm>
          <a:prstGeom prst="rect">
            <a:avLst/>
          </a:prstGeom>
        </p:spPr>
        <p:txBody>
          <a:bodyPr anchor="t" rtlCol="false" tIns="0" lIns="0" bIns="0" rIns="0">
            <a:spAutoFit/>
          </a:bodyPr>
          <a:lstStyle/>
          <a:p>
            <a:pPr algn="l">
              <a:lnSpc>
                <a:spcPts val="6498"/>
              </a:lnSpc>
            </a:pPr>
            <a:r>
              <a:rPr lang="en-US" sz="6498">
                <a:solidFill>
                  <a:srgbClr val="022135"/>
                </a:solidFill>
                <a:latin typeface="Eastman Condensed Bold"/>
                <a:ea typeface="Eastman Condensed Bold"/>
                <a:cs typeface="Eastman Condensed Bold"/>
                <a:sym typeface="Eastman Condensed Bold"/>
              </a:rPr>
              <a:t>KATEGORI IOT</a:t>
            </a:r>
          </a:p>
        </p:txBody>
      </p:sp>
      <p:sp>
        <p:nvSpPr>
          <p:cNvPr name="TextBox 29" id="29"/>
          <p:cNvSpPr txBox="true"/>
          <p:nvPr/>
        </p:nvSpPr>
        <p:spPr>
          <a:xfrm rot="0">
            <a:off x="6509314" y="4482060"/>
            <a:ext cx="10786385" cy="1562075"/>
          </a:xfrm>
          <a:prstGeom prst="rect">
            <a:avLst/>
          </a:prstGeom>
        </p:spPr>
        <p:txBody>
          <a:bodyPr anchor="t" rtlCol="false" tIns="0" lIns="0" bIns="0" rIns="0">
            <a:spAutoFit/>
          </a:bodyPr>
          <a:lstStyle/>
          <a:p>
            <a:pPr algn="just">
              <a:lnSpc>
                <a:spcPts val="4198"/>
              </a:lnSpc>
            </a:pPr>
            <a:r>
              <a:rPr lang="en-US" sz="2999">
                <a:solidFill>
                  <a:srgbClr val="022135"/>
                </a:solidFill>
                <a:latin typeface="Cloud Bold"/>
                <a:ea typeface="Cloud Bold"/>
                <a:cs typeface="Cloud Bold"/>
                <a:sym typeface="Cloud Bold"/>
              </a:rPr>
              <a:t>Industrial Internet of Things (IIoT) : </a:t>
            </a:r>
            <a:r>
              <a:rPr lang="en-US" sz="2999">
                <a:solidFill>
                  <a:srgbClr val="022135"/>
                </a:solidFill>
                <a:latin typeface="Cloud"/>
                <a:ea typeface="Cloud"/>
                <a:cs typeface="Cloud"/>
                <a:sym typeface="Cloud"/>
              </a:rPr>
              <a:t>Penggunaan teknologi IoT dalam konteks industri untuk meningkatkan efisiensi operasional, produktivitas, dan keselamatan</a:t>
            </a:r>
          </a:p>
        </p:txBody>
      </p:sp>
      <p:sp>
        <p:nvSpPr>
          <p:cNvPr name="TextBox 30" id="30"/>
          <p:cNvSpPr txBox="true"/>
          <p:nvPr/>
        </p:nvSpPr>
        <p:spPr>
          <a:xfrm rot="0">
            <a:off x="6582114" y="2449855"/>
            <a:ext cx="10713586" cy="1562075"/>
          </a:xfrm>
          <a:prstGeom prst="rect">
            <a:avLst/>
          </a:prstGeom>
        </p:spPr>
        <p:txBody>
          <a:bodyPr anchor="t" rtlCol="false" tIns="0" lIns="0" bIns="0" rIns="0">
            <a:spAutoFit/>
          </a:bodyPr>
          <a:lstStyle/>
          <a:p>
            <a:pPr algn="just">
              <a:lnSpc>
                <a:spcPts val="4199"/>
              </a:lnSpc>
            </a:pPr>
            <a:r>
              <a:rPr lang="en-US" sz="2999">
                <a:solidFill>
                  <a:srgbClr val="022135"/>
                </a:solidFill>
                <a:latin typeface="Public Sans Bold"/>
                <a:ea typeface="Public Sans Bold"/>
                <a:cs typeface="Public Sans Bold"/>
                <a:sym typeface="Public Sans Bold"/>
              </a:rPr>
              <a:t>Consumer IoT (CIoT) :</a:t>
            </a:r>
            <a:r>
              <a:rPr lang="en-US" sz="2999">
                <a:solidFill>
                  <a:srgbClr val="022135"/>
                </a:solidFill>
                <a:latin typeface="Public Sans"/>
                <a:ea typeface="Public Sans"/>
                <a:cs typeface="Public Sans"/>
                <a:sym typeface="Public Sans"/>
              </a:rPr>
              <a:t> </a:t>
            </a:r>
            <a:r>
              <a:rPr lang="en-US" sz="2999">
                <a:solidFill>
                  <a:srgbClr val="022135"/>
                </a:solidFill>
                <a:latin typeface="Public Sans"/>
                <a:ea typeface="Public Sans"/>
                <a:cs typeface="Public Sans"/>
                <a:sym typeface="Public Sans"/>
              </a:rPr>
              <a:t>Perangkat dan aplikasi IoT yang dirancang untuk digunakan oleh konsumen individu dalam kehidupan sehari-hari.</a:t>
            </a:r>
          </a:p>
        </p:txBody>
      </p:sp>
      <p:grpSp>
        <p:nvGrpSpPr>
          <p:cNvPr name="Group 31" id="31"/>
          <p:cNvGrpSpPr/>
          <p:nvPr/>
        </p:nvGrpSpPr>
        <p:grpSpPr>
          <a:xfrm rot="0">
            <a:off x="6342014" y="6316848"/>
            <a:ext cx="11399726" cy="1815459"/>
            <a:chOff x="0" y="0"/>
            <a:chExt cx="3002397" cy="478146"/>
          </a:xfrm>
        </p:grpSpPr>
        <p:sp>
          <p:nvSpPr>
            <p:cNvPr name="Freeform 32" id="32"/>
            <p:cNvSpPr/>
            <p:nvPr/>
          </p:nvSpPr>
          <p:spPr>
            <a:xfrm flipH="false" flipV="false" rot="0">
              <a:off x="0" y="0"/>
              <a:ext cx="3002397" cy="478146"/>
            </a:xfrm>
            <a:custGeom>
              <a:avLst/>
              <a:gdLst/>
              <a:ahLst/>
              <a:cxnLst/>
              <a:rect r="r" b="b" t="t" l="l"/>
              <a:pathLst>
                <a:path h="478146" w="3002397">
                  <a:moveTo>
                    <a:pt x="10866" y="0"/>
                  </a:moveTo>
                  <a:lnTo>
                    <a:pt x="2991531" y="0"/>
                  </a:lnTo>
                  <a:cubicBezTo>
                    <a:pt x="2994413" y="0"/>
                    <a:pt x="2997177" y="1145"/>
                    <a:pt x="2999214" y="3183"/>
                  </a:cubicBezTo>
                  <a:cubicBezTo>
                    <a:pt x="3001252" y="5220"/>
                    <a:pt x="3002397" y="7984"/>
                    <a:pt x="3002397" y="10866"/>
                  </a:cubicBezTo>
                  <a:lnTo>
                    <a:pt x="3002397" y="467279"/>
                  </a:lnTo>
                  <a:cubicBezTo>
                    <a:pt x="3002397" y="470161"/>
                    <a:pt x="3001252" y="472925"/>
                    <a:pt x="2999214" y="474963"/>
                  </a:cubicBezTo>
                  <a:cubicBezTo>
                    <a:pt x="2997177" y="477001"/>
                    <a:pt x="2994413" y="478146"/>
                    <a:pt x="2991531" y="478146"/>
                  </a:cubicBezTo>
                  <a:lnTo>
                    <a:pt x="10866" y="478146"/>
                  </a:lnTo>
                  <a:cubicBezTo>
                    <a:pt x="7984" y="478146"/>
                    <a:pt x="5220" y="477001"/>
                    <a:pt x="3183" y="474963"/>
                  </a:cubicBezTo>
                  <a:cubicBezTo>
                    <a:pt x="1145" y="472925"/>
                    <a:pt x="0" y="470161"/>
                    <a:pt x="0" y="467279"/>
                  </a:cubicBezTo>
                  <a:lnTo>
                    <a:pt x="0" y="10866"/>
                  </a:lnTo>
                  <a:cubicBezTo>
                    <a:pt x="0" y="7984"/>
                    <a:pt x="1145" y="5220"/>
                    <a:pt x="3183" y="3183"/>
                  </a:cubicBezTo>
                  <a:cubicBezTo>
                    <a:pt x="5220" y="1145"/>
                    <a:pt x="7984" y="0"/>
                    <a:pt x="10866" y="0"/>
                  </a:cubicBezTo>
                  <a:close/>
                </a:path>
              </a:pathLst>
            </a:custGeom>
            <a:solidFill>
              <a:srgbClr val="A6A6A6"/>
            </a:solidFill>
          </p:spPr>
        </p:sp>
        <p:sp>
          <p:nvSpPr>
            <p:cNvPr name="TextBox 33" id="33"/>
            <p:cNvSpPr txBox="true"/>
            <p:nvPr/>
          </p:nvSpPr>
          <p:spPr>
            <a:xfrm>
              <a:off x="0" y="-57150"/>
              <a:ext cx="3002397" cy="535296"/>
            </a:xfrm>
            <a:prstGeom prst="rect">
              <a:avLst/>
            </a:prstGeom>
          </p:spPr>
          <p:txBody>
            <a:bodyPr anchor="ctr" rtlCol="false" tIns="50800" lIns="50800" bIns="50800" rIns="50800"/>
            <a:lstStyle/>
            <a:p>
              <a:pPr algn="ctr">
                <a:lnSpc>
                  <a:spcPts val="3498"/>
                </a:lnSpc>
              </a:pPr>
            </a:p>
          </p:txBody>
        </p:sp>
      </p:grpSp>
      <p:sp>
        <p:nvSpPr>
          <p:cNvPr name="TextBox 34" id="34"/>
          <p:cNvSpPr txBox="true"/>
          <p:nvPr/>
        </p:nvSpPr>
        <p:spPr>
          <a:xfrm rot="0">
            <a:off x="6582114" y="6459723"/>
            <a:ext cx="10786385" cy="1562075"/>
          </a:xfrm>
          <a:prstGeom prst="rect">
            <a:avLst/>
          </a:prstGeom>
        </p:spPr>
        <p:txBody>
          <a:bodyPr anchor="t" rtlCol="false" tIns="0" lIns="0" bIns="0" rIns="0">
            <a:spAutoFit/>
          </a:bodyPr>
          <a:lstStyle/>
          <a:p>
            <a:pPr algn="just">
              <a:lnSpc>
                <a:spcPts val="4198"/>
              </a:lnSpc>
            </a:pPr>
            <a:r>
              <a:rPr lang="en-US" sz="2999">
                <a:solidFill>
                  <a:srgbClr val="022135"/>
                </a:solidFill>
                <a:latin typeface="Cloud Bold"/>
                <a:ea typeface="Cloud Bold"/>
                <a:cs typeface="Cloud Bold"/>
                <a:sym typeface="Cloud Bold"/>
              </a:rPr>
              <a:t>Internet of Medical Things (IoMT) : </a:t>
            </a:r>
            <a:r>
              <a:rPr lang="en-US" sz="2999">
                <a:solidFill>
                  <a:srgbClr val="022135"/>
                </a:solidFill>
                <a:latin typeface="Cloud"/>
                <a:ea typeface="Cloud"/>
                <a:cs typeface="Cloud"/>
                <a:sym typeface="Cloud"/>
              </a:rPr>
              <a:t>J</a:t>
            </a:r>
            <a:r>
              <a:rPr lang="en-US" sz="2999">
                <a:solidFill>
                  <a:srgbClr val="022135"/>
                </a:solidFill>
                <a:latin typeface="Cloud"/>
                <a:ea typeface="Cloud"/>
                <a:cs typeface="Cloud"/>
                <a:sym typeface="Cloud"/>
              </a:rPr>
              <a:t>aringan perangkat medis yang terhubung, aplikasi, dan sistem yang dapat mengumpulkan, memantau, dan mengirim data melalui internet</a:t>
            </a:r>
          </a:p>
        </p:txBody>
      </p:sp>
      <p:grpSp>
        <p:nvGrpSpPr>
          <p:cNvPr name="Group 35" id="35"/>
          <p:cNvGrpSpPr/>
          <p:nvPr/>
        </p:nvGrpSpPr>
        <p:grpSpPr>
          <a:xfrm rot="0">
            <a:off x="6342014" y="8322807"/>
            <a:ext cx="11399726" cy="1815459"/>
            <a:chOff x="0" y="0"/>
            <a:chExt cx="3002397" cy="478146"/>
          </a:xfrm>
        </p:grpSpPr>
        <p:sp>
          <p:nvSpPr>
            <p:cNvPr name="Freeform 36" id="36"/>
            <p:cNvSpPr/>
            <p:nvPr/>
          </p:nvSpPr>
          <p:spPr>
            <a:xfrm flipH="false" flipV="false" rot="0">
              <a:off x="0" y="0"/>
              <a:ext cx="3002397" cy="478146"/>
            </a:xfrm>
            <a:custGeom>
              <a:avLst/>
              <a:gdLst/>
              <a:ahLst/>
              <a:cxnLst/>
              <a:rect r="r" b="b" t="t" l="l"/>
              <a:pathLst>
                <a:path h="478146" w="3002397">
                  <a:moveTo>
                    <a:pt x="10866" y="0"/>
                  </a:moveTo>
                  <a:lnTo>
                    <a:pt x="2991531" y="0"/>
                  </a:lnTo>
                  <a:cubicBezTo>
                    <a:pt x="2994413" y="0"/>
                    <a:pt x="2997177" y="1145"/>
                    <a:pt x="2999214" y="3183"/>
                  </a:cubicBezTo>
                  <a:cubicBezTo>
                    <a:pt x="3001252" y="5220"/>
                    <a:pt x="3002397" y="7984"/>
                    <a:pt x="3002397" y="10866"/>
                  </a:cubicBezTo>
                  <a:lnTo>
                    <a:pt x="3002397" y="467279"/>
                  </a:lnTo>
                  <a:cubicBezTo>
                    <a:pt x="3002397" y="470161"/>
                    <a:pt x="3001252" y="472925"/>
                    <a:pt x="2999214" y="474963"/>
                  </a:cubicBezTo>
                  <a:cubicBezTo>
                    <a:pt x="2997177" y="477001"/>
                    <a:pt x="2994413" y="478146"/>
                    <a:pt x="2991531" y="478146"/>
                  </a:cubicBezTo>
                  <a:lnTo>
                    <a:pt x="10866" y="478146"/>
                  </a:lnTo>
                  <a:cubicBezTo>
                    <a:pt x="7984" y="478146"/>
                    <a:pt x="5220" y="477001"/>
                    <a:pt x="3183" y="474963"/>
                  </a:cubicBezTo>
                  <a:cubicBezTo>
                    <a:pt x="1145" y="472925"/>
                    <a:pt x="0" y="470161"/>
                    <a:pt x="0" y="467279"/>
                  </a:cubicBezTo>
                  <a:lnTo>
                    <a:pt x="0" y="10866"/>
                  </a:lnTo>
                  <a:cubicBezTo>
                    <a:pt x="0" y="7984"/>
                    <a:pt x="1145" y="5220"/>
                    <a:pt x="3183" y="3183"/>
                  </a:cubicBezTo>
                  <a:cubicBezTo>
                    <a:pt x="5220" y="1145"/>
                    <a:pt x="7984" y="0"/>
                    <a:pt x="10866" y="0"/>
                  </a:cubicBezTo>
                  <a:close/>
                </a:path>
              </a:pathLst>
            </a:custGeom>
            <a:solidFill>
              <a:srgbClr val="A6A6A6"/>
            </a:solidFill>
          </p:spPr>
        </p:sp>
        <p:sp>
          <p:nvSpPr>
            <p:cNvPr name="TextBox 37" id="37"/>
            <p:cNvSpPr txBox="true"/>
            <p:nvPr/>
          </p:nvSpPr>
          <p:spPr>
            <a:xfrm>
              <a:off x="0" y="-57150"/>
              <a:ext cx="3002397" cy="535296"/>
            </a:xfrm>
            <a:prstGeom prst="rect">
              <a:avLst/>
            </a:prstGeom>
          </p:spPr>
          <p:txBody>
            <a:bodyPr anchor="ctr" rtlCol="false" tIns="50800" lIns="50800" bIns="50800" rIns="50800"/>
            <a:lstStyle/>
            <a:p>
              <a:pPr algn="ctr">
                <a:lnSpc>
                  <a:spcPts val="3498"/>
                </a:lnSpc>
              </a:pPr>
            </a:p>
          </p:txBody>
        </p:sp>
      </p:grpSp>
      <p:sp>
        <p:nvSpPr>
          <p:cNvPr name="TextBox 38" id="38"/>
          <p:cNvSpPr txBox="true"/>
          <p:nvPr/>
        </p:nvSpPr>
        <p:spPr>
          <a:xfrm rot="0">
            <a:off x="6582114" y="8360907"/>
            <a:ext cx="10786385" cy="1562075"/>
          </a:xfrm>
          <a:prstGeom prst="rect">
            <a:avLst/>
          </a:prstGeom>
        </p:spPr>
        <p:txBody>
          <a:bodyPr anchor="t" rtlCol="false" tIns="0" lIns="0" bIns="0" rIns="0">
            <a:spAutoFit/>
          </a:bodyPr>
          <a:lstStyle/>
          <a:p>
            <a:pPr algn="just">
              <a:lnSpc>
                <a:spcPts val="4198"/>
              </a:lnSpc>
            </a:pPr>
            <a:r>
              <a:rPr lang="en-US" sz="2999">
                <a:solidFill>
                  <a:srgbClr val="022135"/>
                </a:solidFill>
                <a:latin typeface="Cloud Bold"/>
                <a:ea typeface="Cloud Bold"/>
                <a:cs typeface="Cloud Bold"/>
                <a:sym typeface="Cloud Bold"/>
              </a:rPr>
              <a:t>Smart Cities : </a:t>
            </a:r>
            <a:r>
              <a:rPr lang="en-US" sz="2999">
                <a:solidFill>
                  <a:srgbClr val="022135"/>
                </a:solidFill>
                <a:latin typeface="Cloud"/>
                <a:ea typeface="Cloud"/>
                <a:cs typeface="Cloud"/>
                <a:sym typeface="Cloud"/>
              </a:rPr>
              <a:t>Konsep yang memanfaatkan teknologi IoT untuk mengelola dan meningkatkan berbagai aspek kehidupan kota, termasuk transportasi,  layanan publik, dan infrastruktur.</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025445" y="-712835"/>
            <a:ext cx="5155920" cy="2857239"/>
            <a:chOff x="0" y="0"/>
            <a:chExt cx="6874560" cy="3809652"/>
          </a:xfrm>
        </p:grpSpPr>
        <p:sp>
          <p:nvSpPr>
            <p:cNvPr name="Freeform 5" id="5"/>
            <p:cNvSpPr/>
            <p:nvPr/>
          </p:nvSpPr>
          <p:spPr>
            <a:xfrm flipH="true" flipV="true" rot="0">
              <a:off x="0" y="0"/>
              <a:ext cx="6874510" cy="3809619"/>
            </a:xfrm>
            <a:custGeom>
              <a:avLst/>
              <a:gdLst/>
              <a:ahLst/>
              <a:cxnLst/>
              <a:rect r="r" b="b" t="t" l="l"/>
              <a:pathLst>
                <a:path h="3809619" w="6874510">
                  <a:moveTo>
                    <a:pt x="6874510" y="3809619"/>
                  </a:moveTo>
                  <a:lnTo>
                    <a:pt x="0" y="3809619"/>
                  </a:lnTo>
                  <a:lnTo>
                    <a:pt x="0" y="0"/>
                  </a:lnTo>
                  <a:lnTo>
                    <a:pt x="6874510" y="0"/>
                  </a:lnTo>
                  <a:lnTo>
                    <a:pt x="6874510" y="3809619"/>
                  </a:lnTo>
                  <a:close/>
                </a:path>
              </a:pathLst>
            </a:custGeom>
            <a:blipFill>
              <a:blip r:embed="rId3"/>
              <a:stretch>
                <a:fillRect l="0" t="-106" r="0" b="-107"/>
              </a:stretch>
            </a:blipFill>
          </p:spPr>
        </p:sp>
      </p:grpSp>
      <p:grpSp>
        <p:nvGrpSpPr>
          <p:cNvPr name="Group 6" id="6"/>
          <p:cNvGrpSpPr/>
          <p:nvPr/>
        </p:nvGrpSpPr>
        <p:grpSpPr>
          <a:xfrm rot="0">
            <a:off x="14563628" y="8229600"/>
            <a:ext cx="4908884" cy="4114800"/>
            <a:chOff x="0" y="0"/>
            <a:chExt cx="6545179" cy="5486400"/>
          </a:xfrm>
        </p:grpSpPr>
        <p:sp>
          <p:nvSpPr>
            <p:cNvPr name="Freeform 7" id="7"/>
            <p:cNvSpPr/>
            <p:nvPr/>
          </p:nvSpPr>
          <p:spPr>
            <a:xfrm flipH="false" flipV="false" rot="0">
              <a:off x="0" y="0"/>
              <a:ext cx="6545199" cy="5486400"/>
            </a:xfrm>
            <a:custGeom>
              <a:avLst/>
              <a:gdLst/>
              <a:ahLst/>
              <a:cxnLst/>
              <a:rect r="r" b="b" t="t" l="l"/>
              <a:pathLst>
                <a:path h="5486400" w="6545199">
                  <a:moveTo>
                    <a:pt x="0" y="0"/>
                  </a:moveTo>
                  <a:lnTo>
                    <a:pt x="6545199" y="0"/>
                  </a:lnTo>
                  <a:lnTo>
                    <a:pt x="6545199" y="5486400"/>
                  </a:lnTo>
                  <a:lnTo>
                    <a:pt x="0" y="5486400"/>
                  </a:lnTo>
                  <a:lnTo>
                    <a:pt x="0" y="0"/>
                  </a:lnTo>
                  <a:close/>
                </a:path>
              </a:pathLst>
            </a:custGeom>
            <a:blipFill>
              <a:blip r:embed="rId4"/>
              <a:stretch>
                <a:fillRect l="0" t="-54" r="0" b="-54"/>
              </a:stretch>
            </a:blipFill>
          </p:spPr>
        </p:sp>
      </p:grpSp>
      <p:grpSp>
        <p:nvGrpSpPr>
          <p:cNvPr name="Group 8" id="8"/>
          <p:cNvGrpSpPr/>
          <p:nvPr/>
        </p:nvGrpSpPr>
        <p:grpSpPr>
          <a:xfrm rot="0">
            <a:off x="1552515" y="8964758"/>
            <a:ext cx="3561608" cy="3643588"/>
            <a:chOff x="0" y="0"/>
            <a:chExt cx="4748811" cy="4858117"/>
          </a:xfrm>
        </p:grpSpPr>
        <p:sp>
          <p:nvSpPr>
            <p:cNvPr name="Freeform 9" id="9"/>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
        <p:nvSpPr>
          <p:cNvPr name="Freeform 10" id="10"/>
          <p:cNvSpPr/>
          <p:nvPr/>
        </p:nvSpPr>
        <p:spPr>
          <a:xfrm flipH="false" flipV="false" rot="0">
            <a:off x="1552434" y="1744447"/>
            <a:ext cx="6798106" cy="6798106"/>
          </a:xfrm>
          <a:custGeom>
            <a:avLst/>
            <a:gdLst/>
            <a:ahLst/>
            <a:cxnLst/>
            <a:rect r="r" b="b" t="t" l="l"/>
            <a:pathLst>
              <a:path h="6798106" w="6798106">
                <a:moveTo>
                  <a:pt x="0" y="0"/>
                </a:moveTo>
                <a:lnTo>
                  <a:pt x="6798106" y="0"/>
                </a:lnTo>
                <a:lnTo>
                  <a:pt x="6798106" y="6798106"/>
                </a:lnTo>
                <a:lnTo>
                  <a:pt x="0" y="67981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5662825" y="1483089"/>
            <a:ext cx="11072740" cy="7182688"/>
          </a:xfrm>
          <a:custGeom>
            <a:avLst/>
            <a:gdLst/>
            <a:ahLst/>
            <a:cxnLst/>
            <a:rect r="r" b="b" t="t" l="l"/>
            <a:pathLst>
              <a:path h="7182688" w="11072740">
                <a:moveTo>
                  <a:pt x="0" y="0"/>
                </a:moveTo>
                <a:lnTo>
                  <a:pt x="11072740" y="0"/>
                </a:lnTo>
                <a:lnTo>
                  <a:pt x="11072740" y="7182689"/>
                </a:lnTo>
                <a:lnTo>
                  <a:pt x="0" y="71826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2" id="12"/>
          <p:cNvGrpSpPr/>
          <p:nvPr/>
        </p:nvGrpSpPr>
        <p:grpSpPr>
          <a:xfrm rot="0">
            <a:off x="1876891" y="1821794"/>
            <a:ext cx="6149192" cy="6149167"/>
            <a:chOff x="0" y="0"/>
            <a:chExt cx="7893772" cy="7893740"/>
          </a:xfrm>
        </p:grpSpPr>
        <p:sp>
          <p:nvSpPr>
            <p:cNvPr name="Freeform 13" id="13"/>
            <p:cNvSpPr/>
            <p:nvPr/>
          </p:nvSpPr>
          <p:spPr>
            <a:xfrm flipH="false" flipV="false" rot="0">
              <a:off x="0" y="0"/>
              <a:ext cx="7893812" cy="7893685"/>
            </a:xfrm>
            <a:custGeom>
              <a:avLst/>
              <a:gdLst/>
              <a:ahLst/>
              <a:cxnLst/>
              <a:rect r="r" b="b" t="t" l="l"/>
              <a:pathLst>
                <a:path h="7893685" w="7893812">
                  <a:moveTo>
                    <a:pt x="7893812" y="3946906"/>
                  </a:moveTo>
                  <a:cubicBezTo>
                    <a:pt x="7893812" y="6126607"/>
                    <a:pt x="6126734" y="7893685"/>
                    <a:pt x="3946906" y="7893685"/>
                  </a:cubicBezTo>
                  <a:cubicBezTo>
                    <a:pt x="1767078" y="7893685"/>
                    <a:pt x="0" y="6126607"/>
                    <a:pt x="0" y="3946906"/>
                  </a:cubicBezTo>
                  <a:cubicBezTo>
                    <a:pt x="0" y="1767205"/>
                    <a:pt x="1767078" y="0"/>
                    <a:pt x="3946906" y="0"/>
                  </a:cubicBezTo>
                  <a:cubicBezTo>
                    <a:pt x="6126734" y="0"/>
                    <a:pt x="7893812" y="1767078"/>
                    <a:pt x="7893812" y="3946906"/>
                  </a:cubicBezTo>
                  <a:close/>
                </a:path>
              </a:pathLst>
            </a:custGeom>
            <a:blipFill>
              <a:blip r:embed="rId10"/>
              <a:stretch>
                <a:fillRect l="-25328" t="0" r="-25328" b="0"/>
              </a:stretch>
            </a:blipFill>
          </p:spPr>
        </p:sp>
      </p:grpSp>
      <p:grpSp>
        <p:nvGrpSpPr>
          <p:cNvPr name="Group 14" id="14"/>
          <p:cNvGrpSpPr/>
          <p:nvPr/>
        </p:nvGrpSpPr>
        <p:grpSpPr>
          <a:xfrm rot="0">
            <a:off x="16357519" y="-1821794"/>
            <a:ext cx="3561608" cy="3643588"/>
            <a:chOff x="0" y="0"/>
            <a:chExt cx="4748811" cy="4858117"/>
          </a:xfrm>
        </p:grpSpPr>
        <p:sp>
          <p:nvSpPr>
            <p:cNvPr name="Freeform 15" id="15"/>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
        <p:nvSpPr>
          <p:cNvPr name="TextBox 16" id="16"/>
          <p:cNvSpPr txBox="true"/>
          <p:nvPr/>
        </p:nvSpPr>
        <p:spPr>
          <a:xfrm rot="0">
            <a:off x="8140515" y="4090454"/>
            <a:ext cx="9118785" cy="2258492"/>
          </a:xfrm>
          <a:prstGeom prst="rect">
            <a:avLst/>
          </a:prstGeom>
        </p:spPr>
        <p:txBody>
          <a:bodyPr anchor="t" rtlCol="false" tIns="0" lIns="0" bIns="0" rIns="0">
            <a:spAutoFit/>
          </a:bodyPr>
          <a:lstStyle/>
          <a:p>
            <a:pPr algn="l">
              <a:lnSpc>
                <a:spcPts val="8667"/>
              </a:lnSpc>
            </a:pPr>
            <a:r>
              <a:rPr lang="en-US" sz="8667">
                <a:solidFill>
                  <a:srgbClr val="FFFFFF"/>
                </a:solidFill>
                <a:latin typeface="Eastman Condensed Bold"/>
                <a:ea typeface="Eastman Condensed Bold"/>
                <a:cs typeface="Eastman Condensed Bold"/>
                <a:sym typeface="Eastman Condensed Bold"/>
              </a:rPr>
              <a:t>Teknologi Dasar</a:t>
            </a:r>
          </a:p>
          <a:p>
            <a:pPr algn="l">
              <a:lnSpc>
                <a:spcPts val="8667"/>
              </a:lnSpc>
            </a:pPr>
            <a:r>
              <a:rPr lang="en-US" sz="8667">
                <a:solidFill>
                  <a:srgbClr val="FFFFFF"/>
                </a:solidFill>
                <a:latin typeface="Eastman Condensed Bold"/>
                <a:ea typeface="Eastman Condensed Bold"/>
                <a:cs typeface="Eastman Condensed Bold"/>
                <a:sym typeface="Eastman Condensed Bold"/>
              </a:rPr>
              <a:t>IoT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745787" cy="20050437"/>
            <a:chOff x="0" y="0"/>
            <a:chExt cx="24384000" cy="26081052"/>
          </a:xfrm>
        </p:grpSpPr>
        <p:sp>
          <p:nvSpPr>
            <p:cNvPr name="Freeform 3" id="3"/>
            <p:cNvSpPr/>
            <p:nvPr/>
          </p:nvSpPr>
          <p:spPr>
            <a:xfrm flipH="false" flipV="false" rot="0">
              <a:off x="0" y="0"/>
              <a:ext cx="24384000" cy="26081053"/>
            </a:xfrm>
            <a:custGeom>
              <a:avLst/>
              <a:gdLst/>
              <a:ahLst/>
              <a:cxnLst/>
              <a:rect r="r" b="b" t="t" l="l"/>
              <a:pathLst>
                <a:path h="26081053" w="24384000">
                  <a:moveTo>
                    <a:pt x="0" y="0"/>
                  </a:moveTo>
                  <a:lnTo>
                    <a:pt x="24384000" y="0"/>
                  </a:lnTo>
                  <a:lnTo>
                    <a:pt x="24384000" y="26081053"/>
                  </a:lnTo>
                  <a:lnTo>
                    <a:pt x="0" y="26081053"/>
                  </a:lnTo>
                  <a:lnTo>
                    <a:pt x="0" y="0"/>
                  </a:lnTo>
                  <a:close/>
                </a:path>
              </a:pathLst>
            </a:custGeom>
            <a:blipFill>
              <a:blip r:embed="rId2"/>
              <a:stretch>
                <a:fillRect l="-45075" t="0" r="-45075" b="0"/>
              </a:stretch>
            </a:blipFill>
          </p:spPr>
        </p:sp>
      </p:grpSp>
      <p:grpSp>
        <p:nvGrpSpPr>
          <p:cNvPr name="Group 4" id="4"/>
          <p:cNvGrpSpPr/>
          <p:nvPr/>
        </p:nvGrpSpPr>
        <p:grpSpPr>
          <a:xfrm rot="0">
            <a:off x="7100094" y="2412248"/>
            <a:ext cx="4087811" cy="66675"/>
            <a:chOff x="0" y="0"/>
            <a:chExt cx="5450415" cy="88900"/>
          </a:xfrm>
        </p:grpSpPr>
        <p:sp>
          <p:nvSpPr>
            <p:cNvPr name="Freeform 5" id="5"/>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sp>
        <p:nvSpPr>
          <p:cNvPr name="Freeform 6" id="6"/>
          <p:cNvSpPr/>
          <p:nvPr/>
        </p:nvSpPr>
        <p:spPr>
          <a:xfrm flipH="false" flipV="false" rot="0">
            <a:off x="-697650" y="8385848"/>
            <a:ext cx="19683299" cy="3230761"/>
          </a:xfrm>
          <a:custGeom>
            <a:avLst/>
            <a:gdLst/>
            <a:ahLst/>
            <a:cxnLst/>
            <a:rect r="r" b="b" t="t" l="l"/>
            <a:pathLst>
              <a:path h="3230761" w="19683299">
                <a:moveTo>
                  <a:pt x="0" y="0"/>
                </a:moveTo>
                <a:lnTo>
                  <a:pt x="19683299" y="0"/>
                </a:lnTo>
                <a:lnTo>
                  <a:pt x="19683299" y="3230761"/>
                </a:lnTo>
                <a:lnTo>
                  <a:pt x="0" y="32307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2033263" y="2641411"/>
            <a:ext cx="7054378" cy="3121978"/>
          </a:xfrm>
          <a:custGeom>
            <a:avLst/>
            <a:gdLst/>
            <a:ahLst/>
            <a:cxnLst/>
            <a:rect r="r" b="b" t="t" l="l"/>
            <a:pathLst>
              <a:path h="3121978" w="7054378">
                <a:moveTo>
                  <a:pt x="0" y="0"/>
                </a:moveTo>
                <a:lnTo>
                  <a:pt x="7054378" y="0"/>
                </a:lnTo>
                <a:lnTo>
                  <a:pt x="7054378" y="3121978"/>
                </a:lnTo>
                <a:lnTo>
                  <a:pt x="0" y="31219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9452650" y="2641411"/>
            <a:ext cx="7054378" cy="3121978"/>
          </a:xfrm>
          <a:custGeom>
            <a:avLst/>
            <a:gdLst/>
            <a:ahLst/>
            <a:cxnLst/>
            <a:rect r="r" b="b" t="t" l="l"/>
            <a:pathLst>
              <a:path h="3121978" w="7054378">
                <a:moveTo>
                  <a:pt x="0" y="0"/>
                </a:moveTo>
                <a:lnTo>
                  <a:pt x="7054377" y="0"/>
                </a:lnTo>
                <a:lnTo>
                  <a:pt x="7054377" y="3121978"/>
                </a:lnTo>
                <a:lnTo>
                  <a:pt x="0" y="31219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0017789" y="3030812"/>
            <a:ext cx="5924100" cy="884223"/>
          </a:xfrm>
          <a:custGeom>
            <a:avLst/>
            <a:gdLst/>
            <a:ahLst/>
            <a:cxnLst/>
            <a:rect r="r" b="b" t="t" l="l"/>
            <a:pathLst>
              <a:path h="884223" w="5924100">
                <a:moveTo>
                  <a:pt x="0" y="0"/>
                </a:moveTo>
                <a:lnTo>
                  <a:pt x="5924100" y="0"/>
                </a:lnTo>
                <a:lnTo>
                  <a:pt x="5924100" y="884224"/>
                </a:lnTo>
                <a:lnTo>
                  <a:pt x="0" y="8842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2011109" y="-2057400"/>
            <a:ext cx="4022217" cy="4114800"/>
            <a:chOff x="0" y="0"/>
            <a:chExt cx="5362956" cy="5486400"/>
          </a:xfrm>
        </p:grpSpPr>
        <p:sp>
          <p:nvSpPr>
            <p:cNvPr name="Freeform 11" id="11"/>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9"/>
              <a:stretch>
                <a:fillRect l="-85" t="0" r="-85" b="0"/>
              </a:stretch>
            </a:blipFill>
          </p:spPr>
        </p:sp>
      </p:grpSp>
      <p:grpSp>
        <p:nvGrpSpPr>
          <p:cNvPr name="Group 12" id="12"/>
          <p:cNvGrpSpPr/>
          <p:nvPr/>
        </p:nvGrpSpPr>
        <p:grpSpPr>
          <a:xfrm rot="0">
            <a:off x="15658775" y="-2057400"/>
            <a:ext cx="4022217" cy="4114800"/>
            <a:chOff x="0" y="0"/>
            <a:chExt cx="5362956" cy="5486400"/>
          </a:xfrm>
        </p:grpSpPr>
        <p:sp>
          <p:nvSpPr>
            <p:cNvPr name="Freeform 13" id="13"/>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9"/>
              <a:stretch>
                <a:fillRect l="-85" t="0" r="-85" b="0"/>
              </a:stretch>
            </a:blipFill>
          </p:spPr>
        </p:sp>
      </p:grpSp>
      <p:sp>
        <p:nvSpPr>
          <p:cNvPr name="TextBox 14" id="14"/>
          <p:cNvSpPr txBox="true"/>
          <p:nvPr/>
        </p:nvSpPr>
        <p:spPr>
          <a:xfrm rot="0">
            <a:off x="5666659" y="1535949"/>
            <a:ext cx="7210705" cy="809625"/>
          </a:xfrm>
          <a:prstGeom prst="rect">
            <a:avLst/>
          </a:prstGeom>
        </p:spPr>
        <p:txBody>
          <a:bodyPr anchor="t" rtlCol="false" tIns="0" lIns="0" bIns="0" rIns="0">
            <a:spAutoFit/>
          </a:bodyPr>
          <a:lstStyle/>
          <a:p>
            <a:pPr algn="ctr">
              <a:lnSpc>
                <a:spcPts val="6000"/>
              </a:lnSpc>
            </a:pPr>
            <a:r>
              <a:rPr lang="en-US" sz="6000">
                <a:solidFill>
                  <a:srgbClr val="013049"/>
                </a:solidFill>
                <a:latin typeface="Eastman Condensed Bold"/>
                <a:ea typeface="Eastman Condensed Bold"/>
                <a:cs typeface="Eastman Condensed Bold"/>
                <a:sym typeface="Eastman Condensed Bold"/>
              </a:rPr>
              <a:t>TEKNOLOGI DASAR</a:t>
            </a:r>
            <a:r>
              <a:rPr lang="en-US" sz="6000">
                <a:solidFill>
                  <a:srgbClr val="013049"/>
                </a:solidFill>
                <a:latin typeface="Eastman Condensed Bold"/>
                <a:ea typeface="Eastman Condensed Bold"/>
                <a:cs typeface="Eastman Condensed Bold"/>
                <a:sym typeface="Eastman Condensed Bold"/>
              </a:rPr>
              <a:t> IOT</a:t>
            </a:r>
          </a:p>
        </p:txBody>
      </p:sp>
      <p:sp>
        <p:nvSpPr>
          <p:cNvPr name="TextBox 15" id="15"/>
          <p:cNvSpPr txBox="true"/>
          <p:nvPr/>
        </p:nvSpPr>
        <p:spPr>
          <a:xfrm rot="0">
            <a:off x="2594670" y="4001523"/>
            <a:ext cx="5931563" cy="1611945"/>
          </a:xfrm>
          <a:prstGeom prst="rect">
            <a:avLst/>
          </a:prstGeom>
        </p:spPr>
        <p:txBody>
          <a:bodyPr anchor="t" rtlCol="false" tIns="0" lIns="0" bIns="0" rIns="0">
            <a:spAutoFit/>
          </a:bodyPr>
          <a:lstStyle/>
          <a:p>
            <a:pPr algn="ctr">
              <a:lnSpc>
                <a:spcPts val="2586"/>
              </a:lnSpc>
            </a:pPr>
            <a:r>
              <a:rPr lang="en-US" sz="1847">
                <a:solidFill>
                  <a:srgbClr val="FFFFFF"/>
                </a:solidFill>
                <a:latin typeface="Public Sans"/>
                <a:ea typeface="Public Sans"/>
                <a:cs typeface="Public Sans"/>
                <a:sym typeface="Public Sans"/>
              </a:rPr>
              <a:t>Jaringan antar mesin untuk pemantauan dan pengendalian jarak jauh serta pertukaran data. Protokol komunikasi dapat digunakan untuk jaringan area lokal M2M seperti Zigbee, Bluetooth, M-bus nirkabel, dan lainnya</a:t>
            </a:r>
          </a:p>
        </p:txBody>
      </p:sp>
      <p:sp>
        <p:nvSpPr>
          <p:cNvPr name="TextBox 16" id="16"/>
          <p:cNvSpPr txBox="true"/>
          <p:nvPr/>
        </p:nvSpPr>
        <p:spPr>
          <a:xfrm rot="0">
            <a:off x="10010325" y="4038986"/>
            <a:ext cx="5931563" cy="1936099"/>
          </a:xfrm>
          <a:prstGeom prst="rect">
            <a:avLst/>
          </a:prstGeom>
        </p:spPr>
        <p:txBody>
          <a:bodyPr anchor="t" rtlCol="false" tIns="0" lIns="0" bIns="0" rIns="0">
            <a:spAutoFit/>
          </a:bodyPr>
          <a:lstStyle/>
          <a:p>
            <a:pPr algn="ctr">
              <a:lnSpc>
                <a:spcPts val="2586"/>
              </a:lnSpc>
            </a:pPr>
            <a:r>
              <a:rPr lang="en-US" sz="1847">
                <a:solidFill>
                  <a:srgbClr val="FFFFFF"/>
                </a:solidFill>
                <a:latin typeface="Public Sans"/>
                <a:ea typeface="Public Sans"/>
                <a:cs typeface="Public Sans"/>
                <a:sym typeface="Public Sans"/>
              </a:rPr>
              <a:t>Integrasi antara komputasi, jaringan, dan proses fisik. Komputer dan jaringan yang tertanam memantau dan mengendalikan proses fisik, dengan loop umpan balik di mana proses fisik mempengaruhi komputasi dan sebaliknya.</a:t>
            </a:r>
          </a:p>
          <a:p>
            <a:pPr algn="ctr">
              <a:lnSpc>
                <a:spcPts val="2586"/>
              </a:lnSpc>
            </a:pPr>
          </a:p>
        </p:txBody>
      </p:sp>
      <p:sp>
        <p:nvSpPr>
          <p:cNvPr name="Freeform 17" id="17"/>
          <p:cNvSpPr/>
          <p:nvPr/>
        </p:nvSpPr>
        <p:spPr>
          <a:xfrm flipH="false" flipV="false" rot="0">
            <a:off x="2650882" y="3030812"/>
            <a:ext cx="5924100" cy="884223"/>
          </a:xfrm>
          <a:custGeom>
            <a:avLst/>
            <a:gdLst/>
            <a:ahLst/>
            <a:cxnLst/>
            <a:rect r="r" b="b" t="t" l="l"/>
            <a:pathLst>
              <a:path h="884223" w="5924100">
                <a:moveTo>
                  <a:pt x="0" y="0"/>
                </a:moveTo>
                <a:lnTo>
                  <a:pt x="5924100" y="0"/>
                </a:lnTo>
                <a:lnTo>
                  <a:pt x="5924100" y="884224"/>
                </a:lnTo>
                <a:lnTo>
                  <a:pt x="0" y="8842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8" id="18"/>
          <p:cNvSpPr txBox="true"/>
          <p:nvPr/>
        </p:nvSpPr>
        <p:spPr>
          <a:xfrm rot="0">
            <a:off x="841965" y="3387287"/>
            <a:ext cx="626729" cy="471730"/>
          </a:xfrm>
          <a:prstGeom prst="rect">
            <a:avLst/>
          </a:prstGeom>
        </p:spPr>
        <p:txBody>
          <a:bodyPr anchor="t" rtlCol="false" tIns="0" lIns="0" bIns="0" rIns="0">
            <a:spAutoFit/>
          </a:bodyPr>
          <a:lstStyle/>
          <a:p>
            <a:pPr algn="ctr">
              <a:lnSpc>
                <a:spcPts val="3505"/>
              </a:lnSpc>
            </a:pPr>
            <a:r>
              <a:rPr lang="en-US" sz="3505">
                <a:solidFill>
                  <a:srgbClr val="FFFFFF"/>
                </a:solidFill>
                <a:latin typeface="Eastman Condensed Bold"/>
                <a:ea typeface="Eastman Condensed Bold"/>
                <a:cs typeface="Eastman Condensed Bold"/>
                <a:sym typeface="Eastman Condensed Bold"/>
              </a:rPr>
              <a:t>1</a:t>
            </a:r>
          </a:p>
        </p:txBody>
      </p:sp>
      <p:sp>
        <p:nvSpPr>
          <p:cNvPr name="TextBox 19" id="19"/>
          <p:cNvSpPr txBox="true"/>
          <p:nvPr/>
        </p:nvSpPr>
        <p:spPr>
          <a:xfrm rot="0">
            <a:off x="3066399" y="3287159"/>
            <a:ext cx="5335549" cy="421413"/>
          </a:xfrm>
          <a:prstGeom prst="rect">
            <a:avLst/>
          </a:prstGeom>
        </p:spPr>
        <p:txBody>
          <a:bodyPr anchor="t" rtlCol="false" tIns="0" lIns="0" bIns="0" rIns="0">
            <a:spAutoFit/>
          </a:bodyPr>
          <a:lstStyle/>
          <a:p>
            <a:pPr algn="ctr">
              <a:lnSpc>
                <a:spcPts val="3402"/>
              </a:lnSpc>
            </a:pPr>
            <a:r>
              <a:rPr lang="en-US" sz="2429">
                <a:solidFill>
                  <a:srgbClr val="000000"/>
                </a:solidFill>
                <a:latin typeface="Public Sans Bold"/>
                <a:ea typeface="Public Sans Bold"/>
                <a:cs typeface="Public Sans Bold"/>
                <a:sym typeface="Public Sans Bold"/>
              </a:rPr>
              <a:t>MACHINE TO MACHINE (M2M)</a:t>
            </a:r>
          </a:p>
        </p:txBody>
      </p:sp>
      <p:sp>
        <p:nvSpPr>
          <p:cNvPr name="TextBox 20" id="20"/>
          <p:cNvSpPr txBox="true"/>
          <p:nvPr/>
        </p:nvSpPr>
        <p:spPr>
          <a:xfrm rot="0">
            <a:off x="9744480" y="3385959"/>
            <a:ext cx="6766279" cy="315316"/>
          </a:xfrm>
          <a:prstGeom prst="rect">
            <a:avLst/>
          </a:prstGeom>
        </p:spPr>
        <p:txBody>
          <a:bodyPr anchor="t" rtlCol="false" tIns="0" lIns="0" bIns="0" rIns="0">
            <a:spAutoFit/>
          </a:bodyPr>
          <a:lstStyle/>
          <a:p>
            <a:pPr algn="ctr">
              <a:lnSpc>
                <a:spcPts val="2585"/>
              </a:lnSpc>
            </a:pPr>
            <a:r>
              <a:rPr lang="en-US" sz="1846">
                <a:solidFill>
                  <a:srgbClr val="000000"/>
                </a:solidFill>
                <a:latin typeface="Public Sans Bold"/>
                <a:ea typeface="Public Sans Bold"/>
                <a:cs typeface="Public Sans Bold"/>
                <a:sym typeface="Public Sans Bold"/>
              </a:rPr>
              <a:t>CYBER-PHYSICAL SYSTEM (CPS)</a:t>
            </a:r>
          </a:p>
        </p:txBody>
      </p:sp>
      <p:sp>
        <p:nvSpPr>
          <p:cNvPr name="Freeform 21" id="21"/>
          <p:cNvSpPr/>
          <p:nvPr/>
        </p:nvSpPr>
        <p:spPr>
          <a:xfrm flipH="false" flipV="false" rot="0">
            <a:off x="5970124" y="5727943"/>
            <a:ext cx="7420842" cy="3284160"/>
          </a:xfrm>
          <a:custGeom>
            <a:avLst/>
            <a:gdLst/>
            <a:ahLst/>
            <a:cxnLst/>
            <a:rect r="r" b="b" t="t" l="l"/>
            <a:pathLst>
              <a:path h="3284160" w="7420842">
                <a:moveTo>
                  <a:pt x="0" y="0"/>
                </a:moveTo>
                <a:lnTo>
                  <a:pt x="7420842" y="0"/>
                </a:lnTo>
                <a:lnTo>
                  <a:pt x="7420842" y="3284160"/>
                </a:lnTo>
                <a:lnTo>
                  <a:pt x="0" y="32841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2" id="22"/>
          <p:cNvSpPr txBox="true"/>
          <p:nvPr/>
        </p:nvSpPr>
        <p:spPr>
          <a:xfrm rot="0">
            <a:off x="6516070" y="7393358"/>
            <a:ext cx="6239699" cy="1362236"/>
          </a:xfrm>
          <a:prstGeom prst="rect">
            <a:avLst/>
          </a:prstGeom>
        </p:spPr>
        <p:txBody>
          <a:bodyPr anchor="t" rtlCol="false" tIns="0" lIns="0" bIns="0" rIns="0">
            <a:spAutoFit/>
          </a:bodyPr>
          <a:lstStyle/>
          <a:p>
            <a:pPr algn="ctr">
              <a:lnSpc>
                <a:spcPts val="2720"/>
              </a:lnSpc>
            </a:pPr>
            <a:r>
              <a:rPr lang="en-US" sz="1943">
                <a:solidFill>
                  <a:srgbClr val="FFFFFF"/>
                </a:solidFill>
                <a:latin typeface="Public Sans"/>
                <a:ea typeface="Public Sans"/>
                <a:cs typeface="Public Sans"/>
                <a:sym typeface="Public Sans"/>
              </a:rPr>
              <a:t>Istilah yang digunakan untuk menggambarkan pendekatan, gaya arsitektur perangkat lunak, dan pola pemrograman yang memungkinkan objek dunia nyata menjadi bagian dari WWW. </a:t>
            </a:r>
          </a:p>
        </p:txBody>
      </p:sp>
      <p:sp>
        <p:nvSpPr>
          <p:cNvPr name="Freeform 23" id="23"/>
          <p:cNvSpPr/>
          <p:nvPr/>
        </p:nvSpPr>
        <p:spPr>
          <a:xfrm flipH="false" flipV="false" rot="0">
            <a:off x="6619828" y="6137573"/>
            <a:ext cx="6231848" cy="930158"/>
          </a:xfrm>
          <a:custGeom>
            <a:avLst/>
            <a:gdLst/>
            <a:ahLst/>
            <a:cxnLst/>
            <a:rect r="r" b="b" t="t" l="l"/>
            <a:pathLst>
              <a:path h="930158" w="6231848">
                <a:moveTo>
                  <a:pt x="0" y="0"/>
                </a:moveTo>
                <a:lnTo>
                  <a:pt x="6231848" y="0"/>
                </a:lnTo>
                <a:lnTo>
                  <a:pt x="6231848" y="930157"/>
                </a:lnTo>
                <a:lnTo>
                  <a:pt x="0" y="93015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4" id="24"/>
          <p:cNvSpPr txBox="true"/>
          <p:nvPr/>
        </p:nvSpPr>
        <p:spPr>
          <a:xfrm rot="0">
            <a:off x="6619828" y="6444847"/>
            <a:ext cx="6032183" cy="440336"/>
          </a:xfrm>
          <a:prstGeom prst="rect">
            <a:avLst/>
          </a:prstGeom>
        </p:spPr>
        <p:txBody>
          <a:bodyPr anchor="t" rtlCol="false" tIns="0" lIns="0" bIns="0" rIns="0">
            <a:spAutoFit/>
          </a:bodyPr>
          <a:lstStyle/>
          <a:p>
            <a:pPr algn="ctr">
              <a:lnSpc>
                <a:spcPts val="3578"/>
              </a:lnSpc>
            </a:pPr>
            <a:r>
              <a:rPr lang="en-US" sz="2556">
                <a:solidFill>
                  <a:srgbClr val="000000"/>
                </a:solidFill>
                <a:latin typeface="Public Sans Bold"/>
                <a:ea typeface="Public Sans Bold"/>
                <a:cs typeface="Public Sans Bold"/>
                <a:sym typeface="Public Sans Bold"/>
              </a:rPr>
              <a:t>WEB OF THINGS (WoT)</a:t>
            </a:r>
          </a:p>
        </p:txBody>
      </p:sp>
      <p:sp>
        <p:nvSpPr>
          <p:cNvPr name="Freeform 25" id="25"/>
          <p:cNvSpPr/>
          <p:nvPr/>
        </p:nvSpPr>
        <p:spPr>
          <a:xfrm flipH="false" flipV="false" rot="0">
            <a:off x="7084497" y="-355647"/>
            <a:ext cx="4119006" cy="1593145"/>
          </a:xfrm>
          <a:custGeom>
            <a:avLst/>
            <a:gdLst/>
            <a:ahLst/>
            <a:cxnLst/>
            <a:rect r="r" b="b" t="t" l="l"/>
            <a:pathLst>
              <a:path h="1593145" w="4119006">
                <a:moveTo>
                  <a:pt x="0" y="0"/>
                </a:moveTo>
                <a:lnTo>
                  <a:pt x="4119006" y="0"/>
                </a:lnTo>
                <a:lnTo>
                  <a:pt x="4119006" y="1593145"/>
                </a:lnTo>
                <a:lnTo>
                  <a:pt x="0" y="159314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26" id="26"/>
          <p:cNvGrpSpPr/>
          <p:nvPr/>
        </p:nvGrpSpPr>
        <p:grpSpPr>
          <a:xfrm rot="0">
            <a:off x="7507235" y="460949"/>
            <a:ext cx="1421058" cy="606553"/>
            <a:chOff x="0" y="0"/>
            <a:chExt cx="1894744" cy="808737"/>
          </a:xfrm>
        </p:grpSpPr>
        <p:sp>
          <p:nvSpPr>
            <p:cNvPr name="Freeform 27" id="27"/>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2"/>
              <a:stretch>
                <a:fillRect l="-944" t="0" r="-946" b="0"/>
              </a:stretch>
            </a:blipFill>
          </p:spPr>
        </p:sp>
      </p:grpSp>
      <p:grpSp>
        <p:nvGrpSpPr>
          <p:cNvPr name="Group 28" id="28"/>
          <p:cNvGrpSpPr/>
          <p:nvPr/>
        </p:nvGrpSpPr>
        <p:grpSpPr>
          <a:xfrm rot="0">
            <a:off x="9166882" y="420794"/>
            <a:ext cx="678920" cy="694317"/>
            <a:chOff x="0" y="0"/>
            <a:chExt cx="905227" cy="925756"/>
          </a:xfrm>
        </p:grpSpPr>
        <p:sp>
          <p:nvSpPr>
            <p:cNvPr name="Freeform 29" id="29"/>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3"/>
              <a:stretch>
                <a:fillRect l="-1133" t="0" r="-1130" b="-5"/>
              </a:stretch>
            </a:blipFill>
          </p:spPr>
        </p:sp>
      </p:grpSp>
      <p:grpSp>
        <p:nvGrpSpPr>
          <p:cNvPr name="Group 30" id="30"/>
          <p:cNvGrpSpPr/>
          <p:nvPr/>
        </p:nvGrpSpPr>
        <p:grpSpPr>
          <a:xfrm rot="0">
            <a:off x="10084394" y="380639"/>
            <a:ext cx="819282" cy="767174"/>
            <a:chOff x="0" y="0"/>
            <a:chExt cx="1092376" cy="1022899"/>
          </a:xfrm>
        </p:grpSpPr>
        <p:sp>
          <p:nvSpPr>
            <p:cNvPr name="Freeform 31" id="31"/>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4"/>
              <a:stretch>
                <a:fillRect l="-14902" t="0" r="-14907" b="-4"/>
              </a:stretch>
            </a:blipFill>
          </p:spPr>
        </p:sp>
      </p:grpSp>
      <p:sp>
        <p:nvSpPr>
          <p:cNvPr name="TextBox 32" id="32"/>
          <p:cNvSpPr txBox="true"/>
          <p:nvPr/>
        </p:nvSpPr>
        <p:spPr>
          <a:xfrm rot="0">
            <a:off x="10074001" y="3255405"/>
            <a:ext cx="712646" cy="709773"/>
          </a:xfrm>
          <a:prstGeom prst="rect">
            <a:avLst/>
          </a:prstGeom>
        </p:spPr>
        <p:txBody>
          <a:bodyPr anchor="t" rtlCol="false" tIns="0" lIns="0" bIns="0" rIns="0">
            <a:spAutoFit/>
          </a:bodyPr>
          <a:lstStyle/>
          <a:p>
            <a:pPr algn="ctr">
              <a:lnSpc>
                <a:spcPts val="5283"/>
              </a:lnSpc>
            </a:pPr>
            <a:r>
              <a:rPr lang="en-US" sz="5283">
                <a:solidFill>
                  <a:srgbClr val="FFFFFF"/>
                </a:solidFill>
                <a:latin typeface="Eastman Condensed Bold"/>
                <a:ea typeface="Eastman Condensed Bold"/>
                <a:cs typeface="Eastman Condensed Bold"/>
                <a:sym typeface="Eastman Condensed Bold"/>
              </a:rPr>
              <a:t>2</a:t>
            </a:r>
          </a:p>
        </p:txBody>
      </p:sp>
      <p:sp>
        <p:nvSpPr>
          <p:cNvPr name="TextBox 33" id="33"/>
          <p:cNvSpPr txBox="true"/>
          <p:nvPr/>
        </p:nvSpPr>
        <p:spPr>
          <a:xfrm rot="0">
            <a:off x="6664455" y="6374866"/>
            <a:ext cx="1063504" cy="751792"/>
          </a:xfrm>
          <a:prstGeom prst="rect">
            <a:avLst/>
          </a:prstGeom>
        </p:spPr>
        <p:txBody>
          <a:bodyPr anchor="t" rtlCol="false" tIns="0" lIns="0" bIns="0" rIns="0">
            <a:spAutoFit/>
          </a:bodyPr>
          <a:lstStyle/>
          <a:p>
            <a:pPr algn="ctr">
              <a:lnSpc>
                <a:spcPts val="5551"/>
              </a:lnSpc>
            </a:pPr>
            <a:r>
              <a:rPr lang="en-US" sz="5551">
                <a:solidFill>
                  <a:srgbClr val="FFFFFF"/>
                </a:solidFill>
                <a:latin typeface="Eastman Condensed Bold"/>
                <a:ea typeface="Eastman Condensed Bold"/>
                <a:cs typeface="Eastman Condensed Bold"/>
                <a:sym typeface="Eastman Condensed Bold"/>
              </a:rPr>
              <a:t>3</a:t>
            </a:r>
          </a:p>
        </p:txBody>
      </p:sp>
      <p:sp>
        <p:nvSpPr>
          <p:cNvPr name="TextBox 34" id="34"/>
          <p:cNvSpPr txBox="true"/>
          <p:nvPr/>
        </p:nvSpPr>
        <p:spPr>
          <a:xfrm rot="0">
            <a:off x="2594670" y="3261543"/>
            <a:ext cx="1063504" cy="751792"/>
          </a:xfrm>
          <a:prstGeom prst="rect">
            <a:avLst/>
          </a:prstGeom>
        </p:spPr>
        <p:txBody>
          <a:bodyPr anchor="t" rtlCol="false" tIns="0" lIns="0" bIns="0" rIns="0">
            <a:spAutoFit/>
          </a:bodyPr>
          <a:lstStyle/>
          <a:p>
            <a:pPr algn="ctr">
              <a:lnSpc>
                <a:spcPts val="5551"/>
              </a:lnSpc>
            </a:pPr>
            <a:r>
              <a:rPr lang="en-US" sz="5551">
                <a:solidFill>
                  <a:srgbClr val="FFFFFF"/>
                </a:solidFill>
                <a:latin typeface="Eastman Condensed Bold"/>
                <a:ea typeface="Eastman Condensed Bold"/>
                <a:cs typeface="Eastman Condensed Bold"/>
                <a:sym typeface="Eastman Condensed Bold"/>
              </a:rPr>
              <a:t>1</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025445" y="-712835"/>
            <a:ext cx="5155920" cy="2857239"/>
            <a:chOff x="0" y="0"/>
            <a:chExt cx="6874560" cy="3809652"/>
          </a:xfrm>
        </p:grpSpPr>
        <p:sp>
          <p:nvSpPr>
            <p:cNvPr name="Freeform 5" id="5"/>
            <p:cNvSpPr/>
            <p:nvPr/>
          </p:nvSpPr>
          <p:spPr>
            <a:xfrm flipH="true" flipV="true" rot="0">
              <a:off x="0" y="0"/>
              <a:ext cx="6874510" cy="3809619"/>
            </a:xfrm>
            <a:custGeom>
              <a:avLst/>
              <a:gdLst/>
              <a:ahLst/>
              <a:cxnLst/>
              <a:rect r="r" b="b" t="t" l="l"/>
              <a:pathLst>
                <a:path h="3809619" w="6874510">
                  <a:moveTo>
                    <a:pt x="6874510" y="3809619"/>
                  </a:moveTo>
                  <a:lnTo>
                    <a:pt x="0" y="3809619"/>
                  </a:lnTo>
                  <a:lnTo>
                    <a:pt x="0" y="0"/>
                  </a:lnTo>
                  <a:lnTo>
                    <a:pt x="6874510" y="0"/>
                  </a:lnTo>
                  <a:lnTo>
                    <a:pt x="6874510" y="3809619"/>
                  </a:lnTo>
                  <a:close/>
                </a:path>
              </a:pathLst>
            </a:custGeom>
            <a:blipFill>
              <a:blip r:embed="rId3"/>
              <a:stretch>
                <a:fillRect l="0" t="-106" r="0" b="-107"/>
              </a:stretch>
            </a:blipFill>
          </p:spPr>
        </p:sp>
      </p:grpSp>
      <p:grpSp>
        <p:nvGrpSpPr>
          <p:cNvPr name="Group 6" id="6"/>
          <p:cNvGrpSpPr/>
          <p:nvPr/>
        </p:nvGrpSpPr>
        <p:grpSpPr>
          <a:xfrm rot="0">
            <a:off x="14563628" y="8229600"/>
            <a:ext cx="4908884" cy="4114800"/>
            <a:chOff x="0" y="0"/>
            <a:chExt cx="6545179" cy="5486400"/>
          </a:xfrm>
        </p:grpSpPr>
        <p:sp>
          <p:nvSpPr>
            <p:cNvPr name="Freeform 7" id="7"/>
            <p:cNvSpPr/>
            <p:nvPr/>
          </p:nvSpPr>
          <p:spPr>
            <a:xfrm flipH="false" flipV="false" rot="0">
              <a:off x="0" y="0"/>
              <a:ext cx="6545199" cy="5486400"/>
            </a:xfrm>
            <a:custGeom>
              <a:avLst/>
              <a:gdLst/>
              <a:ahLst/>
              <a:cxnLst/>
              <a:rect r="r" b="b" t="t" l="l"/>
              <a:pathLst>
                <a:path h="5486400" w="6545199">
                  <a:moveTo>
                    <a:pt x="0" y="0"/>
                  </a:moveTo>
                  <a:lnTo>
                    <a:pt x="6545199" y="0"/>
                  </a:lnTo>
                  <a:lnTo>
                    <a:pt x="6545199" y="5486400"/>
                  </a:lnTo>
                  <a:lnTo>
                    <a:pt x="0" y="5486400"/>
                  </a:lnTo>
                  <a:lnTo>
                    <a:pt x="0" y="0"/>
                  </a:lnTo>
                  <a:close/>
                </a:path>
              </a:pathLst>
            </a:custGeom>
            <a:blipFill>
              <a:blip r:embed="rId4"/>
              <a:stretch>
                <a:fillRect l="0" t="-54" r="0" b="-54"/>
              </a:stretch>
            </a:blipFill>
          </p:spPr>
        </p:sp>
      </p:grpSp>
      <p:grpSp>
        <p:nvGrpSpPr>
          <p:cNvPr name="Group 8" id="8"/>
          <p:cNvGrpSpPr/>
          <p:nvPr/>
        </p:nvGrpSpPr>
        <p:grpSpPr>
          <a:xfrm rot="0">
            <a:off x="1552515" y="8964758"/>
            <a:ext cx="3561608" cy="3643588"/>
            <a:chOff x="0" y="0"/>
            <a:chExt cx="4748811" cy="4858117"/>
          </a:xfrm>
        </p:grpSpPr>
        <p:sp>
          <p:nvSpPr>
            <p:cNvPr name="Freeform 9" id="9"/>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
        <p:nvSpPr>
          <p:cNvPr name="Freeform 10" id="10"/>
          <p:cNvSpPr/>
          <p:nvPr/>
        </p:nvSpPr>
        <p:spPr>
          <a:xfrm flipH="false" flipV="false" rot="0">
            <a:off x="1552434" y="1744447"/>
            <a:ext cx="6798106" cy="6798106"/>
          </a:xfrm>
          <a:custGeom>
            <a:avLst/>
            <a:gdLst/>
            <a:ahLst/>
            <a:cxnLst/>
            <a:rect r="r" b="b" t="t" l="l"/>
            <a:pathLst>
              <a:path h="6798106" w="6798106">
                <a:moveTo>
                  <a:pt x="0" y="0"/>
                </a:moveTo>
                <a:lnTo>
                  <a:pt x="6798106" y="0"/>
                </a:lnTo>
                <a:lnTo>
                  <a:pt x="6798106" y="6798106"/>
                </a:lnTo>
                <a:lnTo>
                  <a:pt x="0" y="67981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5662825" y="1483089"/>
            <a:ext cx="11072740" cy="7182688"/>
          </a:xfrm>
          <a:custGeom>
            <a:avLst/>
            <a:gdLst/>
            <a:ahLst/>
            <a:cxnLst/>
            <a:rect r="r" b="b" t="t" l="l"/>
            <a:pathLst>
              <a:path h="7182688" w="11072740">
                <a:moveTo>
                  <a:pt x="0" y="0"/>
                </a:moveTo>
                <a:lnTo>
                  <a:pt x="11072740" y="0"/>
                </a:lnTo>
                <a:lnTo>
                  <a:pt x="11072740" y="7182689"/>
                </a:lnTo>
                <a:lnTo>
                  <a:pt x="0" y="71826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2" id="12"/>
          <p:cNvGrpSpPr/>
          <p:nvPr/>
        </p:nvGrpSpPr>
        <p:grpSpPr>
          <a:xfrm rot="0">
            <a:off x="1876891" y="1821794"/>
            <a:ext cx="6149192" cy="6149167"/>
            <a:chOff x="0" y="0"/>
            <a:chExt cx="7893772" cy="7893740"/>
          </a:xfrm>
        </p:grpSpPr>
        <p:sp>
          <p:nvSpPr>
            <p:cNvPr name="Freeform 13" id="13"/>
            <p:cNvSpPr/>
            <p:nvPr/>
          </p:nvSpPr>
          <p:spPr>
            <a:xfrm flipH="false" flipV="false" rot="0">
              <a:off x="0" y="0"/>
              <a:ext cx="7893812" cy="7893685"/>
            </a:xfrm>
            <a:custGeom>
              <a:avLst/>
              <a:gdLst/>
              <a:ahLst/>
              <a:cxnLst/>
              <a:rect r="r" b="b" t="t" l="l"/>
              <a:pathLst>
                <a:path h="7893685" w="7893812">
                  <a:moveTo>
                    <a:pt x="7893812" y="3946906"/>
                  </a:moveTo>
                  <a:cubicBezTo>
                    <a:pt x="7893812" y="6126607"/>
                    <a:pt x="6126734" y="7893685"/>
                    <a:pt x="3946906" y="7893685"/>
                  </a:cubicBezTo>
                  <a:cubicBezTo>
                    <a:pt x="1767078" y="7893685"/>
                    <a:pt x="0" y="6126607"/>
                    <a:pt x="0" y="3946906"/>
                  </a:cubicBezTo>
                  <a:cubicBezTo>
                    <a:pt x="0" y="1767205"/>
                    <a:pt x="1767078" y="0"/>
                    <a:pt x="3946906" y="0"/>
                  </a:cubicBezTo>
                  <a:cubicBezTo>
                    <a:pt x="6126734" y="0"/>
                    <a:pt x="7893812" y="1767078"/>
                    <a:pt x="7893812" y="3946906"/>
                  </a:cubicBezTo>
                  <a:close/>
                </a:path>
              </a:pathLst>
            </a:custGeom>
            <a:blipFill>
              <a:blip r:embed="rId10"/>
              <a:stretch>
                <a:fillRect l="-25328" t="0" r="-25328" b="0"/>
              </a:stretch>
            </a:blipFill>
          </p:spPr>
        </p:sp>
      </p:grpSp>
      <p:grpSp>
        <p:nvGrpSpPr>
          <p:cNvPr name="Group 14" id="14"/>
          <p:cNvGrpSpPr/>
          <p:nvPr/>
        </p:nvGrpSpPr>
        <p:grpSpPr>
          <a:xfrm rot="0">
            <a:off x="16357519" y="-1821794"/>
            <a:ext cx="3561608" cy="3643588"/>
            <a:chOff x="0" y="0"/>
            <a:chExt cx="4748811" cy="4858117"/>
          </a:xfrm>
        </p:grpSpPr>
        <p:sp>
          <p:nvSpPr>
            <p:cNvPr name="Freeform 15" id="15"/>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
        <p:nvSpPr>
          <p:cNvPr name="TextBox 16" id="16"/>
          <p:cNvSpPr txBox="true"/>
          <p:nvPr/>
        </p:nvSpPr>
        <p:spPr>
          <a:xfrm rot="0">
            <a:off x="7238734" y="4391019"/>
            <a:ext cx="9118785" cy="1163117"/>
          </a:xfrm>
          <a:prstGeom prst="rect">
            <a:avLst/>
          </a:prstGeom>
        </p:spPr>
        <p:txBody>
          <a:bodyPr anchor="t" rtlCol="false" tIns="0" lIns="0" bIns="0" rIns="0">
            <a:spAutoFit/>
          </a:bodyPr>
          <a:lstStyle/>
          <a:p>
            <a:pPr algn="ctr">
              <a:lnSpc>
                <a:spcPts val="8667"/>
              </a:lnSpc>
            </a:pPr>
            <a:r>
              <a:rPr lang="en-US" sz="8667">
                <a:solidFill>
                  <a:srgbClr val="FFFFFF"/>
                </a:solidFill>
                <a:latin typeface="Eastman Condensed Bold"/>
                <a:ea typeface="Eastman Condensed Bold"/>
                <a:cs typeface="Eastman Condensed Bold"/>
                <a:sym typeface="Eastman Condensed Bold"/>
              </a:rPr>
              <a:t>Tantangan IoT</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4171" y="0"/>
            <a:ext cx="18745787" cy="20050437"/>
            <a:chOff x="0" y="0"/>
            <a:chExt cx="24384000" cy="26081052"/>
          </a:xfrm>
        </p:grpSpPr>
        <p:sp>
          <p:nvSpPr>
            <p:cNvPr name="Freeform 3" id="3"/>
            <p:cNvSpPr/>
            <p:nvPr/>
          </p:nvSpPr>
          <p:spPr>
            <a:xfrm flipH="false" flipV="false" rot="0">
              <a:off x="0" y="0"/>
              <a:ext cx="24384000" cy="26081053"/>
            </a:xfrm>
            <a:custGeom>
              <a:avLst/>
              <a:gdLst/>
              <a:ahLst/>
              <a:cxnLst/>
              <a:rect r="r" b="b" t="t" l="l"/>
              <a:pathLst>
                <a:path h="26081053" w="24384000">
                  <a:moveTo>
                    <a:pt x="0" y="0"/>
                  </a:moveTo>
                  <a:lnTo>
                    <a:pt x="24384000" y="0"/>
                  </a:lnTo>
                  <a:lnTo>
                    <a:pt x="24384000" y="26081053"/>
                  </a:lnTo>
                  <a:lnTo>
                    <a:pt x="0" y="26081053"/>
                  </a:lnTo>
                  <a:lnTo>
                    <a:pt x="0" y="0"/>
                  </a:lnTo>
                  <a:close/>
                </a:path>
              </a:pathLst>
            </a:custGeom>
            <a:blipFill>
              <a:blip r:embed="rId2"/>
              <a:stretch>
                <a:fillRect l="-45075" t="0" r="-45075" b="0"/>
              </a:stretch>
            </a:blipFill>
          </p:spPr>
        </p:sp>
      </p:grpSp>
      <p:grpSp>
        <p:nvGrpSpPr>
          <p:cNvPr name="Group 4" id="4"/>
          <p:cNvGrpSpPr/>
          <p:nvPr/>
        </p:nvGrpSpPr>
        <p:grpSpPr>
          <a:xfrm rot="0">
            <a:off x="7100094" y="2412248"/>
            <a:ext cx="4087811" cy="66675"/>
            <a:chOff x="0" y="0"/>
            <a:chExt cx="5450415" cy="88900"/>
          </a:xfrm>
        </p:grpSpPr>
        <p:sp>
          <p:nvSpPr>
            <p:cNvPr name="Freeform 5" id="5"/>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sp>
        <p:nvSpPr>
          <p:cNvPr name="Freeform 6" id="6"/>
          <p:cNvSpPr/>
          <p:nvPr/>
        </p:nvSpPr>
        <p:spPr>
          <a:xfrm flipH="false" flipV="false" rot="0">
            <a:off x="-697650" y="8385848"/>
            <a:ext cx="19683299" cy="3230761"/>
          </a:xfrm>
          <a:custGeom>
            <a:avLst/>
            <a:gdLst/>
            <a:ahLst/>
            <a:cxnLst/>
            <a:rect r="r" b="b" t="t" l="l"/>
            <a:pathLst>
              <a:path h="3230761" w="19683299">
                <a:moveTo>
                  <a:pt x="0" y="0"/>
                </a:moveTo>
                <a:lnTo>
                  <a:pt x="19683299" y="0"/>
                </a:lnTo>
                <a:lnTo>
                  <a:pt x="19683299" y="3230761"/>
                </a:lnTo>
                <a:lnTo>
                  <a:pt x="0" y="32307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63044" y="2998036"/>
            <a:ext cx="5480147" cy="2425288"/>
          </a:xfrm>
          <a:custGeom>
            <a:avLst/>
            <a:gdLst/>
            <a:ahLst/>
            <a:cxnLst/>
            <a:rect r="r" b="b" t="t" l="l"/>
            <a:pathLst>
              <a:path h="2425288" w="5480147">
                <a:moveTo>
                  <a:pt x="0" y="0"/>
                </a:moveTo>
                <a:lnTo>
                  <a:pt x="5480147" y="0"/>
                </a:lnTo>
                <a:lnTo>
                  <a:pt x="5480147" y="2425288"/>
                </a:lnTo>
                <a:lnTo>
                  <a:pt x="0" y="242528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6326745" y="2998036"/>
            <a:ext cx="5480147" cy="2425288"/>
          </a:xfrm>
          <a:custGeom>
            <a:avLst/>
            <a:gdLst/>
            <a:ahLst/>
            <a:cxnLst/>
            <a:rect r="r" b="b" t="t" l="l"/>
            <a:pathLst>
              <a:path h="2425288" w="5480147">
                <a:moveTo>
                  <a:pt x="0" y="0"/>
                </a:moveTo>
                <a:lnTo>
                  <a:pt x="5480147" y="0"/>
                </a:lnTo>
                <a:lnTo>
                  <a:pt x="5480147" y="2425288"/>
                </a:lnTo>
                <a:lnTo>
                  <a:pt x="0" y="242528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6765770" y="3300539"/>
            <a:ext cx="4602098" cy="686903"/>
          </a:xfrm>
          <a:custGeom>
            <a:avLst/>
            <a:gdLst/>
            <a:ahLst/>
            <a:cxnLst/>
            <a:rect r="r" b="b" t="t" l="l"/>
            <a:pathLst>
              <a:path h="686903" w="4602098">
                <a:moveTo>
                  <a:pt x="0" y="0"/>
                </a:moveTo>
                <a:lnTo>
                  <a:pt x="4602097" y="0"/>
                </a:lnTo>
                <a:lnTo>
                  <a:pt x="4602097" y="686904"/>
                </a:lnTo>
                <a:lnTo>
                  <a:pt x="0" y="6869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2011109" y="-2057400"/>
            <a:ext cx="4022217" cy="4114800"/>
            <a:chOff x="0" y="0"/>
            <a:chExt cx="5362956" cy="5486400"/>
          </a:xfrm>
        </p:grpSpPr>
        <p:sp>
          <p:nvSpPr>
            <p:cNvPr name="Freeform 11" id="11"/>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9"/>
              <a:stretch>
                <a:fillRect l="-85" t="0" r="-85" b="0"/>
              </a:stretch>
            </a:blipFill>
          </p:spPr>
        </p:sp>
      </p:grpSp>
      <p:grpSp>
        <p:nvGrpSpPr>
          <p:cNvPr name="Group 12" id="12"/>
          <p:cNvGrpSpPr/>
          <p:nvPr/>
        </p:nvGrpSpPr>
        <p:grpSpPr>
          <a:xfrm rot="0">
            <a:off x="15658775" y="-2057400"/>
            <a:ext cx="4022217" cy="4114800"/>
            <a:chOff x="0" y="0"/>
            <a:chExt cx="5362956" cy="5486400"/>
          </a:xfrm>
        </p:grpSpPr>
        <p:sp>
          <p:nvSpPr>
            <p:cNvPr name="Freeform 13" id="13"/>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9"/>
              <a:stretch>
                <a:fillRect l="-85" t="0" r="-85" b="0"/>
              </a:stretch>
            </a:blipFill>
          </p:spPr>
        </p:sp>
      </p:grpSp>
      <p:sp>
        <p:nvSpPr>
          <p:cNvPr name="TextBox 14" id="14"/>
          <p:cNvSpPr txBox="true"/>
          <p:nvPr/>
        </p:nvSpPr>
        <p:spPr>
          <a:xfrm rot="0">
            <a:off x="5666659" y="1535949"/>
            <a:ext cx="6579290" cy="809625"/>
          </a:xfrm>
          <a:prstGeom prst="rect">
            <a:avLst/>
          </a:prstGeom>
        </p:spPr>
        <p:txBody>
          <a:bodyPr anchor="t" rtlCol="false" tIns="0" lIns="0" bIns="0" rIns="0">
            <a:spAutoFit/>
          </a:bodyPr>
          <a:lstStyle/>
          <a:p>
            <a:pPr algn="ctr">
              <a:lnSpc>
                <a:spcPts val="6000"/>
              </a:lnSpc>
            </a:pPr>
            <a:r>
              <a:rPr lang="en-US" sz="6000">
                <a:solidFill>
                  <a:srgbClr val="013049"/>
                </a:solidFill>
                <a:latin typeface="Eastman Condensed Bold"/>
                <a:ea typeface="Eastman Condensed Bold"/>
                <a:cs typeface="Eastman Condensed Bold"/>
                <a:sym typeface="Eastman Condensed Bold"/>
              </a:rPr>
              <a:t>TANTANGAN</a:t>
            </a:r>
            <a:r>
              <a:rPr lang="en-US" sz="6000">
                <a:solidFill>
                  <a:srgbClr val="013049"/>
                </a:solidFill>
                <a:latin typeface="Eastman Condensed Bold"/>
                <a:ea typeface="Eastman Condensed Bold"/>
                <a:cs typeface="Eastman Condensed Bold"/>
                <a:sym typeface="Eastman Condensed Bold"/>
              </a:rPr>
              <a:t> IOT</a:t>
            </a:r>
          </a:p>
        </p:txBody>
      </p:sp>
      <p:sp>
        <p:nvSpPr>
          <p:cNvPr name="TextBox 15" id="15"/>
          <p:cNvSpPr txBox="true"/>
          <p:nvPr/>
        </p:nvSpPr>
        <p:spPr>
          <a:xfrm rot="0">
            <a:off x="999169" y="4046128"/>
            <a:ext cx="4607896" cy="1260731"/>
          </a:xfrm>
          <a:prstGeom prst="rect">
            <a:avLst/>
          </a:prstGeom>
        </p:spPr>
        <p:txBody>
          <a:bodyPr anchor="t" rtlCol="false" tIns="0" lIns="0" bIns="0" rIns="0">
            <a:spAutoFit/>
          </a:bodyPr>
          <a:lstStyle/>
          <a:p>
            <a:pPr algn="ctr">
              <a:lnSpc>
                <a:spcPts val="2009"/>
              </a:lnSpc>
            </a:pPr>
            <a:r>
              <a:rPr lang="en-US" sz="1435">
                <a:solidFill>
                  <a:srgbClr val="FFFFFF"/>
                </a:solidFill>
                <a:latin typeface="Public Sans"/>
                <a:ea typeface="Public Sans"/>
                <a:cs typeface="Public Sans"/>
                <a:sym typeface="Public Sans"/>
              </a:rPr>
              <a:t>Perangkat yang dirancang dengan buruk dapat mengekspos data pengguna terhadap pencurian dengan membiarkan data tidak terlindungi dengan baik, dan dalam beberapa kasus, dapat mengancam kesehatan dan keselamatan orang.</a:t>
            </a:r>
          </a:p>
        </p:txBody>
      </p:sp>
      <p:sp>
        <p:nvSpPr>
          <p:cNvPr name="TextBox 16" id="16"/>
          <p:cNvSpPr txBox="true"/>
          <p:nvPr/>
        </p:nvSpPr>
        <p:spPr>
          <a:xfrm rot="0">
            <a:off x="6684358" y="4063978"/>
            <a:ext cx="4852258" cy="1260731"/>
          </a:xfrm>
          <a:prstGeom prst="rect">
            <a:avLst/>
          </a:prstGeom>
        </p:spPr>
        <p:txBody>
          <a:bodyPr anchor="t" rtlCol="false" tIns="0" lIns="0" bIns="0" rIns="0">
            <a:spAutoFit/>
          </a:bodyPr>
          <a:lstStyle/>
          <a:p>
            <a:pPr algn="ctr">
              <a:lnSpc>
                <a:spcPts val="2009"/>
              </a:lnSpc>
            </a:pPr>
            <a:r>
              <a:rPr lang="en-US" sz="1435">
                <a:solidFill>
                  <a:srgbClr val="FFFFFF"/>
                </a:solidFill>
                <a:latin typeface="Public Sans"/>
                <a:ea typeface="Public Sans"/>
                <a:cs typeface="Public Sans"/>
                <a:sym typeface="Public Sans"/>
              </a:rPr>
              <a:t>Miliaran perangkat yang terhubung ke internet membentuk jaringan besar yang memerlukan pemrosesan volume data yang sangat besar. Sistem yang menyimpan dan menganalisis data dari perangkat IoT ini harus mampu diskalakan</a:t>
            </a:r>
          </a:p>
        </p:txBody>
      </p:sp>
      <p:sp>
        <p:nvSpPr>
          <p:cNvPr name="Freeform 17" id="17"/>
          <p:cNvSpPr/>
          <p:nvPr/>
        </p:nvSpPr>
        <p:spPr>
          <a:xfrm flipH="false" flipV="false" rot="0">
            <a:off x="1042837" y="3300539"/>
            <a:ext cx="4602098" cy="686903"/>
          </a:xfrm>
          <a:custGeom>
            <a:avLst/>
            <a:gdLst/>
            <a:ahLst/>
            <a:cxnLst/>
            <a:rect r="r" b="b" t="t" l="l"/>
            <a:pathLst>
              <a:path h="686903" w="4602098">
                <a:moveTo>
                  <a:pt x="0" y="0"/>
                </a:moveTo>
                <a:lnTo>
                  <a:pt x="4602098" y="0"/>
                </a:lnTo>
                <a:lnTo>
                  <a:pt x="4602098" y="686904"/>
                </a:lnTo>
                <a:lnTo>
                  <a:pt x="0" y="6869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8" id="18"/>
          <p:cNvSpPr txBox="true"/>
          <p:nvPr/>
        </p:nvSpPr>
        <p:spPr>
          <a:xfrm rot="0">
            <a:off x="1049645" y="3471137"/>
            <a:ext cx="732918" cy="551815"/>
          </a:xfrm>
          <a:prstGeom prst="rect">
            <a:avLst/>
          </a:prstGeom>
        </p:spPr>
        <p:txBody>
          <a:bodyPr anchor="t" rtlCol="false" tIns="0" lIns="0" bIns="0" rIns="0">
            <a:spAutoFit/>
          </a:bodyPr>
          <a:lstStyle/>
          <a:p>
            <a:pPr algn="ctr">
              <a:lnSpc>
                <a:spcPts val="4100"/>
              </a:lnSpc>
            </a:pPr>
            <a:r>
              <a:rPr lang="en-US" sz="4100">
                <a:solidFill>
                  <a:srgbClr val="FFFFFF"/>
                </a:solidFill>
                <a:latin typeface="Eastman Condensed Bold"/>
                <a:ea typeface="Eastman Condensed Bold"/>
                <a:cs typeface="Eastman Condensed Bold"/>
                <a:sym typeface="Eastman Condensed Bold"/>
              </a:rPr>
              <a:t>1</a:t>
            </a:r>
          </a:p>
        </p:txBody>
      </p:sp>
      <p:sp>
        <p:nvSpPr>
          <p:cNvPr name="TextBox 19" id="19"/>
          <p:cNvSpPr txBox="true"/>
          <p:nvPr/>
        </p:nvSpPr>
        <p:spPr>
          <a:xfrm rot="0">
            <a:off x="1365628" y="3496453"/>
            <a:ext cx="4144886" cy="330600"/>
          </a:xfrm>
          <a:prstGeom prst="rect">
            <a:avLst/>
          </a:prstGeom>
        </p:spPr>
        <p:txBody>
          <a:bodyPr anchor="t" rtlCol="false" tIns="0" lIns="0" bIns="0" rIns="0">
            <a:spAutoFit/>
          </a:bodyPr>
          <a:lstStyle/>
          <a:p>
            <a:pPr algn="ctr">
              <a:lnSpc>
                <a:spcPts val="2642"/>
              </a:lnSpc>
            </a:pPr>
            <a:r>
              <a:rPr lang="en-US" sz="1887">
                <a:solidFill>
                  <a:srgbClr val="000000"/>
                </a:solidFill>
                <a:latin typeface="Public Sans Bold"/>
                <a:ea typeface="Public Sans Bold"/>
                <a:cs typeface="Public Sans Bold"/>
                <a:sym typeface="Public Sans Bold"/>
              </a:rPr>
              <a:t>KEAMANAN</a:t>
            </a:r>
          </a:p>
        </p:txBody>
      </p:sp>
      <p:sp>
        <p:nvSpPr>
          <p:cNvPr name="TextBox 20" id="20"/>
          <p:cNvSpPr txBox="true"/>
          <p:nvPr/>
        </p:nvSpPr>
        <p:spPr>
          <a:xfrm rot="0">
            <a:off x="6550553" y="3523417"/>
            <a:ext cx="5256339" cy="332956"/>
          </a:xfrm>
          <a:prstGeom prst="rect">
            <a:avLst/>
          </a:prstGeom>
        </p:spPr>
        <p:txBody>
          <a:bodyPr anchor="t" rtlCol="false" tIns="0" lIns="0" bIns="0" rIns="0">
            <a:spAutoFit/>
          </a:bodyPr>
          <a:lstStyle/>
          <a:p>
            <a:pPr algn="ctr">
              <a:lnSpc>
                <a:spcPts val="2646"/>
              </a:lnSpc>
            </a:pPr>
            <a:r>
              <a:rPr lang="en-US" sz="1889">
                <a:solidFill>
                  <a:srgbClr val="000000"/>
                </a:solidFill>
                <a:latin typeface="Public Sans Bold"/>
                <a:ea typeface="Public Sans Bold"/>
                <a:cs typeface="Public Sans Bold"/>
                <a:sym typeface="Public Sans Bold"/>
              </a:rPr>
              <a:t>SKALABILITAS</a:t>
            </a:r>
          </a:p>
        </p:txBody>
      </p:sp>
      <p:sp>
        <p:nvSpPr>
          <p:cNvPr name="Freeform 21" id="21"/>
          <p:cNvSpPr/>
          <p:nvPr/>
        </p:nvSpPr>
        <p:spPr>
          <a:xfrm flipH="false" flipV="false" rot="0">
            <a:off x="530088" y="5400391"/>
            <a:ext cx="5480147" cy="2425288"/>
          </a:xfrm>
          <a:custGeom>
            <a:avLst/>
            <a:gdLst/>
            <a:ahLst/>
            <a:cxnLst/>
            <a:rect r="r" b="b" t="t" l="l"/>
            <a:pathLst>
              <a:path h="2425288" w="5480147">
                <a:moveTo>
                  <a:pt x="0" y="0"/>
                </a:moveTo>
                <a:lnTo>
                  <a:pt x="5480146" y="0"/>
                </a:lnTo>
                <a:lnTo>
                  <a:pt x="5480146" y="2425287"/>
                </a:lnTo>
                <a:lnTo>
                  <a:pt x="0" y="24252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2" id="22"/>
          <p:cNvSpPr txBox="true"/>
          <p:nvPr/>
        </p:nvSpPr>
        <p:spPr>
          <a:xfrm rot="0">
            <a:off x="933258" y="6606005"/>
            <a:ext cx="4607896" cy="1008914"/>
          </a:xfrm>
          <a:prstGeom prst="rect">
            <a:avLst/>
          </a:prstGeom>
        </p:spPr>
        <p:txBody>
          <a:bodyPr anchor="t" rtlCol="false" tIns="0" lIns="0" bIns="0" rIns="0">
            <a:spAutoFit/>
          </a:bodyPr>
          <a:lstStyle/>
          <a:p>
            <a:pPr algn="ctr">
              <a:lnSpc>
                <a:spcPts val="2009"/>
              </a:lnSpc>
            </a:pPr>
            <a:r>
              <a:rPr lang="en-US" sz="1435">
                <a:solidFill>
                  <a:srgbClr val="FFFFFF"/>
                </a:solidFill>
                <a:latin typeface="Public Sans"/>
                <a:ea typeface="Public Sans"/>
                <a:cs typeface="Public Sans"/>
                <a:sym typeface="Public Sans"/>
              </a:rPr>
              <a:t>Standar teknologi masih terfragmentasi di banyak area, dan teknologi ini perlu disatukan. Ini akan membantu dalam membangun kerangka kerja dan standar umum untuk perangkat IoT. </a:t>
            </a:r>
          </a:p>
        </p:txBody>
      </p:sp>
      <p:sp>
        <p:nvSpPr>
          <p:cNvPr name="Freeform 23" id="23"/>
          <p:cNvSpPr/>
          <p:nvPr/>
        </p:nvSpPr>
        <p:spPr>
          <a:xfrm flipH="false" flipV="false" rot="0">
            <a:off x="1009881" y="5702894"/>
            <a:ext cx="4602098" cy="686903"/>
          </a:xfrm>
          <a:custGeom>
            <a:avLst/>
            <a:gdLst/>
            <a:ahLst/>
            <a:cxnLst/>
            <a:rect r="r" b="b" t="t" l="l"/>
            <a:pathLst>
              <a:path h="686903" w="4602098">
                <a:moveTo>
                  <a:pt x="0" y="0"/>
                </a:moveTo>
                <a:lnTo>
                  <a:pt x="4602098" y="0"/>
                </a:lnTo>
                <a:lnTo>
                  <a:pt x="4602098" y="686903"/>
                </a:lnTo>
                <a:lnTo>
                  <a:pt x="0" y="6869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4" id="24"/>
          <p:cNvSpPr txBox="true"/>
          <p:nvPr/>
        </p:nvSpPr>
        <p:spPr>
          <a:xfrm rot="0">
            <a:off x="1009881" y="5868690"/>
            <a:ext cx="4454649" cy="330600"/>
          </a:xfrm>
          <a:prstGeom prst="rect">
            <a:avLst/>
          </a:prstGeom>
        </p:spPr>
        <p:txBody>
          <a:bodyPr anchor="t" rtlCol="false" tIns="0" lIns="0" bIns="0" rIns="0">
            <a:spAutoFit/>
          </a:bodyPr>
          <a:lstStyle/>
          <a:p>
            <a:pPr algn="ctr">
              <a:lnSpc>
                <a:spcPts val="2642"/>
              </a:lnSpc>
            </a:pPr>
            <a:r>
              <a:rPr lang="en-US" sz="1887">
                <a:solidFill>
                  <a:srgbClr val="000000"/>
                </a:solidFill>
                <a:latin typeface="Public Sans Bold"/>
                <a:ea typeface="Public Sans Bold"/>
                <a:cs typeface="Public Sans Bold"/>
                <a:sym typeface="Public Sans Bold"/>
              </a:rPr>
              <a:t>INTEROPERABILITAS</a:t>
            </a:r>
          </a:p>
        </p:txBody>
      </p:sp>
      <p:sp>
        <p:nvSpPr>
          <p:cNvPr name="Freeform 25" id="25"/>
          <p:cNvSpPr/>
          <p:nvPr/>
        </p:nvSpPr>
        <p:spPr>
          <a:xfrm flipH="false" flipV="false" rot="0">
            <a:off x="6329644" y="5400391"/>
            <a:ext cx="5480147" cy="2425288"/>
          </a:xfrm>
          <a:custGeom>
            <a:avLst/>
            <a:gdLst/>
            <a:ahLst/>
            <a:cxnLst/>
            <a:rect r="r" b="b" t="t" l="l"/>
            <a:pathLst>
              <a:path h="2425288" w="5480147">
                <a:moveTo>
                  <a:pt x="0" y="0"/>
                </a:moveTo>
                <a:lnTo>
                  <a:pt x="5480147" y="0"/>
                </a:lnTo>
                <a:lnTo>
                  <a:pt x="5480147" y="2425287"/>
                </a:lnTo>
                <a:lnTo>
                  <a:pt x="0" y="24252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6" id="26"/>
          <p:cNvSpPr txBox="true"/>
          <p:nvPr/>
        </p:nvSpPr>
        <p:spPr>
          <a:xfrm rot="0">
            <a:off x="6765770" y="6606005"/>
            <a:ext cx="4607896" cy="1260731"/>
          </a:xfrm>
          <a:prstGeom prst="rect">
            <a:avLst/>
          </a:prstGeom>
        </p:spPr>
        <p:txBody>
          <a:bodyPr anchor="t" rtlCol="false" tIns="0" lIns="0" bIns="0" rIns="0">
            <a:spAutoFit/>
          </a:bodyPr>
          <a:lstStyle/>
          <a:p>
            <a:pPr algn="ctr">
              <a:lnSpc>
                <a:spcPts val="2009"/>
              </a:lnSpc>
            </a:pPr>
            <a:r>
              <a:rPr lang="en-US" sz="1435">
                <a:solidFill>
                  <a:srgbClr val="FFFFFF"/>
                </a:solidFill>
                <a:latin typeface="Public Sans"/>
                <a:ea typeface="Public Sans"/>
                <a:cs typeface="Public Sans"/>
                <a:sym typeface="Public Sans"/>
              </a:rPr>
              <a:t>Konektivitas merupakan tantangan besar bagi IoT. Dengan pertumbuhan eksponensial pasar IoT, beberapa ahli khawatir bahwa aplikasi IoT yang membutuhkan bandwidth besar akan bersaing untuk mendapatkan ruang</a:t>
            </a:r>
          </a:p>
        </p:txBody>
      </p:sp>
      <p:sp>
        <p:nvSpPr>
          <p:cNvPr name="Freeform 27" id="27"/>
          <p:cNvSpPr/>
          <p:nvPr/>
        </p:nvSpPr>
        <p:spPr>
          <a:xfrm flipH="false" flipV="false" rot="0">
            <a:off x="6809438" y="5702894"/>
            <a:ext cx="4602098" cy="686903"/>
          </a:xfrm>
          <a:custGeom>
            <a:avLst/>
            <a:gdLst/>
            <a:ahLst/>
            <a:cxnLst/>
            <a:rect r="r" b="b" t="t" l="l"/>
            <a:pathLst>
              <a:path h="686903" w="4602098">
                <a:moveTo>
                  <a:pt x="0" y="0"/>
                </a:moveTo>
                <a:lnTo>
                  <a:pt x="4602097" y="0"/>
                </a:lnTo>
                <a:lnTo>
                  <a:pt x="4602097" y="686903"/>
                </a:lnTo>
                <a:lnTo>
                  <a:pt x="0" y="6869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8" id="28"/>
          <p:cNvSpPr txBox="true"/>
          <p:nvPr/>
        </p:nvSpPr>
        <p:spPr>
          <a:xfrm rot="0">
            <a:off x="7204725" y="5936801"/>
            <a:ext cx="3785665" cy="305677"/>
          </a:xfrm>
          <a:prstGeom prst="rect">
            <a:avLst/>
          </a:prstGeom>
        </p:spPr>
        <p:txBody>
          <a:bodyPr anchor="t" rtlCol="false" tIns="0" lIns="0" bIns="0" rIns="0">
            <a:spAutoFit/>
          </a:bodyPr>
          <a:lstStyle/>
          <a:p>
            <a:pPr algn="ctr">
              <a:lnSpc>
                <a:spcPts val="2432"/>
              </a:lnSpc>
            </a:pPr>
            <a:r>
              <a:rPr lang="en-US" sz="1737">
                <a:solidFill>
                  <a:srgbClr val="000000"/>
                </a:solidFill>
                <a:latin typeface="Public Sans Bold"/>
                <a:ea typeface="Public Sans Bold"/>
                <a:cs typeface="Public Sans Bold"/>
                <a:sym typeface="Public Sans Bold"/>
              </a:rPr>
              <a:t>BANDWIDTH</a:t>
            </a:r>
          </a:p>
        </p:txBody>
      </p:sp>
      <p:sp>
        <p:nvSpPr>
          <p:cNvPr name="Freeform 29" id="29"/>
          <p:cNvSpPr/>
          <p:nvPr/>
        </p:nvSpPr>
        <p:spPr>
          <a:xfrm flipH="false" flipV="false" rot="0">
            <a:off x="7084497" y="-355647"/>
            <a:ext cx="4119006" cy="1593145"/>
          </a:xfrm>
          <a:custGeom>
            <a:avLst/>
            <a:gdLst/>
            <a:ahLst/>
            <a:cxnLst/>
            <a:rect r="r" b="b" t="t" l="l"/>
            <a:pathLst>
              <a:path h="1593145" w="4119006">
                <a:moveTo>
                  <a:pt x="0" y="0"/>
                </a:moveTo>
                <a:lnTo>
                  <a:pt x="4119006" y="0"/>
                </a:lnTo>
                <a:lnTo>
                  <a:pt x="4119006" y="1593145"/>
                </a:lnTo>
                <a:lnTo>
                  <a:pt x="0" y="159314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30" id="30"/>
          <p:cNvGrpSpPr/>
          <p:nvPr/>
        </p:nvGrpSpPr>
        <p:grpSpPr>
          <a:xfrm rot="0">
            <a:off x="7507235" y="460949"/>
            <a:ext cx="1421058" cy="606553"/>
            <a:chOff x="0" y="0"/>
            <a:chExt cx="1894744" cy="808737"/>
          </a:xfrm>
        </p:grpSpPr>
        <p:sp>
          <p:nvSpPr>
            <p:cNvPr name="Freeform 31" id="31"/>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2"/>
              <a:stretch>
                <a:fillRect l="-944" t="0" r="-946" b="0"/>
              </a:stretch>
            </a:blipFill>
          </p:spPr>
        </p:sp>
      </p:grpSp>
      <p:grpSp>
        <p:nvGrpSpPr>
          <p:cNvPr name="Group 32" id="32"/>
          <p:cNvGrpSpPr/>
          <p:nvPr/>
        </p:nvGrpSpPr>
        <p:grpSpPr>
          <a:xfrm rot="0">
            <a:off x="9166882" y="420794"/>
            <a:ext cx="678920" cy="694317"/>
            <a:chOff x="0" y="0"/>
            <a:chExt cx="905227" cy="925756"/>
          </a:xfrm>
        </p:grpSpPr>
        <p:sp>
          <p:nvSpPr>
            <p:cNvPr name="Freeform 33" id="33"/>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3"/>
              <a:stretch>
                <a:fillRect l="-1133" t="0" r="-1130" b="-5"/>
              </a:stretch>
            </a:blipFill>
          </p:spPr>
        </p:sp>
      </p:grpSp>
      <p:grpSp>
        <p:nvGrpSpPr>
          <p:cNvPr name="Group 34" id="34"/>
          <p:cNvGrpSpPr/>
          <p:nvPr/>
        </p:nvGrpSpPr>
        <p:grpSpPr>
          <a:xfrm rot="0">
            <a:off x="10084394" y="380639"/>
            <a:ext cx="819282" cy="767174"/>
            <a:chOff x="0" y="0"/>
            <a:chExt cx="1092376" cy="1022899"/>
          </a:xfrm>
        </p:grpSpPr>
        <p:sp>
          <p:nvSpPr>
            <p:cNvPr name="Freeform 35" id="35"/>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4"/>
              <a:stretch>
                <a:fillRect l="-14902" t="0" r="-14907" b="-4"/>
              </a:stretch>
            </a:blipFill>
          </p:spPr>
        </p:sp>
      </p:grpSp>
      <p:sp>
        <p:nvSpPr>
          <p:cNvPr name="TextBox 36" id="36"/>
          <p:cNvSpPr txBox="true"/>
          <p:nvPr/>
        </p:nvSpPr>
        <p:spPr>
          <a:xfrm rot="0">
            <a:off x="6809438" y="3467693"/>
            <a:ext cx="553614" cy="558702"/>
          </a:xfrm>
          <a:prstGeom prst="rect">
            <a:avLst/>
          </a:prstGeom>
        </p:spPr>
        <p:txBody>
          <a:bodyPr anchor="t" rtlCol="false" tIns="0" lIns="0" bIns="0" rIns="0">
            <a:spAutoFit/>
          </a:bodyPr>
          <a:lstStyle/>
          <a:p>
            <a:pPr algn="ctr">
              <a:lnSpc>
                <a:spcPts val="4104"/>
              </a:lnSpc>
            </a:pPr>
            <a:r>
              <a:rPr lang="en-US" sz="4104">
                <a:solidFill>
                  <a:srgbClr val="FFFFFF"/>
                </a:solidFill>
                <a:latin typeface="Eastman Condensed Bold"/>
                <a:ea typeface="Eastman Condensed Bold"/>
                <a:cs typeface="Eastman Condensed Bold"/>
                <a:sym typeface="Eastman Condensed Bold"/>
              </a:rPr>
              <a:t>2</a:t>
            </a:r>
          </a:p>
        </p:txBody>
      </p:sp>
      <p:sp>
        <p:nvSpPr>
          <p:cNvPr name="TextBox 37" id="37"/>
          <p:cNvSpPr txBox="true"/>
          <p:nvPr/>
        </p:nvSpPr>
        <p:spPr>
          <a:xfrm rot="0">
            <a:off x="1049645" y="5881500"/>
            <a:ext cx="785377" cy="551815"/>
          </a:xfrm>
          <a:prstGeom prst="rect">
            <a:avLst/>
          </a:prstGeom>
        </p:spPr>
        <p:txBody>
          <a:bodyPr anchor="t" rtlCol="false" tIns="0" lIns="0" bIns="0" rIns="0">
            <a:spAutoFit/>
          </a:bodyPr>
          <a:lstStyle/>
          <a:p>
            <a:pPr algn="ctr">
              <a:lnSpc>
                <a:spcPts val="4100"/>
              </a:lnSpc>
            </a:pPr>
            <a:r>
              <a:rPr lang="en-US" sz="4100">
                <a:solidFill>
                  <a:srgbClr val="FFFFFF"/>
                </a:solidFill>
                <a:latin typeface="Eastman Condensed Bold"/>
                <a:ea typeface="Eastman Condensed Bold"/>
                <a:cs typeface="Eastman Condensed Bold"/>
                <a:sym typeface="Eastman Condensed Bold"/>
              </a:rPr>
              <a:t>3</a:t>
            </a:r>
          </a:p>
        </p:txBody>
      </p:sp>
      <p:sp>
        <p:nvSpPr>
          <p:cNvPr name="TextBox 38" id="38"/>
          <p:cNvSpPr txBox="true"/>
          <p:nvPr/>
        </p:nvSpPr>
        <p:spPr>
          <a:xfrm rot="0">
            <a:off x="6895300" y="5867438"/>
            <a:ext cx="553614" cy="558702"/>
          </a:xfrm>
          <a:prstGeom prst="rect">
            <a:avLst/>
          </a:prstGeom>
        </p:spPr>
        <p:txBody>
          <a:bodyPr anchor="t" rtlCol="false" tIns="0" lIns="0" bIns="0" rIns="0">
            <a:spAutoFit/>
          </a:bodyPr>
          <a:lstStyle/>
          <a:p>
            <a:pPr algn="ctr">
              <a:lnSpc>
                <a:spcPts val="4104"/>
              </a:lnSpc>
            </a:pPr>
            <a:r>
              <a:rPr lang="en-US" sz="4104">
                <a:solidFill>
                  <a:srgbClr val="FFFFFF"/>
                </a:solidFill>
                <a:latin typeface="Eastman Condensed Bold"/>
                <a:ea typeface="Eastman Condensed Bold"/>
                <a:cs typeface="Eastman Condensed Bold"/>
                <a:sym typeface="Eastman Condensed Bold"/>
              </a:rPr>
              <a:t>4</a:t>
            </a:r>
          </a:p>
        </p:txBody>
      </p:sp>
      <p:sp>
        <p:nvSpPr>
          <p:cNvPr name="Freeform 39" id="39"/>
          <p:cNvSpPr/>
          <p:nvPr/>
        </p:nvSpPr>
        <p:spPr>
          <a:xfrm flipH="false" flipV="false" rot="0">
            <a:off x="12086016" y="2955468"/>
            <a:ext cx="5705701" cy="2525109"/>
          </a:xfrm>
          <a:custGeom>
            <a:avLst/>
            <a:gdLst/>
            <a:ahLst/>
            <a:cxnLst/>
            <a:rect r="r" b="b" t="t" l="l"/>
            <a:pathLst>
              <a:path h="2525109" w="5705701">
                <a:moveTo>
                  <a:pt x="0" y="0"/>
                </a:moveTo>
                <a:lnTo>
                  <a:pt x="5705701" y="0"/>
                </a:lnTo>
                <a:lnTo>
                  <a:pt x="5705701" y="2525108"/>
                </a:lnTo>
                <a:lnTo>
                  <a:pt x="0" y="25251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0" id="40"/>
          <p:cNvSpPr txBox="true"/>
          <p:nvPr/>
        </p:nvSpPr>
        <p:spPr>
          <a:xfrm rot="0">
            <a:off x="12134073" y="4021409"/>
            <a:ext cx="5462035" cy="1512548"/>
          </a:xfrm>
          <a:prstGeom prst="rect">
            <a:avLst/>
          </a:prstGeom>
        </p:spPr>
        <p:txBody>
          <a:bodyPr anchor="t" rtlCol="false" tIns="0" lIns="0" bIns="0" rIns="0">
            <a:spAutoFit/>
          </a:bodyPr>
          <a:lstStyle/>
          <a:p>
            <a:pPr algn="ctr">
              <a:lnSpc>
                <a:spcPts val="2009"/>
              </a:lnSpc>
            </a:pPr>
            <a:r>
              <a:rPr lang="en-US" sz="1435">
                <a:solidFill>
                  <a:srgbClr val="FFFFFF"/>
                </a:solidFill>
                <a:latin typeface="Public Sans"/>
                <a:ea typeface="Public Sans"/>
                <a:cs typeface="Public Sans"/>
                <a:sym typeface="Public Sans"/>
              </a:rPr>
              <a:t>Tanpa panduan standar, produsen dan pengembang terkadang merancang produk  dengan cara yang mengganggu internet, Jika perangkat ini dirancang dan dikonfigurasi dengan buruk, mereka dapat menimbulkan dampak negatif terhadap sumber daya jaringan yang terhubung dan internet secara keseluruhan.</a:t>
            </a:r>
          </a:p>
          <a:p>
            <a:pPr algn="ctr">
              <a:lnSpc>
                <a:spcPts val="2009"/>
              </a:lnSpc>
            </a:pPr>
          </a:p>
        </p:txBody>
      </p:sp>
      <p:sp>
        <p:nvSpPr>
          <p:cNvPr name="Freeform 41" id="41"/>
          <p:cNvSpPr/>
          <p:nvPr/>
        </p:nvSpPr>
        <p:spPr>
          <a:xfrm flipH="false" flipV="false" rot="0">
            <a:off x="12370200" y="3257971"/>
            <a:ext cx="5137332" cy="766791"/>
          </a:xfrm>
          <a:custGeom>
            <a:avLst/>
            <a:gdLst/>
            <a:ahLst/>
            <a:cxnLst/>
            <a:rect r="r" b="b" t="t" l="l"/>
            <a:pathLst>
              <a:path h="766791" w="5137332">
                <a:moveTo>
                  <a:pt x="0" y="0"/>
                </a:moveTo>
                <a:lnTo>
                  <a:pt x="5137332" y="0"/>
                </a:lnTo>
                <a:lnTo>
                  <a:pt x="5137332" y="766792"/>
                </a:lnTo>
                <a:lnTo>
                  <a:pt x="0" y="76679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42" id="42"/>
          <p:cNvSpPr txBox="true"/>
          <p:nvPr/>
        </p:nvSpPr>
        <p:spPr>
          <a:xfrm rot="0">
            <a:off x="13168298" y="3504767"/>
            <a:ext cx="3785665" cy="305677"/>
          </a:xfrm>
          <a:prstGeom prst="rect">
            <a:avLst/>
          </a:prstGeom>
        </p:spPr>
        <p:txBody>
          <a:bodyPr anchor="t" rtlCol="false" tIns="0" lIns="0" bIns="0" rIns="0">
            <a:spAutoFit/>
          </a:bodyPr>
          <a:lstStyle/>
          <a:p>
            <a:pPr algn="ctr">
              <a:lnSpc>
                <a:spcPts val="2432"/>
              </a:lnSpc>
            </a:pPr>
            <a:r>
              <a:rPr lang="en-US" sz="1737">
                <a:solidFill>
                  <a:srgbClr val="000000"/>
                </a:solidFill>
                <a:latin typeface="Public Sans Bold"/>
                <a:ea typeface="Public Sans Bold"/>
                <a:cs typeface="Public Sans Bold"/>
                <a:sym typeface="Public Sans Bold"/>
              </a:rPr>
              <a:t>STANDAR</a:t>
            </a:r>
          </a:p>
        </p:txBody>
      </p:sp>
      <p:sp>
        <p:nvSpPr>
          <p:cNvPr name="TextBox 43" id="43"/>
          <p:cNvSpPr txBox="true"/>
          <p:nvPr/>
        </p:nvSpPr>
        <p:spPr>
          <a:xfrm rot="0">
            <a:off x="12715290" y="3425959"/>
            <a:ext cx="247948" cy="551815"/>
          </a:xfrm>
          <a:prstGeom prst="rect">
            <a:avLst/>
          </a:prstGeom>
        </p:spPr>
        <p:txBody>
          <a:bodyPr anchor="t" rtlCol="false" tIns="0" lIns="0" bIns="0" rIns="0">
            <a:spAutoFit/>
          </a:bodyPr>
          <a:lstStyle/>
          <a:p>
            <a:pPr algn="ctr">
              <a:lnSpc>
                <a:spcPts val="4100"/>
              </a:lnSpc>
              <a:spcBef>
                <a:spcPct val="0"/>
              </a:spcBef>
            </a:pPr>
            <a:r>
              <a:rPr lang="en-US" sz="4100">
                <a:solidFill>
                  <a:srgbClr val="FFFFFF"/>
                </a:solidFill>
                <a:latin typeface="Eastman Condensed Bold"/>
                <a:ea typeface="Eastman Condensed Bold"/>
                <a:cs typeface="Eastman Condensed Bold"/>
                <a:sym typeface="Eastman Condensed Bold"/>
              </a:rPr>
              <a:t>5</a:t>
            </a:r>
          </a:p>
        </p:txBody>
      </p:sp>
      <p:sp>
        <p:nvSpPr>
          <p:cNvPr name="Freeform 44" id="44"/>
          <p:cNvSpPr/>
          <p:nvPr/>
        </p:nvSpPr>
        <p:spPr>
          <a:xfrm flipH="false" flipV="false" rot="0">
            <a:off x="12086016" y="5436178"/>
            <a:ext cx="5705701" cy="2525109"/>
          </a:xfrm>
          <a:custGeom>
            <a:avLst/>
            <a:gdLst/>
            <a:ahLst/>
            <a:cxnLst/>
            <a:rect r="r" b="b" t="t" l="l"/>
            <a:pathLst>
              <a:path h="2525109" w="5705701">
                <a:moveTo>
                  <a:pt x="0" y="0"/>
                </a:moveTo>
                <a:lnTo>
                  <a:pt x="5705701" y="0"/>
                </a:lnTo>
                <a:lnTo>
                  <a:pt x="5705701" y="2525109"/>
                </a:lnTo>
                <a:lnTo>
                  <a:pt x="0" y="252510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5" id="45"/>
          <p:cNvSpPr txBox="true"/>
          <p:nvPr/>
        </p:nvSpPr>
        <p:spPr>
          <a:xfrm rot="0">
            <a:off x="12134073" y="6502120"/>
            <a:ext cx="5462035" cy="1260731"/>
          </a:xfrm>
          <a:prstGeom prst="rect">
            <a:avLst/>
          </a:prstGeom>
        </p:spPr>
        <p:txBody>
          <a:bodyPr anchor="t" rtlCol="false" tIns="0" lIns="0" bIns="0" rIns="0">
            <a:spAutoFit/>
          </a:bodyPr>
          <a:lstStyle/>
          <a:p>
            <a:pPr algn="ctr">
              <a:lnSpc>
                <a:spcPts val="2009"/>
              </a:lnSpc>
            </a:pPr>
            <a:r>
              <a:rPr lang="en-US" sz="1435">
                <a:solidFill>
                  <a:srgbClr val="FFFFFF"/>
                </a:solidFill>
                <a:latin typeface="Public Sans"/>
                <a:ea typeface="Public Sans"/>
                <a:cs typeface="Public Sans"/>
                <a:sym typeface="Public Sans"/>
              </a:rPr>
              <a:t>Kurangnya regulasi yang kuat untuk IoT merupakan alasan besar mengapa IoT tetap menjadi risiko keamanan yang signifikan. Masalah ini kemungkinan akan memburuk seiring meluasnya potensi serangan yang mencakup perangkat-perangkat penting. </a:t>
            </a:r>
          </a:p>
        </p:txBody>
      </p:sp>
      <p:sp>
        <p:nvSpPr>
          <p:cNvPr name="Freeform 46" id="46"/>
          <p:cNvSpPr/>
          <p:nvPr/>
        </p:nvSpPr>
        <p:spPr>
          <a:xfrm flipH="false" flipV="false" rot="0">
            <a:off x="12370200" y="5738681"/>
            <a:ext cx="5137332" cy="766791"/>
          </a:xfrm>
          <a:custGeom>
            <a:avLst/>
            <a:gdLst/>
            <a:ahLst/>
            <a:cxnLst/>
            <a:rect r="r" b="b" t="t" l="l"/>
            <a:pathLst>
              <a:path h="766791" w="5137332">
                <a:moveTo>
                  <a:pt x="0" y="0"/>
                </a:moveTo>
                <a:lnTo>
                  <a:pt x="5137332" y="0"/>
                </a:lnTo>
                <a:lnTo>
                  <a:pt x="5137332" y="766792"/>
                </a:lnTo>
                <a:lnTo>
                  <a:pt x="0" y="76679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47" id="47"/>
          <p:cNvSpPr txBox="true"/>
          <p:nvPr/>
        </p:nvSpPr>
        <p:spPr>
          <a:xfrm rot="0">
            <a:off x="13168298" y="5985478"/>
            <a:ext cx="3785665" cy="305677"/>
          </a:xfrm>
          <a:prstGeom prst="rect">
            <a:avLst/>
          </a:prstGeom>
        </p:spPr>
        <p:txBody>
          <a:bodyPr anchor="t" rtlCol="false" tIns="0" lIns="0" bIns="0" rIns="0">
            <a:spAutoFit/>
          </a:bodyPr>
          <a:lstStyle/>
          <a:p>
            <a:pPr algn="ctr">
              <a:lnSpc>
                <a:spcPts val="2432"/>
              </a:lnSpc>
            </a:pPr>
            <a:r>
              <a:rPr lang="en-US" sz="1737">
                <a:solidFill>
                  <a:srgbClr val="000000"/>
                </a:solidFill>
                <a:latin typeface="Public Sans Bold"/>
                <a:ea typeface="Public Sans Bold"/>
                <a:cs typeface="Public Sans Bold"/>
                <a:sym typeface="Public Sans Bold"/>
              </a:rPr>
              <a:t>REGULASI</a:t>
            </a:r>
          </a:p>
        </p:txBody>
      </p:sp>
      <p:sp>
        <p:nvSpPr>
          <p:cNvPr name="TextBox 48" id="48"/>
          <p:cNvSpPr txBox="true"/>
          <p:nvPr/>
        </p:nvSpPr>
        <p:spPr>
          <a:xfrm rot="0">
            <a:off x="12633998" y="5906669"/>
            <a:ext cx="262979" cy="551815"/>
          </a:xfrm>
          <a:prstGeom prst="rect">
            <a:avLst/>
          </a:prstGeom>
        </p:spPr>
        <p:txBody>
          <a:bodyPr anchor="t" rtlCol="false" tIns="0" lIns="0" bIns="0" rIns="0">
            <a:spAutoFit/>
          </a:bodyPr>
          <a:lstStyle/>
          <a:p>
            <a:pPr algn="ctr">
              <a:lnSpc>
                <a:spcPts val="4100"/>
              </a:lnSpc>
              <a:spcBef>
                <a:spcPct val="0"/>
              </a:spcBef>
            </a:pPr>
            <a:r>
              <a:rPr lang="en-US" sz="4100">
                <a:solidFill>
                  <a:srgbClr val="FFFFFF"/>
                </a:solidFill>
                <a:latin typeface="Eastman Condensed Bold"/>
                <a:ea typeface="Eastman Condensed Bold"/>
                <a:cs typeface="Eastman Condensed Bold"/>
                <a:sym typeface="Eastman Condensed Bold"/>
              </a:rPr>
              <a:t>6</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5799474" y="0"/>
            <a:ext cx="5917455" cy="2144404"/>
            <a:chOff x="0" y="0"/>
            <a:chExt cx="1558507" cy="564781"/>
          </a:xfrm>
        </p:grpSpPr>
        <p:sp>
          <p:nvSpPr>
            <p:cNvPr name="Freeform 5" id="5"/>
            <p:cNvSpPr/>
            <p:nvPr/>
          </p:nvSpPr>
          <p:spPr>
            <a:xfrm flipH="false" flipV="false" rot="0">
              <a:off x="0" y="0"/>
              <a:ext cx="1558507" cy="564781"/>
            </a:xfrm>
            <a:custGeom>
              <a:avLst/>
              <a:gdLst/>
              <a:ahLst/>
              <a:cxnLst/>
              <a:rect r="r" b="b" t="t" l="l"/>
              <a:pathLst>
                <a:path h="564781" w="1558507">
                  <a:moveTo>
                    <a:pt x="0" y="0"/>
                  </a:moveTo>
                  <a:lnTo>
                    <a:pt x="1558507" y="0"/>
                  </a:lnTo>
                  <a:lnTo>
                    <a:pt x="1558507" y="564781"/>
                  </a:lnTo>
                  <a:lnTo>
                    <a:pt x="0" y="564781"/>
                  </a:lnTo>
                  <a:close/>
                </a:path>
              </a:pathLst>
            </a:custGeom>
            <a:solidFill>
              <a:srgbClr val="D9D9D9"/>
            </a:solidFill>
          </p:spPr>
        </p:sp>
        <p:sp>
          <p:nvSpPr>
            <p:cNvPr name="TextBox 6" id="6"/>
            <p:cNvSpPr txBox="true"/>
            <p:nvPr/>
          </p:nvSpPr>
          <p:spPr>
            <a:xfrm>
              <a:off x="0" y="-57150"/>
              <a:ext cx="1558507" cy="621931"/>
            </a:xfrm>
            <a:prstGeom prst="rect">
              <a:avLst/>
            </a:prstGeom>
          </p:spPr>
          <p:txBody>
            <a:bodyPr anchor="ctr" rtlCol="false" tIns="50800" lIns="50800" bIns="50800" rIns="50800"/>
            <a:lstStyle/>
            <a:p>
              <a:pPr algn="ctr">
                <a:lnSpc>
                  <a:spcPts val="3498"/>
                </a:lnSpc>
              </a:pPr>
            </a:p>
          </p:txBody>
        </p:sp>
      </p:grpSp>
      <p:sp>
        <p:nvSpPr>
          <p:cNvPr name="TextBox 7" id="7"/>
          <p:cNvSpPr txBox="true"/>
          <p:nvPr/>
        </p:nvSpPr>
        <p:spPr>
          <a:xfrm rot="0">
            <a:off x="1789124" y="4733921"/>
            <a:ext cx="14709752" cy="1181108"/>
          </a:xfrm>
          <a:prstGeom prst="rect">
            <a:avLst/>
          </a:prstGeom>
        </p:spPr>
        <p:txBody>
          <a:bodyPr anchor="t" rtlCol="false" tIns="0" lIns="0" bIns="0" rIns="0">
            <a:spAutoFit/>
          </a:bodyPr>
          <a:lstStyle/>
          <a:p>
            <a:pPr algn="ctr">
              <a:lnSpc>
                <a:spcPts val="10083"/>
              </a:lnSpc>
            </a:pPr>
            <a:r>
              <a:rPr lang="en-US" sz="10083">
                <a:solidFill>
                  <a:srgbClr val="013049"/>
                </a:solidFill>
                <a:latin typeface="Eastman Condensed Bold"/>
                <a:ea typeface="Eastman Condensed Bold"/>
                <a:cs typeface="Eastman Condensed Bold"/>
                <a:sym typeface="Eastman Condensed Bold"/>
              </a:rPr>
              <a:t>TERIMA KASIH</a:t>
            </a:r>
          </a:p>
        </p:txBody>
      </p:sp>
      <p:grpSp>
        <p:nvGrpSpPr>
          <p:cNvPr name="Group 8" id="8"/>
          <p:cNvGrpSpPr/>
          <p:nvPr/>
        </p:nvGrpSpPr>
        <p:grpSpPr>
          <a:xfrm rot="0">
            <a:off x="6167541" y="544926"/>
            <a:ext cx="2266811" cy="967547"/>
            <a:chOff x="0" y="0"/>
            <a:chExt cx="1894744" cy="808737"/>
          </a:xfrm>
        </p:grpSpPr>
        <p:sp>
          <p:nvSpPr>
            <p:cNvPr name="Freeform 9" id="9"/>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3"/>
              <a:stretch>
                <a:fillRect l="-944" t="0" r="-946" b="0"/>
              </a:stretch>
            </a:blipFill>
          </p:spPr>
        </p:sp>
      </p:grpSp>
      <p:grpSp>
        <p:nvGrpSpPr>
          <p:cNvPr name="Group 10" id="10"/>
          <p:cNvGrpSpPr/>
          <p:nvPr/>
        </p:nvGrpSpPr>
        <p:grpSpPr>
          <a:xfrm rot="0">
            <a:off x="8758202" y="543106"/>
            <a:ext cx="1034727" cy="1058193"/>
            <a:chOff x="0" y="0"/>
            <a:chExt cx="905227" cy="925756"/>
          </a:xfrm>
        </p:grpSpPr>
        <p:sp>
          <p:nvSpPr>
            <p:cNvPr name="Freeform 11" id="11"/>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4"/>
              <a:stretch>
                <a:fillRect l="-1133" t="0" r="-1130" b="-5"/>
              </a:stretch>
            </a:blipFill>
          </p:spPr>
        </p:sp>
      </p:grpSp>
      <p:grpSp>
        <p:nvGrpSpPr>
          <p:cNvPr name="Group 12" id="12"/>
          <p:cNvGrpSpPr/>
          <p:nvPr/>
        </p:nvGrpSpPr>
        <p:grpSpPr>
          <a:xfrm rot="0">
            <a:off x="10121440" y="402846"/>
            <a:ext cx="1336726" cy="1251709"/>
            <a:chOff x="0" y="0"/>
            <a:chExt cx="1092376" cy="1022899"/>
          </a:xfrm>
        </p:grpSpPr>
        <p:sp>
          <p:nvSpPr>
            <p:cNvPr name="Freeform 13" id="13"/>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5"/>
              <a:stretch>
                <a:fillRect l="-14902" t="0" r="-14907" b="-4"/>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Freeform 4" id="4"/>
          <p:cNvSpPr/>
          <p:nvPr/>
        </p:nvSpPr>
        <p:spPr>
          <a:xfrm flipH="false" flipV="false" rot="0">
            <a:off x="-628747" y="3052974"/>
            <a:ext cx="5921651" cy="1240500"/>
          </a:xfrm>
          <a:custGeom>
            <a:avLst/>
            <a:gdLst/>
            <a:ahLst/>
            <a:cxnLst/>
            <a:rect r="r" b="b" t="t" l="l"/>
            <a:pathLst>
              <a:path h="1240500" w="5921651">
                <a:moveTo>
                  <a:pt x="0" y="0"/>
                </a:moveTo>
                <a:lnTo>
                  <a:pt x="5921651" y="0"/>
                </a:lnTo>
                <a:lnTo>
                  <a:pt x="5921651" y="1240500"/>
                </a:lnTo>
                <a:lnTo>
                  <a:pt x="0" y="12405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6233161" y="3544701"/>
            <a:ext cx="12648448" cy="7009348"/>
            <a:chOff x="0" y="0"/>
            <a:chExt cx="16864597" cy="9345797"/>
          </a:xfrm>
        </p:grpSpPr>
        <p:sp>
          <p:nvSpPr>
            <p:cNvPr name="Freeform 6" id="6"/>
            <p:cNvSpPr/>
            <p:nvPr/>
          </p:nvSpPr>
          <p:spPr>
            <a:xfrm flipH="false" flipV="false" rot="0">
              <a:off x="0" y="0"/>
              <a:ext cx="16864585" cy="9345803"/>
            </a:xfrm>
            <a:custGeom>
              <a:avLst/>
              <a:gdLst/>
              <a:ahLst/>
              <a:cxnLst/>
              <a:rect r="r" b="b" t="t" l="l"/>
              <a:pathLst>
                <a:path h="9345803" w="16864585">
                  <a:moveTo>
                    <a:pt x="0" y="0"/>
                  </a:moveTo>
                  <a:lnTo>
                    <a:pt x="16864585" y="0"/>
                  </a:lnTo>
                  <a:lnTo>
                    <a:pt x="16864585" y="9345803"/>
                  </a:lnTo>
                  <a:lnTo>
                    <a:pt x="0" y="9345803"/>
                  </a:lnTo>
                  <a:lnTo>
                    <a:pt x="0" y="0"/>
                  </a:lnTo>
                  <a:close/>
                </a:path>
              </a:pathLst>
            </a:custGeom>
            <a:blipFill>
              <a:blip r:embed="rId5"/>
              <a:stretch>
                <a:fillRect l="0" t="-4" r="0" b="-4"/>
              </a:stretch>
            </a:blipFill>
          </p:spPr>
        </p:sp>
      </p:grpSp>
      <p:grpSp>
        <p:nvGrpSpPr>
          <p:cNvPr name="Group 7" id="7"/>
          <p:cNvGrpSpPr/>
          <p:nvPr/>
        </p:nvGrpSpPr>
        <p:grpSpPr>
          <a:xfrm rot="0">
            <a:off x="9473415" y="1305474"/>
            <a:ext cx="8602304" cy="8602304"/>
            <a:chOff x="0" y="0"/>
            <a:chExt cx="11469739" cy="11469739"/>
          </a:xfrm>
        </p:grpSpPr>
        <p:sp>
          <p:nvSpPr>
            <p:cNvPr name="Freeform 8" id="8"/>
            <p:cNvSpPr/>
            <p:nvPr/>
          </p:nvSpPr>
          <p:spPr>
            <a:xfrm flipH="false" flipV="false" rot="0">
              <a:off x="0" y="0"/>
              <a:ext cx="11469751" cy="11469751"/>
            </a:xfrm>
            <a:custGeom>
              <a:avLst/>
              <a:gdLst/>
              <a:ahLst/>
              <a:cxnLst/>
              <a:rect r="r" b="b" t="t" l="l"/>
              <a:pathLst>
                <a:path h="11469751" w="11469751">
                  <a:moveTo>
                    <a:pt x="0" y="0"/>
                  </a:moveTo>
                  <a:lnTo>
                    <a:pt x="11469751" y="0"/>
                  </a:lnTo>
                  <a:lnTo>
                    <a:pt x="11469751" y="11469751"/>
                  </a:lnTo>
                  <a:lnTo>
                    <a:pt x="0" y="11469751"/>
                  </a:lnTo>
                  <a:lnTo>
                    <a:pt x="0" y="0"/>
                  </a:lnTo>
                  <a:close/>
                </a:path>
              </a:pathLst>
            </a:custGeom>
            <a:blipFill>
              <a:blip r:embed="rId6"/>
              <a:stretch>
                <a:fillRect l="0" t="0" r="0" b="0"/>
              </a:stretch>
            </a:blipFill>
          </p:spPr>
        </p:sp>
      </p:grpSp>
      <p:grpSp>
        <p:nvGrpSpPr>
          <p:cNvPr name="Group 9" id="9"/>
          <p:cNvGrpSpPr/>
          <p:nvPr/>
        </p:nvGrpSpPr>
        <p:grpSpPr>
          <a:xfrm rot="0">
            <a:off x="9909561" y="1917624"/>
            <a:ext cx="7730013" cy="7378004"/>
            <a:chOff x="0" y="0"/>
            <a:chExt cx="10306685" cy="9837339"/>
          </a:xfrm>
        </p:grpSpPr>
        <p:sp>
          <p:nvSpPr>
            <p:cNvPr name="Freeform 10" id="10"/>
            <p:cNvSpPr/>
            <p:nvPr/>
          </p:nvSpPr>
          <p:spPr>
            <a:xfrm flipH="false" flipV="false" rot="0">
              <a:off x="0" y="0"/>
              <a:ext cx="10306686" cy="9837293"/>
            </a:xfrm>
            <a:custGeom>
              <a:avLst/>
              <a:gdLst/>
              <a:ahLst/>
              <a:cxnLst/>
              <a:rect r="r" b="b" t="t" l="l"/>
              <a:pathLst>
                <a:path h="9837293" w="10306686">
                  <a:moveTo>
                    <a:pt x="5153279" y="7874"/>
                  </a:moveTo>
                  <a:cubicBezTo>
                    <a:pt x="3393694" y="0"/>
                    <a:pt x="1764284" y="934212"/>
                    <a:pt x="882142" y="2456942"/>
                  </a:cubicBezTo>
                  <a:cubicBezTo>
                    <a:pt x="0" y="3979672"/>
                    <a:pt x="0" y="5857748"/>
                    <a:pt x="882142" y="7380478"/>
                  </a:cubicBezTo>
                  <a:cubicBezTo>
                    <a:pt x="1764284" y="8903208"/>
                    <a:pt x="3393694" y="9837293"/>
                    <a:pt x="5153279" y="9829419"/>
                  </a:cubicBezTo>
                  <a:cubicBezTo>
                    <a:pt x="6912991" y="9837293"/>
                    <a:pt x="8542401" y="8903081"/>
                    <a:pt x="9424543" y="7380351"/>
                  </a:cubicBezTo>
                  <a:cubicBezTo>
                    <a:pt x="10306686" y="5857621"/>
                    <a:pt x="10306685" y="3979418"/>
                    <a:pt x="9424543" y="2456815"/>
                  </a:cubicBezTo>
                  <a:cubicBezTo>
                    <a:pt x="8542401" y="934212"/>
                    <a:pt x="6912991" y="0"/>
                    <a:pt x="5153279" y="7874"/>
                  </a:cubicBezTo>
                  <a:close/>
                </a:path>
              </a:pathLst>
            </a:custGeom>
            <a:solidFill>
              <a:srgbClr val="FDB813"/>
            </a:solidFill>
          </p:spPr>
        </p:sp>
      </p:grpSp>
      <p:grpSp>
        <p:nvGrpSpPr>
          <p:cNvPr name="Group 11" id="11"/>
          <p:cNvGrpSpPr/>
          <p:nvPr/>
        </p:nvGrpSpPr>
        <p:grpSpPr>
          <a:xfrm rot="0">
            <a:off x="10421288" y="2406049"/>
            <a:ext cx="6706559" cy="6401157"/>
            <a:chOff x="0" y="0"/>
            <a:chExt cx="8942079" cy="8534876"/>
          </a:xfrm>
        </p:grpSpPr>
        <p:sp>
          <p:nvSpPr>
            <p:cNvPr name="Freeform 12" id="12"/>
            <p:cNvSpPr/>
            <p:nvPr/>
          </p:nvSpPr>
          <p:spPr>
            <a:xfrm flipH="false" flipV="false" rot="0">
              <a:off x="0" y="0"/>
              <a:ext cx="8942070" cy="8534908"/>
            </a:xfrm>
            <a:custGeom>
              <a:avLst/>
              <a:gdLst/>
              <a:ahLst/>
              <a:cxnLst/>
              <a:rect r="r" b="b" t="t" l="l"/>
              <a:pathLst>
                <a:path h="8534908" w="8942070">
                  <a:moveTo>
                    <a:pt x="4471035" y="6858"/>
                  </a:moveTo>
                  <a:cubicBezTo>
                    <a:pt x="2944368" y="0"/>
                    <a:pt x="1530604" y="810514"/>
                    <a:pt x="765302" y="2131568"/>
                  </a:cubicBezTo>
                  <a:cubicBezTo>
                    <a:pt x="0" y="3452622"/>
                    <a:pt x="0" y="5082159"/>
                    <a:pt x="765302" y="6403213"/>
                  </a:cubicBezTo>
                  <a:cubicBezTo>
                    <a:pt x="1530604" y="7724267"/>
                    <a:pt x="2944368" y="8534908"/>
                    <a:pt x="4471035" y="8528050"/>
                  </a:cubicBezTo>
                  <a:cubicBezTo>
                    <a:pt x="5997702" y="8534908"/>
                    <a:pt x="7411466" y="7724267"/>
                    <a:pt x="8176768" y="6403213"/>
                  </a:cubicBezTo>
                  <a:cubicBezTo>
                    <a:pt x="8942070" y="5082159"/>
                    <a:pt x="8942070" y="3452622"/>
                    <a:pt x="8176768" y="2131568"/>
                  </a:cubicBezTo>
                  <a:cubicBezTo>
                    <a:pt x="7411466" y="810514"/>
                    <a:pt x="5997702" y="0"/>
                    <a:pt x="4471035" y="6858"/>
                  </a:cubicBezTo>
                  <a:close/>
                </a:path>
              </a:pathLst>
            </a:custGeom>
            <a:blipFill>
              <a:blip r:embed="rId7"/>
              <a:stretch>
                <a:fillRect l="-42590" t="-79" r="-42590" b="-79"/>
              </a:stretch>
            </a:blipFill>
          </p:spPr>
        </p:sp>
      </p:grpSp>
      <p:grpSp>
        <p:nvGrpSpPr>
          <p:cNvPr name="Group 13" id="13"/>
          <p:cNvGrpSpPr/>
          <p:nvPr/>
        </p:nvGrpSpPr>
        <p:grpSpPr>
          <a:xfrm rot="0">
            <a:off x="783418" y="7524511"/>
            <a:ext cx="4087811" cy="66675"/>
            <a:chOff x="0" y="0"/>
            <a:chExt cx="5450415" cy="88900"/>
          </a:xfrm>
        </p:grpSpPr>
        <p:sp>
          <p:nvSpPr>
            <p:cNvPr name="Freeform 14" id="14"/>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sp>
        <p:nvSpPr>
          <p:cNvPr name="Freeform 15" id="15"/>
          <p:cNvSpPr/>
          <p:nvPr/>
        </p:nvSpPr>
        <p:spPr>
          <a:xfrm flipH="false" flipV="false" rot="0">
            <a:off x="14319873" y="-287671"/>
            <a:ext cx="4350590" cy="1593145"/>
          </a:xfrm>
          <a:custGeom>
            <a:avLst/>
            <a:gdLst/>
            <a:ahLst/>
            <a:cxnLst/>
            <a:rect r="r" b="b" t="t" l="l"/>
            <a:pathLst>
              <a:path h="1593145" w="4350590">
                <a:moveTo>
                  <a:pt x="0" y="0"/>
                </a:moveTo>
                <a:lnTo>
                  <a:pt x="4350590" y="0"/>
                </a:lnTo>
                <a:lnTo>
                  <a:pt x="4350590" y="1593145"/>
                </a:lnTo>
                <a:lnTo>
                  <a:pt x="0" y="15931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6" id="16"/>
          <p:cNvGrpSpPr/>
          <p:nvPr/>
        </p:nvGrpSpPr>
        <p:grpSpPr>
          <a:xfrm rot="0">
            <a:off x="14569950" y="528925"/>
            <a:ext cx="1421058" cy="606553"/>
            <a:chOff x="0" y="0"/>
            <a:chExt cx="1894744" cy="808737"/>
          </a:xfrm>
        </p:grpSpPr>
        <p:sp>
          <p:nvSpPr>
            <p:cNvPr name="Freeform 17" id="17"/>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0"/>
              <a:stretch>
                <a:fillRect l="-944" t="0" r="-946" b="0"/>
              </a:stretch>
            </a:blipFill>
          </p:spPr>
        </p:sp>
      </p:grpSp>
      <p:grpSp>
        <p:nvGrpSpPr>
          <p:cNvPr name="Group 18" id="18"/>
          <p:cNvGrpSpPr/>
          <p:nvPr/>
        </p:nvGrpSpPr>
        <p:grpSpPr>
          <a:xfrm rot="0">
            <a:off x="16182666" y="448615"/>
            <a:ext cx="757450" cy="774627"/>
            <a:chOff x="0" y="0"/>
            <a:chExt cx="1009933" cy="1032836"/>
          </a:xfrm>
        </p:grpSpPr>
        <p:sp>
          <p:nvSpPr>
            <p:cNvPr name="Freeform 19" id="19"/>
            <p:cNvSpPr/>
            <p:nvPr/>
          </p:nvSpPr>
          <p:spPr>
            <a:xfrm flipH="false" flipV="false" rot="0">
              <a:off x="0" y="0"/>
              <a:ext cx="1009904" cy="1032891"/>
            </a:xfrm>
            <a:custGeom>
              <a:avLst/>
              <a:gdLst/>
              <a:ahLst/>
              <a:cxnLst/>
              <a:rect r="r" b="b" t="t" l="l"/>
              <a:pathLst>
                <a:path h="1032891" w="1009904">
                  <a:moveTo>
                    <a:pt x="0" y="0"/>
                  </a:moveTo>
                  <a:lnTo>
                    <a:pt x="1009904" y="0"/>
                  </a:lnTo>
                  <a:lnTo>
                    <a:pt x="1009904" y="1032891"/>
                  </a:lnTo>
                  <a:lnTo>
                    <a:pt x="0" y="1032891"/>
                  </a:lnTo>
                  <a:lnTo>
                    <a:pt x="0" y="0"/>
                  </a:lnTo>
                  <a:close/>
                </a:path>
              </a:pathLst>
            </a:custGeom>
            <a:blipFill>
              <a:blip r:embed="rId11"/>
              <a:stretch>
                <a:fillRect l="-1133" t="0" r="-1136" b="5"/>
              </a:stretch>
            </a:blipFill>
          </p:spPr>
        </p:sp>
      </p:grpSp>
      <p:grpSp>
        <p:nvGrpSpPr>
          <p:cNvPr name="Group 20" id="20"/>
          <p:cNvGrpSpPr/>
          <p:nvPr/>
        </p:nvGrpSpPr>
        <p:grpSpPr>
          <a:xfrm rot="0">
            <a:off x="17147110" y="448615"/>
            <a:ext cx="819282" cy="767174"/>
            <a:chOff x="0" y="0"/>
            <a:chExt cx="1092376" cy="1022899"/>
          </a:xfrm>
        </p:grpSpPr>
        <p:sp>
          <p:nvSpPr>
            <p:cNvPr name="Freeform 21" id="21"/>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2"/>
              <a:stretch>
                <a:fillRect l="-14902" t="0" r="-14907" b="-3"/>
              </a:stretch>
            </a:blipFill>
          </p:spPr>
        </p:sp>
      </p:grpSp>
      <p:grpSp>
        <p:nvGrpSpPr>
          <p:cNvPr name="Group 22" id="22"/>
          <p:cNvGrpSpPr/>
          <p:nvPr/>
        </p:nvGrpSpPr>
        <p:grpSpPr>
          <a:xfrm rot="0">
            <a:off x="0" y="8267462"/>
            <a:ext cx="7937605" cy="1028167"/>
            <a:chOff x="0" y="0"/>
            <a:chExt cx="2090563" cy="270793"/>
          </a:xfrm>
        </p:grpSpPr>
        <p:sp>
          <p:nvSpPr>
            <p:cNvPr name="Freeform 23" id="23"/>
            <p:cNvSpPr/>
            <p:nvPr/>
          </p:nvSpPr>
          <p:spPr>
            <a:xfrm flipH="false" flipV="false" rot="0">
              <a:off x="0" y="0"/>
              <a:ext cx="2090563" cy="270793"/>
            </a:xfrm>
            <a:custGeom>
              <a:avLst/>
              <a:gdLst/>
              <a:ahLst/>
              <a:cxnLst/>
              <a:rect r="r" b="b" t="t" l="l"/>
              <a:pathLst>
                <a:path h="270793" w="2090563">
                  <a:moveTo>
                    <a:pt x="0" y="0"/>
                  </a:moveTo>
                  <a:lnTo>
                    <a:pt x="2090563" y="0"/>
                  </a:lnTo>
                  <a:lnTo>
                    <a:pt x="2090563" y="270793"/>
                  </a:lnTo>
                  <a:lnTo>
                    <a:pt x="0" y="270793"/>
                  </a:lnTo>
                  <a:close/>
                </a:path>
              </a:pathLst>
            </a:custGeom>
            <a:solidFill>
              <a:srgbClr val="022135"/>
            </a:solidFill>
          </p:spPr>
        </p:sp>
        <p:sp>
          <p:nvSpPr>
            <p:cNvPr name="TextBox 24" id="24"/>
            <p:cNvSpPr txBox="true"/>
            <p:nvPr/>
          </p:nvSpPr>
          <p:spPr>
            <a:xfrm>
              <a:off x="0" y="-57150"/>
              <a:ext cx="2090563" cy="327943"/>
            </a:xfrm>
            <a:prstGeom prst="rect">
              <a:avLst/>
            </a:prstGeom>
          </p:spPr>
          <p:txBody>
            <a:bodyPr anchor="ctr" rtlCol="false" tIns="50800" lIns="50800" bIns="50800" rIns="50800"/>
            <a:lstStyle/>
            <a:p>
              <a:pPr algn="ctr">
                <a:lnSpc>
                  <a:spcPts val="3498"/>
                </a:lnSpc>
              </a:pPr>
            </a:p>
          </p:txBody>
        </p:sp>
      </p:grpSp>
      <p:sp>
        <p:nvSpPr>
          <p:cNvPr name="TextBox 25" id="25"/>
          <p:cNvSpPr txBox="true"/>
          <p:nvPr/>
        </p:nvSpPr>
        <p:spPr>
          <a:xfrm rot="0">
            <a:off x="816756" y="5112624"/>
            <a:ext cx="8656659" cy="1936751"/>
          </a:xfrm>
          <a:prstGeom prst="rect">
            <a:avLst/>
          </a:prstGeom>
        </p:spPr>
        <p:txBody>
          <a:bodyPr anchor="t" rtlCol="false" tIns="0" lIns="0" bIns="0" rIns="0">
            <a:spAutoFit/>
          </a:bodyPr>
          <a:lstStyle/>
          <a:p>
            <a:pPr algn="l">
              <a:lnSpc>
                <a:spcPts val="8000"/>
              </a:lnSpc>
            </a:pPr>
            <a:r>
              <a:rPr lang="en-US" sz="8000">
                <a:solidFill>
                  <a:srgbClr val="022135"/>
                </a:solidFill>
                <a:latin typeface="Eastman Condensed Bold"/>
                <a:ea typeface="Eastman Condensed Bold"/>
                <a:cs typeface="Eastman Condensed Bold"/>
                <a:sym typeface="Eastman Condensed Bold"/>
              </a:rPr>
              <a:t>KONSEP DASAR INTERNET OF THINGS</a:t>
            </a:r>
          </a:p>
        </p:txBody>
      </p:sp>
      <p:sp>
        <p:nvSpPr>
          <p:cNvPr name="TextBox 26" id="26"/>
          <p:cNvSpPr txBox="true"/>
          <p:nvPr/>
        </p:nvSpPr>
        <p:spPr>
          <a:xfrm rot="0">
            <a:off x="679018" y="3327639"/>
            <a:ext cx="3306122" cy="699135"/>
          </a:xfrm>
          <a:prstGeom prst="rect">
            <a:avLst/>
          </a:prstGeom>
        </p:spPr>
        <p:txBody>
          <a:bodyPr anchor="t" rtlCol="false" tIns="0" lIns="0" bIns="0" rIns="0">
            <a:spAutoFit/>
          </a:bodyPr>
          <a:lstStyle/>
          <a:p>
            <a:pPr algn="l">
              <a:lnSpc>
                <a:spcPts val="5040"/>
              </a:lnSpc>
            </a:pPr>
            <a:r>
              <a:rPr lang="en-US" sz="3600">
                <a:solidFill>
                  <a:srgbClr val="FDB813"/>
                </a:solidFill>
                <a:latin typeface="Public Sans Bold"/>
                <a:ea typeface="Public Sans Bold"/>
                <a:cs typeface="Public Sans Bold"/>
                <a:sym typeface="Public Sans Bold"/>
              </a:rPr>
              <a:t>PERTEMUAN 1</a:t>
            </a:r>
          </a:p>
        </p:txBody>
      </p:sp>
      <p:sp>
        <p:nvSpPr>
          <p:cNvPr name="TextBox 27" id="27"/>
          <p:cNvSpPr txBox="true"/>
          <p:nvPr/>
        </p:nvSpPr>
        <p:spPr>
          <a:xfrm rot="0">
            <a:off x="369399" y="8431977"/>
            <a:ext cx="7818310" cy="622935"/>
          </a:xfrm>
          <a:prstGeom prst="rect">
            <a:avLst/>
          </a:prstGeom>
        </p:spPr>
        <p:txBody>
          <a:bodyPr anchor="t" rtlCol="false" tIns="0" lIns="0" bIns="0" rIns="0">
            <a:spAutoFit/>
          </a:bodyPr>
          <a:lstStyle/>
          <a:p>
            <a:pPr algn="l">
              <a:lnSpc>
                <a:spcPts val="5040"/>
              </a:lnSpc>
            </a:pPr>
            <a:r>
              <a:rPr lang="en-US" sz="3600">
                <a:solidFill>
                  <a:srgbClr val="FDB813"/>
                </a:solidFill>
                <a:latin typeface="Public Sans Bold"/>
                <a:ea typeface="Public Sans Bold"/>
                <a:cs typeface="Public Sans Bold"/>
                <a:sym typeface="Public Sans Bold"/>
              </a:rPr>
              <a:t>PROGRAM STUDI INFORMATIKA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8332772" y="-66638"/>
            <a:ext cx="10420276" cy="10420276"/>
            <a:chOff x="0" y="0"/>
            <a:chExt cx="13893701" cy="13893701"/>
          </a:xfrm>
        </p:grpSpPr>
        <p:sp>
          <p:nvSpPr>
            <p:cNvPr name="Freeform 5" id="5"/>
            <p:cNvSpPr/>
            <p:nvPr/>
          </p:nvSpPr>
          <p:spPr>
            <a:xfrm flipH="true" flipV="false" rot="0">
              <a:off x="0" y="0"/>
              <a:ext cx="13893673" cy="13893673"/>
            </a:xfrm>
            <a:custGeom>
              <a:avLst/>
              <a:gdLst/>
              <a:ahLst/>
              <a:cxnLst/>
              <a:rect r="r" b="b" t="t" l="l"/>
              <a:pathLst>
                <a:path h="13893673" w="13893673">
                  <a:moveTo>
                    <a:pt x="13893673" y="0"/>
                  </a:moveTo>
                  <a:lnTo>
                    <a:pt x="0" y="0"/>
                  </a:lnTo>
                  <a:lnTo>
                    <a:pt x="0" y="13893673"/>
                  </a:lnTo>
                  <a:lnTo>
                    <a:pt x="13893673" y="13893673"/>
                  </a:lnTo>
                  <a:lnTo>
                    <a:pt x="13893673" y="0"/>
                  </a:lnTo>
                  <a:close/>
                </a:path>
              </a:pathLst>
            </a:custGeom>
            <a:blipFill>
              <a:blip r:embed="rId3"/>
              <a:stretch>
                <a:fillRect l="0" t="0" r="0" b="0"/>
              </a:stretch>
            </a:blipFill>
          </p:spPr>
        </p:sp>
      </p:grpSp>
      <p:sp>
        <p:nvSpPr>
          <p:cNvPr name="TextBox 6" id="6"/>
          <p:cNvSpPr txBox="true"/>
          <p:nvPr/>
        </p:nvSpPr>
        <p:spPr>
          <a:xfrm rot="0">
            <a:off x="1028700" y="1868010"/>
            <a:ext cx="10273597" cy="1038225"/>
          </a:xfrm>
          <a:prstGeom prst="rect">
            <a:avLst/>
          </a:prstGeom>
        </p:spPr>
        <p:txBody>
          <a:bodyPr anchor="t" rtlCol="false" tIns="0" lIns="0" bIns="0" rIns="0">
            <a:spAutoFit/>
          </a:bodyPr>
          <a:lstStyle/>
          <a:p>
            <a:pPr algn="l">
              <a:lnSpc>
                <a:spcPts val="8400"/>
              </a:lnSpc>
            </a:pPr>
            <a:r>
              <a:rPr lang="en-US" sz="6000">
                <a:solidFill>
                  <a:srgbClr val="022135"/>
                </a:solidFill>
                <a:latin typeface="Eastman Condensed Bold"/>
                <a:ea typeface="Eastman Condensed Bold"/>
                <a:cs typeface="Eastman Condensed Bold"/>
                <a:sym typeface="Eastman Condensed Bold"/>
              </a:rPr>
              <a:t>TUJUAN PEMBELAJARAN</a:t>
            </a:r>
          </a:p>
        </p:txBody>
      </p:sp>
      <p:grpSp>
        <p:nvGrpSpPr>
          <p:cNvPr name="Group 7" id="7"/>
          <p:cNvGrpSpPr/>
          <p:nvPr/>
        </p:nvGrpSpPr>
        <p:grpSpPr>
          <a:xfrm rot="0">
            <a:off x="8913760" y="514350"/>
            <a:ext cx="9258300" cy="9258300"/>
            <a:chOff x="0" y="0"/>
            <a:chExt cx="12344400" cy="12344400"/>
          </a:xfrm>
        </p:grpSpPr>
        <p:sp>
          <p:nvSpPr>
            <p:cNvPr name="Freeform 8" id="8"/>
            <p:cNvSpPr/>
            <p:nvPr/>
          </p:nvSpPr>
          <p:spPr>
            <a:xfrm flipH="false" flipV="false" rot="0">
              <a:off x="0" y="0"/>
              <a:ext cx="12344400" cy="12344400"/>
            </a:xfrm>
            <a:custGeom>
              <a:avLst/>
              <a:gdLst/>
              <a:ahLst/>
              <a:cxnLst/>
              <a:rect r="r" b="b" t="t" l="l"/>
              <a:pathLst>
                <a:path h="12344400" w="12344400">
                  <a:moveTo>
                    <a:pt x="0" y="0"/>
                  </a:moveTo>
                  <a:lnTo>
                    <a:pt x="12344400" y="0"/>
                  </a:lnTo>
                  <a:lnTo>
                    <a:pt x="12344400" y="12344400"/>
                  </a:lnTo>
                  <a:lnTo>
                    <a:pt x="0" y="12344400"/>
                  </a:lnTo>
                  <a:lnTo>
                    <a:pt x="0" y="0"/>
                  </a:lnTo>
                  <a:close/>
                </a:path>
              </a:pathLst>
            </a:custGeom>
            <a:blipFill>
              <a:blip r:embed="rId4"/>
              <a:stretch>
                <a:fillRect l="0" t="0" r="0" b="0"/>
              </a:stretch>
            </a:blipFill>
          </p:spPr>
        </p:sp>
      </p:grpSp>
      <p:grpSp>
        <p:nvGrpSpPr>
          <p:cNvPr name="Group 9" id="9"/>
          <p:cNvGrpSpPr/>
          <p:nvPr/>
        </p:nvGrpSpPr>
        <p:grpSpPr>
          <a:xfrm rot="0">
            <a:off x="9383165" y="1173182"/>
            <a:ext cx="8319489" cy="7940637"/>
            <a:chOff x="0" y="0"/>
            <a:chExt cx="11092653" cy="10587516"/>
          </a:xfrm>
        </p:grpSpPr>
        <p:sp>
          <p:nvSpPr>
            <p:cNvPr name="Freeform 10" id="10"/>
            <p:cNvSpPr/>
            <p:nvPr/>
          </p:nvSpPr>
          <p:spPr>
            <a:xfrm flipH="false" flipV="false" rot="0">
              <a:off x="0" y="0"/>
              <a:ext cx="11092688" cy="10587609"/>
            </a:xfrm>
            <a:custGeom>
              <a:avLst/>
              <a:gdLst/>
              <a:ahLst/>
              <a:cxnLst/>
              <a:rect r="r" b="b" t="t" l="l"/>
              <a:pathLst>
                <a:path h="10587609" w="11092688">
                  <a:moveTo>
                    <a:pt x="5546344" y="8509"/>
                  </a:moveTo>
                  <a:cubicBezTo>
                    <a:pt x="3652393" y="0"/>
                    <a:pt x="1898777" y="1005459"/>
                    <a:pt x="949452" y="2644267"/>
                  </a:cubicBezTo>
                  <a:cubicBezTo>
                    <a:pt x="127" y="4283075"/>
                    <a:pt x="0" y="6304534"/>
                    <a:pt x="949452" y="7943215"/>
                  </a:cubicBezTo>
                  <a:cubicBezTo>
                    <a:pt x="1898904" y="9581897"/>
                    <a:pt x="3652393" y="10587482"/>
                    <a:pt x="5546344" y="10579100"/>
                  </a:cubicBezTo>
                  <a:cubicBezTo>
                    <a:pt x="7440168" y="10587609"/>
                    <a:pt x="9193911" y="9582023"/>
                    <a:pt x="10143236" y="7943342"/>
                  </a:cubicBezTo>
                  <a:cubicBezTo>
                    <a:pt x="11092561" y="6304661"/>
                    <a:pt x="11092688" y="4283075"/>
                    <a:pt x="10143236" y="2644394"/>
                  </a:cubicBezTo>
                  <a:cubicBezTo>
                    <a:pt x="9193784" y="1005713"/>
                    <a:pt x="7440168" y="0"/>
                    <a:pt x="5546344" y="8509"/>
                  </a:cubicBezTo>
                  <a:close/>
                </a:path>
              </a:pathLst>
            </a:custGeom>
            <a:solidFill>
              <a:srgbClr val="FFFFFF"/>
            </a:solidFill>
          </p:spPr>
        </p:sp>
      </p:grpSp>
      <p:grpSp>
        <p:nvGrpSpPr>
          <p:cNvPr name="Group 11" id="11"/>
          <p:cNvGrpSpPr/>
          <p:nvPr/>
        </p:nvGrpSpPr>
        <p:grpSpPr>
          <a:xfrm rot="0">
            <a:off x="9933916" y="1698852"/>
            <a:ext cx="7217989" cy="6889297"/>
            <a:chOff x="0" y="0"/>
            <a:chExt cx="9623985" cy="9185729"/>
          </a:xfrm>
        </p:grpSpPr>
        <p:sp>
          <p:nvSpPr>
            <p:cNvPr name="Freeform 12" id="12"/>
            <p:cNvSpPr/>
            <p:nvPr/>
          </p:nvSpPr>
          <p:spPr>
            <a:xfrm flipH="false" flipV="false" rot="0">
              <a:off x="0" y="0"/>
              <a:ext cx="9624061" cy="9185783"/>
            </a:xfrm>
            <a:custGeom>
              <a:avLst/>
              <a:gdLst/>
              <a:ahLst/>
              <a:cxnLst/>
              <a:rect r="r" b="b" t="t" l="l"/>
              <a:pathLst>
                <a:path h="9185783" w="9624061">
                  <a:moveTo>
                    <a:pt x="4812030" y="7366"/>
                  </a:moveTo>
                  <a:cubicBezTo>
                    <a:pt x="3168904" y="0"/>
                    <a:pt x="1647444" y="872363"/>
                    <a:pt x="823722" y="2294128"/>
                  </a:cubicBezTo>
                  <a:cubicBezTo>
                    <a:pt x="0" y="3715893"/>
                    <a:pt x="0" y="5469763"/>
                    <a:pt x="823722" y="6891528"/>
                  </a:cubicBezTo>
                  <a:cubicBezTo>
                    <a:pt x="1647444" y="8313293"/>
                    <a:pt x="3168904" y="9185783"/>
                    <a:pt x="4812030" y="9178417"/>
                  </a:cubicBezTo>
                  <a:cubicBezTo>
                    <a:pt x="6455156" y="9185783"/>
                    <a:pt x="7976616" y="8313420"/>
                    <a:pt x="8800338" y="6891655"/>
                  </a:cubicBezTo>
                  <a:cubicBezTo>
                    <a:pt x="9624061" y="5469891"/>
                    <a:pt x="9624060" y="3716020"/>
                    <a:pt x="8800338" y="2294255"/>
                  </a:cubicBezTo>
                  <a:cubicBezTo>
                    <a:pt x="7976616" y="872490"/>
                    <a:pt x="6455156" y="0"/>
                    <a:pt x="4812030" y="7366"/>
                  </a:cubicBezTo>
                  <a:close/>
                </a:path>
              </a:pathLst>
            </a:custGeom>
            <a:blipFill>
              <a:blip r:embed="rId5"/>
              <a:stretch>
                <a:fillRect l="-14610" t="-79" r="-14609" b="-79"/>
              </a:stretch>
            </a:blipFill>
          </p:spPr>
        </p:sp>
      </p:grpSp>
      <p:grpSp>
        <p:nvGrpSpPr>
          <p:cNvPr name="Group 13" id="13"/>
          <p:cNvGrpSpPr/>
          <p:nvPr/>
        </p:nvGrpSpPr>
        <p:grpSpPr>
          <a:xfrm rot="0">
            <a:off x="995362" y="3960268"/>
            <a:ext cx="4087811" cy="66675"/>
            <a:chOff x="0" y="0"/>
            <a:chExt cx="5450415" cy="88900"/>
          </a:xfrm>
        </p:grpSpPr>
        <p:sp>
          <p:nvSpPr>
            <p:cNvPr name="Freeform 14" id="14"/>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grpSp>
        <p:nvGrpSpPr>
          <p:cNvPr name="Group 15" id="15"/>
          <p:cNvGrpSpPr/>
          <p:nvPr/>
        </p:nvGrpSpPr>
        <p:grpSpPr>
          <a:xfrm rot="0">
            <a:off x="15693555" y="1029523"/>
            <a:ext cx="1813321" cy="300022"/>
            <a:chOff x="0" y="0"/>
            <a:chExt cx="2417761" cy="400029"/>
          </a:xfrm>
        </p:grpSpPr>
        <p:sp>
          <p:nvSpPr>
            <p:cNvPr name="Freeform 16" id="16"/>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6"/>
              <a:stretch>
                <a:fillRect l="0" t="-2212" r="-2" b="-2206"/>
              </a:stretch>
            </a:blipFill>
          </p:spPr>
        </p:sp>
      </p:grpSp>
      <p:grpSp>
        <p:nvGrpSpPr>
          <p:cNvPr name="Group 17" id="17"/>
          <p:cNvGrpSpPr/>
          <p:nvPr/>
        </p:nvGrpSpPr>
        <p:grpSpPr>
          <a:xfrm rot="0">
            <a:off x="6921618" y="-2017253"/>
            <a:ext cx="3561608" cy="3643588"/>
            <a:chOff x="0" y="0"/>
            <a:chExt cx="4748811" cy="4858117"/>
          </a:xfrm>
        </p:grpSpPr>
        <p:sp>
          <p:nvSpPr>
            <p:cNvPr name="Freeform 18" id="18"/>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7"/>
              <a:stretch>
                <a:fillRect l="-82" t="0" r="-83" b="0"/>
              </a:stretch>
            </a:blipFill>
          </p:spPr>
        </p:sp>
      </p:grpSp>
      <p:sp>
        <p:nvSpPr>
          <p:cNvPr name="Freeform 19" id="19"/>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0" id="20"/>
          <p:cNvGrpSpPr/>
          <p:nvPr/>
        </p:nvGrpSpPr>
        <p:grpSpPr>
          <a:xfrm rot="0">
            <a:off x="467676" y="722519"/>
            <a:ext cx="1421058" cy="606553"/>
            <a:chOff x="0" y="0"/>
            <a:chExt cx="1894744" cy="808737"/>
          </a:xfrm>
        </p:grpSpPr>
        <p:sp>
          <p:nvSpPr>
            <p:cNvPr name="Freeform 21" id="21"/>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0"/>
              <a:stretch>
                <a:fillRect l="-944" t="0" r="-946" b="0"/>
              </a:stretch>
            </a:blipFill>
          </p:spPr>
        </p:sp>
      </p:grpSp>
      <p:grpSp>
        <p:nvGrpSpPr>
          <p:cNvPr name="Group 22" id="22"/>
          <p:cNvGrpSpPr/>
          <p:nvPr/>
        </p:nvGrpSpPr>
        <p:grpSpPr>
          <a:xfrm rot="0">
            <a:off x="2127324" y="682364"/>
            <a:ext cx="678920" cy="694317"/>
            <a:chOff x="0" y="0"/>
            <a:chExt cx="905227" cy="925756"/>
          </a:xfrm>
        </p:grpSpPr>
        <p:sp>
          <p:nvSpPr>
            <p:cNvPr name="Freeform 23" id="23"/>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1"/>
              <a:stretch>
                <a:fillRect l="-1133" t="0" r="-1130" b="-5"/>
              </a:stretch>
            </a:blipFill>
          </p:spPr>
        </p:sp>
      </p:grpSp>
      <p:grpSp>
        <p:nvGrpSpPr>
          <p:cNvPr name="Group 24" id="24"/>
          <p:cNvGrpSpPr/>
          <p:nvPr/>
        </p:nvGrpSpPr>
        <p:grpSpPr>
          <a:xfrm rot="0">
            <a:off x="3044835" y="642209"/>
            <a:ext cx="819282" cy="767174"/>
            <a:chOff x="0" y="0"/>
            <a:chExt cx="1092376" cy="1022899"/>
          </a:xfrm>
        </p:grpSpPr>
        <p:sp>
          <p:nvSpPr>
            <p:cNvPr name="Freeform 25" id="25"/>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2"/>
              <a:stretch>
                <a:fillRect l="-14902" t="0" r="-14907" b="-4"/>
              </a:stretch>
            </a:blipFill>
          </p:spPr>
        </p:sp>
      </p:grpSp>
      <p:grpSp>
        <p:nvGrpSpPr>
          <p:cNvPr name="Group 26" id="26"/>
          <p:cNvGrpSpPr/>
          <p:nvPr/>
        </p:nvGrpSpPr>
        <p:grpSpPr>
          <a:xfrm rot="0">
            <a:off x="1028700" y="4937151"/>
            <a:ext cx="6504810" cy="3006771"/>
            <a:chOff x="0" y="0"/>
            <a:chExt cx="1713201" cy="791907"/>
          </a:xfrm>
        </p:grpSpPr>
        <p:sp>
          <p:nvSpPr>
            <p:cNvPr name="Freeform 27" id="27"/>
            <p:cNvSpPr/>
            <p:nvPr/>
          </p:nvSpPr>
          <p:spPr>
            <a:xfrm flipH="false" flipV="false" rot="0">
              <a:off x="0" y="0"/>
              <a:ext cx="1713201" cy="791907"/>
            </a:xfrm>
            <a:custGeom>
              <a:avLst/>
              <a:gdLst/>
              <a:ahLst/>
              <a:cxnLst/>
              <a:rect r="r" b="b" t="t" l="l"/>
              <a:pathLst>
                <a:path h="791907" w="1713201">
                  <a:moveTo>
                    <a:pt x="19043" y="0"/>
                  </a:moveTo>
                  <a:lnTo>
                    <a:pt x="1694158" y="0"/>
                  </a:lnTo>
                  <a:cubicBezTo>
                    <a:pt x="1699208" y="0"/>
                    <a:pt x="1704052" y="2006"/>
                    <a:pt x="1707623" y="5578"/>
                  </a:cubicBezTo>
                  <a:cubicBezTo>
                    <a:pt x="1711195" y="9149"/>
                    <a:pt x="1713201" y="13992"/>
                    <a:pt x="1713201" y="19043"/>
                  </a:cubicBezTo>
                  <a:lnTo>
                    <a:pt x="1713201" y="772864"/>
                  </a:lnTo>
                  <a:cubicBezTo>
                    <a:pt x="1713201" y="777914"/>
                    <a:pt x="1711195" y="782758"/>
                    <a:pt x="1707623" y="786329"/>
                  </a:cubicBezTo>
                  <a:cubicBezTo>
                    <a:pt x="1704052" y="789900"/>
                    <a:pt x="1699208" y="791907"/>
                    <a:pt x="1694158" y="791907"/>
                  </a:cubicBezTo>
                  <a:lnTo>
                    <a:pt x="19043" y="791907"/>
                  </a:lnTo>
                  <a:cubicBezTo>
                    <a:pt x="8526" y="791907"/>
                    <a:pt x="0" y="783381"/>
                    <a:pt x="0" y="772864"/>
                  </a:cubicBezTo>
                  <a:lnTo>
                    <a:pt x="0" y="19043"/>
                  </a:lnTo>
                  <a:cubicBezTo>
                    <a:pt x="0" y="8526"/>
                    <a:pt x="8526" y="0"/>
                    <a:pt x="19043" y="0"/>
                  </a:cubicBezTo>
                  <a:close/>
                </a:path>
              </a:pathLst>
            </a:custGeom>
            <a:solidFill>
              <a:srgbClr val="A6A6A6"/>
            </a:solidFill>
          </p:spPr>
        </p:sp>
        <p:sp>
          <p:nvSpPr>
            <p:cNvPr name="TextBox 28" id="28"/>
            <p:cNvSpPr txBox="true"/>
            <p:nvPr/>
          </p:nvSpPr>
          <p:spPr>
            <a:xfrm>
              <a:off x="0" y="-57150"/>
              <a:ext cx="1713201" cy="849057"/>
            </a:xfrm>
            <a:prstGeom prst="rect">
              <a:avLst/>
            </a:prstGeom>
          </p:spPr>
          <p:txBody>
            <a:bodyPr anchor="ctr" rtlCol="false" tIns="50800" lIns="50800" bIns="50800" rIns="50800"/>
            <a:lstStyle/>
            <a:p>
              <a:pPr algn="ctr">
                <a:lnSpc>
                  <a:spcPts val="3498"/>
                </a:lnSpc>
              </a:pPr>
            </a:p>
          </p:txBody>
        </p:sp>
      </p:grpSp>
      <p:sp>
        <p:nvSpPr>
          <p:cNvPr name="TextBox 29" id="29"/>
          <p:cNvSpPr txBox="true"/>
          <p:nvPr/>
        </p:nvSpPr>
        <p:spPr>
          <a:xfrm rot="0">
            <a:off x="1352176" y="5348337"/>
            <a:ext cx="5857857" cy="2098675"/>
          </a:xfrm>
          <a:prstGeom prst="rect">
            <a:avLst/>
          </a:prstGeom>
        </p:spPr>
        <p:txBody>
          <a:bodyPr anchor="t" rtlCol="false" tIns="0" lIns="0" bIns="0" rIns="0">
            <a:spAutoFit/>
          </a:bodyPr>
          <a:lstStyle/>
          <a:p>
            <a:pPr algn="ctr">
              <a:lnSpc>
                <a:spcPts val="5599"/>
              </a:lnSpc>
            </a:pPr>
            <a:r>
              <a:rPr lang="en-US" sz="3999">
                <a:solidFill>
                  <a:srgbClr val="022135"/>
                </a:solidFill>
                <a:latin typeface="Cloud"/>
                <a:ea typeface="Cloud"/>
                <a:cs typeface="Cloud"/>
                <a:sym typeface="Cloud"/>
              </a:rPr>
              <a:t>Mahasiswa mampu memahami konsep dasar Internet of Things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025445" y="-712835"/>
            <a:ext cx="5155920" cy="2857239"/>
            <a:chOff x="0" y="0"/>
            <a:chExt cx="6874560" cy="3809652"/>
          </a:xfrm>
        </p:grpSpPr>
        <p:sp>
          <p:nvSpPr>
            <p:cNvPr name="Freeform 5" id="5"/>
            <p:cNvSpPr/>
            <p:nvPr/>
          </p:nvSpPr>
          <p:spPr>
            <a:xfrm flipH="true" flipV="true" rot="0">
              <a:off x="0" y="0"/>
              <a:ext cx="6874510" cy="3809619"/>
            </a:xfrm>
            <a:custGeom>
              <a:avLst/>
              <a:gdLst/>
              <a:ahLst/>
              <a:cxnLst/>
              <a:rect r="r" b="b" t="t" l="l"/>
              <a:pathLst>
                <a:path h="3809619" w="6874510">
                  <a:moveTo>
                    <a:pt x="6874510" y="3809619"/>
                  </a:moveTo>
                  <a:lnTo>
                    <a:pt x="0" y="3809619"/>
                  </a:lnTo>
                  <a:lnTo>
                    <a:pt x="0" y="0"/>
                  </a:lnTo>
                  <a:lnTo>
                    <a:pt x="6874510" y="0"/>
                  </a:lnTo>
                  <a:lnTo>
                    <a:pt x="6874510" y="3809619"/>
                  </a:lnTo>
                  <a:close/>
                </a:path>
              </a:pathLst>
            </a:custGeom>
            <a:blipFill>
              <a:blip r:embed="rId3"/>
              <a:stretch>
                <a:fillRect l="0" t="-106" r="0" b="-107"/>
              </a:stretch>
            </a:blipFill>
          </p:spPr>
        </p:sp>
      </p:grpSp>
      <p:grpSp>
        <p:nvGrpSpPr>
          <p:cNvPr name="Group 6" id="6"/>
          <p:cNvGrpSpPr/>
          <p:nvPr/>
        </p:nvGrpSpPr>
        <p:grpSpPr>
          <a:xfrm rot="0">
            <a:off x="14563628" y="8229600"/>
            <a:ext cx="4908884" cy="4114800"/>
            <a:chOff x="0" y="0"/>
            <a:chExt cx="6545179" cy="5486400"/>
          </a:xfrm>
        </p:grpSpPr>
        <p:sp>
          <p:nvSpPr>
            <p:cNvPr name="Freeform 7" id="7"/>
            <p:cNvSpPr/>
            <p:nvPr/>
          </p:nvSpPr>
          <p:spPr>
            <a:xfrm flipH="false" flipV="false" rot="0">
              <a:off x="0" y="0"/>
              <a:ext cx="6545199" cy="5486400"/>
            </a:xfrm>
            <a:custGeom>
              <a:avLst/>
              <a:gdLst/>
              <a:ahLst/>
              <a:cxnLst/>
              <a:rect r="r" b="b" t="t" l="l"/>
              <a:pathLst>
                <a:path h="5486400" w="6545199">
                  <a:moveTo>
                    <a:pt x="0" y="0"/>
                  </a:moveTo>
                  <a:lnTo>
                    <a:pt x="6545199" y="0"/>
                  </a:lnTo>
                  <a:lnTo>
                    <a:pt x="6545199" y="5486400"/>
                  </a:lnTo>
                  <a:lnTo>
                    <a:pt x="0" y="5486400"/>
                  </a:lnTo>
                  <a:lnTo>
                    <a:pt x="0" y="0"/>
                  </a:lnTo>
                  <a:close/>
                </a:path>
              </a:pathLst>
            </a:custGeom>
            <a:blipFill>
              <a:blip r:embed="rId4"/>
              <a:stretch>
                <a:fillRect l="0" t="-54" r="0" b="-54"/>
              </a:stretch>
            </a:blipFill>
          </p:spPr>
        </p:sp>
      </p:grpSp>
      <p:grpSp>
        <p:nvGrpSpPr>
          <p:cNvPr name="Group 8" id="8"/>
          <p:cNvGrpSpPr/>
          <p:nvPr/>
        </p:nvGrpSpPr>
        <p:grpSpPr>
          <a:xfrm rot="0">
            <a:off x="1552515" y="8964758"/>
            <a:ext cx="3561608" cy="3643588"/>
            <a:chOff x="0" y="0"/>
            <a:chExt cx="4748811" cy="4858117"/>
          </a:xfrm>
        </p:grpSpPr>
        <p:sp>
          <p:nvSpPr>
            <p:cNvPr name="Freeform 9" id="9"/>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
        <p:nvSpPr>
          <p:cNvPr name="Freeform 10" id="10"/>
          <p:cNvSpPr/>
          <p:nvPr/>
        </p:nvSpPr>
        <p:spPr>
          <a:xfrm flipH="false" flipV="false" rot="0">
            <a:off x="1290567" y="1744447"/>
            <a:ext cx="6798106" cy="6798106"/>
          </a:xfrm>
          <a:custGeom>
            <a:avLst/>
            <a:gdLst/>
            <a:ahLst/>
            <a:cxnLst/>
            <a:rect r="r" b="b" t="t" l="l"/>
            <a:pathLst>
              <a:path h="6798106" w="6798106">
                <a:moveTo>
                  <a:pt x="0" y="0"/>
                </a:moveTo>
                <a:lnTo>
                  <a:pt x="6798106" y="0"/>
                </a:lnTo>
                <a:lnTo>
                  <a:pt x="6798106" y="6798106"/>
                </a:lnTo>
                <a:lnTo>
                  <a:pt x="0" y="67981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5683462" y="1483089"/>
            <a:ext cx="11072740" cy="7182688"/>
          </a:xfrm>
          <a:custGeom>
            <a:avLst/>
            <a:gdLst/>
            <a:ahLst/>
            <a:cxnLst/>
            <a:rect r="r" b="b" t="t" l="l"/>
            <a:pathLst>
              <a:path h="7182688" w="11072740">
                <a:moveTo>
                  <a:pt x="0" y="0"/>
                </a:moveTo>
                <a:lnTo>
                  <a:pt x="11072740" y="0"/>
                </a:lnTo>
                <a:lnTo>
                  <a:pt x="11072740" y="7182689"/>
                </a:lnTo>
                <a:lnTo>
                  <a:pt x="0" y="71826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2" id="12"/>
          <p:cNvGrpSpPr/>
          <p:nvPr/>
        </p:nvGrpSpPr>
        <p:grpSpPr>
          <a:xfrm rot="0">
            <a:off x="1729456" y="2183348"/>
            <a:ext cx="5920329" cy="5920305"/>
            <a:chOff x="0" y="0"/>
            <a:chExt cx="7893772" cy="7893740"/>
          </a:xfrm>
        </p:grpSpPr>
        <p:sp>
          <p:nvSpPr>
            <p:cNvPr name="Freeform 13" id="13"/>
            <p:cNvSpPr/>
            <p:nvPr/>
          </p:nvSpPr>
          <p:spPr>
            <a:xfrm flipH="false" flipV="false" rot="0">
              <a:off x="0" y="0"/>
              <a:ext cx="7893812" cy="7893685"/>
            </a:xfrm>
            <a:custGeom>
              <a:avLst/>
              <a:gdLst/>
              <a:ahLst/>
              <a:cxnLst/>
              <a:rect r="r" b="b" t="t" l="l"/>
              <a:pathLst>
                <a:path h="7893685" w="7893812">
                  <a:moveTo>
                    <a:pt x="7893812" y="3946906"/>
                  </a:moveTo>
                  <a:cubicBezTo>
                    <a:pt x="7893812" y="6126607"/>
                    <a:pt x="6126734" y="7893685"/>
                    <a:pt x="3946906" y="7893685"/>
                  </a:cubicBezTo>
                  <a:cubicBezTo>
                    <a:pt x="1767078" y="7893685"/>
                    <a:pt x="0" y="6126607"/>
                    <a:pt x="0" y="3946906"/>
                  </a:cubicBezTo>
                  <a:cubicBezTo>
                    <a:pt x="0" y="1767205"/>
                    <a:pt x="1767078" y="0"/>
                    <a:pt x="3946906" y="0"/>
                  </a:cubicBezTo>
                  <a:cubicBezTo>
                    <a:pt x="6126734" y="0"/>
                    <a:pt x="7893812" y="1767078"/>
                    <a:pt x="7893812" y="3946906"/>
                  </a:cubicBezTo>
                  <a:close/>
                </a:path>
              </a:pathLst>
            </a:custGeom>
            <a:blipFill>
              <a:blip r:embed="rId10"/>
              <a:stretch>
                <a:fillRect l="-20477" t="0" r="-20476" b="0"/>
              </a:stretch>
            </a:blipFill>
          </p:spPr>
        </p:sp>
      </p:grpSp>
      <p:sp>
        <p:nvSpPr>
          <p:cNvPr name="TextBox 14" id="14"/>
          <p:cNvSpPr txBox="true"/>
          <p:nvPr/>
        </p:nvSpPr>
        <p:spPr>
          <a:xfrm rot="0">
            <a:off x="7899285" y="4238958"/>
            <a:ext cx="9118785" cy="2106094"/>
          </a:xfrm>
          <a:prstGeom prst="rect">
            <a:avLst/>
          </a:prstGeom>
        </p:spPr>
        <p:txBody>
          <a:bodyPr anchor="t" rtlCol="false" tIns="0" lIns="0" bIns="0" rIns="0">
            <a:spAutoFit/>
          </a:bodyPr>
          <a:lstStyle/>
          <a:p>
            <a:pPr algn="l">
              <a:lnSpc>
                <a:spcPts val="8667"/>
              </a:lnSpc>
            </a:pPr>
            <a:r>
              <a:rPr lang="en-US" sz="8667">
                <a:solidFill>
                  <a:srgbClr val="FFFFFF"/>
                </a:solidFill>
                <a:latin typeface="Eastman Condensed Bold"/>
                <a:ea typeface="Eastman Condensed Bold"/>
                <a:cs typeface="Eastman Condensed Bold"/>
                <a:sym typeface="Eastman Condensed Bold"/>
              </a:rPr>
              <a:t>Apa Itu</a:t>
            </a:r>
          </a:p>
          <a:p>
            <a:pPr algn="l">
              <a:lnSpc>
                <a:spcPts val="8667"/>
              </a:lnSpc>
            </a:pPr>
            <a:r>
              <a:rPr lang="en-US" sz="8667">
                <a:solidFill>
                  <a:srgbClr val="FFFFFF"/>
                </a:solidFill>
                <a:latin typeface="Eastman Condensed Bold"/>
                <a:ea typeface="Eastman Condensed Bold"/>
                <a:cs typeface="Eastman Condensed Bold"/>
                <a:sym typeface="Eastman Condensed Bold"/>
              </a:rPr>
              <a:t>Internet of Things ?</a:t>
            </a:r>
          </a:p>
        </p:txBody>
      </p:sp>
      <p:grpSp>
        <p:nvGrpSpPr>
          <p:cNvPr name="Group 15" id="15"/>
          <p:cNvGrpSpPr/>
          <p:nvPr/>
        </p:nvGrpSpPr>
        <p:grpSpPr>
          <a:xfrm rot="0">
            <a:off x="16357519" y="-1821794"/>
            <a:ext cx="3561608" cy="3643588"/>
            <a:chOff x="0" y="0"/>
            <a:chExt cx="4748811" cy="4858117"/>
          </a:xfrm>
        </p:grpSpPr>
        <p:sp>
          <p:nvSpPr>
            <p:cNvPr name="Freeform 16" id="16"/>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Freeform 4" id="4"/>
          <p:cNvSpPr/>
          <p:nvPr/>
        </p:nvSpPr>
        <p:spPr>
          <a:xfrm flipH="false" flipV="false" rot="0">
            <a:off x="11216380" y="-235225"/>
            <a:ext cx="7291163" cy="10757450"/>
          </a:xfrm>
          <a:custGeom>
            <a:avLst/>
            <a:gdLst/>
            <a:ahLst/>
            <a:cxnLst/>
            <a:rect r="r" b="b" t="t" l="l"/>
            <a:pathLst>
              <a:path h="10757450" w="7291163">
                <a:moveTo>
                  <a:pt x="0" y="0"/>
                </a:moveTo>
                <a:lnTo>
                  <a:pt x="7291163" y="0"/>
                </a:lnTo>
                <a:lnTo>
                  <a:pt x="7291163" y="10757450"/>
                </a:lnTo>
                <a:lnTo>
                  <a:pt x="0" y="10757450"/>
                </a:lnTo>
                <a:lnTo>
                  <a:pt x="0" y="0"/>
                </a:lnTo>
                <a:close/>
              </a:path>
            </a:pathLst>
          </a:custGeom>
          <a:blipFill>
            <a:blip r:embed="rId3"/>
            <a:stretch>
              <a:fillRect l="-5326" t="0" r="-5328" b="0"/>
            </a:stretch>
          </a:blipFill>
        </p:spPr>
      </p:sp>
      <p:grpSp>
        <p:nvGrpSpPr>
          <p:cNvPr name="Group 5" id="5"/>
          <p:cNvGrpSpPr/>
          <p:nvPr/>
        </p:nvGrpSpPr>
        <p:grpSpPr>
          <a:xfrm rot="0">
            <a:off x="995362" y="4005632"/>
            <a:ext cx="4087811" cy="66675"/>
            <a:chOff x="0" y="0"/>
            <a:chExt cx="5450415" cy="88900"/>
          </a:xfrm>
        </p:grpSpPr>
        <p:sp>
          <p:nvSpPr>
            <p:cNvPr name="Freeform 6" id="6"/>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sp>
        <p:nvSpPr>
          <p:cNvPr name="Freeform 7" id="7"/>
          <p:cNvSpPr/>
          <p:nvPr/>
        </p:nvSpPr>
        <p:spPr>
          <a:xfrm flipH="false" flipV="false" rot="0">
            <a:off x="10725918" y="452195"/>
            <a:ext cx="980923" cy="3230761"/>
          </a:xfrm>
          <a:custGeom>
            <a:avLst/>
            <a:gdLst/>
            <a:ahLst/>
            <a:cxnLst/>
            <a:rect r="r" b="b" t="t" l="l"/>
            <a:pathLst>
              <a:path h="3230761" w="980923">
                <a:moveTo>
                  <a:pt x="0" y="0"/>
                </a:moveTo>
                <a:lnTo>
                  <a:pt x="980923" y="0"/>
                </a:lnTo>
                <a:lnTo>
                  <a:pt x="980923" y="3230761"/>
                </a:lnTo>
                <a:lnTo>
                  <a:pt x="0" y="32307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1028700" y="2030658"/>
            <a:ext cx="8672330" cy="1552575"/>
          </a:xfrm>
          <a:prstGeom prst="rect">
            <a:avLst/>
          </a:prstGeom>
        </p:spPr>
        <p:txBody>
          <a:bodyPr anchor="t" rtlCol="false" tIns="0" lIns="0" bIns="0" rIns="0">
            <a:spAutoFit/>
          </a:bodyPr>
          <a:lstStyle/>
          <a:p>
            <a:pPr algn="ctr">
              <a:lnSpc>
                <a:spcPts val="5999"/>
              </a:lnSpc>
            </a:pPr>
            <a:r>
              <a:rPr lang="en-US" sz="6000">
                <a:solidFill>
                  <a:srgbClr val="013049"/>
                </a:solidFill>
                <a:latin typeface="Eastman Condensed Bold"/>
                <a:ea typeface="Eastman Condensed Bold"/>
                <a:cs typeface="Eastman Condensed Bold"/>
                <a:sym typeface="Eastman Condensed Bold"/>
              </a:rPr>
              <a:t>DEFINISI</a:t>
            </a:r>
          </a:p>
          <a:p>
            <a:pPr algn="ctr">
              <a:lnSpc>
                <a:spcPts val="6000"/>
              </a:lnSpc>
            </a:pPr>
            <a:r>
              <a:rPr lang="en-US" sz="6000">
                <a:solidFill>
                  <a:srgbClr val="013049"/>
                </a:solidFill>
                <a:latin typeface="Eastman Condensed Bold"/>
                <a:ea typeface="Eastman Condensed Bold"/>
                <a:cs typeface="Eastman Condensed Bold"/>
                <a:sym typeface="Eastman Condensed Bold"/>
              </a:rPr>
              <a:t>INTERNET OF THINGS (IOT) </a:t>
            </a:r>
          </a:p>
        </p:txBody>
      </p:sp>
      <p:sp>
        <p:nvSpPr>
          <p:cNvPr name="TextBox 9" id="9"/>
          <p:cNvSpPr txBox="true"/>
          <p:nvPr/>
        </p:nvSpPr>
        <p:spPr>
          <a:xfrm rot="0">
            <a:off x="1028700" y="4539075"/>
            <a:ext cx="8672330" cy="3357245"/>
          </a:xfrm>
          <a:prstGeom prst="rect">
            <a:avLst/>
          </a:prstGeom>
        </p:spPr>
        <p:txBody>
          <a:bodyPr anchor="t" rtlCol="false" tIns="0" lIns="0" bIns="0" rIns="0">
            <a:spAutoFit/>
          </a:bodyPr>
          <a:lstStyle/>
          <a:p>
            <a:pPr algn="just">
              <a:lnSpc>
                <a:spcPts val="4480"/>
              </a:lnSpc>
            </a:pPr>
            <a:r>
              <a:rPr lang="en-US" sz="3200">
                <a:solidFill>
                  <a:srgbClr val="022135"/>
                </a:solidFill>
                <a:latin typeface="Cloud"/>
                <a:ea typeface="Cloud"/>
                <a:cs typeface="Cloud"/>
                <a:sym typeface="Cloud"/>
              </a:rPr>
              <a:t>Internet of Things (IoT) adalah konsep yang menggambarkan jaringan perangkat fisik yang dilengkapi dengan sensor, perangkat lunak, dan teknologi lain untuk tujuan menghubungkan dan bertukar data dengan perangkat dan sistem lain melalui internet.</a:t>
            </a:r>
          </a:p>
        </p:txBody>
      </p:sp>
      <p:grpSp>
        <p:nvGrpSpPr>
          <p:cNvPr name="Group 10" id="10"/>
          <p:cNvGrpSpPr/>
          <p:nvPr/>
        </p:nvGrpSpPr>
        <p:grpSpPr>
          <a:xfrm rot="0">
            <a:off x="1028700" y="8853503"/>
            <a:ext cx="1813321" cy="300022"/>
            <a:chOff x="0" y="0"/>
            <a:chExt cx="2417761" cy="400029"/>
          </a:xfrm>
        </p:grpSpPr>
        <p:sp>
          <p:nvSpPr>
            <p:cNvPr name="Freeform 11" id="11"/>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6"/>
              <a:stretch>
                <a:fillRect l="0" t="-2212" r="-2" b="-2206"/>
              </a:stretch>
            </a:blipFill>
          </p:spPr>
        </p:sp>
      </p:grpSp>
      <p:grpSp>
        <p:nvGrpSpPr>
          <p:cNvPr name="Group 12" id="12"/>
          <p:cNvGrpSpPr/>
          <p:nvPr/>
        </p:nvGrpSpPr>
        <p:grpSpPr>
          <a:xfrm rot="0">
            <a:off x="-2011109" y="-2057400"/>
            <a:ext cx="3386232" cy="3464176"/>
            <a:chOff x="0" y="0"/>
            <a:chExt cx="4514976" cy="4618901"/>
          </a:xfrm>
        </p:grpSpPr>
        <p:sp>
          <p:nvSpPr>
            <p:cNvPr name="Freeform 13" id="13"/>
            <p:cNvSpPr/>
            <p:nvPr/>
          </p:nvSpPr>
          <p:spPr>
            <a:xfrm flipH="false" flipV="false" rot="0">
              <a:off x="0" y="0"/>
              <a:ext cx="4514977" cy="4618863"/>
            </a:xfrm>
            <a:custGeom>
              <a:avLst/>
              <a:gdLst/>
              <a:ahLst/>
              <a:cxnLst/>
              <a:rect r="r" b="b" t="t" l="l"/>
              <a:pathLst>
                <a:path h="4618863" w="4514977">
                  <a:moveTo>
                    <a:pt x="0" y="0"/>
                  </a:moveTo>
                  <a:lnTo>
                    <a:pt x="4514977" y="0"/>
                  </a:lnTo>
                  <a:lnTo>
                    <a:pt x="4514977" y="4618863"/>
                  </a:lnTo>
                  <a:lnTo>
                    <a:pt x="0" y="4618863"/>
                  </a:lnTo>
                  <a:lnTo>
                    <a:pt x="0" y="0"/>
                  </a:lnTo>
                  <a:close/>
                </a:path>
              </a:pathLst>
            </a:custGeom>
            <a:blipFill>
              <a:blip r:embed="rId7"/>
              <a:stretch>
                <a:fillRect l="-26" t="0" r="-26" b="0"/>
              </a:stretch>
            </a:blipFill>
          </p:spPr>
        </p:sp>
      </p:grpSp>
      <p:sp>
        <p:nvSpPr>
          <p:cNvPr name="Freeform 14" id="14"/>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5" id="15"/>
          <p:cNvGrpSpPr/>
          <p:nvPr/>
        </p:nvGrpSpPr>
        <p:grpSpPr>
          <a:xfrm rot="0">
            <a:off x="467676" y="722519"/>
            <a:ext cx="1421058" cy="606553"/>
            <a:chOff x="0" y="0"/>
            <a:chExt cx="1894744" cy="808737"/>
          </a:xfrm>
        </p:grpSpPr>
        <p:sp>
          <p:nvSpPr>
            <p:cNvPr name="Freeform 16" id="16"/>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0"/>
              <a:stretch>
                <a:fillRect l="-944" t="0" r="-946" b="0"/>
              </a:stretch>
            </a:blipFill>
          </p:spPr>
        </p:sp>
      </p:grpSp>
      <p:grpSp>
        <p:nvGrpSpPr>
          <p:cNvPr name="Group 17" id="17"/>
          <p:cNvGrpSpPr/>
          <p:nvPr/>
        </p:nvGrpSpPr>
        <p:grpSpPr>
          <a:xfrm rot="0">
            <a:off x="2127324" y="682364"/>
            <a:ext cx="678920" cy="694317"/>
            <a:chOff x="0" y="0"/>
            <a:chExt cx="905227" cy="925756"/>
          </a:xfrm>
        </p:grpSpPr>
        <p:sp>
          <p:nvSpPr>
            <p:cNvPr name="Freeform 18" id="18"/>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1"/>
              <a:stretch>
                <a:fillRect l="-1133" t="0" r="-1130" b="-5"/>
              </a:stretch>
            </a:blipFill>
          </p:spPr>
        </p:sp>
      </p:grpSp>
      <p:grpSp>
        <p:nvGrpSpPr>
          <p:cNvPr name="Group 19" id="19"/>
          <p:cNvGrpSpPr/>
          <p:nvPr/>
        </p:nvGrpSpPr>
        <p:grpSpPr>
          <a:xfrm rot="0">
            <a:off x="3044835" y="642209"/>
            <a:ext cx="819282" cy="767174"/>
            <a:chOff x="0" y="0"/>
            <a:chExt cx="1092376" cy="1022899"/>
          </a:xfrm>
        </p:grpSpPr>
        <p:sp>
          <p:nvSpPr>
            <p:cNvPr name="Freeform 20" id="20"/>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2"/>
              <a:stretch>
                <a:fillRect l="-14902" t="0" r="-14907" b="-4"/>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Freeform 4" id="4"/>
          <p:cNvSpPr/>
          <p:nvPr/>
        </p:nvSpPr>
        <p:spPr>
          <a:xfrm flipH="false" flipV="false" rot="0">
            <a:off x="11409671" y="-855537"/>
            <a:ext cx="11699258" cy="11699258"/>
          </a:xfrm>
          <a:custGeom>
            <a:avLst/>
            <a:gdLst/>
            <a:ahLst/>
            <a:cxnLst/>
            <a:rect r="r" b="b" t="t" l="l"/>
            <a:pathLst>
              <a:path h="11699258" w="11699258">
                <a:moveTo>
                  <a:pt x="0" y="0"/>
                </a:moveTo>
                <a:lnTo>
                  <a:pt x="11699258" y="0"/>
                </a:lnTo>
                <a:lnTo>
                  <a:pt x="11699258" y="11699258"/>
                </a:lnTo>
                <a:lnTo>
                  <a:pt x="0" y="116992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10172700" y="2749795"/>
            <a:ext cx="8115300" cy="6049829"/>
            <a:chOff x="0" y="0"/>
            <a:chExt cx="14638238" cy="10912577"/>
          </a:xfrm>
        </p:grpSpPr>
        <p:sp>
          <p:nvSpPr>
            <p:cNvPr name="Freeform 6" id="6"/>
            <p:cNvSpPr/>
            <p:nvPr/>
          </p:nvSpPr>
          <p:spPr>
            <a:xfrm flipH="false" flipV="false" rot="0">
              <a:off x="0" y="0"/>
              <a:ext cx="14638289" cy="10912602"/>
            </a:xfrm>
            <a:custGeom>
              <a:avLst/>
              <a:gdLst/>
              <a:ahLst/>
              <a:cxnLst/>
              <a:rect r="r" b="b" t="t" l="l"/>
              <a:pathLst>
                <a:path h="10912602" w="14638289">
                  <a:moveTo>
                    <a:pt x="0" y="0"/>
                  </a:moveTo>
                  <a:lnTo>
                    <a:pt x="14638289" y="0"/>
                  </a:lnTo>
                  <a:lnTo>
                    <a:pt x="14638289" y="10912602"/>
                  </a:lnTo>
                  <a:lnTo>
                    <a:pt x="0" y="10912602"/>
                  </a:lnTo>
                  <a:lnTo>
                    <a:pt x="0" y="0"/>
                  </a:lnTo>
                  <a:close/>
                </a:path>
              </a:pathLst>
            </a:custGeom>
            <a:blipFill>
              <a:blip r:embed="rId5"/>
              <a:stretch>
                <a:fillRect l="-3221" t="0" r="-3221" b="0"/>
              </a:stretch>
            </a:blipFill>
          </p:spPr>
        </p:sp>
      </p:grpSp>
      <p:grpSp>
        <p:nvGrpSpPr>
          <p:cNvPr name="Group 7" id="7"/>
          <p:cNvGrpSpPr/>
          <p:nvPr/>
        </p:nvGrpSpPr>
        <p:grpSpPr>
          <a:xfrm rot="0">
            <a:off x="13745119" y="7351938"/>
            <a:ext cx="984559" cy="967329"/>
            <a:chOff x="0" y="0"/>
            <a:chExt cx="1312745" cy="1289772"/>
          </a:xfrm>
        </p:grpSpPr>
        <p:sp>
          <p:nvSpPr>
            <p:cNvPr name="Freeform 8" id="8"/>
            <p:cNvSpPr/>
            <p:nvPr/>
          </p:nvSpPr>
          <p:spPr>
            <a:xfrm flipH="false" flipV="false" rot="0">
              <a:off x="0" y="0"/>
              <a:ext cx="1312799" cy="1289812"/>
            </a:xfrm>
            <a:custGeom>
              <a:avLst/>
              <a:gdLst/>
              <a:ahLst/>
              <a:cxnLst/>
              <a:rect r="r" b="b" t="t" l="l"/>
              <a:pathLst>
                <a:path h="1289812" w="1312799">
                  <a:moveTo>
                    <a:pt x="0" y="0"/>
                  </a:moveTo>
                  <a:lnTo>
                    <a:pt x="1312799" y="0"/>
                  </a:lnTo>
                  <a:lnTo>
                    <a:pt x="1312799" y="1289812"/>
                  </a:lnTo>
                  <a:lnTo>
                    <a:pt x="0" y="1289812"/>
                  </a:lnTo>
                  <a:lnTo>
                    <a:pt x="0" y="0"/>
                  </a:lnTo>
                  <a:close/>
                </a:path>
              </a:pathLst>
            </a:custGeom>
            <a:blipFill>
              <a:blip r:embed="rId6"/>
              <a:stretch>
                <a:fillRect l="-88" t="0" r="-84" b="3"/>
              </a:stretch>
            </a:blipFill>
          </p:spPr>
        </p:sp>
      </p:grpSp>
      <p:grpSp>
        <p:nvGrpSpPr>
          <p:cNvPr name="Group 9" id="9"/>
          <p:cNvGrpSpPr/>
          <p:nvPr/>
        </p:nvGrpSpPr>
        <p:grpSpPr>
          <a:xfrm rot="0">
            <a:off x="1028700" y="9108289"/>
            <a:ext cx="1813321" cy="300022"/>
            <a:chOff x="0" y="0"/>
            <a:chExt cx="2417761" cy="400029"/>
          </a:xfrm>
        </p:grpSpPr>
        <p:sp>
          <p:nvSpPr>
            <p:cNvPr name="Freeform 10" id="10"/>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7"/>
              <a:stretch>
                <a:fillRect l="0" t="-2212" r="-2" b="-2206"/>
              </a:stretch>
            </a:blipFill>
          </p:spPr>
        </p:sp>
      </p:grpSp>
      <p:grpSp>
        <p:nvGrpSpPr>
          <p:cNvPr name="Group 11" id="11"/>
          <p:cNvGrpSpPr/>
          <p:nvPr/>
        </p:nvGrpSpPr>
        <p:grpSpPr>
          <a:xfrm rot="0">
            <a:off x="-1757558" y="-2091297"/>
            <a:ext cx="3268873" cy="3344116"/>
            <a:chOff x="0" y="0"/>
            <a:chExt cx="4358497" cy="4458821"/>
          </a:xfrm>
        </p:grpSpPr>
        <p:sp>
          <p:nvSpPr>
            <p:cNvPr name="Freeform 12" id="12"/>
            <p:cNvSpPr/>
            <p:nvPr/>
          </p:nvSpPr>
          <p:spPr>
            <a:xfrm flipH="false" flipV="false" rot="0">
              <a:off x="0" y="0"/>
              <a:ext cx="4358513" cy="4458843"/>
            </a:xfrm>
            <a:custGeom>
              <a:avLst/>
              <a:gdLst/>
              <a:ahLst/>
              <a:cxnLst/>
              <a:rect r="r" b="b" t="t" l="l"/>
              <a:pathLst>
                <a:path h="4458843" w="4358513">
                  <a:moveTo>
                    <a:pt x="0" y="0"/>
                  </a:moveTo>
                  <a:lnTo>
                    <a:pt x="4358513" y="0"/>
                  </a:lnTo>
                  <a:lnTo>
                    <a:pt x="4358513" y="4458843"/>
                  </a:lnTo>
                  <a:lnTo>
                    <a:pt x="0" y="4458843"/>
                  </a:lnTo>
                  <a:lnTo>
                    <a:pt x="0" y="0"/>
                  </a:lnTo>
                  <a:close/>
                </a:path>
              </a:pathLst>
            </a:custGeom>
            <a:blipFill>
              <a:blip r:embed="rId8"/>
              <a:stretch>
                <a:fillRect l="0" t="-11" r="0" b="-11"/>
              </a:stretch>
            </a:blipFill>
          </p:spPr>
        </p:sp>
      </p:grpSp>
      <p:grpSp>
        <p:nvGrpSpPr>
          <p:cNvPr name="Group 13" id="13"/>
          <p:cNvGrpSpPr/>
          <p:nvPr/>
        </p:nvGrpSpPr>
        <p:grpSpPr>
          <a:xfrm rot="0">
            <a:off x="15852484" y="8229600"/>
            <a:ext cx="4022217" cy="4114800"/>
            <a:chOff x="0" y="0"/>
            <a:chExt cx="5362956" cy="5486400"/>
          </a:xfrm>
        </p:grpSpPr>
        <p:sp>
          <p:nvSpPr>
            <p:cNvPr name="Freeform 14" id="14"/>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8"/>
              <a:stretch>
                <a:fillRect l="-85" t="0" r="-85" b="0"/>
              </a:stretch>
            </a:blipFill>
          </p:spPr>
        </p:sp>
      </p:grpSp>
      <p:grpSp>
        <p:nvGrpSpPr>
          <p:cNvPr name="Group 15" id="15"/>
          <p:cNvGrpSpPr/>
          <p:nvPr/>
        </p:nvGrpSpPr>
        <p:grpSpPr>
          <a:xfrm rot="0">
            <a:off x="10682146" y="4266567"/>
            <a:ext cx="1455050" cy="1455050"/>
            <a:chOff x="0" y="0"/>
            <a:chExt cx="1940067" cy="1940067"/>
          </a:xfrm>
        </p:grpSpPr>
        <p:sp>
          <p:nvSpPr>
            <p:cNvPr name="Freeform 16" id="16"/>
            <p:cNvSpPr/>
            <p:nvPr/>
          </p:nvSpPr>
          <p:spPr>
            <a:xfrm flipH="false" flipV="false" rot="0">
              <a:off x="0" y="0"/>
              <a:ext cx="1940052" cy="1940052"/>
            </a:xfrm>
            <a:custGeom>
              <a:avLst/>
              <a:gdLst/>
              <a:ahLst/>
              <a:cxnLst/>
              <a:rect r="r" b="b" t="t" l="l"/>
              <a:pathLst>
                <a:path h="1940052" w="1940052">
                  <a:moveTo>
                    <a:pt x="0" y="0"/>
                  </a:moveTo>
                  <a:lnTo>
                    <a:pt x="1940052" y="0"/>
                  </a:lnTo>
                  <a:lnTo>
                    <a:pt x="1940052" y="1940052"/>
                  </a:lnTo>
                  <a:lnTo>
                    <a:pt x="0" y="1940052"/>
                  </a:lnTo>
                  <a:lnTo>
                    <a:pt x="0" y="0"/>
                  </a:lnTo>
                  <a:close/>
                </a:path>
              </a:pathLst>
            </a:custGeom>
            <a:blipFill>
              <a:blip r:embed="rId9"/>
              <a:stretch>
                <a:fillRect l="0" t="0" r="0" b="0"/>
              </a:stretch>
            </a:blipFill>
          </p:spPr>
        </p:sp>
      </p:grpSp>
      <p:grpSp>
        <p:nvGrpSpPr>
          <p:cNvPr name="Group 17" id="17"/>
          <p:cNvGrpSpPr/>
          <p:nvPr/>
        </p:nvGrpSpPr>
        <p:grpSpPr>
          <a:xfrm rot="0">
            <a:off x="13660765" y="1636775"/>
            <a:ext cx="1153265" cy="1153265"/>
            <a:chOff x="0" y="0"/>
            <a:chExt cx="1537687" cy="1537687"/>
          </a:xfrm>
        </p:grpSpPr>
        <p:sp>
          <p:nvSpPr>
            <p:cNvPr name="Freeform 18" id="18"/>
            <p:cNvSpPr/>
            <p:nvPr/>
          </p:nvSpPr>
          <p:spPr>
            <a:xfrm flipH="false" flipV="false" rot="0">
              <a:off x="0" y="0"/>
              <a:ext cx="1537716" cy="1537716"/>
            </a:xfrm>
            <a:custGeom>
              <a:avLst/>
              <a:gdLst/>
              <a:ahLst/>
              <a:cxnLst/>
              <a:rect r="r" b="b" t="t" l="l"/>
              <a:pathLst>
                <a:path h="1537716" w="1537716">
                  <a:moveTo>
                    <a:pt x="0" y="0"/>
                  </a:moveTo>
                  <a:lnTo>
                    <a:pt x="1537716" y="0"/>
                  </a:lnTo>
                  <a:lnTo>
                    <a:pt x="1537716" y="1537716"/>
                  </a:lnTo>
                  <a:lnTo>
                    <a:pt x="0" y="1537716"/>
                  </a:lnTo>
                  <a:lnTo>
                    <a:pt x="0" y="0"/>
                  </a:lnTo>
                  <a:close/>
                </a:path>
              </a:pathLst>
            </a:custGeom>
            <a:blipFill>
              <a:blip r:embed="rId10"/>
              <a:stretch>
                <a:fillRect l="0" t="0" r="1" b="1"/>
              </a:stretch>
            </a:blipFill>
          </p:spPr>
        </p:sp>
      </p:grpSp>
      <p:grpSp>
        <p:nvGrpSpPr>
          <p:cNvPr name="Group 19" id="19"/>
          <p:cNvGrpSpPr/>
          <p:nvPr/>
        </p:nvGrpSpPr>
        <p:grpSpPr>
          <a:xfrm rot="0">
            <a:off x="14739202" y="4516537"/>
            <a:ext cx="1288513" cy="955110"/>
            <a:chOff x="0" y="0"/>
            <a:chExt cx="1718017" cy="1273480"/>
          </a:xfrm>
        </p:grpSpPr>
        <p:sp>
          <p:nvSpPr>
            <p:cNvPr name="Freeform 20" id="20"/>
            <p:cNvSpPr/>
            <p:nvPr/>
          </p:nvSpPr>
          <p:spPr>
            <a:xfrm flipH="false" flipV="false" rot="0">
              <a:off x="0" y="0"/>
              <a:ext cx="1718056" cy="1273429"/>
            </a:xfrm>
            <a:custGeom>
              <a:avLst/>
              <a:gdLst/>
              <a:ahLst/>
              <a:cxnLst/>
              <a:rect r="r" b="b" t="t" l="l"/>
              <a:pathLst>
                <a:path h="1273429" w="1718056">
                  <a:moveTo>
                    <a:pt x="0" y="0"/>
                  </a:moveTo>
                  <a:lnTo>
                    <a:pt x="1718056" y="0"/>
                  </a:lnTo>
                  <a:lnTo>
                    <a:pt x="1718056" y="1273429"/>
                  </a:lnTo>
                  <a:lnTo>
                    <a:pt x="0" y="1273429"/>
                  </a:lnTo>
                  <a:lnTo>
                    <a:pt x="0" y="0"/>
                  </a:lnTo>
                  <a:close/>
                </a:path>
              </a:pathLst>
            </a:custGeom>
            <a:blipFill>
              <a:blip r:embed="rId11"/>
              <a:stretch>
                <a:fillRect l="0" t="-94" r="2" b="-98"/>
              </a:stretch>
            </a:blipFill>
          </p:spPr>
        </p:sp>
      </p:grpSp>
      <p:sp>
        <p:nvSpPr>
          <p:cNvPr name="Freeform 21" id="21"/>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22" id="22"/>
          <p:cNvGrpSpPr/>
          <p:nvPr/>
        </p:nvGrpSpPr>
        <p:grpSpPr>
          <a:xfrm rot="0">
            <a:off x="467676" y="722519"/>
            <a:ext cx="1421058" cy="606553"/>
            <a:chOff x="0" y="0"/>
            <a:chExt cx="1894744" cy="808737"/>
          </a:xfrm>
        </p:grpSpPr>
        <p:sp>
          <p:nvSpPr>
            <p:cNvPr name="Freeform 23" id="23"/>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4"/>
              <a:stretch>
                <a:fillRect l="-944" t="0" r="-946" b="0"/>
              </a:stretch>
            </a:blipFill>
          </p:spPr>
        </p:sp>
      </p:grpSp>
      <p:grpSp>
        <p:nvGrpSpPr>
          <p:cNvPr name="Group 24" id="24"/>
          <p:cNvGrpSpPr/>
          <p:nvPr/>
        </p:nvGrpSpPr>
        <p:grpSpPr>
          <a:xfrm rot="0">
            <a:off x="2127324" y="682364"/>
            <a:ext cx="678920" cy="694317"/>
            <a:chOff x="0" y="0"/>
            <a:chExt cx="905227" cy="925756"/>
          </a:xfrm>
        </p:grpSpPr>
        <p:sp>
          <p:nvSpPr>
            <p:cNvPr name="Freeform 25" id="25"/>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5"/>
              <a:stretch>
                <a:fillRect l="-1133" t="0" r="-1130" b="-5"/>
              </a:stretch>
            </a:blipFill>
          </p:spPr>
        </p:sp>
      </p:grpSp>
      <p:grpSp>
        <p:nvGrpSpPr>
          <p:cNvPr name="Group 26" id="26"/>
          <p:cNvGrpSpPr/>
          <p:nvPr/>
        </p:nvGrpSpPr>
        <p:grpSpPr>
          <a:xfrm rot="0">
            <a:off x="3044835" y="642209"/>
            <a:ext cx="819282" cy="767174"/>
            <a:chOff x="0" y="0"/>
            <a:chExt cx="1092376" cy="1022899"/>
          </a:xfrm>
        </p:grpSpPr>
        <p:sp>
          <p:nvSpPr>
            <p:cNvPr name="Freeform 27" id="27"/>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6"/>
              <a:stretch>
                <a:fillRect l="-14902" t="0" r="-14907" b="-4"/>
              </a:stretch>
            </a:blipFill>
          </p:spPr>
        </p:sp>
      </p:grpSp>
      <p:grpSp>
        <p:nvGrpSpPr>
          <p:cNvPr name="Group 28" id="28"/>
          <p:cNvGrpSpPr/>
          <p:nvPr/>
        </p:nvGrpSpPr>
        <p:grpSpPr>
          <a:xfrm rot="0">
            <a:off x="1178205" y="4173783"/>
            <a:ext cx="8217466" cy="2509374"/>
            <a:chOff x="0" y="0"/>
            <a:chExt cx="2164271" cy="660905"/>
          </a:xfrm>
        </p:grpSpPr>
        <p:sp>
          <p:nvSpPr>
            <p:cNvPr name="Freeform 29" id="29"/>
            <p:cNvSpPr/>
            <p:nvPr/>
          </p:nvSpPr>
          <p:spPr>
            <a:xfrm flipH="false" flipV="false" rot="0">
              <a:off x="0" y="0"/>
              <a:ext cx="2164271" cy="660905"/>
            </a:xfrm>
            <a:custGeom>
              <a:avLst/>
              <a:gdLst/>
              <a:ahLst/>
              <a:cxnLst/>
              <a:rect r="r" b="b" t="t" l="l"/>
              <a:pathLst>
                <a:path h="660905" w="2164271">
                  <a:moveTo>
                    <a:pt x="15074" y="0"/>
                  </a:moveTo>
                  <a:lnTo>
                    <a:pt x="2149197" y="0"/>
                  </a:lnTo>
                  <a:cubicBezTo>
                    <a:pt x="2153195" y="0"/>
                    <a:pt x="2157029" y="1588"/>
                    <a:pt x="2159856" y="4415"/>
                  </a:cubicBezTo>
                  <a:cubicBezTo>
                    <a:pt x="2162683" y="7242"/>
                    <a:pt x="2164271" y="11076"/>
                    <a:pt x="2164271" y="15074"/>
                  </a:cubicBezTo>
                  <a:lnTo>
                    <a:pt x="2164271" y="645831"/>
                  </a:lnTo>
                  <a:cubicBezTo>
                    <a:pt x="2164271" y="649829"/>
                    <a:pt x="2162683" y="653663"/>
                    <a:pt x="2159856" y="656490"/>
                  </a:cubicBezTo>
                  <a:cubicBezTo>
                    <a:pt x="2157029" y="659317"/>
                    <a:pt x="2153195" y="660905"/>
                    <a:pt x="2149197" y="660905"/>
                  </a:cubicBezTo>
                  <a:lnTo>
                    <a:pt x="15074" y="660905"/>
                  </a:lnTo>
                  <a:cubicBezTo>
                    <a:pt x="11076" y="660905"/>
                    <a:pt x="7242" y="659317"/>
                    <a:pt x="4415" y="656490"/>
                  </a:cubicBezTo>
                  <a:cubicBezTo>
                    <a:pt x="1588" y="653663"/>
                    <a:pt x="0" y="649829"/>
                    <a:pt x="0" y="645831"/>
                  </a:cubicBezTo>
                  <a:lnTo>
                    <a:pt x="0" y="15074"/>
                  </a:lnTo>
                  <a:cubicBezTo>
                    <a:pt x="0" y="11076"/>
                    <a:pt x="1588" y="7242"/>
                    <a:pt x="4415" y="4415"/>
                  </a:cubicBezTo>
                  <a:cubicBezTo>
                    <a:pt x="7242" y="1588"/>
                    <a:pt x="11076" y="0"/>
                    <a:pt x="15074" y="0"/>
                  </a:cubicBezTo>
                  <a:close/>
                </a:path>
              </a:pathLst>
            </a:custGeom>
            <a:solidFill>
              <a:srgbClr val="A6A6A6"/>
            </a:solidFill>
          </p:spPr>
        </p:sp>
        <p:sp>
          <p:nvSpPr>
            <p:cNvPr name="TextBox 30" id="30"/>
            <p:cNvSpPr txBox="true"/>
            <p:nvPr/>
          </p:nvSpPr>
          <p:spPr>
            <a:xfrm>
              <a:off x="0" y="-57150"/>
              <a:ext cx="2164271" cy="718055"/>
            </a:xfrm>
            <a:prstGeom prst="rect">
              <a:avLst/>
            </a:prstGeom>
          </p:spPr>
          <p:txBody>
            <a:bodyPr anchor="ctr" rtlCol="false" tIns="50800" lIns="50800" bIns="50800" rIns="50800"/>
            <a:lstStyle/>
            <a:p>
              <a:pPr algn="ctr">
                <a:lnSpc>
                  <a:spcPts val="3498"/>
                </a:lnSpc>
              </a:pPr>
            </a:p>
          </p:txBody>
        </p:sp>
      </p:grpSp>
      <p:grpSp>
        <p:nvGrpSpPr>
          <p:cNvPr name="Group 31" id="31"/>
          <p:cNvGrpSpPr/>
          <p:nvPr/>
        </p:nvGrpSpPr>
        <p:grpSpPr>
          <a:xfrm rot="0">
            <a:off x="1178205" y="7102257"/>
            <a:ext cx="8217466" cy="2509374"/>
            <a:chOff x="0" y="0"/>
            <a:chExt cx="2164271" cy="660905"/>
          </a:xfrm>
        </p:grpSpPr>
        <p:sp>
          <p:nvSpPr>
            <p:cNvPr name="Freeform 32" id="32"/>
            <p:cNvSpPr/>
            <p:nvPr/>
          </p:nvSpPr>
          <p:spPr>
            <a:xfrm flipH="false" flipV="false" rot="0">
              <a:off x="0" y="0"/>
              <a:ext cx="2164271" cy="660905"/>
            </a:xfrm>
            <a:custGeom>
              <a:avLst/>
              <a:gdLst/>
              <a:ahLst/>
              <a:cxnLst/>
              <a:rect r="r" b="b" t="t" l="l"/>
              <a:pathLst>
                <a:path h="660905" w="2164271">
                  <a:moveTo>
                    <a:pt x="15074" y="0"/>
                  </a:moveTo>
                  <a:lnTo>
                    <a:pt x="2149197" y="0"/>
                  </a:lnTo>
                  <a:cubicBezTo>
                    <a:pt x="2153195" y="0"/>
                    <a:pt x="2157029" y="1588"/>
                    <a:pt x="2159856" y="4415"/>
                  </a:cubicBezTo>
                  <a:cubicBezTo>
                    <a:pt x="2162683" y="7242"/>
                    <a:pt x="2164271" y="11076"/>
                    <a:pt x="2164271" y="15074"/>
                  </a:cubicBezTo>
                  <a:lnTo>
                    <a:pt x="2164271" y="645831"/>
                  </a:lnTo>
                  <a:cubicBezTo>
                    <a:pt x="2164271" y="649829"/>
                    <a:pt x="2162683" y="653663"/>
                    <a:pt x="2159856" y="656490"/>
                  </a:cubicBezTo>
                  <a:cubicBezTo>
                    <a:pt x="2157029" y="659317"/>
                    <a:pt x="2153195" y="660905"/>
                    <a:pt x="2149197" y="660905"/>
                  </a:cubicBezTo>
                  <a:lnTo>
                    <a:pt x="15074" y="660905"/>
                  </a:lnTo>
                  <a:cubicBezTo>
                    <a:pt x="11076" y="660905"/>
                    <a:pt x="7242" y="659317"/>
                    <a:pt x="4415" y="656490"/>
                  </a:cubicBezTo>
                  <a:cubicBezTo>
                    <a:pt x="1588" y="653663"/>
                    <a:pt x="0" y="649829"/>
                    <a:pt x="0" y="645831"/>
                  </a:cubicBezTo>
                  <a:lnTo>
                    <a:pt x="0" y="15074"/>
                  </a:lnTo>
                  <a:cubicBezTo>
                    <a:pt x="0" y="11076"/>
                    <a:pt x="1588" y="7242"/>
                    <a:pt x="4415" y="4415"/>
                  </a:cubicBezTo>
                  <a:cubicBezTo>
                    <a:pt x="7242" y="1588"/>
                    <a:pt x="11076" y="0"/>
                    <a:pt x="15074" y="0"/>
                  </a:cubicBezTo>
                  <a:close/>
                </a:path>
              </a:pathLst>
            </a:custGeom>
            <a:solidFill>
              <a:srgbClr val="A6A6A6"/>
            </a:solidFill>
          </p:spPr>
        </p:sp>
        <p:sp>
          <p:nvSpPr>
            <p:cNvPr name="TextBox 33" id="33"/>
            <p:cNvSpPr txBox="true"/>
            <p:nvPr/>
          </p:nvSpPr>
          <p:spPr>
            <a:xfrm>
              <a:off x="0" y="-57150"/>
              <a:ext cx="2164271" cy="718055"/>
            </a:xfrm>
            <a:prstGeom prst="rect">
              <a:avLst/>
            </a:prstGeom>
          </p:spPr>
          <p:txBody>
            <a:bodyPr anchor="ctr" rtlCol="false" tIns="50800" lIns="50800" bIns="50800" rIns="50800"/>
            <a:lstStyle/>
            <a:p>
              <a:pPr algn="ctr">
                <a:lnSpc>
                  <a:spcPts val="3498"/>
                </a:lnSpc>
              </a:pPr>
            </a:p>
          </p:txBody>
        </p:sp>
      </p:grpSp>
      <p:sp>
        <p:nvSpPr>
          <p:cNvPr name="TextBox 34" id="34"/>
          <p:cNvSpPr txBox="true"/>
          <p:nvPr/>
        </p:nvSpPr>
        <p:spPr>
          <a:xfrm rot="0">
            <a:off x="1028700" y="2030658"/>
            <a:ext cx="8672330" cy="1552575"/>
          </a:xfrm>
          <a:prstGeom prst="rect">
            <a:avLst/>
          </a:prstGeom>
        </p:spPr>
        <p:txBody>
          <a:bodyPr anchor="t" rtlCol="false" tIns="0" lIns="0" bIns="0" rIns="0">
            <a:spAutoFit/>
          </a:bodyPr>
          <a:lstStyle/>
          <a:p>
            <a:pPr algn="ctr">
              <a:lnSpc>
                <a:spcPts val="5999"/>
              </a:lnSpc>
            </a:pPr>
            <a:r>
              <a:rPr lang="en-US" sz="6000">
                <a:solidFill>
                  <a:srgbClr val="013049"/>
                </a:solidFill>
                <a:latin typeface="Eastman Condensed Bold"/>
                <a:ea typeface="Eastman Condensed Bold"/>
                <a:cs typeface="Eastman Condensed Bold"/>
                <a:sym typeface="Eastman Condensed Bold"/>
              </a:rPr>
              <a:t>DEFINISI</a:t>
            </a:r>
          </a:p>
          <a:p>
            <a:pPr algn="ctr">
              <a:lnSpc>
                <a:spcPts val="6000"/>
              </a:lnSpc>
            </a:pPr>
            <a:r>
              <a:rPr lang="en-US" sz="6000">
                <a:solidFill>
                  <a:srgbClr val="013049"/>
                </a:solidFill>
                <a:latin typeface="Eastman Condensed Bold"/>
                <a:ea typeface="Eastman Condensed Bold"/>
                <a:cs typeface="Eastman Condensed Bold"/>
                <a:sym typeface="Eastman Condensed Bold"/>
              </a:rPr>
              <a:t>INTERNET OF THINGS (IOT) </a:t>
            </a:r>
          </a:p>
        </p:txBody>
      </p:sp>
      <p:sp>
        <p:nvSpPr>
          <p:cNvPr name="TextBox 35" id="35"/>
          <p:cNvSpPr txBox="true"/>
          <p:nvPr/>
        </p:nvSpPr>
        <p:spPr>
          <a:xfrm rot="0">
            <a:off x="1511315" y="4321662"/>
            <a:ext cx="7471651" cy="2233295"/>
          </a:xfrm>
          <a:prstGeom prst="rect">
            <a:avLst/>
          </a:prstGeom>
        </p:spPr>
        <p:txBody>
          <a:bodyPr anchor="t" rtlCol="false" tIns="0" lIns="0" bIns="0" rIns="0">
            <a:spAutoFit/>
          </a:bodyPr>
          <a:lstStyle/>
          <a:p>
            <a:pPr algn="l">
              <a:lnSpc>
                <a:spcPts val="4480"/>
              </a:lnSpc>
            </a:pPr>
            <a:r>
              <a:rPr lang="en-US" sz="3200">
                <a:solidFill>
                  <a:srgbClr val="022135"/>
                </a:solidFill>
                <a:latin typeface="Cloud"/>
                <a:ea typeface="Cloud"/>
                <a:cs typeface="Cloud"/>
                <a:sym typeface="Cloud"/>
              </a:rPr>
              <a:t>IoT melibatkan beberapa hal meliputi perangkat fisik, konektivitas, platform IoT (Website dan Aplikasi) dan sensor dan aktuator. </a:t>
            </a:r>
          </a:p>
        </p:txBody>
      </p:sp>
      <p:sp>
        <p:nvSpPr>
          <p:cNvPr name="TextBox 36" id="36"/>
          <p:cNvSpPr txBox="true"/>
          <p:nvPr/>
        </p:nvSpPr>
        <p:spPr>
          <a:xfrm rot="0">
            <a:off x="1511315" y="7487947"/>
            <a:ext cx="7471651" cy="1671320"/>
          </a:xfrm>
          <a:prstGeom prst="rect">
            <a:avLst/>
          </a:prstGeom>
        </p:spPr>
        <p:txBody>
          <a:bodyPr anchor="t" rtlCol="false" tIns="0" lIns="0" bIns="0" rIns="0">
            <a:spAutoFit/>
          </a:bodyPr>
          <a:lstStyle/>
          <a:p>
            <a:pPr algn="l">
              <a:lnSpc>
                <a:spcPts val="4480"/>
              </a:lnSpc>
            </a:pPr>
            <a:r>
              <a:rPr lang="en-US" sz="3200">
                <a:solidFill>
                  <a:srgbClr val="022135"/>
                </a:solidFill>
                <a:latin typeface="Cloud"/>
                <a:ea typeface="Cloud"/>
                <a:cs typeface="Cloud"/>
                <a:sym typeface="Cloud"/>
              </a:rPr>
              <a:t>Dengan </a:t>
            </a:r>
            <a:r>
              <a:rPr lang="en-US" sz="3200">
                <a:solidFill>
                  <a:srgbClr val="022135"/>
                </a:solidFill>
                <a:latin typeface="Cloud"/>
                <a:ea typeface="Cloud"/>
                <a:cs typeface="Cloud"/>
                <a:sym typeface="Cloud"/>
              </a:rPr>
              <a:t>IoT pengguna dapat mengontrol peralatan dan menganalisa data secara cerdas dan mudah</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025445" y="-712835"/>
            <a:ext cx="5155920" cy="2857239"/>
            <a:chOff x="0" y="0"/>
            <a:chExt cx="6874560" cy="3809652"/>
          </a:xfrm>
        </p:grpSpPr>
        <p:sp>
          <p:nvSpPr>
            <p:cNvPr name="Freeform 5" id="5"/>
            <p:cNvSpPr/>
            <p:nvPr/>
          </p:nvSpPr>
          <p:spPr>
            <a:xfrm flipH="true" flipV="true" rot="0">
              <a:off x="0" y="0"/>
              <a:ext cx="6874510" cy="3809619"/>
            </a:xfrm>
            <a:custGeom>
              <a:avLst/>
              <a:gdLst/>
              <a:ahLst/>
              <a:cxnLst/>
              <a:rect r="r" b="b" t="t" l="l"/>
              <a:pathLst>
                <a:path h="3809619" w="6874510">
                  <a:moveTo>
                    <a:pt x="6874510" y="3809619"/>
                  </a:moveTo>
                  <a:lnTo>
                    <a:pt x="0" y="3809619"/>
                  </a:lnTo>
                  <a:lnTo>
                    <a:pt x="0" y="0"/>
                  </a:lnTo>
                  <a:lnTo>
                    <a:pt x="6874510" y="0"/>
                  </a:lnTo>
                  <a:lnTo>
                    <a:pt x="6874510" y="3809619"/>
                  </a:lnTo>
                  <a:close/>
                </a:path>
              </a:pathLst>
            </a:custGeom>
            <a:blipFill>
              <a:blip r:embed="rId3"/>
              <a:stretch>
                <a:fillRect l="0" t="-106" r="0" b="-107"/>
              </a:stretch>
            </a:blipFill>
          </p:spPr>
        </p:sp>
      </p:grpSp>
      <p:grpSp>
        <p:nvGrpSpPr>
          <p:cNvPr name="Group 6" id="6"/>
          <p:cNvGrpSpPr/>
          <p:nvPr/>
        </p:nvGrpSpPr>
        <p:grpSpPr>
          <a:xfrm rot="0">
            <a:off x="14563628" y="8229600"/>
            <a:ext cx="4908884" cy="4114800"/>
            <a:chOff x="0" y="0"/>
            <a:chExt cx="6545179" cy="5486400"/>
          </a:xfrm>
        </p:grpSpPr>
        <p:sp>
          <p:nvSpPr>
            <p:cNvPr name="Freeform 7" id="7"/>
            <p:cNvSpPr/>
            <p:nvPr/>
          </p:nvSpPr>
          <p:spPr>
            <a:xfrm flipH="false" flipV="false" rot="0">
              <a:off x="0" y="0"/>
              <a:ext cx="6545199" cy="5486400"/>
            </a:xfrm>
            <a:custGeom>
              <a:avLst/>
              <a:gdLst/>
              <a:ahLst/>
              <a:cxnLst/>
              <a:rect r="r" b="b" t="t" l="l"/>
              <a:pathLst>
                <a:path h="5486400" w="6545199">
                  <a:moveTo>
                    <a:pt x="0" y="0"/>
                  </a:moveTo>
                  <a:lnTo>
                    <a:pt x="6545199" y="0"/>
                  </a:lnTo>
                  <a:lnTo>
                    <a:pt x="6545199" y="5486400"/>
                  </a:lnTo>
                  <a:lnTo>
                    <a:pt x="0" y="5486400"/>
                  </a:lnTo>
                  <a:lnTo>
                    <a:pt x="0" y="0"/>
                  </a:lnTo>
                  <a:close/>
                </a:path>
              </a:pathLst>
            </a:custGeom>
            <a:blipFill>
              <a:blip r:embed="rId4"/>
              <a:stretch>
                <a:fillRect l="0" t="-54" r="0" b="-54"/>
              </a:stretch>
            </a:blipFill>
          </p:spPr>
        </p:sp>
      </p:grpSp>
      <p:grpSp>
        <p:nvGrpSpPr>
          <p:cNvPr name="Group 8" id="8"/>
          <p:cNvGrpSpPr/>
          <p:nvPr/>
        </p:nvGrpSpPr>
        <p:grpSpPr>
          <a:xfrm rot="0">
            <a:off x="1552515" y="8964758"/>
            <a:ext cx="3561608" cy="3643588"/>
            <a:chOff x="0" y="0"/>
            <a:chExt cx="4748811" cy="4858117"/>
          </a:xfrm>
        </p:grpSpPr>
        <p:sp>
          <p:nvSpPr>
            <p:cNvPr name="Freeform 9" id="9"/>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
        <p:nvSpPr>
          <p:cNvPr name="Freeform 10" id="10"/>
          <p:cNvSpPr/>
          <p:nvPr/>
        </p:nvSpPr>
        <p:spPr>
          <a:xfrm flipH="false" flipV="false" rot="0">
            <a:off x="1552434" y="1744447"/>
            <a:ext cx="6798106" cy="6798106"/>
          </a:xfrm>
          <a:custGeom>
            <a:avLst/>
            <a:gdLst/>
            <a:ahLst/>
            <a:cxnLst/>
            <a:rect r="r" b="b" t="t" l="l"/>
            <a:pathLst>
              <a:path h="6798106" w="6798106">
                <a:moveTo>
                  <a:pt x="0" y="0"/>
                </a:moveTo>
                <a:lnTo>
                  <a:pt x="6798106" y="0"/>
                </a:lnTo>
                <a:lnTo>
                  <a:pt x="6798106" y="6798106"/>
                </a:lnTo>
                <a:lnTo>
                  <a:pt x="0" y="67981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5662825" y="1483089"/>
            <a:ext cx="11072740" cy="7182688"/>
          </a:xfrm>
          <a:custGeom>
            <a:avLst/>
            <a:gdLst/>
            <a:ahLst/>
            <a:cxnLst/>
            <a:rect r="r" b="b" t="t" l="l"/>
            <a:pathLst>
              <a:path h="7182688" w="11072740">
                <a:moveTo>
                  <a:pt x="0" y="0"/>
                </a:moveTo>
                <a:lnTo>
                  <a:pt x="11072740" y="0"/>
                </a:lnTo>
                <a:lnTo>
                  <a:pt x="11072740" y="7182689"/>
                </a:lnTo>
                <a:lnTo>
                  <a:pt x="0" y="71826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2" id="12"/>
          <p:cNvGrpSpPr/>
          <p:nvPr/>
        </p:nvGrpSpPr>
        <p:grpSpPr>
          <a:xfrm rot="0">
            <a:off x="1991323" y="2183348"/>
            <a:ext cx="5920329" cy="5920305"/>
            <a:chOff x="0" y="0"/>
            <a:chExt cx="7893772" cy="7893740"/>
          </a:xfrm>
        </p:grpSpPr>
        <p:sp>
          <p:nvSpPr>
            <p:cNvPr name="Freeform 13" id="13"/>
            <p:cNvSpPr/>
            <p:nvPr/>
          </p:nvSpPr>
          <p:spPr>
            <a:xfrm flipH="false" flipV="false" rot="0">
              <a:off x="0" y="0"/>
              <a:ext cx="7893812" cy="7893685"/>
            </a:xfrm>
            <a:custGeom>
              <a:avLst/>
              <a:gdLst/>
              <a:ahLst/>
              <a:cxnLst/>
              <a:rect r="r" b="b" t="t" l="l"/>
              <a:pathLst>
                <a:path h="7893685" w="7893812">
                  <a:moveTo>
                    <a:pt x="7893812" y="3946906"/>
                  </a:moveTo>
                  <a:cubicBezTo>
                    <a:pt x="7893812" y="6126607"/>
                    <a:pt x="6126734" y="7893685"/>
                    <a:pt x="3946906" y="7893685"/>
                  </a:cubicBezTo>
                  <a:cubicBezTo>
                    <a:pt x="1767078" y="7893685"/>
                    <a:pt x="0" y="6126607"/>
                    <a:pt x="0" y="3946906"/>
                  </a:cubicBezTo>
                  <a:cubicBezTo>
                    <a:pt x="0" y="1767205"/>
                    <a:pt x="1767078" y="0"/>
                    <a:pt x="3946906" y="0"/>
                  </a:cubicBezTo>
                  <a:cubicBezTo>
                    <a:pt x="6126734" y="0"/>
                    <a:pt x="7893812" y="1767078"/>
                    <a:pt x="7893812" y="3946906"/>
                  </a:cubicBezTo>
                  <a:close/>
                </a:path>
              </a:pathLst>
            </a:custGeom>
            <a:blipFill>
              <a:blip r:embed="rId10"/>
              <a:stretch>
                <a:fillRect l="-38887" t="0" r="-38887" b="0"/>
              </a:stretch>
            </a:blipFill>
          </p:spPr>
        </p:sp>
      </p:grpSp>
      <p:grpSp>
        <p:nvGrpSpPr>
          <p:cNvPr name="Group 14" id="14"/>
          <p:cNvGrpSpPr/>
          <p:nvPr/>
        </p:nvGrpSpPr>
        <p:grpSpPr>
          <a:xfrm rot="0">
            <a:off x="16357519" y="-1821794"/>
            <a:ext cx="3561608" cy="3643588"/>
            <a:chOff x="0" y="0"/>
            <a:chExt cx="4748811" cy="4858117"/>
          </a:xfrm>
        </p:grpSpPr>
        <p:sp>
          <p:nvSpPr>
            <p:cNvPr name="Freeform 15" id="15"/>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
        <p:nvSpPr>
          <p:cNvPr name="TextBox 16" id="16"/>
          <p:cNvSpPr txBox="true"/>
          <p:nvPr/>
        </p:nvSpPr>
        <p:spPr>
          <a:xfrm rot="0">
            <a:off x="8140515" y="4520339"/>
            <a:ext cx="9118785" cy="1163117"/>
          </a:xfrm>
          <a:prstGeom prst="rect">
            <a:avLst/>
          </a:prstGeom>
        </p:spPr>
        <p:txBody>
          <a:bodyPr anchor="t" rtlCol="false" tIns="0" lIns="0" bIns="0" rIns="0">
            <a:spAutoFit/>
          </a:bodyPr>
          <a:lstStyle/>
          <a:p>
            <a:pPr algn="l">
              <a:lnSpc>
                <a:spcPts val="8667"/>
              </a:lnSpc>
            </a:pPr>
            <a:r>
              <a:rPr lang="en-US" sz="8667">
                <a:solidFill>
                  <a:srgbClr val="FFFFFF"/>
                </a:solidFill>
                <a:latin typeface="Eastman Condensed Bold"/>
                <a:ea typeface="Eastman Condensed Bold"/>
                <a:cs typeface="Eastman Condensed Bold"/>
                <a:sym typeface="Eastman Condensed Bold"/>
              </a:rPr>
              <a:t>Karakteristik IoT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 y="-355647"/>
            <a:ext cx="18745787" cy="20050437"/>
            <a:chOff x="0" y="0"/>
            <a:chExt cx="24384000" cy="26081052"/>
          </a:xfrm>
        </p:grpSpPr>
        <p:sp>
          <p:nvSpPr>
            <p:cNvPr name="Freeform 3" id="3"/>
            <p:cNvSpPr/>
            <p:nvPr/>
          </p:nvSpPr>
          <p:spPr>
            <a:xfrm flipH="false" flipV="false" rot="0">
              <a:off x="0" y="0"/>
              <a:ext cx="24384000" cy="26081053"/>
            </a:xfrm>
            <a:custGeom>
              <a:avLst/>
              <a:gdLst/>
              <a:ahLst/>
              <a:cxnLst/>
              <a:rect r="r" b="b" t="t" l="l"/>
              <a:pathLst>
                <a:path h="26081053" w="24384000">
                  <a:moveTo>
                    <a:pt x="0" y="0"/>
                  </a:moveTo>
                  <a:lnTo>
                    <a:pt x="24384000" y="0"/>
                  </a:lnTo>
                  <a:lnTo>
                    <a:pt x="24384000" y="26081053"/>
                  </a:lnTo>
                  <a:lnTo>
                    <a:pt x="0" y="26081053"/>
                  </a:lnTo>
                  <a:lnTo>
                    <a:pt x="0" y="0"/>
                  </a:lnTo>
                  <a:close/>
                </a:path>
              </a:pathLst>
            </a:custGeom>
            <a:blipFill>
              <a:blip r:embed="rId2"/>
              <a:stretch>
                <a:fillRect l="-45075" t="0" r="-45075" b="0"/>
              </a:stretch>
            </a:blipFill>
          </p:spPr>
        </p:sp>
      </p:grpSp>
      <p:grpSp>
        <p:nvGrpSpPr>
          <p:cNvPr name="Group 4" id="4"/>
          <p:cNvGrpSpPr/>
          <p:nvPr/>
        </p:nvGrpSpPr>
        <p:grpSpPr>
          <a:xfrm rot="0">
            <a:off x="7100094" y="2412248"/>
            <a:ext cx="4087811" cy="66675"/>
            <a:chOff x="0" y="0"/>
            <a:chExt cx="5450415" cy="88900"/>
          </a:xfrm>
        </p:grpSpPr>
        <p:sp>
          <p:nvSpPr>
            <p:cNvPr name="Freeform 5" id="5"/>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sp>
        <p:nvSpPr>
          <p:cNvPr name="Freeform 6" id="6"/>
          <p:cNvSpPr/>
          <p:nvPr/>
        </p:nvSpPr>
        <p:spPr>
          <a:xfrm flipH="false" flipV="false" rot="0">
            <a:off x="-697650" y="8385848"/>
            <a:ext cx="19683299" cy="3230761"/>
          </a:xfrm>
          <a:custGeom>
            <a:avLst/>
            <a:gdLst/>
            <a:ahLst/>
            <a:cxnLst/>
            <a:rect r="r" b="b" t="t" l="l"/>
            <a:pathLst>
              <a:path h="3230761" w="19683299">
                <a:moveTo>
                  <a:pt x="0" y="0"/>
                </a:moveTo>
                <a:lnTo>
                  <a:pt x="19683299" y="0"/>
                </a:lnTo>
                <a:lnTo>
                  <a:pt x="19683299" y="3230761"/>
                </a:lnTo>
                <a:lnTo>
                  <a:pt x="0" y="32307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431686" y="2955468"/>
            <a:ext cx="5480147" cy="2425288"/>
          </a:xfrm>
          <a:custGeom>
            <a:avLst/>
            <a:gdLst/>
            <a:ahLst/>
            <a:cxnLst/>
            <a:rect r="r" b="b" t="t" l="l"/>
            <a:pathLst>
              <a:path h="2425288" w="5480147">
                <a:moveTo>
                  <a:pt x="0" y="0"/>
                </a:moveTo>
                <a:lnTo>
                  <a:pt x="5480147" y="0"/>
                </a:lnTo>
                <a:lnTo>
                  <a:pt x="5480147" y="2425287"/>
                </a:lnTo>
                <a:lnTo>
                  <a:pt x="0" y="24252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6195387" y="2955468"/>
            <a:ext cx="5480147" cy="2425288"/>
          </a:xfrm>
          <a:custGeom>
            <a:avLst/>
            <a:gdLst/>
            <a:ahLst/>
            <a:cxnLst/>
            <a:rect r="r" b="b" t="t" l="l"/>
            <a:pathLst>
              <a:path h="2425288" w="5480147">
                <a:moveTo>
                  <a:pt x="0" y="0"/>
                </a:moveTo>
                <a:lnTo>
                  <a:pt x="5480147" y="0"/>
                </a:lnTo>
                <a:lnTo>
                  <a:pt x="5480147" y="2425287"/>
                </a:lnTo>
                <a:lnTo>
                  <a:pt x="0" y="24252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6634412" y="3257971"/>
            <a:ext cx="4602098" cy="686903"/>
          </a:xfrm>
          <a:custGeom>
            <a:avLst/>
            <a:gdLst/>
            <a:ahLst/>
            <a:cxnLst/>
            <a:rect r="r" b="b" t="t" l="l"/>
            <a:pathLst>
              <a:path h="686903" w="4602098">
                <a:moveTo>
                  <a:pt x="0" y="0"/>
                </a:moveTo>
                <a:lnTo>
                  <a:pt x="4602097" y="0"/>
                </a:lnTo>
                <a:lnTo>
                  <a:pt x="4602097" y="686903"/>
                </a:lnTo>
                <a:lnTo>
                  <a:pt x="0" y="6869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2011109" y="-2057400"/>
            <a:ext cx="4022217" cy="4114800"/>
            <a:chOff x="0" y="0"/>
            <a:chExt cx="5362956" cy="5486400"/>
          </a:xfrm>
        </p:grpSpPr>
        <p:sp>
          <p:nvSpPr>
            <p:cNvPr name="Freeform 11" id="11"/>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9"/>
              <a:stretch>
                <a:fillRect l="-85" t="0" r="-85" b="0"/>
              </a:stretch>
            </a:blipFill>
          </p:spPr>
        </p:sp>
      </p:grpSp>
      <p:grpSp>
        <p:nvGrpSpPr>
          <p:cNvPr name="Group 12" id="12"/>
          <p:cNvGrpSpPr/>
          <p:nvPr/>
        </p:nvGrpSpPr>
        <p:grpSpPr>
          <a:xfrm rot="0">
            <a:off x="15658775" y="-2057400"/>
            <a:ext cx="4022217" cy="4114800"/>
            <a:chOff x="0" y="0"/>
            <a:chExt cx="5362956" cy="5486400"/>
          </a:xfrm>
        </p:grpSpPr>
        <p:sp>
          <p:nvSpPr>
            <p:cNvPr name="Freeform 13" id="13"/>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9"/>
              <a:stretch>
                <a:fillRect l="-85" t="0" r="-85" b="0"/>
              </a:stretch>
            </a:blipFill>
          </p:spPr>
        </p:sp>
      </p:grpSp>
      <p:sp>
        <p:nvSpPr>
          <p:cNvPr name="TextBox 14" id="14"/>
          <p:cNvSpPr txBox="true"/>
          <p:nvPr/>
        </p:nvSpPr>
        <p:spPr>
          <a:xfrm rot="0">
            <a:off x="5666659" y="1535949"/>
            <a:ext cx="6579290" cy="809625"/>
          </a:xfrm>
          <a:prstGeom prst="rect">
            <a:avLst/>
          </a:prstGeom>
        </p:spPr>
        <p:txBody>
          <a:bodyPr anchor="t" rtlCol="false" tIns="0" lIns="0" bIns="0" rIns="0">
            <a:spAutoFit/>
          </a:bodyPr>
          <a:lstStyle/>
          <a:p>
            <a:pPr algn="ctr">
              <a:lnSpc>
                <a:spcPts val="6000"/>
              </a:lnSpc>
            </a:pPr>
            <a:r>
              <a:rPr lang="en-US" sz="6000">
                <a:solidFill>
                  <a:srgbClr val="013049"/>
                </a:solidFill>
                <a:latin typeface="Eastman Condensed Bold"/>
                <a:ea typeface="Eastman Condensed Bold"/>
                <a:cs typeface="Eastman Condensed Bold"/>
                <a:sym typeface="Eastman Condensed Bold"/>
              </a:rPr>
              <a:t>KARAKTERISTIK</a:t>
            </a:r>
            <a:r>
              <a:rPr lang="en-US" sz="6000">
                <a:solidFill>
                  <a:srgbClr val="013049"/>
                </a:solidFill>
                <a:latin typeface="Eastman Condensed Bold"/>
                <a:ea typeface="Eastman Condensed Bold"/>
                <a:cs typeface="Eastman Condensed Bold"/>
                <a:sym typeface="Eastman Condensed Bold"/>
              </a:rPr>
              <a:t> IOT</a:t>
            </a:r>
          </a:p>
        </p:txBody>
      </p:sp>
      <p:sp>
        <p:nvSpPr>
          <p:cNvPr name="TextBox 15" id="15"/>
          <p:cNvSpPr txBox="true"/>
          <p:nvPr/>
        </p:nvSpPr>
        <p:spPr>
          <a:xfrm rot="0">
            <a:off x="867811" y="4003560"/>
            <a:ext cx="4607896" cy="1260731"/>
          </a:xfrm>
          <a:prstGeom prst="rect">
            <a:avLst/>
          </a:prstGeom>
        </p:spPr>
        <p:txBody>
          <a:bodyPr anchor="t" rtlCol="false" tIns="0" lIns="0" bIns="0" rIns="0">
            <a:spAutoFit/>
          </a:bodyPr>
          <a:lstStyle/>
          <a:p>
            <a:pPr algn="ctr">
              <a:lnSpc>
                <a:spcPts val="2009"/>
              </a:lnSpc>
            </a:pPr>
            <a:r>
              <a:rPr lang="en-US" sz="1435">
                <a:solidFill>
                  <a:srgbClr val="FFFFFF"/>
                </a:solidFill>
                <a:latin typeface="Public Sans"/>
                <a:ea typeface="Public Sans"/>
                <a:cs typeface="Public Sans"/>
                <a:sym typeface="Public Sans"/>
              </a:rPr>
              <a:t>Perangkat dan sistem IoT dapat menyesuaikan diri secara dinamis dengan perubahan konteks dan mengambil tindakan berdasarkan kondisi, konteks pengguna, atau lingkungan yang terdeteksi.</a:t>
            </a:r>
          </a:p>
          <a:p>
            <a:pPr algn="ctr">
              <a:lnSpc>
                <a:spcPts val="2009"/>
              </a:lnSpc>
            </a:pPr>
          </a:p>
        </p:txBody>
      </p:sp>
      <p:sp>
        <p:nvSpPr>
          <p:cNvPr name="TextBox 16" id="16"/>
          <p:cNvSpPr txBox="true"/>
          <p:nvPr/>
        </p:nvSpPr>
        <p:spPr>
          <a:xfrm rot="0">
            <a:off x="6628614" y="4032662"/>
            <a:ext cx="4607896" cy="1512548"/>
          </a:xfrm>
          <a:prstGeom prst="rect">
            <a:avLst/>
          </a:prstGeom>
        </p:spPr>
        <p:txBody>
          <a:bodyPr anchor="t" rtlCol="false" tIns="0" lIns="0" bIns="0" rIns="0">
            <a:spAutoFit/>
          </a:bodyPr>
          <a:lstStyle/>
          <a:p>
            <a:pPr algn="ctr">
              <a:lnSpc>
                <a:spcPts val="2009"/>
              </a:lnSpc>
            </a:pPr>
            <a:r>
              <a:rPr lang="en-US" sz="1435">
                <a:solidFill>
                  <a:srgbClr val="FFFFFF"/>
                </a:solidFill>
                <a:latin typeface="Public Sans"/>
                <a:ea typeface="Public Sans"/>
                <a:cs typeface="Public Sans"/>
                <a:sym typeface="Public Sans"/>
              </a:rPr>
              <a:t>IoT mendukung beberapa protokol komunikasi yang dapat dioperasikan bersama, memungkinkan perangkat untuk berkomunikasi tidak hanya satu sama lain tetapi juga dengan infrastruktur jaringan yang lebih besar.</a:t>
            </a:r>
          </a:p>
          <a:p>
            <a:pPr algn="ctr">
              <a:lnSpc>
                <a:spcPts val="2009"/>
              </a:lnSpc>
            </a:pPr>
          </a:p>
        </p:txBody>
      </p:sp>
      <p:sp>
        <p:nvSpPr>
          <p:cNvPr name="Freeform 17" id="17"/>
          <p:cNvSpPr/>
          <p:nvPr/>
        </p:nvSpPr>
        <p:spPr>
          <a:xfrm flipH="false" flipV="false" rot="0">
            <a:off x="911479" y="3257971"/>
            <a:ext cx="4602098" cy="686903"/>
          </a:xfrm>
          <a:custGeom>
            <a:avLst/>
            <a:gdLst/>
            <a:ahLst/>
            <a:cxnLst/>
            <a:rect r="r" b="b" t="t" l="l"/>
            <a:pathLst>
              <a:path h="686903" w="4602098">
                <a:moveTo>
                  <a:pt x="0" y="0"/>
                </a:moveTo>
                <a:lnTo>
                  <a:pt x="4602098" y="0"/>
                </a:lnTo>
                <a:lnTo>
                  <a:pt x="4602098" y="686903"/>
                </a:lnTo>
                <a:lnTo>
                  <a:pt x="0" y="6869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8" id="18"/>
          <p:cNvSpPr txBox="true"/>
          <p:nvPr/>
        </p:nvSpPr>
        <p:spPr>
          <a:xfrm rot="0">
            <a:off x="918287" y="3428569"/>
            <a:ext cx="732918" cy="551815"/>
          </a:xfrm>
          <a:prstGeom prst="rect">
            <a:avLst/>
          </a:prstGeom>
        </p:spPr>
        <p:txBody>
          <a:bodyPr anchor="t" rtlCol="false" tIns="0" lIns="0" bIns="0" rIns="0">
            <a:spAutoFit/>
          </a:bodyPr>
          <a:lstStyle/>
          <a:p>
            <a:pPr algn="ctr">
              <a:lnSpc>
                <a:spcPts val="4100"/>
              </a:lnSpc>
            </a:pPr>
            <a:r>
              <a:rPr lang="en-US" sz="4100">
                <a:solidFill>
                  <a:srgbClr val="FFFFFF"/>
                </a:solidFill>
                <a:latin typeface="Eastman Condensed Bold"/>
                <a:ea typeface="Eastman Condensed Bold"/>
                <a:cs typeface="Eastman Condensed Bold"/>
                <a:sym typeface="Eastman Condensed Bold"/>
              </a:rPr>
              <a:t>1</a:t>
            </a:r>
          </a:p>
        </p:txBody>
      </p:sp>
      <p:sp>
        <p:nvSpPr>
          <p:cNvPr name="TextBox 19" id="19"/>
          <p:cNvSpPr txBox="true"/>
          <p:nvPr/>
        </p:nvSpPr>
        <p:spPr>
          <a:xfrm rot="0">
            <a:off x="1234270" y="3453885"/>
            <a:ext cx="4144886" cy="330600"/>
          </a:xfrm>
          <a:prstGeom prst="rect">
            <a:avLst/>
          </a:prstGeom>
        </p:spPr>
        <p:txBody>
          <a:bodyPr anchor="t" rtlCol="false" tIns="0" lIns="0" bIns="0" rIns="0">
            <a:spAutoFit/>
          </a:bodyPr>
          <a:lstStyle/>
          <a:p>
            <a:pPr algn="ctr">
              <a:lnSpc>
                <a:spcPts val="2642"/>
              </a:lnSpc>
            </a:pPr>
            <a:r>
              <a:rPr lang="en-US" sz="1887">
                <a:solidFill>
                  <a:srgbClr val="000000"/>
                </a:solidFill>
                <a:latin typeface="Public Sans Bold"/>
                <a:ea typeface="Public Sans Bold"/>
                <a:cs typeface="Public Sans Bold"/>
                <a:sym typeface="Public Sans Bold"/>
              </a:rPr>
              <a:t>DINAMIS DAN BERADAPTASI</a:t>
            </a:r>
          </a:p>
        </p:txBody>
      </p:sp>
      <p:sp>
        <p:nvSpPr>
          <p:cNvPr name="TextBox 20" id="20"/>
          <p:cNvSpPr txBox="true"/>
          <p:nvPr/>
        </p:nvSpPr>
        <p:spPr>
          <a:xfrm rot="0">
            <a:off x="6422094" y="3525362"/>
            <a:ext cx="5256339" cy="253453"/>
          </a:xfrm>
          <a:prstGeom prst="rect">
            <a:avLst/>
          </a:prstGeom>
        </p:spPr>
        <p:txBody>
          <a:bodyPr anchor="t" rtlCol="false" tIns="0" lIns="0" bIns="0" rIns="0">
            <a:spAutoFit/>
          </a:bodyPr>
          <a:lstStyle/>
          <a:p>
            <a:pPr algn="ctr">
              <a:lnSpc>
                <a:spcPts val="2008"/>
              </a:lnSpc>
            </a:pPr>
            <a:r>
              <a:rPr lang="en-US" sz="1434">
                <a:solidFill>
                  <a:srgbClr val="000000"/>
                </a:solidFill>
                <a:latin typeface="Public Sans Bold"/>
                <a:ea typeface="Public Sans Bold"/>
                <a:cs typeface="Public Sans Bold"/>
                <a:sym typeface="Public Sans Bold"/>
              </a:rPr>
              <a:t>PROTOKOL KOMUNIKASI INTEROPERABLE</a:t>
            </a:r>
          </a:p>
        </p:txBody>
      </p:sp>
      <p:sp>
        <p:nvSpPr>
          <p:cNvPr name="Freeform 21" id="21"/>
          <p:cNvSpPr/>
          <p:nvPr/>
        </p:nvSpPr>
        <p:spPr>
          <a:xfrm flipH="false" flipV="false" rot="0">
            <a:off x="398730" y="5357823"/>
            <a:ext cx="5480147" cy="2425288"/>
          </a:xfrm>
          <a:custGeom>
            <a:avLst/>
            <a:gdLst/>
            <a:ahLst/>
            <a:cxnLst/>
            <a:rect r="r" b="b" t="t" l="l"/>
            <a:pathLst>
              <a:path h="2425288" w="5480147">
                <a:moveTo>
                  <a:pt x="0" y="0"/>
                </a:moveTo>
                <a:lnTo>
                  <a:pt x="5480146" y="0"/>
                </a:lnTo>
                <a:lnTo>
                  <a:pt x="5480146" y="2425287"/>
                </a:lnTo>
                <a:lnTo>
                  <a:pt x="0" y="24252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2" id="22"/>
          <p:cNvSpPr txBox="true"/>
          <p:nvPr/>
        </p:nvSpPr>
        <p:spPr>
          <a:xfrm rot="0">
            <a:off x="801900" y="6563437"/>
            <a:ext cx="4607896" cy="1008914"/>
          </a:xfrm>
          <a:prstGeom prst="rect">
            <a:avLst/>
          </a:prstGeom>
        </p:spPr>
        <p:txBody>
          <a:bodyPr anchor="t" rtlCol="false" tIns="0" lIns="0" bIns="0" rIns="0">
            <a:spAutoFit/>
          </a:bodyPr>
          <a:lstStyle/>
          <a:p>
            <a:pPr algn="ctr">
              <a:lnSpc>
                <a:spcPts val="2009"/>
              </a:lnSpc>
            </a:pPr>
            <a:r>
              <a:rPr lang="en-US" sz="1435">
                <a:solidFill>
                  <a:srgbClr val="FFFFFF"/>
                </a:solidFill>
                <a:latin typeface="Public Sans"/>
                <a:ea typeface="Public Sans"/>
                <a:cs typeface="Public Sans"/>
                <a:sym typeface="Public Sans"/>
              </a:rPr>
              <a:t>Setiap perangkat IoT memiliki identitas unik berupa alamat IP (IP Address), yang memungkinkan pengenalan dan komunikasi yang tepat di antara perangkat IoT.</a:t>
            </a:r>
          </a:p>
        </p:txBody>
      </p:sp>
      <p:sp>
        <p:nvSpPr>
          <p:cNvPr name="Freeform 23" id="23"/>
          <p:cNvSpPr/>
          <p:nvPr/>
        </p:nvSpPr>
        <p:spPr>
          <a:xfrm flipH="false" flipV="false" rot="0">
            <a:off x="878523" y="5660326"/>
            <a:ext cx="4602098" cy="686903"/>
          </a:xfrm>
          <a:custGeom>
            <a:avLst/>
            <a:gdLst/>
            <a:ahLst/>
            <a:cxnLst/>
            <a:rect r="r" b="b" t="t" l="l"/>
            <a:pathLst>
              <a:path h="686903" w="4602098">
                <a:moveTo>
                  <a:pt x="0" y="0"/>
                </a:moveTo>
                <a:lnTo>
                  <a:pt x="4602098" y="0"/>
                </a:lnTo>
                <a:lnTo>
                  <a:pt x="4602098" y="686903"/>
                </a:lnTo>
                <a:lnTo>
                  <a:pt x="0" y="6869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4" id="24"/>
          <p:cNvSpPr txBox="true"/>
          <p:nvPr/>
        </p:nvSpPr>
        <p:spPr>
          <a:xfrm rot="0">
            <a:off x="878523" y="5826122"/>
            <a:ext cx="4454649" cy="330600"/>
          </a:xfrm>
          <a:prstGeom prst="rect">
            <a:avLst/>
          </a:prstGeom>
        </p:spPr>
        <p:txBody>
          <a:bodyPr anchor="t" rtlCol="false" tIns="0" lIns="0" bIns="0" rIns="0">
            <a:spAutoFit/>
          </a:bodyPr>
          <a:lstStyle/>
          <a:p>
            <a:pPr algn="ctr">
              <a:lnSpc>
                <a:spcPts val="2642"/>
              </a:lnSpc>
            </a:pPr>
            <a:r>
              <a:rPr lang="en-US" sz="1887">
                <a:solidFill>
                  <a:srgbClr val="000000"/>
                </a:solidFill>
                <a:latin typeface="Public Sans Bold"/>
                <a:ea typeface="Public Sans Bold"/>
                <a:cs typeface="Public Sans Bold"/>
                <a:sym typeface="Public Sans Bold"/>
              </a:rPr>
              <a:t>IDENTITAS UNIK</a:t>
            </a:r>
          </a:p>
        </p:txBody>
      </p:sp>
      <p:sp>
        <p:nvSpPr>
          <p:cNvPr name="Freeform 25" id="25"/>
          <p:cNvSpPr/>
          <p:nvPr/>
        </p:nvSpPr>
        <p:spPr>
          <a:xfrm flipH="false" flipV="false" rot="0">
            <a:off x="6198286" y="5357823"/>
            <a:ext cx="5480147" cy="2425288"/>
          </a:xfrm>
          <a:custGeom>
            <a:avLst/>
            <a:gdLst/>
            <a:ahLst/>
            <a:cxnLst/>
            <a:rect r="r" b="b" t="t" l="l"/>
            <a:pathLst>
              <a:path h="2425288" w="5480147">
                <a:moveTo>
                  <a:pt x="0" y="0"/>
                </a:moveTo>
                <a:lnTo>
                  <a:pt x="5480147" y="0"/>
                </a:lnTo>
                <a:lnTo>
                  <a:pt x="5480147" y="2425287"/>
                </a:lnTo>
                <a:lnTo>
                  <a:pt x="0" y="24252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6" id="26"/>
          <p:cNvSpPr txBox="true"/>
          <p:nvPr/>
        </p:nvSpPr>
        <p:spPr>
          <a:xfrm rot="0">
            <a:off x="6634412" y="6563437"/>
            <a:ext cx="4607896" cy="1260731"/>
          </a:xfrm>
          <a:prstGeom prst="rect">
            <a:avLst/>
          </a:prstGeom>
        </p:spPr>
        <p:txBody>
          <a:bodyPr anchor="t" rtlCol="false" tIns="0" lIns="0" bIns="0" rIns="0">
            <a:spAutoFit/>
          </a:bodyPr>
          <a:lstStyle/>
          <a:p>
            <a:pPr algn="ctr">
              <a:lnSpc>
                <a:spcPts val="2009"/>
              </a:lnSpc>
            </a:pPr>
            <a:r>
              <a:rPr lang="en-US" sz="1435">
                <a:solidFill>
                  <a:srgbClr val="FFFFFF"/>
                </a:solidFill>
                <a:latin typeface="Public Sans"/>
                <a:ea typeface="Public Sans"/>
                <a:cs typeface="Public Sans"/>
                <a:sym typeface="Public Sans"/>
              </a:rPr>
              <a:t>IoT memungkinkan banyak perangkat untuk bekerja sama secara otomatis guna menyediakan fungsi tertentu tanpa intervensi manusia yang terus-menerus.</a:t>
            </a:r>
          </a:p>
          <a:p>
            <a:pPr algn="ctr">
              <a:lnSpc>
                <a:spcPts val="2009"/>
              </a:lnSpc>
            </a:pPr>
          </a:p>
        </p:txBody>
      </p:sp>
      <p:sp>
        <p:nvSpPr>
          <p:cNvPr name="Freeform 27" id="27"/>
          <p:cNvSpPr/>
          <p:nvPr/>
        </p:nvSpPr>
        <p:spPr>
          <a:xfrm flipH="false" flipV="false" rot="0">
            <a:off x="6678080" y="5660326"/>
            <a:ext cx="4602098" cy="686903"/>
          </a:xfrm>
          <a:custGeom>
            <a:avLst/>
            <a:gdLst/>
            <a:ahLst/>
            <a:cxnLst/>
            <a:rect r="r" b="b" t="t" l="l"/>
            <a:pathLst>
              <a:path h="686903" w="4602098">
                <a:moveTo>
                  <a:pt x="0" y="0"/>
                </a:moveTo>
                <a:lnTo>
                  <a:pt x="4602097" y="0"/>
                </a:lnTo>
                <a:lnTo>
                  <a:pt x="4602097" y="686903"/>
                </a:lnTo>
                <a:lnTo>
                  <a:pt x="0" y="6869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8" id="28"/>
          <p:cNvSpPr txBox="true"/>
          <p:nvPr/>
        </p:nvSpPr>
        <p:spPr>
          <a:xfrm rot="0">
            <a:off x="7073367" y="5894232"/>
            <a:ext cx="3785665" cy="305677"/>
          </a:xfrm>
          <a:prstGeom prst="rect">
            <a:avLst/>
          </a:prstGeom>
        </p:spPr>
        <p:txBody>
          <a:bodyPr anchor="t" rtlCol="false" tIns="0" lIns="0" bIns="0" rIns="0">
            <a:spAutoFit/>
          </a:bodyPr>
          <a:lstStyle/>
          <a:p>
            <a:pPr algn="ctr">
              <a:lnSpc>
                <a:spcPts val="2432"/>
              </a:lnSpc>
            </a:pPr>
            <a:r>
              <a:rPr lang="en-US" sz="1737">
                <a:solidFill>
                  <a:srgbClr val="000000"/>
                </a:solidFill>
                <a:latin typeface="Public Sans Bold"/>
                <a:ea typeface="Public Sans Bold"/>
                <a:cs typeface="Public Sans Bold"/>
                <a:sym typeface="Public Sans Bold"/>
              </a:rPr>
              <a:t>KONFIGURASI MANDIRI</a:t>
            </a:r>
          </a:p>
        </p:txBody>
      </p:sp>
      <p:sp>
        <p:nvSpPr>
          <p:cNvPr name="Freeform 29" id="29"/>
          <p:cNvSpPr/>
          <p:nvPr/>
        </p:nvSpPr>
        <p:spPr>
          <a:xfrm flipH="false" flipV="false" rot="0">
            <a:off x="7084497" y="-355647"/>
            <a:ext cx="4119006" cy="1593145"/>
          </a:xfrm>
          <a:custGeom>
            <a:avLst/>
            <a:gdLst/>
            <a:ahLst/>
            <a:cxnLst/>
            <a:rect r="r" b="b" t="t" l="l"/>
            <a:pathLst>
              <a:path h="1593145" w="4119006">
                <a:moveTo>
                  <a:pt x="0" y="0"/>
                </a:moveTo>
                <a:lnTo>
                  <a:pt x="4119006" y="0"/>
                </a:lnTo>
                <a:lnTo>
                  <a:pt x="4119006" y="1593145"/>
                </a:lnTo>
                <a:lnTo>
                  <a:pt x="0" y="159314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30" id="30"/>
          <p:cNvGrpSpPr/>
          <p:nvPr/>
        </p:nvGrpSpPr>
        <p:grpSpPr>
          <a:xfrm rot="0">
            <a:off x="7507235" y="460949"/>
            <a:ext cx="1421058" cy="606553"/>
            <a:chOff x="0" y="0"/>
            <a:chExt cx="1894744" cy="808737"/>
          </a:xfrm>
        </p:grpSpPr>
        <p:sp>
          <p:nvSpPr>
            <p:cNvPr name="Freeform 31" id="31"/>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2"/>
              <a:stretch>
                <a:fillRect l="-944" t="0" r="-946" b="0"/>
              </a:stretch>
            </a:blipFill>
          </p:spPr>
        </p:sp>
      </p:grpSp>
      <p:grpSp>
        <p:nvGrpSpPr>
          <p:cNvPr name="Group 32" id="32"/>
          <p:cNvGrpSpPr/>
          <p:nvPr/>
        </p:nvGrpSpPr>
        <p:grpSpPr>
          <a:xfrm rot="0">
            <a:off x="9166882" y="420794"/>
            <a:ext cx="678920" cy="694317"/>
            <a:chOff x="0" y="0"/>
            <a:chExt cx="905227" cy="925756"/>
          </a:xfrm>
        </p:grpSpPr>
        <p:sp>
          <p:nvSpPr>
            <p:cNvPr name="Freeform 33" id="33"/>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3"/>
              <a:stretch>
                <a:fillRect l="-1133" t="0" r="-1130" b="-5"/>
              </a:stretch>
            </a:blipFill>
          </p:spPr>
        </p:sp>
      </p:grpSp>
      <p:grpSp>
        <p:nvGrpSpPr>
          <p:cNvPr name="Group 34" id="34"/>
          <p:cNvGrpSpPr/>
          <p:nvPr/>
        </p:nvGrpSpPr>
        <p:grpSpPr>
          <a:xfrm rot="0">
            <a:off x="10084394" y="380639"/>
            <a:ext cx="819282" cy="767174"/>
            <a:chOff x="0" y="0"/>
            <a:chExt cx="1092376" cy="1022899"/>
          </a:xfrm>
        </p:grpSpPr>
        <p:sp>
          <p:nvSpPr>
            <p:cNvPr name="Freeform 35" id="35"/>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4"/>
              <a:stretch>
                <a:fillRect l="-14902" t="0" r="-14907" b="-4"/>
              </a:stretch>
            </a:blipFill>
          </p:spPr>
        </p:sp>
      </p:grpSp>
      <p:sp>
        <p:nvSpPr>
          <p:cNvPr name="TextBox 36" id="36"/>
          <p:cNvSpPr txBox="true"/>
          <p:nvPr/>
        </p:nvSpPr>
        <p:spPr>
          <a:xfrm rot="0">
            <a:off x="6678080" y="3425125"/>
            <a:ext cx="553614" cy="558702"/>
          </a:xfrm>
          <a:prstGeom prst="rect">
            <a:avLst/>
          </a:prstGeom>
        </p:spPr>
        <p:txBody>
          <a:bodyPr anchor="t" rtlCol="false" tIns="0" lIns="0" bIns="0" rIns="0">
            <a:spAutoFit/>
          </a:bodyPr>
          <a:lstStyle/>
          <a:p>
            <a:pPr algn="ctr">
              <a:lnSpc>
                <a:spcPts val="4104"/>
              </a:lnSpc>
            </a:pPr>
            <a:r>
              <a:rPr lang="en-US" sz="4104">
                <a:solidFill>
                  <a:srgbClr val="FFFFFF"/>
                </a:solidFill>
                <a:latin typeface="Eastman Condensed Bold"/>
                <a:ea typeface="Eastman Condensed Bold"/>
                <a:cs typeface="Eastman Condensed Bold"/>
                <a:sym typeface="Eastman Condensed Bold"/>
              </a:rPr>
              <a:t>2</a:t>
            </a:r>
          </a:p>
        </p:txBody>
      </p:sp>
      <p:sp>
        <p:nvSpPr>
          <p:cNvPr name="TextBox 37" id="37"/>
          <p:cNvSpPr txBox="true"/>
          <p:nvPr/>
        </p:nvSpPr>
        <p:spPr>
          <a:xfrm rot="0">
            <a:off x="918287" y="5838932"/>
            <a:ext cx="785377" cy="551815"/>
          </a:xfrm>
          <a:prstGeom prst="rect">
            <a:avLst/>
          </a:prstGeom>
        </p:spPr>
        <p:txBody>
          <a:bodyPr anchor="t" rtlCol="false" tIns="0" lIns="0" bIns="0" rIns="0">
            <a:spAutoFit/>
          </a:bodyPr>
          <a:lstStyle/>
          <a:p>
            <a:pPr algn="ctr">
              <a:lnSpc>
                <a:spcPts val="4100"/>
              </a:lnSpc>
            </a:pPr>
            <a:r>
              <a:rPr lang="en-US" sz="4100">
                <a:solidFill>
                  <a:srgbClr val="FFFFFF"/>
                </a:solidFill>
                <a:latin typeface="Eastman Condensed Bold"/>
                <a:ea typeface="Eastman Condensed Bold"/>
                <a:cs typeface="Eastman Condensed Bold"/>
                <a:sym typeface="Eastman Condensed Bold"/>
              </a:rPr>
              <a:t>3</a:t>
            </a:r>
          </a:p>
        </p:txBody>
      </p:sp>
      <p:sp>
        <p:nvSpPr>
          <p:cNvPr name="TextBox 38" id="38"/>
          <p:cNvSpPr txBox="true"/>
          <p:nvPr/>
        </p:nvSpPr>
        <p:spPr>
          <a:xfrm rot="0">
            <a:off x="6763942" y="5824870"/>
            <a:ext cx="553614" cy="558702"/>
          </a:xfrm>
          <a:prstGeom prst="rect">
            <a:avLst/>
          </a:prstGeom>
        </p:spPr>
        <p:txBody>
          <a:bodyPr anchor="t" rtlCol="false" tIns="0" lIns="0" bIns="0" rIns="0">
            <a:spAutoFit/>
          </a:bodyPr>
          <a:lstStyle/>
          <a:p>
            <a:pPr algn="ctr">
              <a:lnSpc>
                <a:spcPts val="4104"/>
              </a:lnSpc>
            </a:pPr>
            <a:r>
              <a:rPr lang="en-US" sz="4104">
                <a:solidFill>
                  <a:srgbClr val="FFFFFF"/>
                </a:solidFill>
                <a:latin typeface="Eastman Condensed Bold"/>
                <a:ea typeface="Eastman Condensed Bold"/>
                <a:cs typeface="Eastman Condensed Bold"/>
                <a:sym typeface="Eastman Condensed Bold"/>
              </a:rPr>
              <a:t>4</a:t>
            </a:r>
          </a:p>
        </p:txBody>
      </p:sp>
      <p:sp>
        <p:nvSpPr>
          <p:cNvPr name="Freeform 39" id="39"/>
          <p:cNvSpPr/>
          <p:nvPr/>
        </p:nvSpPr>
        <p:spPr>
          <a:xfrm flipH="false" flipV="false" rot="0">
            <a:off x="12002283" y="3944874"/>
            <a:ext cx="5932752" cy="2625592"/>
          </a:xfrm>
          <a:custGeom>
            <a:avLst/>
            <a:gdLst/>
            <a:ahLst/>
            <a:cxnLst/>
            <a:rect r="r" b="b" t="t" l="l"/>
            <a:pathLst>
              <a:path h="2625592" w="5932752">
                <a:moveTo>
                  <a:pt x="0" y="0"/>
                </a:moveTo>
                <a:lnTo>
                  <a:pt x="5932752" y="0"/>
                </a:lnTo>
                <a:lnTo>
                  <a:pt x="5932752" y="2625592"/>
                </a:lnTo>
                <a:lnTo>
                  <a:pt x="0" y="262559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0" id="40"/>
          <p:cNvSpPr txBox="true"/>
          <p:nvPr/>
        </p:nvSpPr>
        <p:spPr>
          <a:xfrm rot="0">
            <a:off x="12869058" y="5122841"/>
            <a:ext cx="4607896" cy="1260731"/>
          </a:xfrm>
          <a:prstGeom prst="rect">
            <a:avLst/>
          </a:prstGeom>
        </p:spPr>
        <p:txBody>
          <a:bodyPr anchor="t" rtlCol="false" tIns="0" lIns="0" bIns="0" rIns="0">
            <a:spAutoFit/>
          </a:bodyPr>
          <a:lstStyle/>
          <a:p>
            <a:pPr algn="ctr">
              <a:lnSpc>
                <a:spcPts val="2009"/>
              </a:lnSpc>
            </a:pPr>
            <a:r>
              <a:rPr lang="en-US" sz="1435">
                <a:solidFill>
                  <a:srgbClr val="FFFFFF"/>
                </a:solidFill>
                <a:latin typeface="Public Sans"/>
                <a:ea typeface="Public Sans"/>
                <a:cs typeface="Public Sans"/>
                <a:sym typeface="Public Sans"/>
              </a:rPr>
              <a:t>Perangkat IoT dapat terhubung ke jaringan informasi yang lebih besar, yang memungkinkan untuk berkomunikasi dan bertukar data dengan perangkat dan sistem lain.</a:t>
            </a:r>
          </a:p>
          <a:p>
            <a:pPr algn="ctr">
              <a:lnSpc>
                <a:spcPts val="2009"/>
              </a:lnSpc>
            </a:pPr>
          </a:p>
        </p:txBody>
      </p:sp>
      <p:sp>
        <p:nvSpPr>
          <p:cNvPr name="Freeform 41" id="41"/>
          <p:cNvSpPr/>
          <p:nvPr/>
        </p:nvSpPr>
        <p:spPr>
          <a:xfrm flipH="false" flipV="false" rot="0">
            <a:off x="12482076" y="4247378"/>
            <a:ext cx="5137332" cy="766791"/>
          </a:xfrm>
          <a:custGeom>
            <a:avLst/>
            <a:gdLst/>
            <a:ahLst/>
            <a:cxnLst/>
            <a:rect r="r" b="b" t="t" l="l"/>
            <a:pathLst>
              <a:path h="766791" w="5137332">
                <a:moveTo>
                  <a:pt x="0" y="0"/>
                </a:moveTo>
                <a:lnTo>
                  <a:pt x="5137332" y="0"/>
                </a:lnTo>
                <a:lnTo>
                  <a:pt x="5137332" y="766791"/>
                </a:lnTo>
                <a:lnTo>
                  <a:pt x="0" y="76679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42" id="42"/>
          <p:cNvSpPr txBox="true"/>
          <p:nvPr/>
        </p:nvSpPr>
        <p:spPr>
          <a:xfrm rot="0">
            <a:off x="13260639" y="4406311"/>
            <a:ext cx="3785665" cy="607858"/>
          </a:xfrm>
          <a:prstGeom prst="rect">
            <a:avLst/>
          </a:prstGeom>
        </p:spPr>
        <p:txBody>
          <a:bodyPr anchor="t" rtlCol="false" tIns="0" lIns="0" bIns="0" rIns="0">
            <a:spAutoFit/>
          </a:bodyPr>
          <a:lstStyle/>
          <a:p>
            <a:pPr algn="ctr">
              <a:lnSpc>
                <a:spcPts val="2432"/>
              </a:lnSpc>
            </a:pPr>
            <a:r>
              <a:rPr lang="en-US" sz="1737">
                <a:solidFill>
                  <a:srgbClr val="000000"/>
                </a:solidFill>
                <a:latin typeface="Public Sans Bold"/>
                <a:ea typeface="Public Sans Bold"/>
                <a:cs typeface="Public Sans Bold"/>
                <a:sym typeface="Public Sans Bold"/>
              </a:rPr>
              <a:t>TERINTEGRASI KE JARINGAN INFORMASI</a:t>
            </a:r>
          </a:p>
        </p:txBody>
      </p:sp>
      <p:sp>
        <p:nvSpPr>
          <p:cNvPr name="TextBox 43" id="43"/>
          <p:cNvSpPr txBox="true"/>
          <p:nvPr/>
        </p:nvSpPr>
        <p:spPr>
          <a:xfrm rot="0">
            <a:off x="12753390" y="4415365"/>
            <a:ext cx="247948" cy="551815"/>
          </a:xfrm>
          <a:prstGeom prst="rect">
            <a:avLst/>
          </a:prstGeom>
        </p:spPr>
        <p:txBody>
          <a:bodyPr anchor="t" rtlCol="false" tIns="0" lIns="0" bIns="0" rIns="0">
            <a:spAutoFit/>
          </a:bodyPr>
          <a:lstStyle/>
          <a:p>
            <a:pPr algn="ctr">
              <a:lnSpc>
                <a:spcPts val="4100"/>
              </a:lnSpc>
              <a:spcBef>
                <a:spcPct val="0"/>
              </a:spcBef>
            </a:pPr>
            <a:r>
              <a:rPr lang="en-US" sz="4100">
                <a:solidFill>
                  <a:srgbClr val="FFFFFF"/>
                </a:solidFill>
                <a:latin typeface="Eastman Condensed Bold"/>
                <a:ea typeface="Eastman Condensed Bold"/>
                <a:cs typeface="Eastman Condensed Bold"/>
                <a:sym typeface="Eastman Condensed Bold"/>
              </a:rPr>
              <a:t>5</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025445" y="-712835"/>
            <a:ext cx="5155920" cy="2857239"/>
            <a:chOff x="0" y="0"/>
            <a:chExt cx="6874560" cy="3809652"/>
          </a:xfrm>
        </p:grpSpPr>
        <p:sp>
          <p:nvSpPr>
            <p:cNvPr name="Freeform 5" id="5"/>
            <p:cNvSpPr/>
            <p:nvPr/>
          </p:nvSpPr>
          <p:spPr>
            <a:xfrm flipH="true" flipV="true" rot="0">
              <a:off x="0" y="0"/>
              <a:ext cx="6874510" cy="3809619"/>
            </a:xfrm>
            <a:custGeom>
              <a:avLst/>
              <a:gdLst/>
              <a:ahLst/>
              <a:cxnLst/>
              <a:rect r="r" b="b" t="t" l="l"/>
              <a:pathLst>
                <a:path h="3809619" w="6874510">
                  <a:moveTo>
                    <a:pt x="6874510" y="3809619"/>
                  </a:moveTo>
                  <a:lnTo>
                    <a:pt x="0" y="3809619"/>
                  </a:lnTo>
                  <a:lnTo>
                    <a:pt x="0" y="0"/>
                  </a:lnTo>
                  <a:lnTo>
                    <a:pt x="6874510" y="0"/>
                  </a:lnTo>
                  <a:lnTo>
                    <a:pt x="6874510" y="3809619"/>
                  </a:lnTo>
                  <a:close/>
                </a:path>
              </a:pathLst>
            </a:custGeom>
            <a:blipFill>
              <a:blip r:embed="rId3"/>
              <a:stretch>
                <a:fillRect l="0" t="-106" r="0" b="-107"/>
              </a:stretch>
            </a:blipFill>
          </p:spPr>
        </p:sp>
      </p:grpSp>
      <p:grpSp>
        <p:nvGrpSpPr>
          <p:cNvPr name="Group 6" id="6"/>
          <p:cNvGrpSpPr/>
          <p:nvPr/>
        </p:nvGrpSpPr>
        <p:grpSpPr>
          <a:xfrm rot="0">
            <a:off x="14563628" y="8229600"/>
            <a:ext cx="4908884" cy="4114800"/>
            <a:chOff x="0" y="0"/>
            <a:chExt cx="6545179" cy="5486400"/>
          </a:xfrm>
        </p:grpSpPr>
        <p:sp>
          <p:nvSpPr>
            <p:cNvPr name="Freeform 7" id="7"/>
            <p:cNvSpPr/>
            <p:nvPr/>
          </p:nvSpPr>
          <p:spPr>
            <a:xfrm flipH="false" flipV="false" rot="0">
              <a:off x="0" y="0"/>
              <a:ext cx="6545199" cy="5486400"/>
            </a:xfrm>
            <a:custGeom>
              <a:avLst/>
              <a:gdLst/>
              <a:ahLst/>
              <a:cxnLst/>
              <a:rect r="r" b="b" t="t" l="l"/>
              <a:pathLst>
                <a:path h="5486400" w="6545199">
                  <a:moveTo>
                    <a:pt x="0" y="0"/>
                  </a:moveTo>
                  <a:lnTo>
                    <a:pt x="6545199" y="0"/>
                  </a:lnTo>
                  <a:lnTo>
                    <a:pt x="6545199" y="5486400"/>
                  </a:lnTo>
                  <a:lnTo>
                    <a:pt x="0" y="5486400"/>
                  </a:lnTo>
                  <a:lnTo>
                    <a:pt x="0" y="0"/>
                  </a:lnTo>
                  <a:close/>
                </a:path>
              </a:pathLst>
            </a:custGeom>
            <a:blipFill>
              <a:blip r:embed="rId4"/>
              <a:stretch>
                <a:fillRect l="0" t="-54" r="0" b="-54"/>
              </a:stretch>
            </a:blipFill>
          </p:spPr>
        </p:sp>
      </p:grpSp>
      <p:grpSp>
        <p:nvGrpSpPr>
          <p:cNvPr name="Group 8" id="8"/>
          <p:cNvGrpSpPr/>
          <p:nvPr/>
        </p:nvGrpSpPr>
        <p:grpSpPr>
          <a:xfrm rot="0">
            <a:off x="1552515" y="8964758"/>
            <a:ext cx="3561608" cy="3643588"/>
            <a:chOff x="0" y="0"/>
            <a:chExt cx="4748811" cy="4858117"/>
          </a:xfrm>
        </p:grpSpPr>
        <p:sp>
          <p:nvSpPr>
            <p:cNvPr name="Freeform 9" id="9"/>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
        <p:nvSpPr>
          <p:cNvPr name="Freeform 10" id="10"/>
          <p:cNvSpPr/>
          <p:nvPr/>
        </p:nvSpPr>
        <p:spPr>
          <a:xfrm flipH="false" flipV="false" rot="0">
            <a:off x="1552434" y="1744447"/>
            <a:ext cx="6798106" cy="6798106"/>
          </a:xfrm>
          <a:custGeom>
            <a:avLst/>
            <a:gdLst/>
            <a:ahLst/>
            <a:cxnLst/>
            <a:rect r="r" b="b" t="t" l="l"/>
            <a:pathLst>
              <a:path h="6798106" w="6798106">
                <a:moveTo>
                  <a:pt x="0" y="0"/>
                </a:moveTo>
                <a:lnTo>
                  <a:pt x="6798106" y="0"/>
                </a:lnTo>
                <a:lnTo>
                  <a:pt x="6798106" y="6798106"/>
                </a:lnTo>
                <a:lnTo>
                  <a:pt x="0" y="67981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5662825" y="1483089"/>
            <a:ext cx="11072740" cy="7182688"/>
          </a:xfrm>
          <a:custGeom>
            <a:avLst/>
            <a:gdLst/>
            <a:ahLst/>
            <a:cxnLst/>
            <a:rect r="r" b="b" t="t" l="l"/>
            <a:pathLst>
              <a:path h="7182688" w="11072740">
                <a:moveTo>
                  <a:pt x="0" y="0"/>
                </a:moveTo>
                <a:lnTo>
                  <a:pt x="11072740" y="0"/>
                </a:lnTo>
                <a:lnTo>
                  <a:pt x="11072740" y="7182689"/>
                </a:lnTo>
                <a:lnTo>
                  <a:pt x="0" y="71826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2" id="12"/>
          <p:cNvGrpSpPr/>
          <p:nvPr/>
        </p:nvGrpSpPr>
        <p:grpSpPr>
          <a:xfrm rot="0">
            <a:off x="1991323" y="2183348"/>
            <a:ext cx="5920329" cy="5920305"/>
            <a:chOff x="0" y="0"/>
            <a:chExt cx="7893772" cy="7893740"/>
          </a:xfrm>
        </p:grpSpPr>
        <p:sp>
          <p:nvSpPr>
            <p:cNvPr name="Freeform 13" id="13"/>
            <p:cNvSpPr/>
            <p:nvPr/>
          </p:nvSpPr>
          <p:spPr>
            <a:xfrm flipH="false" flipV="false" rot="0">
              <a:off x="0" y="0"/>
              <a:ext cx="7893812" cy="7893685"/>
            </a:xfrm>
            <a:custGeom>
              <a:avLst/>
              <a:gdLst/>
              <a:ahLst/>
              <a:cxnLst/>
              <a:rect r="r" b="b" t="t" l="l"/>
              <a:pathLst>
                <a:path h="7893685" w="7893812">
                  <a:moveTo>
                    <a:pt x="7893812" y="3946906"/>
                  </a:moveTo>
                  <a:cubicBezTo>
                    <a:pt x="7893812" y="6126607"/>
                    <a:pt x="6126734" y="7893685"/>
                    <a:pt x="3946906" y="7893685"/>
                  </a:cubicBezTo>
                  <a:cubicBezTo>
                    <a:pt x="1767078" y="7893685"/>
                    <a:pt x="0" y="6126607"/>
                    <a:pt x="0" y="3946906"/>
                  </a:cubicBezTo>
                  <a:cubicBezTo>
                    <a:pt x="0" y="1767205"/>
                    <a:pt x="1767078" y="0"/>
                    <a:pt x="3946906" y="0"/>
                  </a:cubicBezTo>
                  <a:cubicBezTo>
                    <a:pt x="6126734" y="0"/>
                    <a:pt x="7893812" y="1767078"/>
                    <a:pt x="7893812" y="3946906"/>
                  </a:cubicBezTo>
                  <a:close/>
                </a:path>
              </a:pathLst>
            </a:custGeom>
            <a:blipFill>
              <a:blip r:embed="rId10"/>
              <a:stretch>
                <a:fillRect l="-38887" t="0" r="-38887" b="0"/>
              </a:stretch>
            </a:blipFill>
          </p:spPr>
        </p:sp>
      </p:grpSp>
      <p:sp>
        <p:nvSpPr>
          <p:cNvPr name="TextBox 14" id="14"/>
          <p:cNvSpPr txBox="true"/>
          <p:nvPr/>
        </p:nvSpPr>
        <p:spPr>
          <a:xfrm rot="0">
            <a:off x="7238734" y="4638142"/>
            <a:ext cx="9118785" cy="1163117"/>
          </a:xfrm>
          <a:prstGeom prst="rect">
            <a:avLst/>
          </a:prstGeom>
        </p:spPr>
        <p:txBody>
          <a:bodyPr anchor="t" rtlCol="false" tIns="0" lIns="0" bIns="0" rIns="0">
            <a:spAutoFit/>
          </a:bodyPr>
          <a:lstStyle/>
          <a:p>
            <a:pPr algn="ctr">
              <a:lnSpc>
                <a:spcPts val="8667"/>
              </a:lnSpc>
            </a:pPr>
            <a:r>
              <a:rPr lang="en-US" sz="8667">
                <a:solidFill>
                  <a:srgbClr val="FFFFFF"/>
                </a:solidFill>
                <a:latin typeface="Eastman Condensed Bold"/>
                <a:ea typeface="Eastman Condensed Bold"/>
                <a:cs typeface="Eastman Condensed Bold"/>
                <a:sym typeface="Eastman Condensed Bold"/>
              </a:rPr>
              <a:t>Kategori IoT</a:t>
            </a:r>
          </a:p>
        </p:txBody>
      </p:sp>
      <p:grpSp>
        <p:nvGrpSpPr>
          <p:cNvPr name="Group 15" id="15"/>
          <p:cNvGrpSpPr/>
          <p:nvPr/>
        </p:nvGrpSpPr>
        <p:grpSpPr>
          <a:xfrm rot="0">
            <a:off x="16357519" y="-1821794"/>
            <a:ext cx="3561608" cy="3643588"/>
            <a:chOff x="0" y="0"/>
            <a:chExt cx="4748811" cy="4858117"/>
          </a:xfrm>
        </p:grpSpPr>
        <p:sp>
          <p:nvSpPr>
            <p:cNvPr name="Freeform 16" id="16"/>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DAGITkPjyXI</dc:identifier>
  <dcterms:modified xsi:type="dcterms:W3CDTF">2011-08-01T06:04:30Z</dcterms:modified>
  <cp:revision>1</cp:revision>
  <dc:title>BAB 1 Konsep IoT.pptx</dc:title>
</cp:coreProperties>
</file>