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ontserrat Bold" charset="1" panose="00000800000000000000"/>
      <p:regular r:id="rId20"/>
    </p:embeddedFont>
    <p:embeddedFont>
      <p:font typeface="Montserrat" charset="1" panose="00000500000000000000"/>
      <p:regular r:id="rId21"/>
    </p:embeddedFont>
    <p:embeddedFont>
      <p:font typeface="Eastman Condensed Bold" charset="1" panose="00000806000000000000"/>
      <p:regular r:id="rId22"/>
    </p:embeddedFont>
    <p:embeddedFont>
      <p:font typeface="Public Sans Bold" charset="1" panose="00000000000000000000"/>
      <p:regular r:id="rId23"/>
    </p:embeddedFont>
    <p:embeddedFont>
      <p:font typeface="Cloud" charset="1" panose="02000000000000000000"/>
      <p:regular r:id="rId24"/>
    </p:embeddedFont>
    <p:embeddedFont>
      <p:font typeface="Public San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2" Target="../media/image37.jpeg" Type="http://schemas.openxmlformats.org/officeDocument/2006/relationships/image"/><Relationship Id="rId3" Target="../media/image3.jpe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3.png" Type="http://schemas.openxmlformats.org/officeDocument/2006/relationships/image"/><Relationship Id="rId7" Target="../media/image41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2" Target="../media/image37.jpeg" Type="http://schemas.openxmlformats.org/officeDocument/2006/relationships/image"/><Relationship Id="rId3" Target="../media/image3.jpe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4.png" Type="http://schemas.openxmlformats.org/officeDocument/2006/relationships/image"/><Relationship Id="rId7" Target="../media/image41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2" Target="../media/image37.jpeg" Type="http://schemas.openxmlformats.org/officeDocument/2006/relationships/image"/><Relationship Id="rId3" Target="../media/image3.jpe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5.png" Type="http://schemas.openxmlformats.org/officeDocument/2006/relationships/image"/><Relationship Id="rId7" Target="../media/image41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2" Target="../media/image37.jpeg" Type="http://schemas.openxmlformats.org/officeDocument/2006/relationships/image"/><Relationship Id="rId3" Target="../media/image3.jpe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6.png" Type="http://schemas.openxmlformats.org/officeDocument/2006/relationships/image"/><Relationship Id="rId7" Target="../media/image41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13.png" Type="http://schemas.openxmlformats.org/officeDocument/2006/relationships/image"/><Relationship Id="rId4" Target="../media/image7.png" Type="http://schemas.openxmlformats.org/officeDocument/2006/relationships/image"/><Relationship Id="rId5" Target="../media/image14.jpe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25.jpe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11.png" Type="http://schemas.openxmlformats.org/officeDocument/2006/relationships/image"/><Relationship Id="rId13" Target="../media/image2.png" Type="http://schemas.openxmlformats.org/officeDocument/2006/relationships/image"/><Relationship Id="rId14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11.png" Type="http://schemas.openxmlformats.org/officeDocument/2006/relationships/image"/><Relationship Id="rId13" Target="../media/image2.png" Type="http://schemas.openxmlformats.org/officeDocument/2006/relationships/image"/><Relationship Id="rId14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1.png" Type="http://schemas.openxmlformats.org/officeDocument/2006/relationships/image"/><Relationship Id="rId14" Target="../media/image2.png" Type="http://schemas.openxmlformats.org/officeDocument/2006/relationships/image"/><Relationship Id="rId15" Target="../media/image12.png" Type="http://schemas.openxmlformats.org/officeDocument/2006/relationships/image"/><Relationship Id="rId2" Target="../media/image37.jpeg" Type="http://schemas.openxmlformats.org/officeDocument/2006/relationships/image"/><Relationship Id="rId3" Target="../media/image3.jpe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BCBCB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4827" y="1939553"/>
            <a:ext cx="4918346" cy="5525857"/>
          </a:xfrm>
          <a:custGeom>
            <a:avLst/>
            <a:gdLst/>
            <a:ahLst/>
            <a:cxnLst/>
            <a:rect r="r" b="b" t="t" l="l"/>
            <a:pathLst>
              <a:path h="5525857" w="4918346">
                <a:moveTo>
                  <a:pt x="0" y="0"/>
                </a:moveTo>
                <a:lnTo>
                  <a:pt x="4918346" y="0"/>
                </a:lnTo>
                <a:lnTo>
                  <a:pt x="4918346" y="5525857"/>
                </a:lnTo>
                <a:lnTo>
                  <a:pt x="0" y="5525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1186" y="150523"/>
            <a:ext cx="1005887" cy="1028698"/>
            <a:chOff x="0" y="0"/>
            <a:chExt cx="1009933" cy="10328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3" t="0" r="-1136" b="5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01121" y="112423"/>
            <a:ext cx="6335093" cy="1066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BY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Pembelajaran dan Kemahasiswaan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Jendral Pendidikan Tinggi, Ristek, dan Teknologi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Kementerian Pendidikan, Kebudayaan, Ristek, dan TeknologI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6029" y="8326757"/>
            <a:ext cx="11995943" cy="93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Pengembangan dan Penyelenggaraan Pembelajaran Digital (P3D) Kategori 1 Tahun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22" r="0" b="-922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409671" y="3050904"/>
            <a:ext cx="6878329" cy="4917832"/>
            <a:chOff x="0" y="0"/>
            <a:chExt cx="17076652" cy="122093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076703" cy="12209402"/>
            </a:xfrm>
            <a:custGeom>
              <a:avLst/>
              <a:gdLst/>
              <a:ahLst/>
              <a:cxnLst/>
              <a:rect r="r" b="b" t="t" l="l"/>
              <a:pathLst>
                <a:path h="12209402" w="17076703">
                  <a:moveTo>
                    <a:pt x="0" y="0"/>
                  </a:moveTo>
                  <a:lnTo>
                    <a:pt x="17076703" y="0"/>
                  </a:lnTo>
                  <a:lnTo>
                    <a:pt x="17076703" y="12209402"/>
                  </a:lnTo>
                  <a:lnTo>
                    <a:pt x="0" y="12209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83" t="0" r="-883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8" t="0" r="-84" b="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212" r="-2" b="-220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1" r="0" b="-1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1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5" y="3412545"/>
            <a:ext cx="9716646" cy="2097275"/>
            <a:chOff x="0" y="0"/>
            <a:chExt cx="2559117" cy="55236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59117" cy="552369"/>
            </a:xfrm>
            <a:custGeom>
              <a:avLst/>
              <a:gdLst/>
              <a:ahLst/>
              <a:cxnLst/>
              <a:rect r="r" b="b" t="t" l="l"/>
              <a:pathLst>
                <a:path h="552369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539620"/>
                  </a:lnTo>
                  <a:cubicBezTo>
                    <a:pt x="2559117" y="543001"/>
                    <a:pt x="2557774" y="546244"/>
                    <a:pt x="2555383" y="548635"/>
                  </a:cubicBezTo>
                  <a:cubicBezTo>
                    <a:pt x="2552992" y="551026"/>
                    <a:pt x="2549749" y="552369"/>
                    <a:pt x="2546368" y="552369"/>
                  </a:cubicBezTo>
                  <a:lnTo>
                    <a:pt x="12748" y="552369"/>
                  </a:lnTo>
                  <a:cubicBezTo>
                    <a:pt x="9367" y="552369"/>
                    <a:pt x="6125" y="551026"/>
                    <a:pt x="3734" y="548635"/>
                  </a:cubicBezTo>
                  <a:cubicBezTo>
                    <a:pt x="1343" y="546244"/>
                    <a:pt x="0" y="543001"/>
                    <a:pt x="0" y="539620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559117" cy="6095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935360" y="211728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ESP8266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29039" y="3586367"/>
            <a:ext cx="8863295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ESP8266 adalah modul Wi-Fi dengan biaya rendah yang sangat populer dan sering digunakan dalam proyek Internet of Things (IoT). 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02364" y="5871461"/>
            <a:ext cx="9716646" cy="2447806"/>
            <a:chOff x="0" y="0"/>
            <a:chExt cx="2559117" cy="64469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559117" cy="644690"/>
            </a:xfrm>
            <a:custGeom>
              <a:avLst/>
              <a:gdLst/>
              <a:ahLst/>
              <a:cxnLst/>
              <a:rect r="r" b="b" t="t" l="l"/>
              <a:pathLst>
                <a:path h="644690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631941"/>
                  </a:lnTo>
                  <a:cubicBezTo>
                    <a:pt x="2559117" y="635322"/>
                    <a:pt x="2557774" y="638565"/>
                    <a:pt x="2555383" y="640956"/>
                  </a:cubicBezTo>
                  <a:cubicBezTo>
                    <a:pt x="2552992" y="643346"/>
                    <a:pt x="2549749" y="644690"/>
                    <a:pt x="2546368" y="644690"/>
                  </a:cubicBezTo>
                  <a:lnTo>
                    <a:pt x="12748" y="644690"/>
                  </a:lnTo>
                  <a:cubicBezTo>
                    <a:pt x="9367" y="644690"/>
                    <a:pt x="6125" y="643346"/>
                    <a:pt x="3734" y="640956"/>
                  </a:cubicBezTo>
                  <a:cubicBezTo>
                    <a:pt x="1343" y="638565"/>
                    <a:pt x="0" y="635322"/>
                    <a:pt x="0" y="631941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2559117" cy="701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604881" y="6024170"/>
            <a:ext cx="8863295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Perbedaan mendasar modul ini dengan Arduino Uno adalah modul ESP8266 sudah mempunyai fitur WiFi dengan standar IEEE 802.11 b/g/n walaupun port I/O tidak sebanyak Arduno Uno.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22" r="0" b="-922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409671" y="3050904"/>
            <a:ext cx="6878329" cy="5861602"/>
            <a:chOff x="0" y="0"/>
            <a:chExt cx="17076652" cy="145524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076703" cy="14552476"/>
            </a:xfrm>
            <a:custGeom>
              <a:avLst/>
              <a:gdLst/>
              <a:ahLst/>
              <a:cxnLst/>
              <a:rect r="r" b="b" t="t" l="l"/>
              <a:pathLst>
                <a:path h="14552476" w="17076703">
                  <a:moveTo>
                    <a:pt x="0" y="0"/>
                  </a:moveTo>
                  <a:lnTo>
                    <a:pt x="17076703" y="0"/>
                  </a:lnTo>
                  <a:lnTo>
                    <a:pt x="17076703" y="14552476"/>
                  </a:lnTo>
                  <a:lnTo>
                    <a:pt x="0" y="14552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8672" r="0" b="-867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8" t="0" r="-84" b="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212" r="-2" b="-220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1" r="0" b="-1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1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5" y="3412545"/>
            <a:ext cx="9716646" cy="2569160"/>
            <a:chOff x="0" y="0"/>
            <a:chExt cx="2559117" cy="67665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59117" cy="676651"/>
            </a:xfrm>
            <a:custGeom>
              <a:avLst/>
              <a:gdLst/>
              <a:ahLst/>
              <a:cxnLst/>
              <a:rect r="r" b="b" t="t" l="l"/>
              <a:pathLst>
                <a:path h="676651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663903"/>
                  </a:lnTo>
                  <a:cubicBezTo>
                    <a:pt x="2559117" y="667284"/>
                    <a:pt x="2557774" y="670527"/>
                    <a:pt x="2555383" y="672917"/>
                  </a:cubicBezTo>
                  <a:cubicBezTo>
                    <a:pt x="2552992" y="675308"/>
                    <a:pt x="2549749" y="676651"/>
                    <a:pt x="2546368" y="676651"/>
                  </a:cubicBezTo>
                  <a:lnTo>
                    <a:pt x="12748" y="676651"/>
                  </a:lnTo>
                  <a:cubicBezTo>
                    <a:pt x="9367" y="676651"/>
                    <a:pt x="6125" y="675308"/>
                    <a:pt x="3734" y="672917"/>
                  </a:cubicBezTo>
                  <a:cubicBezTo>
                    <a:pt x="1343" y="670527"/>
                    <a:pt x="0" y="667284"/>
                    <a:pt x="0" y="663903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559117" cy="7338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935360" y="211728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ESP32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29039" y="3586367"/>
            <a:ext cx="8863295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ESP32 adalah modul mikrokontroler yang menawarkan fitur yang cukup lengkap dan berkinerja tinggi. Modul ini merupakan peningkatan dari modul WiFi ESP8266. 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02364" y="6260417"/>
            <a:ext cx="9716646" cy="1969183"/>
            <a:chOff x="0" y="0"/>
            <a:chExt cx="2559117" cy="51863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559117" cy="518633"/>
            </a:xfrm>
            <a:custGeom>
              <a:avLst/>
              <a:gdLst/>
              <a:ahLst/>
              <a:cxnLst/>
              <a:rect r="r" b="b" t="t" l="l"/>
              <a:pathLst>
                <a:path h="518633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505884"/>
                  </a:lnTo>
                  <a:cubicBezTo>
                    <a:pt x="2559117" y="509265"/>
                    <a:pt x="2557774" y="512508"/>
                    <a:pt x="2555383" y="514899"/>
                  </a:cubicBezTo>
                  <a:cubicBezTo>
                    <a:pt x="2552992" y="517289"/>
                    <a:pt x="2549749" y="518633"/>
                    <a:pt x="2546368" y="518633"/>
                  </a:cubicBezTo>
                  <a:lnTo>
                    <a:pt x="12748" y="518633"/>
                  </a:lnTo>
                  <a:cubicBezTo>
                    <a:pt x="9367" y="518633"/>
                    <a:pt x="6125" y="517289"/>
                    <a:pt x="3734" y="514899"/>
                  </a:cubicBezTo>
                  <a:cubicBezTo>
                    <a:pt x="1343" y="512508"/>
                    <a:pt x="0" y="509265"/>
                    <a:pt x="0" y="505884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2559117" cy="5757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744395" y="6410330"/>
            <a:ext cx="8863295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Modul ini memiliki dua prosesor satu untuk menangani jaringan WiFi dan Bluetooth, dan satu lagi untuk menjalankan aplikasi.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22" r="0" b="-922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874241" y="3412545"/>
            <a:ext cx="5879578" cy="3769001"/>
            <a:chOff x="0" y="0"/>
            <a:chExt cx="22701575" cy="145524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701627" cy="14552476"/>
            </a:xfrm>
            <a:custGeom>
              <a:avLst/>
              <a:gdLst/>
              <a:ahLst/>
              <a:cxnLst/>
              <a:rect r="r" b="b" t="t" l="l"/>
              <a:pathLst>
                <a:path h="14552476" w="22701627">
                  <a:moveTo>
                    <a:pt x="0" y="0"/>
                  </a:moveTo>
                  <a:lnTo>
                    <a:pt x="22701627" y="0"/>
                  </a:lnTo>
                  <a:lnTo>
                    <a:pt x="22701627" y="14552476"/>
                  </a:lnTo>
                  <a:lnTo>
                    <a:pt x="0" y="14552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7" t="0" r="-67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8" t="0" r="-84" b="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212" r="-2" b="-220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1" r="0" b="-1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1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5" y="3412545"/>
            <a:ext cx="9716646" cy="2969210"/>
            <a:chOff x="0" y="0"/>
            <a:chExt cx="2559117" cy="78201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59117" cy="782014"/>
            </a:xfrm>
            <a:custGeom>
              <a:avLst/>
              <a:gdLst/>
              <a:ahLst/>
              <a:cxnLst/>
              <a:rect r="r" b="b" t="t" l="l"/>
              <a:pathLst>
                <a:path h="782014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769266"/>
                  </a:lnTo>
                  <a:cubicBezTo>
                    <a:pt x="2559117" y="772647"/>
                    <a:pt x="2557774" y="775889"/>
                    <a:pt x="2555383" y="778280"/>
                  </a:cubicBezTo>
                  <a:cubicBezTo>
                    <a:pt x="2552992" y="780671"/>
                    <a:pt x="2549749" y="782014"/>
                    <a:pt x="2546368" y="782014"/>
                  </a:cubicBezTo>
                  <a:lnTo>
                    <a:pt x="12748" y="782014"/>
                  </a:lnTo>
                  <a:cubicBezTo>
                    <a:pt x="9367" y="782014"/>
                    <a:pt x="6125" y="780671"/>
                    <a:pt x="3734" y="778280"/>
                  </a:cubicBezTo>
                  <a:cubicBezTo>
                    <a:pt x="1343" y="775889"/>
                    <a:pt x="0" y="772647"/>
                    <a:pt x="0" y="769266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559117" cy="839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78206" y="6610355"/>
            <a:ext cx="9716646" cy="2497934"/>
            <a:chOff x="0" y="0"/>
            <a:chExt cx="2559117" cy="65789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559117" cy="657892"/>
            </a:xfrm>
            <a:custGeom>
              <a:avLst/>
              <a:gdLst/>
              <a:ahLst/>
              <a:cxnLst/>
              <a:rect r="r" b="b" t="t" l="l"/>
              <a:pathLst>
                <a:path h="657892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645144"/>
                  </a:lnTo>
                  <a:cubicBezTo>
                    <a:pt x="2559117" y="648525"/>
                    <a:pt x="2557774" y="651767"/>
                    <a:pt x="2555383" y="654158"/>
                  </a:cubicBezTo>
                  <a:cubicBezTo>
                    <a:pt x="2552992" y="656549"/>
                    <a:pt x="2549749" y="657892"/>
                    <a:pt x="2546368" y="657892"/>
                  </a:cubicBezTo>
                  <a:lnTo>
                    <a:pt x="12748" y="657892"/>
                  </a:lnTo>
                  <a:cubicBezTo>
                    <a:pt x="9367" y="657892"/>
                    <a:pt x="6125" y="656549"/>
                    <a:pt x="3734" y="654158"/>
                  </a:cubicBezTo>
                  <a:cubicBezTo>
                    <a:pt x="1343" y="651767"/>
                    <a:pt x="0" y="648525"/>
                    <a:pt x="0" y="645144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559117" cy="715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935360" y="211728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RASPBERRY PI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04881" y="3622492"/>
            <a:ext cx="8863295" cy="266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Raspberry Pi adalah komputer yang sangat kecil berukuran seperti kartu kredit yang dapat digunakan untuk menjalankan program yang cukup komplek seperti permainan komputer, pemutar video dan gateway IoT.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04881" y="6743705"/>
            <a:ext cx="8863295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Perangkat ini disebut juga mini komputer karena komponen utamnya hampir mirip dengan komputer pada umumnya seperti CPU, RAM, GPU, Port USB, HDMI, Ethernet, GPIO dan Audio Jack.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22" r="0" b="-922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874241" y="3412545"/>
            <a:ext cx="5879578" cy="3769001"/>
            <a:chOff x="0" y="0"/>
            <a:chExt cx="22701575" cy="145524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701627" cy="14552476"/>
            </a:xfrm>
            <a:custGeom>
              <a:avLst/>
              <a:gdLst/>
              <a:ahLst/>
              <a:cxnLst/>
              <a:rect r="r" b="b" t="t" l="l"/>
              <a:pathLst>
                <a:path h="14552476" w="22701627">
                  <a:moveTo>
                    <a:pt x="0" y="0"/>
                  </a:moveTo>
                  <a:lnTo>
                    <a:pt x="22701627" y="0"/>
                  </a:lnTo>
                  <a:lnTo>
                    <a:pt x="22701627" y="14552476"/>
                  </a:lnTo>
                  <a:lnTo>
                    <a:pt x="0" y="14552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004" t="0" r="-4004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8" t="0" r="-84" b="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212" r="-2" b="-220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1" r="0" b="-1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1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5" y="3114311"/>
            <a:ext cx="9716646" cy="2182735"/>
            <a:chOff x="0" y="0"/>
            <a:chExt cx="2559117" cy="57487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59117" cy="574877"/>
            </a:xfrm>
            <a:custGeom>
              <a:avLst/>
              <a:gdLst/>
              <a:ahLst/>
              <a:cxnLst/>
              <a:rect r="r" b="b" t="t" l="l"/>
              <a:pathLst>
                <a:path h="574877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562128"/>
                  </a:lnTo>
                  <a:cubicBezTo>
                    <a:pt x="2559117" y="565509"/>
                    <a:pt x="2557774" y="568752"/>
                    <a:pt x="2555383" y="571143"/>
                  </a:cubicBezTo>
                  <a:cubicBezTo>
                    <a:pt x="2552992" y="573534"/>
                    <a:pt x="2549749" y="574877"/>
                    <a:pt x="2546368" y="574877"/>
                  </a:cubicBezTo>
                  <a:lnTo>
                    <a:pt x="12748" y="574877"/>
                  </a:lnTo>
                  <a:cubicBezTo>
                    <a:pt x="9367" y="574877"/>
                    <a:pt x="6125" y="573534"/>
                    <a:pt x="3734" y="571143"/>
                  </a:cubicBezTo>
                  <a:cubicBezTo>
                    <a:pt x="1343" y="568752"/>
                    <a:pt x="0" y="565509"/>
                    <a:pt x="0" y="562128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559117" cy="632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78206" y="5416347"/>
            <a:ext cx="9716646" cy="2103937"/>
            <a:chOff x="0" y="0"/>
            <a:chExt cx="2559117" cy="55412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559117" cy="554123"/>
            </a:xfrm>
            <a:custGeom>
              <a:avLst/>
              <a:gdLst/>
              <a:ahLst/>
              <a:cxnLst/>
              <a:rect r="r" b="b" t="t" l="l"/>
              <a:pathLst>
                <a:path h="554123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541375"/>
                  </a:lnTo>
                  <a:cubicBezTo>
                    <a:pt x="2559117" y="544756"/>
                    <a:pt x="2557774" y="547999"/>
                    <a:pt x="2555383" y="550389"/>
                  </a:cubicBezTo>
                  <a:cubicBezTo>
                    <a:pt x="2552992" y="552780"/>
                    <a:pt x="2549749" y="554123"/>
                    <a:pt x="2546368" y="554123"/>
                  </a:cubicBezTo>
                  <a:lnTo>
                    <a:pt x="12748" y="554123"/>
                  </a:lnTo>
                  <a:cubicBezTo>
                    <a:pt x="9367" y="554123"/>
                    <a:pt x="6125" y="552780"/>
                    <a:pt x="3734" y="550389"/>
                  </a:cubicBezTo>
                  <a:cubicBezTo>
                    <a:pt x="1343" y="547999"/>
                    <a:pt x="0" y="544756"/>
                    <a:pt x="0" y="541375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559117" cy="611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935360" y="211728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INTEL GALILEO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04881" y="3367478"/>
            <a:ext cx="8863295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Intel Galileo adalah board berbasis arsitektur Intel yang dirancang untuk mendukung pengembangan proyek berbasis internet of Things (IoT).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04881" y="5630115"/>
            <a:ext cx="8863295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Perangkat ini menggunakan prosesor Intel Quark SoC X1000, yang merupakan prosesor 32-bit yang hemat energi dan sesuai untuk aplikasi embedded. 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78206" y="7729834"/>
            <a:ext cx="9716646" cy="2430424"/>
            <a:chOff x="0" y="0"/>
            <a:chExt cx="2559117" cy="64011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559117" cy="640112"/>
            </a:xfrm>
            <a:custGeom>
              <a:avLst/>
              <a:gdLst/>
              <a:ahLst/>
              <a:cxnLst/>
              <a:rect r="r" b="b" t="t" l="l"/>
              <a:pathLst>
                <a:path h="640112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627363"/>
                  </a:lnTo>
                  <a:cubicBezTo>
                    <a:pt x="2559117" y="630744"/>
                    <a:pt x="2557774" y="633987"/>
                    <a:pt x="2555383" y="636378"/>
                  </a:cubicBezTo>
                  <a:cubicBezTo>
                    <a:pt x="2552992" y="638768"/>
                    <a:pt x="2549749" y="640112"/>
                    <a:pt x="2546368" y="640112"/>
                  </a:cubicBezTo>
                  <a:lnTo>
                    <a:pt x="12748" y="640112"/>
                  </a:lnTo>
                  <a:cubicBezTo>
                    <a:pt x="9367" y="640112"/>
                    <a:pt x="6125" y="638768"/>
                    <a:pt x="3734" y="636378"/>
                  </a:cubicBezTo>
                  <a:cubicBezTo>
                    <a:pt x="1343" y="633987"/>
                    <a:pt x="0" y="630744"/>
                    <a:pt x="0" y="627363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57150"/>
              <a:ext cx="2559117" cy="697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511315" y="7840145"/>
            <a:ext cx="8863295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Konektivitas disediakan berbagai opsi seperti Ethernet, USB, dan microSD, yang membuatnya ideal untuk aplikasi IoT yang memerlukan kemampuan jaringan dan penyimpanan data.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99474" y="0"/>
            <a:ext cx="5917455" cy="2144404"/>
            <a:chOff x="0" y="0"/>
            <a:chExt cx="1558507" cy="5647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8507" cy="564781"/>
            </a:xfrm>
            <a:custGeom>
              <a:avLst/>
              <a:gdLst/>
              <a:ahLst/>
              <a:cxnLst/>
              <a:rect r="r" b="b" t="t" l="l"/>
              <a:pathLst>
                <a:path h="564781" w="1558507">
                  <a:moveTo>
                    <a:pt x="0" y="0"/>
                  </a:moveTo>
                  <a:lnTo>
                    <a:pt x="1558507" y="0"/>
                  </a:lnTo>
                  <a:lnTo>
                    <a:pt x="1558507" y="564781"/>
                  </a:lnTo>
                  <a:lnTo>
                    <a:pt x="0" y="56478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558507" cy="621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89124" y="4733921"/>
            <a:ext cx="14709752" cy="118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3"/>
              </a:lnSpc>
            </a:pPr>
            <a:r>
              <a:rPr lang="en-US" sz="10083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TERIMA KASIH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167541" y="544926"/>
            <a:ext cx="2266811" cy="967547"/>
            <a:chOff x="0" y="0"/>
            <a:chExt cx="1894744" cy="8087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44" t="0" r="-94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58202" y="543106"/>
            <a:ext cx="1034727" cy="1058193"/>
            <a:chOff x="0" y="0"/>
            <a:chExt cx="905227" cy="9257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33" t="0" r="-1130" b="-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121440" y="402846"/>
            <a:ext cx="1336726" cy="1251709"/>
            <a:chOff x="0" y="0"/>
            <a:chExt cx="1092376" cy="10228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902" t="0" r="-14907" b="-4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628747" y="3052974"/>
            <a:ext cx="5921651" cy="1240500"/>
          </a:xfrm>
          <a:custGeom>
            <a:avLst/>
            <a:gdLst/>
            <a:ahLst/>
            <a:cxnLst/>
            <a:rect r="r" b="b" t="t" l="l"/>
            <a:pathLst>
              <a:path h="1240500" w="5921651">
                <a:moveTo>
                  <a:pt x="0" y="0"/>
                </a:moveTo>
                <a:lnTo>
                  <a:pt x="5921651" y="0"/>
                </a:lnTo>
                <a:lnTo>
                  <a:pt x="5921651" y="1240500"/>
                </a:lnTo>
                <a:lnTo>
                  <a:pt x="0" y="124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233161" y="3544701"/>
            <a:ext cx="12648448" cy="7009348"/>
            <a:chOff x="0" y="0"/>
            <a:chExt cx="16864597" cy="93457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864585" cy="9345803"/>
            </a:xfrm>
            <a:custGeom>
              <a:avLst/>
              <a:gdLst/>
              <a:ahLst/>
              <a:cxnLst/>
              <a:rect r="r" b="b" t="t" l="l"/>
              <a:pathLst>
                <a:path h="9345803" w="16864585">
                  <a:moveTo>
                    <a:pt x="0" y="0"/>
                  </a:moveTo>
                  <a:lnTo>
                    <a:pt x="16864585" y="0"/>
                  </a:lnTo>
                  <a:lnTo>
                    <a:pt x="16864585" y="9345803"/>
                  </a:lnTo>
                  <a:lnTo>
                    <a:pt x="0" y="934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" r="0" b="-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73415" y="1305474"/>
            <a:ext cx="8602304" cy="8602304"/>
            <a:chOff x="0" y="0"/>
            <a:chExt cx="11469739" cy="114697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69751" cy="11469751"/>
            </a:xfrm>
            <a:custGeom>
              <a:avLst/>
              <a:gdLst/>
              <a:ahLst/>
              <a:cxnLst/>
              <a:rect r="r" b="b" t="t" l="l"/>
              <a:pathLst>
                <a:path h="11469751" w="11469751">
                  <a:moveTo>
                    <a:pt x="0" y="0"/>
                  </a:moveTo>
                  <a:lnTo>
                    <a:pt x="11469751" y="0"/>
                  </a:lnTo>
                  <a:lnTo>
                    <a:pt x="11469751" y="11469751"/>
                  </a:lnTo>
                  <a:lnTo>
                    <a:pt x="0" y="11469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09561" y="1917624"/>
            <a:ext cx="7730013" cy="7378004"/>
            <a:chOff x="0" y="0"/>
            <a:chExt cx="10306685" cy="98373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06686" cy="9837293"/>
            </a:xfrm>
            <a:custGeom>
              <a:avLst/>
              <a:gdLst/>
              <a:ahLst/>
              <a:cxnLst/>
              <a:rect r="r" b="b" t="t" l="l"/>
              <a:pathLst>
                <a:path h="9837293" w="10306686">
                  <a:moveTo>
                    <a:pt x="5153279" y="7874"/>
                  </a:moveTo>
                  <a:cubicBezTo>
                    <a:pt x="3393694" y="0"/>
                    <a:pt x="1764284" y="934212"/>
                    <a:pt x="882142" y="2456942"/>
                  </a:cubicBezTo>
                  <a:cubicBezTo>
                    <a:pt x="0" y="3979672"/>
                    <a:pt x="0" y="5857748"/>
                    <a:pt x="882142" y="7380478"/>
                  </a:cubicBezTo>
                  <a:cubicBezTo>
                    <a:pt x="1764284" y="8903208"/>
                    <a:pt x="3393694" y="9837293"/>
                    <a:pt x="5153279" y="9829419"/>
                  </a:cubicBezTo>
                  <a:cubicBezTo>
                    <a:pt x="6912991" y="9837293"/>
                    <a:pt x="8542401" y="8903081"/>
                    <a:pt x="9424543" y="7380351"/>
                  </a:cubicBezTo>
                  <a:cubicBezTo>
                    <a:pt x="10306686" y="5857621"/>
                    <a:pt x="10306685" y="3979418"/>
                    <a:pt x="9424543" y="2456815"/>
                  </a:cubicBezTo>
                  <a:cubicBezTo>
                    <a:pt x="8542401" y="934212"/>
                    <a:pt x="6912991" y="0"/>
                    <a:pt x="5153279" y="7874"/>
                  </a:cubicBez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421288" y="2406049"/>
            <a:ext cx="6706559" cy="6401157"/>
            <a:chOff x="0" y="0"/>
            <a:chExt cx="8942079" cy="85348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42070" cy="8534908"/>
            </a:xfrm>
            <a:custGeom>
              <a:avLst/>
              <a:gdLst/>
              <a:ahLst/>
              <a:cxnLst/>
              <a:rect r="r" b="b" t="t" l="l"/>
              <a:pathLst>
                <a:path h="8534908" w="8942070">
                  <a:moveTo>
                    <a:pt x="4471035" y="6858"/>
                  </a:moveTo>
                  <a:cubicBezTo>
                    <a:pt x="2944368" y="0"/>
                    <a:pt x="1530604" y="810514"/>
                    <a:pt x="765302" y="2131568"/>
                  </a:cubicBezTo>
                  <a:cubicBezTo>
                    <a:pt x="0" y="3452622"/>
                    <a:pt x="0" y="5082159"/>
                    <a:pt x="765302" y="6403213"/>
                  </a:cubicBezTo>
                  <a:cubicBezTo>
                    <a:pt x="1530604" y="7724267"/>
                    <a:pt x="2944368" y="8534908"/>
                    <a:pt x="4471035" y="8528050"/>
                  </a:cubicBezTo>
                  <a:cubicBezTo>
                    <a:pt x="5997702" y="8534908"/>
                    <a:pt x="7411466" y="7724267"/>
                    <a:pt x="8176768" y="6403213"/>
                  </a:cubicBezTo>
                  <a:cubicBezTo>
                    <a:pt x="8942070" y="5082159"/>
                    <a:pt x="8942070" y="3452622"/>
                    <a:pt x="8176768" y="2131568"/>
                  </a:cubicBezTo>
                  <a:cubicBezTo>
                    <a:pt x="7411466" y="810514"/>
                    <a:pt x="5997702" y="0"/>
                    <a:pt x="4471035" y="6858"/>
                  </a:cubicBezTo>
                  <a:close/>
                </a:path>
              </a:pathLst>
            </a:custGeom>
            <a:blipFill>
              <a:blip r:embed="rId7"/>
              <a:stretch>
                <a:fillRect l="-42590" t="-79" r="-42590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83418" y="7524511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4319873" y="-287671"/>
            <a:ext cx="4350590" cy="1593145"/>
          </a:xfrm>
          <a:custGeom>
            <a:avLst/>
            <a:gdLst/>
            <a:ahLst/>
            <a:cxnLst/>
            <a:rect r="r" b="b" t="t" l="l"/>
            <a:pathLst>
              <a:path h="1593145" w="4350590">
                <a:moveTo>
                  <a:pt x="0" y="0"/>
                </a:moveTo>
                <a:lnTo>
                  <a:pt x="4350590" y="0"/>
                </a:lnTo>
                <a:lnTo>
                  <a:pt x="4350590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569950" y="528925"/>
            <a:ext cx="1421058" cy="606553"/>
            <a:chOff x="0" y="0"/>
            <a:chExt cx="1894744" cy="8087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182666" y="448615"/>
            <a:ext cx="757450" cy="774627"/>
            <a:chOff x="0" y="0"/>
            <a:chExt cx="1009933" cy="10328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6" b="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147110" y="448615"/>
            <a:ext cx="819282" cy="767174"/>
            <a:chOff x="0" y="0"/>
            <a:chExt cx="1092376" cy="102289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3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0" y="8267462"/>
            <a:ext cx="7937605" cy="1028167"/>
            <a:chOff x="0" y="0"/>
            <a:chExt cx="2090563" cy="2707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090563" cy="270793"/>
            </a:xfrm>
            <a:custGeom>
              <a:avLst/>
              <a:gdLst/>
              <a:ahLst/>
              <a:cxnLst/>
              <a:rect r="r" b="b" t="t" l="l"/>
              <a:pathLst>
                <a:path h="270793" w="2090563">
                  <a:moveTo>
                    <a:pt x="0" y="0"/>
                  </a:moveTo>
                  <a:lnTo>
                    <a:pt x="2090563" y="0"/>
                  </a:lnTo>
                  <a:lnTo>
                    <a:pt x="2090563" y="270793"/>
                  </a:lnTo>
                  <a:lnTo>
                    <a:pt x="0" y="270793"/>
                  </a:lnTo>
                  <a:close/>
                </a:path>
              </a:pathLst>
            </a:custGeom>
            <a:solidFill>
              <a:srgbClr val="02213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090563" cy="3279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16756" y="5112624"/>
            <a:ext cx="8656659" cy="106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EMBEDDED SYSTEM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9018" y="3327639"/>
            <a:ext cx="359953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PERTEMUAN 6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69399" y="8431977"/>
            <a:ext cx="781831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PROGRAM STUDI INFORMATIKA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332772" y="-66638"/>
            <a:ext cx="10420276" cy="10420276"/>
            <a:chOff x="0" y="0"/>
            <a:chExt cx="13893701" cy="13893701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13893673" cy="13893673"/>
            </a:xfrm>
            <a:custGeom>
              <a:avLst/>
              <a:gdLst/>
              <a:ahLst/>
              <a:cxnLst/>
              <a:rect r="r" b="b" t="t" l="l"/>
              <a:pathLst>
                <a:path h="13893673" w="13893673">
                  <a:moveTo>
                    <a:pt x="13893673" y="0"/>
                  </a:moveTo>
                  <a:lnTo>
                    <a:pt x="0" y="0"/>
                  </a:lnTo>
                  <a:lnTo>
                    <a:pt x="0" y="13893673"/>
                  </a:lnTo>
                  <a:lnTo>
                    <a:pt x="13893673" y="13893673"/>
                  </a:lnTo>
                  <a:lnTo>
                    <a:pt x="13893673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868010"/>
            <a:ext cx="1027359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TUJUAN PEMBELAJARAN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913760" y="514350"/>
            <a:ext cx="9258300" cy="9258300"/>
            <a:chOff x="0" y="0"/>
            <a:chExt cx="12344400" cy="1234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44400" cy="12344400"/>
            </a:xfrm>
            <a:custGeom>
              <a:avLst/>
              <a:gdLst/>
              <a:ahLst/>
              <a:cxnLst/>
              <a:rect r="r" b="b" t="t" l="l"/>
              <a:pathLst>
                <a:path h="12344400" w="12344400">
                  <a:moveTo>
                    <a:pt x="0" y="0"/>
                  </a:moveTo>
                  <a:lnTo>
                    <a:pt x="12344400" y="0"/>
                  </a:lnTo>
                  <a:lnTo>
                    <a:pt x="12344400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83165" y="1173182"/>
            <a:ext cx="8319489" cy="7940637"/>
            <a:chOff x="0" y="0"/>
            <a:chExt cx="11092653" cy="105875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92688" cy="10587609"/>
            </a:xfrm>
            <a:custGeom>
              <a:avLst/>
              <a:gdLst/>
              <a:ahLst/>
              <a:cxnLst/>
              <a:rect r="r" b="b" t="t" l="l"/>
              <a:pathLst>
                <a:path h="10587609" w="11092688">
                  <a:moveTo>
                    <a:pt x="5546344" y="8509"/>
                  </a:moveTo>
                  <a:cubicBezTo>
                    <a:pt x="3652393" y="0"/>
                    <a:pt x="1898777" y="1005459"/>
                    <a:pt x="949452" y="2644267"/>
                  </a:cubicBezTo>
                  <a:cubicBezTo>
                    <a:pt x="127" y="4283075"/>
                    <a:pt x="0" y="6304534"/>
                    <a:pt x="949452" y="7943215"/>
                  </a:cubicBezTo>
                  <a:cubicBezTo>
                    <a:pt x="1898904" y="9581897"/>
                    <a:pt x="3652393" y="10587482"/>
                    <a:pt x="5546344" y="10579100"/>
                  </a:cubicBezTo>
                  <a:cubicBezTo>
                    <a:pt x="7440168" y="10587609"/>
                    <a:pt x="9193911" y="9582023"/>
                    <a:pt x="10143236" y="7943342"/>
                  </a:cubicBezTo>
                  <a:cubicBezTo>
                    <a:pt x="11092561" y="6304661"/>
                    <a:pt x="11092688" y="4283075"/>
                    <a:pt x="10143236" y="2644394"/>
                  </a:cubicBezTo>
                  <a:cubicBezTo>
                    <a:pt x="9193784" y="1005713"/>
                    <a:pt x="7440168" y="0"/>
                    <a:pt x="5546344" y="85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933916" y="1698852"/>
            <a:ext cx="7217989" cy="6889297"/>
            <a:chOff x="0" y="0"/>
            <a:chExt cx="9623985" cy="91857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624061" cy="9185783"/>
            </a:xfrm>
            <a:custGeom>
              <a:avLst/>
              <a:gdLst/>
              <a:ahLst/>
              <a:cxnLst/>
              <a:rect r="r" b="b" t="t" l="l"/>
              <a:pathLst>
                <a:path h="9185783" w="9624061">
                  <a:moveTo>
                    <a:pt x="4812030" y="7366"/>
                  </a:moveTo>
                  <a:cubicBezTo>
                    <a:pt x="3168904" y="0"/>
                    <a:pt x="1647444" y="872363"/>
                    <a:pt x="823722" y="2294128"/>
                  </a:cubicBezTo>
                  <a:cubicBezTo>
                    <a:pt x="0" y="3715893"/>
                    <a:pt x="0" y="5469763"/>
                    <a:pt x="823722" y="6891528"/>
                  </a:cubicBezTo>
                  <a:cubicBezTo>
                    <a:pt x="1647444" y="8313293"/>
                    <a:pt x="3168904" y="9185783"/>
                    <a:pt x="4812030" y="9178417"/>
                  </a:cubicBezTo>
                  <a:cubicBezTo>
                    <a:pt x="6455156" y="9185783"/>
                    <a:pt x="7976616" y="8313420"/>
                    <a:pt x="8800338" y="6891655"/>
                  </a:cubicBezTo>
                  <a:cubicBezTo>
                    <a:pt x="9624061" y="5469891"/>
                    <a:pt x="9624060" y="3716020"/>
                    <a:pt x="8800338" y="2294255"/>
                  </a:cubicBezTo>
                  <a:cubicBezTo>
                    <a:pt x="7976616" y="872490"/>
                    <a:pt x="6455156" y="0"/>
                    <a:pt x="4812030" y="7366"/>
                  </a:cubicBezTo>
                  <a:close/>
                </a:path>
              </a:pathLst>
            </a:custGeom>
            <a:blipFill>
              <a:blip r:embed="rId5"/>
              <a:stretch>
                <a:fillRect l="-14610" t="-79" r="-14609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95362" y="3960268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693555" y="1029523"/>
            <a:ext cx="1813321" cy="300022"/>
            <a:chOff x="0" y="0"/>
            <a:chExt cx="2417761" cy="4000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921618" y="-2017253"/>
            <a:ext cx="3561608" cy="3643588"/>
            <a:chOff x="0" y="0"/>
            <a:chExt cx="4748811" cy="48581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2" t="0" r="-83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28700" y="4937151"/>
            <a:ext cx="6504810" cy="3006771"/>
            <a:chOff x="0" y="0"/>
            <a:chExt cx="1713201" cy="79190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13201" cy="791907"/>
            </a:xfrm>
            <a:custGeom>
              <a:avLst/>
              <a:gdLst/>
              <a:ahLst/>
              <a:cxnLst/>
              <a:rect r="r" b="b" t="t" l="l"/>
              <a:pathLst>
                <a:path h="791907" w="1713201">
                  <a:moveTo>
                    <a:pt x="19043" y="0"/>
                  </a:moveTo>
                  <a:lnTo>
                    <a:pt x="1694158" y="0"/>
                  </a:lnTo>
                  <a:cubicBezTo>
                    <a:pt x="1699208" y="0"/>
                    <a:pt x="1704052" y="2006"/>
                    <a:pt x="1707623" y="5578"/>
                  </a:cubicBezTo>
                  <a:cubicBezTo>
                    <a:pt x="1711195" y="9149"/>
                    <a:pt x="1713201" y="13992"/>
                    <a:pt x="1713201" y="19043"/>
                  </a:cubicBezTo>
                  <a:lnTo>
                    <a:pt x="1713201" y="772864"/>
                  </a:lnTo>
                  <a:cubicBezTo>
                    <a:pt x="1713201" y="777914"/>
                    <a:pt x="1711195" y="782758"/>
                    <a:pt x="1707623" y="786329"/>
                  </a:cubicBezTo>
                  <a:cubicBezTo>
                    <a:pt x="1704052" y="789900"/>
                    <a:pt x="1699208" y="791907"/>
                    <a:pt x="1694158" y="791907"/>
                  </a:cubicBezTo>
                  <a:lnTo>
                    <a:pt x="19043" y="791907"/>
                  </a:lnTo>
                  <a:cubicBezTo>
                    <a:pt x="8526" y="791907"/>
                    <a:pt x="0" y="783381"/>
                    <a:pt x="0" y="772864"/>
                  </a:cubicBezTo>
                  <a:lnTo>
                    <a:pt x="0" y="19043"/>
                  </a:lnTo>
                  <a:cubicBezTo>
                    <a:pt x="0" y="8526"/>
                    <a:pt x="8526" y="0"/>
                    <a:pt x="1904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1713201" cy="849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352176" y="5348337"/>
            <a:ext cx="5857857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Mahasiswa mampu mendemonstrasikan embedded system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290567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83462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29456" y="2183348"/>
            <a:ext cx="5920329" cy="5920305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20477" t="0" r="-20476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899285" y="4238958"/>
            <a:ext cx="9118785" cy="2258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Apa Itu</a:t>
            </a:r>
          </a:p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Embedded System?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216380" y="-235225"/>
            <a:ext cx="7291163" cy="10757450"/>
          </a:xfrm>
          <a:custGeom>
            <a:avLst/>
            <a:gdLst/>
            <a:ahLst/>
            <a:cxnLst/>
            <a:rect r="r" b="b" t="t" l="l"/>
            <a:pathLst>
              <a:path h="10757450" w="7291163">
                <a:moveTo>
                  <a:pt x="0" y="0"/>
                </a:moveTo>
                <a:lnTo>
                  <a:pt x="7291163" y="0"/>
                </a:lnTo>
                <a:lnTo>
                  <a:pt x="7291163" y="10757450"/>
                </a:lnTo>
                <a:lnTo>
                  <a:pt x="0" y="10757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16" t="0" r="-901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95362" y="4005632"/>
            <a:ext cx="4087811" cy="66675"/>
            <a:chOff x="0" y="0"/>
            <a:chExt cx="5450415" cy="88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725918" y="452195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030658"/>
            <a:ext cx="8672330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DEFINISI</a:t>
            </a:r>
          </a:p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EMBEDDED SYSTEM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539075"/>
            <a:ext cx="8672330" cy="3919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Embedded system adalah sebuah sistem komputer yang dirancang untuk melakukan satu atau beberapa fungsi khusus, sering kali dengan batasan waktu nyata. </a:t>
            </a:r>
          </a:p>
          <a:p>
            <a:pPr algn="just" marL="690880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Sistem ini terdiri dari perangkat keras dan perangkat lunak yang bekerja bersama untuk menjalankan tugas tertentu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6" t="0" r="-26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0" b="-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4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2345" y="-355647"/>
            <a:ext cx="18745787" cy="20050437"/>
            <a:chOff x="0" y="0"/>
            <a:chExt cx="24384000" cy="260810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6081053"/>
            </a:xfrm>
            <a:custGeom>
              <a:avLst/>
              <a:gdLst/>
              <a:ahLst/>
              <a:cxnLst/>
              <a:rect r="r" b="b" t="t" l="l"/>
              <a:pathLst>
                <a:path h="260810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6081053"/>
                  </a:lnTo>
                  <a:lnTo>
                    <a:pt x="0" y="2608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075" t="0" r="-4507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4" y="2647637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335307" y="8828511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21971" y="3821949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85672" y="3821949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24697" y="4124452"/>
            <a:ext cx="4602098" cy="686903"/>
          </a:xfrm>
          <a:custGeom>
            <a:avLst/>
            <a:gdLst/>
            <a:ahLst/>
            <a:cxnLst/>
            <a:rect r="r" b="b" t="t" l="l"/>
            <a:pathLst>
              <a:path h="686903" w="4602098">
                <a:moveTo>
                  <a:pt x="0" y="0"/>
                </a:moveTo>
                <a:lnTo>
                  <a:pt x="4602097" y="0"/>
                </a:lnTo>
                <a:lnTo>
                  <a:pt x="4602097" y="686903"/>
                </a:lnTo>
                <a:lnTo>
                  <a:pt x="0" y="686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5902117" y="1838012"/>
            <a:ext cx="657929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KOMPONEN UTAMA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8096" y="4870040"/>
            <a:ext cx="4607896" cy="1260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Perangkat ini merupakan otak dari embedded system yang bertanggung jawab untuk memdan mengendalikan komponen lainnya. Contohnya adalah ARM Cortex, AVR, PIC. </a:t>
            </a: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618898" y="4899142"/>
            <a:ext cx="4607896" cy="1008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Modul ini memungkinkan komunikasi dengan perangkat lain atau jaringan. Konektivitas meliputi Wi-Fi, Bluetooth, Zigbee, LoRa, dan jaringan seluler. </a:t>
            </a: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901764" y="4124452"/>
            <a:ext cx="4602098" cy="686903"/>
          </a:xfrm>
          <a:custGeom>
            <a:avLst/>
            <a:gdLst/>
            <a:ahLst/>
            <a:cxnLst/>
            <a:rect r="r" b="b" t="t" l="l"/>
            <a:pathLst>
              <a:path h="686903" w="4602098">
                <a:moveTo>
                  <a:pt x="0" y="0"/>
                </a:moveTo>
                <a:lnTo>
                  <a:pt x="4602098" y="0"/>
                </a:lnTo>
                <a:lnTo>
                  <a:pt x="4602098" y="686903"/>
                </a:lnTo>
                <a:lnTo>
                  <a:pt x="0" y="686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08572" y="4295049"/>
            <a:ext cx="73291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31161" y="4348507"/>
            <a:ext cx="4144886" cy="33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1887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MIKROKONTROLER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412379" y="4356515"/>
            <a:ext cx="5256339" cy="332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8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MODUL KONEKTIVITAS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1954468" y="3821948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380194" y="4899142"/>
            <a:ext cx="4607896" cy="1512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Embedded System harus beroperasi dengan kinerja yang mumpuni dalam jangka waktu yang lama dan seringkali diimplematasikan dilingkungan yang keras seperti dunia indsutri.</a:t>
            </a:r>
          </a:p>
          <a:p>
            <a:pPr algn="ctr">
              <a:lnSpc>
                <a:spcPts val="2009"/>
              </a:lnSpc>
            </a:pP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434261" y="4124452"/>
            <a:ext cx="4602098" cy="686903"/>
          </a:xfrm>
          <a:custGeom>
            <a:avLst/>
            <a:gdLst/>
            <a:ahLst/>
            <a:cxnLst/>
            <a:rect r="r" b="b" t="t" l="l"/>
            <a:pathLst>
              <a:path h="686903" w="4602098">
                <a:moveTo>
                  <a:pt x="0" y="0"/>
                </a:moveTo>
                <a:lnTo>
                  <a:pt x="4602098" y="0"/>
                </a:lnTo>
                <a:lnTo>
                  <a:pt x="4602098" y="686903"/>
                </a:lnTo>
                <a:lnTo>
                  <a:pt x="0" y="686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81710" y="4348507"/>
            <a:ext cx="4454649" cy="307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4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KEANDALAN DAN STABILITAS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199865" y="4161082"/>
            <a:ext cx="4607896" cy="1260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IoT memungkinkan banyak perangkat untuk bekerja sama secara otomatis guna menyediakan fungsi tertentu tanpa intervensi manusia yang terus-menerus.</a:t>
            </a: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44" t="0" r="-946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133" t="0" r="-1130" b="-5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4902" t="0" r="-14907" b="-4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668364" y="4291606"/>
            <a:ext cx="553614" cy="5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104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474025" y="4303057"/>
            <a:ext cx="785377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32345" y="-355647"/>
            <a:ext cx="18745787" cy="20050437"/>
            <a:chOff x="0" y="0"/>
            <a:chExt cx="24384000" cy="260810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6081053"/>
            </a:xfrm>
            <a:custGeom>
              <a:avLst/>
              <a:gdLst/>
              <a:ahLst/>
              <a:cxnLst/>
              <a:rect r="r" b="b" t="t" l="l"/>
              <a:pathLst>
                <a:path h="260810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6081053"/>
                  </a:lnTo>
                  <a:lnTo>
                    <a:pt x="0" y="2608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075" t="0" r="-4507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4" y="2647637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335307" y="8828511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21971" y="3821949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85672" y="3821949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24697" y="4124452"/>
            <a:ext cx="4602098" cy="686903"/>
          </a:xfrm>
          <a:custGeom>
            <a:avLst/>
            <a:gdLst/>
            <a:ahLst/>
            <a:cxnLst/>
            <a:rect r="r" b="b" t="t" l="l"/>
            <a:pathLst>
              <a:path h="686903" w="4602098">
                <a:moveTo>
                  <a:pt x="0" y="0"/>
                </a:moveTo>
                <a:lnTo>
                  <a:pt x="4602097" y="0"/>
                </a:lnTo>
                <a:lnTo>
                  <a:pt x="4602097" y="686903"/>
                </a:lnTo>
                <a:lnTo>
                  <a:pt x="0" y="686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5902117" y="1838012"/>
            <a:ext cx="657929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KARAKTERISTIK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2451" y="5045357"/>
            <a:ext cx="4607896" cy="757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Aplikasi IoT memerlukan pemrosesan waktu nyata untuk merespon perubahan lingkungan secara cepat.</a:t>
            </a: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618898" y="4899142"/>
            <a:ext cx="4607896" cy="1260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Penggunaan efisiensi energi sangat penting dalam sistem IoT, terutama untuk perangkat yang dioperasikan dengan baterai. Ini dikarenakan perangkat digunakan dalam waktu yang lama.</a:t>
            </a: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901764" y="4124452"/>
            <a:ext cx="4602098" cy="686903"/>
          </a:xfrm>
          <a:custGeom>
            <a:avLst/>
            <a:gdLst/>
            <a:ahLst/>
            <a:cxnLst/>
            <a:rect r="r" b="b" t="t" l="l"/>
            <a:pathLst>
              <a:path h="686903" w="4602098">
                <a:moveTo>
                  <a:pt x="0" y="0"/>
                </a:moveTo>
                <a:lnTo>
                  <a:pt x="4602098" y="0"/>
                </a:lnTo>
                <a:lnTo>
                  <a:pt x="4602098" y="686903"/>
                </a:lnTo>
                <a:lnTo>
                  <a:pt x="0" y="686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08572" y="4295049"/>
            <a:ext cx="73291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4555" y="4320365"/>
            <a:ext cx="4144886" cy="33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1887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REAL TIME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412379" y="4382318"/>
            <a:ext cx="5256339" cy="332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8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KONSUMSI DAYA RENDAH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1954468" y="3821948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357638" y="5027562"/>
            <a:ext cx="4607896" cy="1008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Embedded System mencakup memori volatil (RAM) dan non-volatile (Flash, EEPROM) untuk menyimpan firmware, sistem operasi, dan data.</a:t>
            </a: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434261" y="4124452"/>
            <a:ext cx="4602098" cy="686903"/>
          </a:xfrm>
          <a:custGeom>
            <a:avLst/>
            <a:gdLst/>
            <a:ahLst/>
            <a:cxnLst/>
            <a:rect r="r" b="b" t="t" l="l"/>
            <a:pathLst>
              <a:path h="686903" w="4602098">
                <a:moveTo>
                  <a:pt x="0" y="0"/>
                </a:moveTo>
                <a:lnTo>
                  <a:pt x="4602098" y="0"/>
                </a:lnTo>
                <a:lnTo>
                  <a:pt x="4602098" y="686903"/>
                </a:lnTo>
                <a:lnTo>
                  <a:pt x="0" y="6869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434261" y="4290248"/>
            <a:ext cx="4454649" cy="33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2"/>
              </a:lnSpc>
            </a:pPr>
            <a:r>
              <a:rPr lang="en-US" sz="1887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MEMORI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199865" y="4161082"/>
            <a:ext cx="4607896" cy="1260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"/>
              </a:lnSpc>
            </a:pPr>
            <a:r>
              <a:rPr lang="en-US" sz="14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IoT memungkinkan banyak perangkat untuk bekerja sama secara otomatis guna menyediakan fungsi tertentu tanpa intervensi manusia yang terus-menerus.</a:t>
            </a:r>
          </a:p>
          <a:p>
            <a:pPr algn="ctr">
              <a:lnSpc>
                <a:spcPts val="2009"/>
              </a:lnSpc>
            </a:pP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44" t="0" r="-946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133" t="0" r="-1130" b="-5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4902" t="0" r="-14907" b="-4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668364" y="4291606"/>
            <a:ext cx="553614" cy="5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104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474025" y="4303057"/>
            <a:ext cx="785377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52434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62825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991323" y="2183348"/>
            <a:ext cx="5920329" cy="5920305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24998" t="0" r="-24998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8140515" y="4520339"/>
            <a:ext cx="9118785" cy="2258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Macam-Macam</a:t>
            </a:r>
          </a:p>
          <a:p>
            <a:pPr algn="l">
              <a:lnSpc>
                <a:spcPts val="8667"/>
              </a:lnSpc>
            </a:pPr>
            <a:r>
              <a:rPr lang="en-US" sz="86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Mikrokontroller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22" r="0" b="-922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409671" y="-855537"/>
            <a:ext cx="11699258" cy="11699258"/>
          </a:xfrm>
          <a:custGeom>
            <a:avLst/>
            <a:gdLst/>
            <a:ahLst/>
            <a:cxnLst/>
            <a:rect r="r" b="b" t="t" l="l"/>
            <a:pathLst>
              <a:path h="11699258" w="11699258">
                <a:moveTo>
                  <a:pt x="0" y="0"/>
                </a:moveTo>
                <a:lnTo>
                  <a:pt x="11699258" y="0"/>
                </a:lnTo>
                <a:lnTo>
                  <a:pt x="11699258" y="11699258"/>
                </a:lnTo>
                <a:lnTo>
                  <a:pt x="0" y="11699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943576" y="3311768"/>
            <a:ext cx="6344424" cy="4917832"/>
            <a:chOff x="0" y="0"/>
            <a:chExt cx="15751140" cy="122093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751192" cy="12209402"/>
            </a:xfrm>
            <a:custGeom>
              <a:avLst/>
              <a:gdLst/>
              <a:ahLst/>
              <a:cxnLst/>
              <a:rect r="r" b="b" t="t" l="l"/>
              <a:pathLst>
                <a:path h="12209402" w="15751192">
                  <a:moveTo>
                    <a:pt x="0" y="0"/>
                  </a:moveTo>
                  <a:lnTo>
                    <a:pt x="15751192" y="0"/>
                  </a:lnTo>
                  <a:lnTo>
                    <a:pt x="15751192" y="12209402"/>
                  </a:lnTo>
                  <a:lnTo>
                    <a:pt x="0" y="12209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924" r="0" b="-924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745119" y="7351938"/>
            <a:ext cx="984559" cy="967329"/>
            <a:chOff x="0" y="0"/>
            <a:chExt cx="1312745" cy="12897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12799" cy="1289812"/>
            </a:xfrm>
            <a:custGeom>
              <a:avLst/>
              <a:gdLst/>
              <a:ahLst/>
              <a:cxnLst/>
              <a:rect r="r" b="b" t="t" l="l"/>
              <a:pathLst>
                <a:path h="1289812" w="1312799">
                  <a:moveTo>
                    <a:pt x="0" y="0"/>
                  </a:moveTo>
                  <a:lnTo>
                    <a:pt x="1312799" y="0"/>
                  </a:lnTo>
                  <a:lnTo>
                    <a:pt x="1312799" y="1289812"/>
                  </a:lnTo>
                  <a:lnTo>
                    <a:pt x="0" y="1289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8" t="0" r="-84" b="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212" r="-2" b="-220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1" r="0" b="-1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5" t="0" r="-85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660765" y="1636775"/>
            <a:ext cx="1153265" cy="1153265"/>
            <a:chOff x="0" y="0"/>
            <a:chExt cx="1537687" cy="15376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37716" cy="1537716"/>
            </a:xfrm>
            <a:custGeom>
              <a:avLst/>
              <a:gdLst/>
              <a:ahLst/>
              <a:cxnLst/>
              <a:rect r="r" b="b" t="t" l="l"/>
              <a:pathLst>
                <a:path h="1537716" w="1537716">
                  <a:moveTo>
                    <a:pt x="0" y="0"/>
                  </a:moveTo>
                  <a:lnTo>
                    <a:pt x="1537716" y="0"/>
                  </a:lnTo>
                  <a:lnTo>
                    <a:pt x="1537716" y="1537716"/>
                  </a:lnTo>
                  <a:lnTo>
                    <a:pt x="0" y="1537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1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178205" y="3412545"/>
            <a:ext cx="9716646" cy="2714071"/>
            <a:chOff x="0" y="0"/>
            <a:chExt cx="2559117" cy="7148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59117" cy="714817"/>
            </a:xfrm>
            <a:custGeom>
              <a:avLst/>
              <a:gdLst/>
              <a:ahLst/>
              <a:cxnLst/>
              <a:rect r="r" b="b" t="t" l="l"/>
              <a:pathLst>
                <a:path h="714817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702069"/>
                  </a:lnTo>
                  <a:cubicBezTo>
                    <a:pt x="2559117" y="705450"/>
                    <a:pt x="2557774" y="708692"/>
                    <a:pt x="2555383" y="711083"/>
                  </a:cubicBezTo>
                  <a:cubicBezTo>
                    <a:pt x="2552992" y="713474"/>
                    <a:pt x="2549749" y="714817"/>
                    <a:pt x="2546368" y="714817"/>
                  </a:cubicBezTo>
                  <a:lnTo>
                    <a:pt x="12748" y="714817"/>
                  </a:lnTo>
                  <a:cubicBezTo>
                    <a:pt x="9367" y="714817"/>
                    <a:pt x="6125" y="713474"/>
                    <a:pt x="3734" y="711083"/>
                  </a:cubicBezTo>
                  <a:cubicBezTo>
                    <a:pt x="1343" y="708692"/>
                    <a:pt x="0" y="705450"/>
                    <a:pt x="0" y="702069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559117" cy="771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78206" y="6412366"/>
            <a:ext cx="9716646" cy="2845934"/>
            <a:chOff x="0" y="0"/>
            <a:chExt cx="2559117" cy="74954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559117" cy="749546"/>
            </a:xfrm>
            <a:custGeom>
              <a:avLst/>
              <a:gdLst/>
              <a:ahLst/>
              <a:cxnLst/>
              <a:rect r="r" b="b" t="t" l="l"/>
              <a:pathLst>
                <a:path h="749546" w="2559117">
                  <a:moveTo>
                    <a:pt x="12748" y="0"/>
                  </a:moveTo>
                  <a:lnTo>
                    <a:pt x="2546368" y="0"/>
                  </a:lnTo>
                  <a:cubicBezTo>
                    <a:pt x="2553409" y="0"/>
                    <a:pt x="2559117" y="5708"/>
                    <a:pt x="2559117" y="12748"/>
                  </a:cubicBezTo>
                  <a:lnTo>
                    <a:pt x="2559117" y="736798"/>
                  </a:lnTo>
                  <a:cubicBezTo>
                    <a:pt x="2559117" y="740179"/>
                    <a:pt x="2557774" y="743422"/>
                    <a:pt x="2555383" y="745813"/>
                  </a:cubicBezTo>
                  <a:cubicBezTo>
                    <a:pt x="2552992" y="748203"/>
                    <a:pt x="2549749" y="749546"/>
                    <a:pt x="2546368" y="749546"/>
                  </a:cubicBezTo>
                  <a:lnTo>
                    <a:pt x="12748" y="749546"/>
                  </a:lnTo>
                  <a:cubicBezTo>
                    <a:pt x="9367" y="749546"/>
                    <a:pt x="6125" y="748203"/>
                    <a:pt x="3734" y="745813"/>
                  </a:cubicBezTo>
                  <a:cubicBezTo>
                    <a:pt x="1343" y="743422"/>
                    <a:pt x="0" y="740179"/>
                    <a:pt x="0" y="736798"/>
                  </a:cubicBezTo>
                  <a:lnTo>
                    <a:pt x="0" y="12748"/>
                  </a:lnTo>
                  <a:cubicBezTo>
                    <a:pt x="0" y="9367"/>
                    <a:pt x="1343" y="6125"/>
                    <a:pt x="3734" y="3734"/>
                  </a:cubicBezTo>
                  <a:cubicBezTo>
                    <a:pt x="6125" y="1343"/>
                    <a:pt x="9367" y="0"/>
                    <a:pt x="12748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2559117" cy="8066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935360" y="2117288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ARDUINO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29039" y="3586367"/>
            <a:ext cx="8863295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Arduino merupakan perangkat keras dan perangkat lunak bersifat open source. Perangkat keras Arduino memiliki banyak tipe seperti Arduino Uno, Arduino Mega, Arduino Nano dan lain-lain.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04881" y="6768533"/>
            <a:ext cx="8863295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Perangkat ini diprogram menggunakan Arduino IDE yang merupakan aplikasi digunakan untuk menulis, mengedit, dan mengunggah kode (sketch) ke board Arduino.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DAGIrgR45Lw</dc:identifier>
  <dcterms:modified xsi:type="dcterms:W3CDTF">2011-08-01T06:04:30Z</dcterms:modified>
  <cp:revision>1</cp:revision>
  <dc:title>BAB 6 Embedded System</dc:title>
</cp:coreProperties>
</file>