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9" r:id="rId4"/>
    <p:sldId id="270" r:id="rId5"/>
    <p:sldId id="278" r:id="rId6"/>
    <p:sldId id="271" r:id="rId7"/>
    <p:sldId id="279" r:id="rId8"/>
    <p:sldId id="280" r:id="rId9"/>
    <p:sldId id="281" r:id="rId10"/>
    <p:sldId id="282" r:id="rId11"/>
    <p:sldId id="284" r:id="rId12"/>
    <p:sldId id="285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7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683C57-466C-4AAA-BBAE-A8F4431C36DD}" type="doc">
      <dgm:prSet loTypeId="urn:microsoft.com/office/officeart/2005/8/layout/list1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FBB9E427-785B-43C1-AADA-178C99ECFB76}">
      <dgm:prSet phldrT="[Text]"/>
      <dgm:spPr/>
      <dgm:t>
        <a:bodyPr/>
        <a:lstStyle/>
        <a:p>
          <a:r>
            <a:rPr lang="en-US" b="0" i="0" dirty="0">
              <a:latin typeface="Poppins" panose="00000500000000000000" pitchFamily="2" charset="0"/>
              <a:cs typeface="Poppins" panose="00000500000000000000" pitchFamily="2" charset="0"/>
            </a:rPr>
            <a:t>Membaca </a:t>
          </a:r>
          <a:r>
            <a:rPr lang="en-US" b="0" i="0" dirty="0" err="1">
              <a:latin typeface="Poppins" panose="00000500000000000000" pitchFamily="2" charset="0"/>
              <a:cs typeface="Poppins" panose="00000500000000000000" pitchFamily="2" charset="0"/>
            </a:rPr>
            <a:t>Berbasis</a:t>
          </a:r>
          <a:r>
            <a:rPr lang="en-US" b="0" i="0" dirty="0"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b="0" i="0" dirty="0" err="1">
              <a:latin typeface="Poppins" panose="00000500000000000000" pitchFamily="2" charset="0"/>
              <a:cs typeface="Poppins" panose="00000500000000000000" pitchFamily="2" charset="0"/>
            </a:rPr>
            <a:t>Karakter</a:t>
          </a:r>
          <a:endParaRPr lang="en-US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535D5D4-5975-4A7D-BC2E-145185CAF4C5}" type="parTrans" cxnId="{F9FE9E2E-14E2-47FB-84FA-687A3937E898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197D58D-3599-4F18-A91C-AD778E89A189}" type="sibTrans" cxnId="{F9FE9E2E-14E2-47FB-84FA-687A3937E898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ED86D2B3-8353-435D-BF92-9ED00837DC1D}">
      <dgm:prSet phldrT="[Text]"/>
      <dgm:spPr/>
      <dgm:t>
        <a:bodyPr/>
        <a:lstStyle/>
        <a:p>
          <a:r>
            <a:rPr lang="en-US" b="0" i="0" dirty="0">
              <a:latin typeface="Poppins" panose="00000500000000000000" pitchFamily="2" charset="0"/>
              <a:cs typeface="Poppins" panose="00000500000000000000" pitchFamily="2" charset="0"/>
            </a:rPr>
            <a:t>Menulis </a:t>
          </a:r>
          <a:r>
            <a:rPr lang="en-US" b="0" i="0" dirty="0" err="1">
              <a:latin typeface="Poppins" panose="00000500000000000000" pitchFamily="2" charset="0"/>
              <a:cs typeface="Poppins" panose="00000500000000000000" pitchFamily="2" charset="0"/>
            </a:rPr>
            <a:t>Berbasis</a:t>
          </a:r>
          <a:r>
            <a:rPr lang="en-US" b="0" i="0" dirty="0"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b="0" i="0" dirty="0" err="1">
              <a:latin typeface="Poppins" panose="00000500000000000000" pitchFamily="2" charset="0"/>
              <a:cs typeface="Poppins" panose="00000500000000000000" pitchFamily="2" charset="0"/>
            </a:rPr>
            <a:t>Karakter</a:t>
          </a:r>
          <a:endParaRPr lang="en-US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8B74A45E-23CC-46E9-A53A-EFD356A6C04B}" type="parTrans" cxnId="{E600F1DE-656F-4FE7-A7C6-16C2C1A0DE7E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9EE8233A-08F4-4892-9DF5-0615FBAB6931}" type="sibTrans" cxnId="{E600F1DE-656F-4FE7-A7C6-16C2C1A0DE7E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863BC668-6DFD-4682-A6AA-19330E926D52}" type="pres">
      <dgm:prSet presAssocID="{41683C57-466C-4AAA-BBAE-A8F4431C36DD}" presName="linear" presStyleCnt="0">
        <dgm:presLayoutVars>
          <dgm:dir/>
          <dgm:animLvl val="lvl"/>
          <dgm:resizeHandles val="exact"/>
        </dgm:presLayoutVars>
      </dgm:prSet>
      <dgm:spPr/>
    </dgm:pt>
    <dgm:pt modelId="{79EE24A7-9D9C-46C2-BA07-A3C1D9587B3D}" type="pres">
      <dgm:prSet presAssocID="{FBB9E427-785B-43C1-AADA-178C99ECFB76}" presName="parentLin" presStyleCnt="0"/>
      <dgm:spPr/>
    </dgm:pt>
    <dgm:pt modelId="{D324AA12-CFAC-4047-AD6C-7942CB491C6D}" type="pres">
      <dgm:prSet presAssocID="{FBB9E427-785B-43C1-AADA-178C99ECFB76}" presName="parentLeftMargin" presStyleLbl="node1" presStyleIdx="0" presStyleCnt="2"/>
      <dgm:spPr/>
    </dgm:pt>
    <dgm:pt modelId="{CA3AA640-6B00-46D5-BEAC-EE407C928987}" type="pres">
      <dgm:prSet presAssocID="{FBB9E427-785B-43C1-AADA-178C99ECFB7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838795D-C3A4-4D6B-8928-787C7B75AB21}" type="pres">
      <dgm:prSet presAssocID="{FBB9E427-785B-43C1-AADA-178C99ECFB76}" presName="negativeSpace" presStyleCnt="0"/>
      <dgm:spPr/>
    </dgm:pt>
    <dgm:pt modelId="{D0637895-6857-4D1D-9D69-24508A47B788}" type="pres">
      <dgm:prSet presAssocID="{FBB9E427-785B-43C1-AADA-178C99ECFB76}" presName="childText" presStyleLbl="conFgAcc1" presStyleIdx="0" presStyleCnt="2">
        <dgm:presLayoutVars>
          <dgm:bulletEnabled val="1"/>
        </dgm:presLayoutVars>
      </dgm:prSet>
      <dgm:spPr/>
    </dgm:pt>
    <dgm:pt modelId="{F47D9E12-3E45-4406-837D-039E283F8EB1}" type="pres">
      <dgm:prSet presAssocID="{A197D58D-3599-4F18-A91C-AD778E89A189}" presName="spaceBetweenRectangles" presStyleCnt="0"/>
      <dgm:spPr/>
    </dgm:pt>
    <dgm:pt modelId="{315FF9AA-4EA3-4FCB-8528-4F662A373DE1}" type="pres">
      <dgm:prSet presAssocID="{ED86D2B3-8353-435D-BF92-9ED00837DC1D}" presName="parentLin" presStyleCnt="0"/>
      <dgm:spPr/>
    </dgm:pt>
    <dgm:pt modelId="{9F1270F0-21C9-4F67-A118-7E56385DD93C}" type="pres">
      <dgm:prSet presAssocID="{ED86D2B3-8353-435D-BF92-9ED00837DC1D}" presName="parentLeftMargin" presStyleLbl="node1" presStyleIdx="0" presStyleCnt="2"/>
      <dgm:spPr/>
    </dgm:pt>
    <dgm:pt modelId="{05B8920E-E154-41E7-B854-648E27E212D0}" type="pres">
      <dgm:prSet presAssocID="{ED86D2B3-8353-435D-BF92-9ED00837DC1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99B761C9-78A1-4473-957B-53C618AF8DA9}" type="pres">
      <dgm:prSet presAssocID="{ED86D2B3-8353-435D-BF92-9ED00837DC1D}" presName="negativeSpace" presStyleCnt="0"/>
      <dgm:spPr/>
    </dgm:pt>
    <dgm:pt modelId="{05AA16AB-FD78-45D2-8C85-76DDECF6ED0C}" type="pres">
      <dgm:prSet presAssocID="{ED86D2B3-8353-435D-BF92-9ED00837DC1D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9FE9E2E-14E2-47FB-84FA-687A3937E898}" srcId="{41683C57-466C-4AAA-BBAE-A8F4431C36DD}" destId="{FBB9E427-785B-43C1-AADA-178C99ECFB76}" srcOrd="0" destOrd="0" parTransId="{5535D5D4-5975-4A7D-BC2E-145185CAF4C5}" sibTransId="{A197D58D-3599-4F18-A91C-AD778E89A189}"/>
    <dgm:cxn modelId="{6775913B-D5BE-4A02-B329-6F2B9345C402}" type="presOf" srcId="{FBB9E427-785B-43C1-AADA-178C99ECFB76}" destId="{CA3AA640-6B00-46D5-BEAC-EE407C928987}" srcOrd="1" destOrd="0" presId="urn:microsoft.com/office/officeart/2005/8/layout/list1"/>
    <dgm:cxn modelId="{85A22A5D-3CB6-489E-9F5C-96035749BCA9}" type="presOf" srcId="{ED86D2B3-8353-435D-BF92-9ED00837DC1D}" destId="{05B8920E-E154-41E7-B854-648E27E212D0}" srcOrd="1" destOrd="0" presId="urn:microsoft.com/office/officeart/2005/8/layout/list1"/>
    <dgm:cxn modelId="{9FC6AB98-B090-4E2E-8DCA-2B203BA774E2}" type="presOf" srcId="{41683C57-466C-4AAA-BBAE-A8F4431C36DD}" destId="{863BC668-6DFD-4682-A6AA-19330E926D52}" srcOrd="0" destOrd="0" presId="urn:microsoft.com/office/officeart/2005/8/layout/list1"/>
    <dgm:cxn modelId="{E3295FAD-23E9-41DF-B2C5-025DD8C50AC2}" type="presOf" srcId="{FBB9E427-785B-43C1-AADA-178C99ECFB76}" destId="{D324AA12-CFAC-4047-AD6C-7942CB491C6D}" srcOrd="0" destOrd="0" presId="urn:microsoft.com/office/officeart/2005/8/layout/list1"/>
    <dgm:cxn modelId="{304786CB-65CE-44BE-BEA7-1F4059BAE4EB}" type="presOf" srcId="{ED86D2B3-8353-435D-BF92-9ED00837DC1D}" destId="{9F1270F0-21C9-4F67-A118-7E56385DD93C}" srcOrd="0" destOrd="0" presId="urn:microsoft.com/office/officeart/2005/8/layout/list1"/>
    <dgm:cxn modelId="{E600F1DE-656F-4FE7-A7C6-16C2C1A0DE7E}" srcId="{41683C57-466C-4AAA-BBAE-A8F4431C36DD}" destId="{ED86D2B3-8353-435D-BF92-9ED00837DC1D}" srcOrd="1" destOrd="0" parTransId="{8B74A45E-23CC-46E9-A53A-EFD356A6C04B}" sibTransId="{9EE8233A-08F4-4892-9DF5-0615FBAB6931}"/>
    <dgm:cxn modelId="{63F7400A-7E85-475D-8FB6-A1AA7FD483F9}" type="presParOf" srcId="{863BC668-6DFD-4682-A6AA-19330E926D52}" destId="{79EE24A7-9D9C-46C2-BA07-A3C1D9587B3D}" srcOrd="0" destOrd="0" presId="urn:microsoft.com/office/officeart/2005/8/layout/list1"/>
    <dgm:cxn modelId="{23A668F5-1798-4E39-9824-193D1850E150}" type="presParOf" srcId="{79EE24A7-9D9C-46C2-BA07-A3C1D9587B3D}" destId="{D324AA12-CFAC-4047-AD6C-7942CB491C6D}" srcOrd="0" destOrd="0" presId="urn:microsoft.com/office/officeart/2005/8/layout/list1"/>
    <dgm:cxn modelId="{282DCA36-2B84-4ABC-8CA1-BBE293C820B6}" type="presParOf" srcId="{79EE24A7-9D9C-46C2-BA07-A3C1D9587B3D}" destId="{CA3AA640-6B00-46D5-BEAC-EE407C928987}" srcOrd="1" destOrd="0" presId="urn:microsoft.com/office/officeart/2005/8/layout/list1"/>
    <dgm:cxn modelId="{BC2E51AD-CE5E-4F4F-AA87-AB4C3DD39BD4}" type="presParOf" srcId="{863BC668-6DFD-4682-A6AA-19330E926D52}" destId="{A838795D-C3A4-4D6B-8928-787C7B75AB21}" srcOrd="1" destOrd="0" presId="urn:microsoft.com/office/officeart/2005/8/layout/list1"/>
    <dgm:cxn modelId="{58D1340C-BC89-4748-95D6-B27759542C67}" type="presParOf" srcId="{863BC668-6DFD-4682-A6AA-19330E926D52}" destId="{D0637895-6857-4D1D-9D69-24508A47B788}" srcOrd="2" destOrd="0" presId="urn:microsoft.com/office/officeart/2005/8/layout/list1"/>
    <dgm:cxn modelId="{D8F0C4E5-7533-4C77-BD55-9F80B61C9234}" type="presParOf" srcId="{863BC668-6DFD-4682-A6AA-19330E926D52}" destId="{F47D9E12-3E45-4406-837D-039E283F8EB1}" srcOrd="3" destOrd="0" presId="urn:microsoft.com/office/officeart/2005/8/layout/list1"/>
    <dgm:cxn modelId="{7B894BE3-9A3D-471F-A8BC-C58762BEF602}" type="presParOf" srcId="{863BC668-6DFD-4682-A6AA-19330E926D52}" destId="{315FF9AA-4EA3-4FCB-8528-4F662A373DE1}" srcOrd="4" destOrd="0" presId="urn:microsoft.com/office/officeart/2005/8/layout/list1"/>
    <dgm:cxn modelId="{BD5CF0C6-6A76-4AEE-B60C-BD175DD16933}" type="presParOf" srcId="{315FF9AA-4EA3-4FCB-8528-4F662A373DE1}" destId="{9F1270F0-21C9-4F67-A118-7E56385DD93C}" srcOrd="0" destOrd="0" presId="urn:microsoft.com/office/officeart/2005/8/layout/list1"/>
    <dgm:cxn modelId="{28E58BF1-C3FD-4BAD-ACC3-447B28C82296}" type="presParOf" srcId="{315FF9AA-4EA3-4FCB-8528-4F662A373DE1}" destId="{05B8920E-E154-41E7-B854-648E27E212D0}" srcOrd="1" destOrd="0" presId="urn:microsoft.com/office/officeart/2005/8/layout/list1"/>
    <dgm:cxn modelId="{6E09A8A1-CE74-4516-BAB7-2FCD1DB2135E}" type="presParOf" srcId="{863BC668-6DFD-4682-A6AA-19330E926D52}" destId="{99B761C9-78A1-4473-957B-53C618AF8DA9}" srcOrd="5" destOrd="0" presId="urn:microsoft.com/office/officeart/2005/8/layout/list1"/>
    <dgm:cxn modelId="{2E9D255B-E37F-4548-9428-81E96A91F51A}" type="presParOf" srcId="{863BC668-6DFD-4682-A6AA-19330E926D52}" destId="{05AA16AB-FD78-45D2-8C85-76DDECF6ED0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637895-6857-4D1D-9D69-24508A47B788}">
      <dsp:nvSpPr>
        <dsp:cNvPr id="0" name=""/>
        <dsp:cNvSpPr/>
      </dsp:nvSpPr>
      <dsp:spPr>
        <a:xfrm>
          <a:off x="0" y="821844"/>
          <a:ext cx="5004047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3AA640-6B00-46D5-BEAC-EE407C928987}">
      <dsp:nvSpPr>
        <dsp:cNvPr id="0" name=""/>
        <dsp:cNvSpPr/>
      </dsp:nvSpPr>
      <dsp:spPr>
        <a:xfrm>
          <a:off x="250202" y="570923"/>
          <a:ext cx="3502833" cy="50184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399" tIns="0" rIns="132399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dirty="0">
              <a:latin typeface="Poppins" panose="00000500000000000000" pitchFamily="2" charset="0"/>
              <a:cs typeface="Poppins" panose="00000500000000000000" pitchFamily="2" charset="0"/>
            </a:rPr>
            <a:t>Membaca </a:t>
          </a:r>
          <a:r>
            <a:rPr lang="en-US" sz="17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Berbasis</a:t>
          </a:r>
          <a:r>
            <a:rPr lang="en-US" sz="1700" b="0" i="0" kern="1200" dirty="0"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sz="17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Karakter</a:t>
          </a:r>
          <a:endParaRPr lang="en-US" sz="17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74700" y="595421"/>
        <a:ext cx="3453837" cy="452844"/>
      </dsp:txXfrm>
    </dsp:sp>
    <dsp:sp modelId="{05AA16AB-FD78-45D2-8C85-76DDECF6ED0C}">
      <dsp:nvSpPr>
        <dsp:cNvPr id="0" name=""/>
        <dsp:cNvSpPr/>
      </dsp:nvSpPr>
      <dsp:spPr>
        <a:xfrm>
          <a:off x="0" y="1592963"/>
          <a:ext cx="5004047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218907"/>
              <a:satOff val="-1431"/>
              <a:lumOff val="245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B8920E-E154-41E7-B854-648E27E212D0}">
      <dsp:nvSpPr>
        <dsp:cNvPr id="0" name=""/>
        <dsp:cNvSpPr/>
      </dsp:nvSpPr>
      <dsp:spPr>
        <a:xfrm>
          <a:off x="250202" y="1342043"/>
          <a:ext cx="3502833" cy="501840"/>
        </a:xfrm>
        <a:prstGeom prst="roundRect">
          <a:avLst/>
        </a:prstGeom>
        <a:solidFill>
          <a:schemeClr val="accent3">
            <a:shade val="80000"/>
            <a:hueOff val="218907"/>
            <a:satOff val="-1431"/>
            <a:lumOff val="2455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399" tIns="0" rIns="132399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dirty="0">
              <a:latin typeface="Poppins" panose="00000500000000000000" pitchFamily="2" charset="0"/>
              <a:cs typeface="Poppins" panose="00000500000000000000" pitchFamily="2" charset="0"/>
            </a:rPr>
            <a:t>Menulis </a:t>
          </a:r>
          <a:r>
            <a:rPr lang="en-US" sz="17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Berbasis</a:t>
          </a:r>
          <a:r>
            <a:rPr lang="en-US" sz="1700" b="0" i="0" kern="1200" dirty="0"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sz="17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Karakter</a:t>
          </a:r>
          <a:endParaRPr lang="en-US" sz="17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74700" y="1366541"/>
        <a:ext cx="3453837" cy="452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52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46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06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315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047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18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0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26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21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9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93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4BF49-ED6D-4F6F-9290-97116B0F7CF5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252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3026767"/>
          </a:xfrm>
        </p:spPr>
        <p:txBody>
          <a:bodyPr>
            <a:noAutofit/>
          </a:bodyPr>
          <a:lstStyle/>
          <a:p>
            <a:r>
              <a:rPr lang="it-IT" sz="4000" b="1" dirty="0">
                <a:solidFill>
                  <a:schemeClr val="bg2">
                    <a:lumMod val="50000"/>
                  </a:schemeClr>
                </a:solidFill>
                <a:latin typeface="Blackadder ITC" panose="04020505051007020D02" pitchFamily="82" charset="0"/>
                <a:ea typeface="Arial Unicode MS" pitchFamily="34" charset="-128"/>
                <a:cs typeface="Arial Unicode MS" pitchFamily="34" charset="-128"/>
              </a:rPr>
              <a:t>Keterampilan Berbahasa Indonesia Berbasis Karakter di SD/MI</a:t>
            </a:r>
            <a:br>
              <a:rPr lang="it-IT" sz="4000" b="1" dirty="0">
                <a:solidFill>
                  <a:schemeClr val="bg2">
                    <a:lumMod val="50000"/>
                  </a:schemeClr>
                </a:solidFill>
                <a:latin typeface="Blackadder ITC" panose="04020505051007020D02" pitchFamily="82" charset="0"/>
                <a:ea typeface="Arial Unicode MS" pitchFamily="34" charset="-128"/>
                <a:cs typeface="Arial Unicode MS" pitchFamily="34" charset="-128"/>
              </a:rPr>
            </a:br>
            <a:br>
              <a:rPr lang="it-IT" sz="4000" b="1" dirty="0">
                <a:solidFill>
                  <a:schemeClr val="bg2">
                    <a:lumMod val="50000"/>
                  </a:schemeClr>
                </a:solidFill>
                <a:latin typeface="Blackadder ITC" panose="04020505051007020D02" pitchFamily="82" charset="0"/>
                <a:ea typeface="Arial Unicode MS" pitchFamily="34" charset="-128"/>
                <a:cs typeface="Arial Unicode MS" pitchFamily="34" charset="-128"/>
              </a:rPr>
            </a:br>
            <a:r>
              <a:rPr lang="it-IT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Blackadder ITC" panose="04020505051007020D02" pitchFamily="82" charset="0"/>
                <a:ea typeface="Arial Unicode MS" pitchFamily="34" charset="-128"/>
                <a:cs typeface="Arial Unicode MS" pitchFamily="34" charset="-128"/>
              </a:rPr>
              <a:t>(Membaca dan Menulis)</a:t>
            </a:r>
            <a:endParaRPr lang="en-US" sz="4000" dirty="0">
              <a:solidFill>
                <a:schemeClr val="accent2">
                  <a:lumMod val="60000"/>
                  <a:lumOff val="40000"/>
                </a:schemeClr>
              </a:solidFill>
              <a:latin typeface="Blackadder ITC" panose="04020505051007020D02" pitchFamily="82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202038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130" y="1340768"/>
            <a:ext cx="4008926" cy="720080"/>
          </a:xfrm>
          <a:solidFill>
            <a:schemeClr val="bg2">
              <a:lumMod val="9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sz="2000" b="1" i="0" dirty="0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Menulis </a:t>
            </a:r>
            <a:r>
              <a:rPr lang="en-US" sz="2000" b="1" i="0" dirty="0" err="1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Cerita</a:t>
            </a:r>
            <a:r>
              <a:rPr lang="en-US" sz="2000" b="1" i="0" dirty="0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1" i="0" dirty="0" err="1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atau</a:t>
            </a:r>
            <a:r>
              <a:rPr lang="en-US" sz="2000" b="1" i="0" dirty="0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1" i="0" dirty="0" err="1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Esai</a:t>
            </a:r>
            <a:r>
              <a:rPr lang="en-US" sz="2000" b="1" i="0" dirty="0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1" i="0" dirty="0" err="1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Tentang</a:t>
            </a:r>
            <a:r>
              <a:rPr lang="en-US" sz="2000" b="1" i="0" dirty="0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1" i="0" dirty="0" err="1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Pengalaman</a:t>
            </a:r>
            <a:r>
              <a:rPr lang="en-US" sz="2000" b="1" i="0" dirty="0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1" i="0" dirty="0" err="1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Pribadi</a:t>
            </a:r>
            <a:endParaRPr lang="en-US" sz="2000" b="1" i="0" dirty="0">
              <a:solidFill>
                <a:schemeClr val="accent5">
                  <a:lumMod val="75000"/>
                </a:schemeClr>
              </a:solidFill>
              <a:effectLst/>
              <a:latin typeface="Poppins" panose="000005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412" y="2420888"/>
            <a:ext cx="4008926" cy="20162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Siswa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menulis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cerita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atau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esai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yang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menggambarkan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pengalaman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mereka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sendiri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yang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mengandung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nilai-nilai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karakter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,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seperti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kejujuran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atau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kerja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keras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110AC09D-7C2C-5571-70B1-C36BD5233B9F}"/>
              </a:ext>
            </a:extLst>
          </p:cNvPr>
          <p:cNvCxnSpPr>
            <a:cxnSpLocks/>
          </p:cNvCxnSpPr>
          <p:nvPr/>
        </p:nvCxnSpPr>
        <p:spPr>
          <a:xfrm rot="16200000" flipH="1">
            <a:off x="2443663" y="2172961"/>
            <a:ext cx="512258" cy="288032"/>
          </a:xfrm>
          <a:prstGeom prst="bentConnector3">
            <a:avLst>
              <a:gd name="adj1" fmla="val 99242"/>
            </a:avLst>
          </a:prstGeom>
          <a:ln w="762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76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25" y="1340768"/>
            <a:ext cx="1992702" cy="720080"/>
          </a:xfrm>
          <a:solidFill>
            <a:schemeClr val="bg2">
              <a:lumMod val="9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000" b="1" i="0" dirty="0" err="1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Jurnal</a:t>
            </a:r>
            <a:r>
              <a:rPr lang="en-US" sz="2000" b="1" i="0" dirty="0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1" i="0" dirty="0" err="1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Harian</a:t>
            </a:r>
            <a:endParaRPr lang="en-US" sz="2000" b="1" i="0" dirty="0">
              <a:solidFill>
                <a:schemeClr val="accent5">
                  <a:lumMod val="75000"/>
                </a:schemeClr>
              </a:solidFill>
              <a:effectLst/>
              <a:latin typeface="Poppins" panose="000005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412" y="2420888"/>
            <a:ext cx="4008926" cy="20162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Siswa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menulis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cerita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atau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esai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yang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menggambarkan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pengalaman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mereka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sendiri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yang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mengandung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nilai-nilai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karakter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,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seperti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kejujuran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atau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kerja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keras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110AC09D-7C2C-5571-70B1-C36BD5233B9F}"/>
              </a:ext>
            </a:extLst>
          </p:cNvPr>
          <p:cNvCxnSpPr>
            <a:cxnSpLocks/>
          </p:cNvCxnSpPr>
          <p:nvPr/>
        </p:nvCxnSpPr>
        <p:spPr>
          <a:xfrm rot="16200000" flipH="1">
            <a:off x="2443663" y="2172961"/>
            <a:ext cx="512258" cy="288032"/>
          </a:xfrm>
          <a:prstGeom prst="bentConnector3">
            <a:avLst>
              <a:gd name="adj1" fmla="val 99242"/>
            </a:avLst>
          </a:prstGeom>
          <a:ln w="762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3938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393" y="1340767"/>
            <a:ext cx="2856798" cy="720080"/>
          </a:xfrm>
          <a:solidFill>
            <a:schemeClr val="bg2">
              <a:lumMod val="9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fi-FI" sz="2000" b="1" i="0" dirty="0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Kegiatan Menulis Surat atau Puisi</a:t>
            </a:r>
            <a:endParaRPr lang="en-US" sz="2000" b="1" i="0" dirty="0">
              <a:solidFill>
                <a:schemeClr val="accent5">
                  <a:lumMod val="75000"/>
                </a:schemeClr>
              </a:solidFill>
              <a:effectLst/>
              <a:latin typeface="Poppins" panose="000005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412" y="2420888"/>
            <a:ext cx="4008926" cy="201622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Siswa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menulis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surat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kepada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teman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atau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keluarga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tentang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pentingnya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nilai-nilai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seperti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kasih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sayang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dan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empati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,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atau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menulis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puisi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yang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menggambarkan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nilai-nilai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tersebut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</a:t>
            </a:r>
            <a:endParaRPr lang="en-US" sz="2000" b="1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110AC09D-7C2C-5571-70B1-C36BD5233B9F}"/>
              </a:ext>
            </a:extLst>
          </p:cNvPr>
          <p:cNvCxnSpPr>
            <a:cxnSpLocks/>
          </p:cNvCxnSpPr>
          <p:nvPr/>
        </p:nvCxnSpPr>
        <p:spPr>
          <a:xfrm rot="16200000" flipH="1">
            <a:off x="2443663" y="2172961"/>
            <a:ext cx="512258" cy="288032"/>
          </a:xfrm>
          <a:prstGeom prst="bentConnector3">
            <a:avLst>
              <a:gd name="adj1" fmla="val 99242"/>
            </a:avLst>
          </a:prstGeom>
          <a:ln w="762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9195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Rectangle 7"/>
          <p:cNvSpPr/>
          <p:nvPr/>
        </p:nvSpPr>
        <p:spPr>
          <a:xfrm>
            <a:off x="2550508" y="2636912"/>
            <a:ext cx="388119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dirty="0" err="1">
                <a:solidFill>
                  <a:schemeClr val="accent5">
                    <a:lumMod val="75000"/>
                  </a:schemeClr>
                </a:solidFill>
                <a:latin typeface="Blackadder ITC" panose="04020505051007020D02" pitchFamily="82" charset="0"/>
                <a:cs typeface="Poppins" panose="00000500000000000000" pitchFamily="2" charset="0"/>
              </a:rPr>
              <a:t>Terima</a:t>
            </a:r>
            <a:r>
              <a:rPr lang="en-US" sz="6000" dirty="0">
                <a:solidFill>
                  <a:schemeClr val="accent5">
                    <a:lumMod val="75000"/>
                  </a:schemeClr>
                </a:solidFill>
                <a:latin typeface="Blackadder ITC" panose="04020505051007020D02" pitchFamily="82" charset="0"/>
                <a:cs typeface="Poppins" panose="00000500000000000000" pitchFamily="2" charset="0"/>
              </a:rPr>
              <a:t> </a:t>
            </a:r>
            <a:r>
              <a:rPr lang="en-US" sz="6000" dirty="0" err="1">
                <a:solidFill>
                  <a:schemeClr val="accent5">
                    <a:lumMod val="75000"/>
                  </a:schemeClr>
                </a:solidFill>
                <a:latin typeface="Blackadder ITC" panose="04020505051007020D02" pitchFamily="82" charset="0"/>
                <a:cs typeface="Poppins" panose="00000500000000000000" pitchFamily="2" charset="0"/>
              </a:rPr>
              <a:t>Kasih</a:t>
            </a:r>
            <a:endParaRPr lang="en-US" sz="6000" dirty="0">
              <a:solidFill>
                <a:schemeClr val="accent5">
                  <a:lumMod val="75000"/>
                </a:schemeClr>
              </a:solidFill>
              <a:latin typeface="Blackadder ITC" panose="04020505051007020D02" pitchFamily="8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177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0107" y="1340768"/>
            <a:ext cx="3240360" cy="720080"/>
          </a:xfr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txBody>
          <a:bodyPr>
            <a:normAutofit/>
          </a:bodyPr>
          <a:lstStyle/>
          <a:p>
            <a:r>
              <a:rPr lang="en-ID" sz="24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Pendahuluan</a:t>
            </a:r>
            <a:endParaRPr lang="en-US" sz="2400" b="1" dirty="0">
              <a:solidFill>
                <a:schemeClr val="accent2">
                  <a:lumMod val="60000"/>
                  <a:lumOff val="40000"/>
                </a:schemeClr>
              </a:solidFill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7330" y="2302967"/>
            <a:ext cx="5904656" cy="252028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sz="2000" b="1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Pembelajaran </a:t>
            </a:r>
            <a:r>
              <a:rPr lang="en-US" sz="2000" b="1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bahasa</a:t>
            </a:r>
            <a:r>
              <a:rPr lang="en-US" sz="2000" b="1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Indonesia 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di SD/MI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harus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mencakup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pengembangan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keterampilan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berbahasa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yang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komprehensif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,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yaitu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menyimak</a:t>
            </a:r>
            <a:r>
              <a:rPr lang="en-US" sz="2000" b="1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, </a:t>
            </a:r>
            <a:r>
              <a:rPr lang="en-US" sz="2000" b="1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berbicara</a:t>
            </a:r>
            <a:r>
              <a:rPr lang="en-US" sz="2000" b="1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, </a:t>
            </a:r>
            <a:r>
              <a:rPr lang="en-US" sz="2000" b="1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membaca</a:t>
            </a:r>
            <a:r>
              <a:rPr lang="en-US" sz="2000" b="1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, dan </a:t>
            </a:r>
            <a:r>
              <a:rPr lang="en-US" sz="2000" b="1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menulis</a:t>
            </a:r>
            <a:r>
              <a:rPr lang="en-US" sz="2000" b="1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 </a:t>
            </a:r>
          </a:p>
          <a:p>
            <a:pPr marL="0" indent="0" algn="just">
              <a:buNone/>
            </a:pPr>
            <a:endParaRPr lang="en-US" sz="2000" dirty="0"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en-US" sz="2000" b="1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Pembelajaran </a:t>
            </a:r>
            <a:r>
              <a:rPr lang="en-US" sz="2000" b="1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bahasa</a:t>
            </a:r>
            <a:r>
              <a:rPr lang="en-US" sz="2000" b="1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Indonesia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juga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harus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mengintegrasikan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nilai-nilai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karakter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agar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siswa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tidak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hanya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mahir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berbahasa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tetapi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juga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memiliki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sikap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dan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perilaku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yang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positif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 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749387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94B9B311-DD09-8315-F4BD-9DCA616AB5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9658484"/>
              </p:ext>
            </p:extLst>
          </p:nvPr>
        </p:nvGraphicFramePr>
        <p:xfrm>
          <a:off x="1907704" y="2010842"/>
          <a:ext cx="5004048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D65229EC-9F40-3F99-40BE-8DF35C3FEB2A}"/>
              </a:ext>
            </a:extLst>
          </p:cNvPr>
          <p:cNvSpPr txBox="1"/>
          <p:nvPr/>
        </p:nvSpPr>
        <p:spPr>
          <a:xfrm>
            <a:off x="1763688" y="1346865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Keterampilan </a:t>
            </a:r>
            <a:r>
              <a:rPr lang="en-US" sz="2000" b="0" i="0" dirty="0" err="1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Berbahasa</a:t>
            </a:r>
            <a:r>
              <a:rPr lang="en-US" sz="2000" b="0" i="0" dirty="0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 Indonesia </a:t>
            </a:r>
            <a:r>
              <a:rPr lang="en-US" sz="2000" b="0" i="0" dirty="0" err="1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Berbasis</a:t>
            </a:r>
            <a:r>
              <a:rPr lang="en-US" sz="2000" b="0" i="0" dirty="0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Karakter</a:t>
            </a:r>
            <a:r>
              <a:rPr lang="en-US" sz="2000" b="0" i="0" dirty="0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71987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130" y="1340768"/>
            <a:ext cx="3240360" cy="720080"/>
          </a:xfrm>
          <a:solidFill>
            <a:schemeClr val="bg2">
              <a:lumMod val="9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000" b="1" i="0" dirty="0">
                <a:solidFill>
                  <a:schemeClr val="accent3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Membaca </a:t>
            </a:r>
            <a:r>
              <a:rPr lang="en-US" sz="2000" b="1" i="0" dirty="0" err="1">
                <a:solidFill>
                  <a:schemeClr val="accent3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Berbasis</a:t>
            </a:r>
            <a:r>
              <a:rPr lang="en-US" sz="2000" b="1" i="0" dirty="0">
                <a:solidFill>
                  <a:schemeClr val="accent3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1" i="0" dirty="0" err="1">
                <a:solidFill>
                  <a:schemeClr val="accent3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Karakter</a:t>
            </a:r>
            <a:endParaRPr lang="en-US" sz="2000" b="1" i="0" dirty="0">
              <a:solidFill>
                <a:schemeClr val="accent3">
                  <a:lumMod val="75000"/>
                </a:schemeClr>
              </a:solidFill>
              <a:effectLst/>
              <a:latin typeface="Poppins" panose="000005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824" y="2276872"/>
            <a:ext cx="5616624" cy="38492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b="1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Membaca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adalah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keterampilan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memahami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teks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tertulis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 </a:t>
            </a:r>
          </a:p>
          <a:p>
            <a:pPr marL="0" indent="0" algn="just">
              <a:buNone/>
            </a:pP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Pembelajaran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membaca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berbasis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karakter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dapat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dilakukan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melalui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: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Membaca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Cerita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atau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Buku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yang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Mengandung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Pesan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Moral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Proyek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Literasi</a:t>
            </a:r>
            <a:endParaRPr lang="en-US" sz="2000" dirty="0"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Pembelajaran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Membaca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Kritis</a:t>
            </a:r>
            <a:endParaRPr lang="en-US" sz="2000" dirty="0"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  <a:p>
            <a:pPr marL="0" indent="0" algn="just">
              <a:buNone/>
            </a:pPr>
            <a:endParaRPr lang="en-US" sz="2000" dirty="0"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Dodecagon 7">
            <a:extLst>
              <a:ext uri="{FF2B5EF4-FFF2-40B4-BE49-F238E27FC236}">
                <a16:creationId xmlns:a16="http://schemas.microsoft.com/office/drawing/2014/main" id="{3A1D1C43-1D6E-678C-0CA7-45472B8FF37E}"/>
              </a:ext>
            </a:extLst>
          </p:cNvPr>
          <p:cNvSpPr/>
          <p:nvPr/>
        </p:nvSpPr>
        <p:spPr>
          <a:xfrm>
            <a:off x="4139952" y="980728"/>
            <a:ext cx="576064" cy="504056"/>
          </a:xfrm>
          <a:prstGeom prst="dodecagon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90952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130" y="1340768"/>
            <a:ext cx="3240360" cy="720080"/>
          </a:xfrm>
          <a:solidFill>
            <a:schemeClr val="bg2">
              <a:lumMod val="9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000" b="1" i="0" dirty="0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Membaca </a:t>
            </a:r>
            <a:r>
              <a:rPr lang="en-US" sz="2000" b="1" i="0" dirty="0" err="1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Berbasis</a:t>
            </a:r>
            <a:r>
              <a:rPr lang="en-US" sz="2000" b="1" i="0" dirty="0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1" i="0" dirty="0" err="1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Karakter</a:t>
            </a:r>
            <a:endParaRPr lang="en-US" sz="2000" b="1" i="0" dirty="0">
              <a:solidFill>
                <a:schemeClr val="accent4">
                  <a:lumMod val="75000"/>
                </a:schemeClr>
              </a:solidFill>
              <a:effectLst/>
              <a:latin typeface="Poppins" panose="000005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0" y="2276872"/>
            <a:ext cx="5616624" cy="38492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b="1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Membaca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adalah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keterampilan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memahami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teks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tertulis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 </a:t>
            </a:r>
          </a:p>
          <a:p>
            <a:pPr marL="0" indent="0" algn="just">
              <a:buNone/>
            </a:pP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Pembelajaran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membaca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berbasis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karakter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dapat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dilakukan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melalui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: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Membaca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Cerita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atau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Buku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yang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Mengandung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Pesan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Moral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Proyek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Literasi</a:t>
            </a:r>
            <a:endParaRPr lang="en-US" sz="2000" dirty="0"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Pembelajaran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Membaca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Kritis</a:t>
            </a:r>
            <a:endParaRPr lang="en-US" sz="2000" dirty="0"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  <a:p>
            <a:pPr marL="0" indent="0" algn="just">
              <a:buNone/>
            </a:pPr>
            <a:endParaRPr lang="en-US" sz="2000" dirty="0"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Dodecagon 7">
            <a:extLst>
              <a:ext uri="{FF2B5EF4-FFF2-40B4-BE49-F238E27FC236}">
                <a16:creationId xmlns:a16="http://schemas.microsoft.com/office/drawing/2014/main" id="{3A1D1C43-1D6E-678C-0CA7-45472B8FF37E}"/>
              </a:ext>
            </a:extLst>
          </p:cNvPr>
          <p:cNvSpPr/>
          <p:nvPr/>
        </p:nvSpPr>
        <p:spPr>
          <a:xfrm>
            <a:off x="4139952" y="980728"/>
            <a:ext cx="576064" cy="504056"/>
          </a:xfrm>
          <a:prstGeom prst="dodecagon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34042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912" y="1340768"/>
            <a:ext cx="4032448" cy="720080"/>
          </a:xfr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sv-SE" sz="2000" b="1" i="0" dirty="0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Membaca Cerita atau Buku yang Mengandung Pesan Moral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878995"/>
            <a:ext cx="6624736" cy="2697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v-SE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Siswa membaca cerita yang mengandung nilai-nilai positif, kemudian mendiskusikan pesan moral yang terkandung di dalamnya.</a:t>
            </a:r>
            <a:endParaRPr lang="en-US" sz="2000" dirty="0"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94376317-52F3-ED28-73B9-620415575D6B}"/>
              </a:ext>
            </a:extLst>
          </p:cNvPr>
          <p:cNvSpPr/>
          <p:nvPr/>
        </p:nvSpPr>
        <p:spPr>
          <a:xfrm>
            <a:off x="4932040" y="2204864"/>
            <a:ext cx="360040" cy="576064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367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912" y="1340768"/>
            <a:ext cx="4032448" cy="720080"/>
          </a:xfr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txBody>
          <a:bodyPr>
            <a:normAutofit/>
          </a:bodyPr>
          <a:lstStyle/>
          <a:p>
            <a:r>
              <a:rPr lang="sv-SE" sz="2000" b="1" i="0" dirty="0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Proyek Literasi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878995"/>
            <a:ext cx="6624736" cy="2697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v-SE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Siswa terlibat dalam proyek literasi seperti membuat klub buku atau pameran buku yang mempromosikan nilai-nilai karakter.</a:t>
            </a:r>
            <a:endParaRPr lang="en-US" sz="2000" dirty="0"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94376317-52F3-ED28-73B9-620415575D6B}"/>
              </a:ext>
            </a:extLst>
          </p:cNvPr>
          <p:cNvSpPr/>
          <p:nvPr/>
        </p:nvSpPr>
        <p:spPr>
          <a:xfrm>
            <a:off x="4932040" y="2204864"/>
            <a:ext cx="360040" cy="576064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076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912" y="1340768"/>
            <a:ext cx="4032448" cy="720080"/>
          </a:xfr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txBody>
          <a:bodyPr>
            <a:normAutofit/>
          </a:bodyPr>
          <a:lstStyle/>
          <a:p>
            <a:r>
              <a:rPr lang="sv-SE" sz="2000" b="1" i="0" dirty="0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Pembelajaran Membaca Kritis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878995"/>
            <a:ext cx="6624736" cy="2697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v-SE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Siswa diajarkan untuk membaca dengan kritis, mengidentifikasi nilai-nilai yang disampaikan dalam teks, dan mengaitkannya dengan kehidupan sehari-hari.</a:t>
            </a:r>
            <a:endParaRPr lang="en-US" sz="2000" dirty="0"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94376317-52F3-ED28-73B9-620415575D6B}"/>
              </a:ext>
            </a:extLst>
          </p:cNvPr>
          <p:cNvSpPr/>
          <p:nvPr/>
        </p:nvSpPr>
        <p:spPr>
          <a:xfrm>
            <a:off x="4932040" y="2204864"/>
            <a:ext cx="360040" cy="576064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884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130" y="1340768"/>
            <a:ext cx="3240360" cy="720080"/>
          </a:xfrm>
          <a:solidFill>
            <a:schemeClr val="bg2">
              <a:lumMod val="9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000" b="1" i="0" dirty="0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Menulis </a:t>
            </a:r>
            <a:r>
              <a:rPr lang="en-US" sz="2000" b="1" i="0" dirty="0" err="1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Berbasis</a:t>
            </a:r>
            <a:r>
              <a:rPr lang="en-US" sz="2000" b="1" i="0" dirty="0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1" i="0" dirty="0" err="1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Karakter</a:t>
            </a:r>
            <a:endParaRPr lang="en-US" sz="2000" b="1" i="0" dirty="0">
              <a:solidFill>
                <a:schemeClr val="accent5">
                  <a:lumMod val="75000"/>
                </a:schemeClr>
              </a:solidFill>
              <a:effectLst/>
              <a:latin typeface="Poppins" panose="000005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0" y="2276872"/>
            <a:ext cx="5616624" cy="38492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b="1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Keterampilan </a:t>
            </a:r>
            <a:r>
              <a:rPr lang="en-US" sz="2000" b="1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menulis</a:t>
            </a:r>
            <a:r>
              <a:rPr lang="en-US" sz="2000" b="1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melibatkan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kemampuan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menyusun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teks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tertulis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dengan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baik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 </a:t>
            </a:r>
          </a:p>
          <a:p>
            <a:pPr marL="0" indent="0" algn="just">
              <a:buNone/>
            </a:pP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Pembelajaran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menulis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berbasis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karakter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dapat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mencakup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: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Menulis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Cerita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atau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Esai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Tentang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Pengalaman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Pribadi</a:t>
            </a:r>
            <a:endParaRPr lang="en-US" sz="2000" dirty="0"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Jurnal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Harian</a:t>
            </a:r>
            <a:endParaRPr lang="en-US" sz="2000" dirty="0"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fi-FI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Kegiatan Menulis Surat atau Puisi</a:t>
            </a:r>
            <a:endParaRPr lang="en-US" sz="2000" dirty="0"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Dodecagon 7">
            <a:extLst>
              <a:ext uri="{FF2B5EF4-FFF2-40B4-BE49-F238E27FC236}">
                <a16:creationId xmlns:a16="http://schemas.microsoft.com/office/drawing/2014/main" id="{3A1D1C43-1D6E-678C-0CA7-45472B8FF37E}"/>
              </a:ext>
            </a:extLst>
          </p:cNvPr>
          <p:cNvSpPr/>
          <p:nvPr/>
        </p:nvSpPr>
        <p:spPr>
          <a:xfrm>
            <a:off x="4139952" y="980728"/>
            <a:ext cx="576064" cy="504056"/>
          </a:xfrm>
          <a:prstGeom prst="dodecagon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709815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324</Words>
  <Application>Microsoft Office PowerPoint</Application>
  <PresentationFormat>On-screen Show (4:3)</PresentationFormat>
  <Paragraphs>42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Blackadder ITC</vt:lpstr>
      <vt:lpstr>Calibri</vt:lpstr>
      <vt:lpstr>Poppins</vt:lpstr>
      <vt:lpstr>Office Theme</vt:lpstr>
      <vt:lpstr>Keterampilan Berbahasa Indonesia Berbasis Karakter di SD/MI  (Membaca dan Menulis)</vt:lpstr>
      <vt:lpstr>Pendahuluan</vt:lpstr>
      <vt:lpstr>PowerPoint Presentation</vt:lpstr>
      <vt:lpstr>Membaca Berbasis Karakter</vt:lpstr>
      <vt:lpstr>Membaca Berbasis Karakter</vt:lpstr>
      <vt:lpstr>Membaca Cerita atau Buku yang Mengandung Pesan Moral</vt:lpstr>
      <vt:lpstr>Proyek Literasi</vt:lpstr>
      <vt:lpstr>Pembelajaran Membaca Kritis</vt:lpstr>
      <vt:lpstr>Menulis Berbasis Karakter</vt:lpstr>
      <vt:lpstr>Menulis Cerita atau Esai Tentang Pengalaman Pribadi</vt:lpstr>
      <vt:lpstr>Jurnal Harian</vt:lpstr>
      <vt:lpstr>Kegiatan Menulis Surat atau Puisi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Keterampilan Berbahasa Indonesia Berbasis Karakter di SD/MI:</dc:title>
  <dc:creator>ismail - [2010]</dc:creator>
  <cp:lastModifiedBy>Asus</cp:lastModifiedBy>
  <cp:revision>27</cp:revision>
  <dcterms:created xsi:type="dcterms:W3CDTF">2024-07-12T05:44:42Z</dcterms:created>
  <dcterms:modified xsi:type="dcterms:W3CDTF">2024-07-18T01:16:36Z</dcterms:modified>
</cp:coreProperties>
</file>