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5" d="100"/>
          <a:sy n="65" d="100"/>
        </p:scale>
        <p:origin x="-144" y="-3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BBF27-3391-4AA2-89B9-227628597B4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01EDD-A9BD-4C0A-8AC2-92D37FF1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2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" y="1680210"/>
            <a:ext cx="4869180" cy="486918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350437" y="780693"/>
            <a:ext cx="7415927" cy="4008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890"/>
              </a:lnSpc>
              <a:buNone/>
            </a:pPr>
            <a:r>
              <a:rPr lang="en-US" sz="6312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Struktur dan Tata Kelola BUMN/BUMD/BUMDes</a:t>
            </a:r>
            <a:endParaRPr lang="en-US" sz="6312" dirty="0"/>
          </a:p>
        </p:txBody>
      </p:sp>
      <p:sp>
        <p:nvSpPr>
          <p:cNvPr id="7" name="Text 2"/>
          <p:cNvSpPr/>
          <p:nvPr/>
        </p:nvSpPr>
        <p:spPr>
          <a:xfrm>
            <a:off x="6350437" y="5159097"/>
            <a:ext cx="7415927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BUMN, BUMD, dan BUMDes memainkan peran strategis dalam pembangunan ekonomi Indonesia. Memahami struktur organisasi dan tata kelola yang baik sangat penting untuk mengelola perusahaan-perusahaan ini secara efektif.</a:t>
            </a:r>
            <a:endParaRPr lang="en-US" sz="1944" dirty="0"/>
          </a:p>
        </p:txBody>
      </p:sp>
      <p:sp>
        <p:nvSpPr>
          <p:cNvPr id="8" name="Shape 3"/>
          <p:cNvSpPr/>
          <p:nvPr/>
        </p:nvSpPr>
        <p:spPr>
          <a:xfrm>
            <a:off x="6350437" y="7035403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057" y="7043023"/>
            <a:ext cx="379690" cy="37969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868716" y="7016948"/>
            <a:ext cx="2687122" cy="431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02"/>
              </a:lnSpc>
              <a:buNone/>
            </a:pPr>
            <a:r>
              <a:rPr lang="en-US" sz="2430" b="1" dirty="0" err="1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</a:rPr>
              <a:t>Titi</a:t>
            </a:r>
            <a:r>
              <a:rPr lang="en-US" sz="2430" b="1" dirty="0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</a:rPr>
              <a:t> </a:t>
            </a:r>
            <a:r>
              <a:rPr lang="en-US" sz="2430" b="1" dirty="0" err="1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</a:rPr>
              <a:t>Darmi</a:t>
            </a:r>
            <a:endParaRPr lang="en-US" sz="24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sp>
        <p:nvSpPr>
          <p:cNvPr id="4" name="Text 1"/>
          <p:cNvSpPr/>
          <p:nvPr/>
        </p:nvSpPr>
        <p:spPr>
          <a:xfrm>
            <a:off x="968693" y="2039541"/>
            <a:ext cx="9585365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Konsep Struktur Organisasi</a:t>
            </a:r>
            <a:endParaRPr lang="en-US" sz="4574" dirty="0"/>
          </a:p>
        </p:txBody>
      </p:sp>
      <p:sp>
        <p:nvSpPr>
          <p:cNvPr id="5" name="Text 2"/>
          <p:cNvSpPr/>
          <p:nvPr/>
        </p:nvSpPr>
        <p:spPr>
          <a:xfrm>
            <a:off x="968693" y="3382685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Hierarki Jelas</a:t>
            </a:r>
            <a:endParaRPr lang="en-US" sz="2287" dirty="0"/>
          </a:p>
        </p:txBody>
      </p:sp>
      <p:sp>
        <p:nvSpPr>
          <p:cNvPr id="6" name="Text 3"/>
          <p:cNvSpPr/>
          <p:nvPr/>
        </p:nvSpPr>
        <p:spPr>
          <a:xfrm>
            <a:off x="968693" y="3992642"/>
            <a:ext cx="3828931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Struktur organisasi BUMN/BUMD/BUMDes memiliki garis komando yang jelas, dengan pembagian tugas dan tanggung jawab yang terstruktur.</a:t>
            </a:r>
            <a:endParaRPr lang="en-US" sz="1944" dirty="0"/>
          </a:p>
        </p:txBody>
      </p:sp>
      <p:sp>
        <p:nvSpPr>
          <p:cNvPr id="7" name="Text 4"/>
          <p:cNvSpPr/>
          <p:nvPr/>
        </p:nvSpPr>
        <p:spPr>
          <a:xfrm>
            <a:off x="5407462" y="3382685"/>
            <a:ext cx="3260288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Spesialisasi Fungsi</a:t>
            </a:r>
            <a:endParaRPr lang="en-US" sz="2287" dirty="0"/>
          </a:p>
        </p:txBody>
      </p:sp>
      <p:sp>
        <p:nvSpPr>
          <p:cNvPr id="8" name="Text 5"/>
          <p:cNvSpPr/>
          <p:nvPr/>
        </p:nvSpPr>
        <p:spPr>
          <a:xfrm>
            <a:off x="5407462" y="3992642"/>
            <a:ext cx="382893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Setiap bagian dalam organisasi memiliki fokus dan keahlian yang spesifik, mendukung efisiensi dan efektivitas operasi.</a:t>
            </a:r>
            <a:endParaRPr lang="en-US" sz="1944" dirty="0"/>
          </a:p>
        </p:txBody>
      </p:sp>
      <p:sp>
        <p:nvSpPr>
          <p:cNvPr id="9" name="Text 6"/>
          <p:cNvSpPr/>
          <p:nvPr/>
        </p:nvSpPr>
        <p:spPr>
          <a:xfrm>
            <a:off x="9846231" y="3382685"/>
            <a:ext cx="3469958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Koordinasi Terpusat</a:t>
            </a:r>
            <a:endParaRPr lang="en-US" sz="2287" dirty="0"/>
          </a:p>
        </p:txBody>
      </p:sp>
      <p:sp>
        <p:nvSpPr>
          <p:cNvPr id="10" name="Text 7"/>
          <p:cNvSpPr/>
          <p:nvPr/>
        </p:nvSpPr>
        <p:spPr>
          <a:xfrm>
            <a:off x="9846231" y="3992642"/>
            <a:ext cx="382893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Struktur organisasi memfasilitasi koordinasi dan pengambilan keputusan yang terpusat, menjaga keselarasan strategis.</a:t>
            </a:r>
            <a:endParaRPr lang="en-US" sz="19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436" y="1847731"/>
            <a:ext cx="4987409" cy="453401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184821" y="1162169"/>
            <a:ext cx="7747159" cy="11739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22"/>
              </a:lnSpc>
              <a:buNone/>
            </a:pPr>
            <a:r>
              <a:rPr lang="en-US" sz="369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Struktur Organisasi BUMN/BUMD/BUMDes</a:t>
            </a:r>
            <a:endParaRPr lang="en-US" sz="3698" dirty="0"/>
          </a:p>
        </p:txBody>
      </p:sp>
      <p:sp>
        <p:nvSpPr>
          <p:cNvPr id="7" name="Shape 2"/>
          <p:cNvSpPr/>
          <p:nvPr/>
        </p:nvSpPr>
        <p:spPr>
          <a:xfrm>
            <a:off x="6471761" y="2635448"/>
            <a:ext cx="24884" cy="4431863"/>
          </a:xfrm>
          <a:prstGeom prst="roundRect">
            <a:avLst>
              <a:gd name="adj" fmla="val 144367"/>
            </a:avLst>
          </a:prstGeom>
          <a:solidFill>
            <a:srgbClr val="49606E"/>
          </a:solidFill>
          <a:ln/>
        </p:spPr>
      </p:sp>
      <p:sp>
        <p:nvSpPr>
          <p:cNvPr id="8" name="Shape 3"/>
          <p:cNvSpPr/>
          <p:nvPr/>
        </p:nvSpPr>
        <p:spPr>
          <a:xfrm>
            <a:off x="6708636" y="3071872"/>
            <a:ext cx="698421" cy="24884"/>
          </a:xfrm>
          <a:prstGeom prst="roundRect">
            <a:avLst>
              <a:gd name="adj" fmla="val 144367"/>
            </a:avLst>
          </a:prstGeom>
          <a:solidFill>
            <a:srgbClr val="49606E"/>
          </a:solidFill>
          <a:ln/>
        </p:spPr>
      </p:sp>
      <p:sp>
        <p:nvSpPr>
          <p:cNvPr id="9" name="Shape 4"/>
          <p:cNvSpPr/>
          <p:nvPr/>
        </p:nvSpPr>
        <p:spPr>
          <a:xfrm>
            <a:off x="6259651" y="2859881"/>
            <a:ext cx="448985" cy="448985"/>
          </a:xfrm>
          <a:prstGeom prst="roundRect">
            <a:avLst>
              <a:gd name="adj" fmla="val 8001"/>
            </a:avLst>
          </a:prstGeom>
          <a:solidFill>
            <a:srgbClr val="304755"/>
          </a:solidFill>
          <a:ln/>
        </p:spPr>
      </p:sp>
      <p:sp>
        <p:nvSpPr>
          <p:cNvPr id="10" name="Text 5"/>
          <p:cNvSpPr/>
          <p:nvPr/>
        </p:nvSpPr>
        <p:spPr>
          <a:xfrm>
            <a:off x="6417766" y="2943463"/>
            <a:ext cx="132755" cy="2817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19"/>
              </a:lnSpc>
              <a:buNone/>
            </a:pPr>
            <a:r>
              <a:rPr lang="en-US" sz="2219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219" dirty="0"/>
          </a:p>
        </p:txBody>
      </p:sp>
      <p:sp>
        <p:nvSpPr>
          <p:cNvPr id="11" name="Text 6"/>
          <p:cNvSpPr/>
          <p:nvPr/>
        </p:nvSpPr>
        <p:spPr>
          <a:xfrm>
            <a:off x="7581781" y="2834997"/>
            <a:ext cx="3638669" cy="2934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1"/>
              </a:lnSpc>
              <a:buNone/>
            </a:pPr>
            <a:r>
              <a:rPr lang="en-US" sz="1849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Pemilik/Pemegang Saham</a:t>
            </a:r>
            <a:endParaRPr lang="en-US" sz="1849" dirty="0"/>
          </a:p>
        </p:txBody>
      </p:sp>
      <p:sp>
        <p:nvSpPr>
          <p:cNvPr id="12" name="Text 7"/>
          <p:cNvSpPr/>
          <p:nvPr/>
        </p:nvSpPr>
        <p:spPr>
          <a:xfrm>
            <a:off x="7581781" y="3248144"/>
            <a:ext cx="6350198" cy="6384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14"/>
              </a:lnSpc>
              <a:buNone/>
            </a:pPr>
            <a:r>
              <a:rPr lang="en-US" sz="157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Pemerintah pusat atau daerah yang memiliki dan mengawasi BUMN/BUMD, atau masyarakat desa untuk BUMDes.</a:t>
            </a:r>
            <a:endParaRPr lang="en-US" sz="1571" dirty="0"/>
          </a:p>
        </p:txBody>
      </p:sp>
      <p:sp>
        <p:nvSpPr>
          <p:cNvPr id="13" name="Shape 8"/>
          <p:cNvSpPr/>
          <p:nvPr/>
        </p:nvSpPr>
        <p:spPr>
          <a:xfrm>
            <a:off x="6708636" y="4722078"/>
            <a:ext cx="698421" cy="24884"/>
          </a:xfrm>
          <a:prstGeom prst="roundRect">
            <a:avLst>
              <a:gd name="adj" fmla="val 144367"/>
            </a:avLst>
          </a:prstGeom>
          <a:solidFill>
            <a:srgbClr val="49606E"/>
          </a:solidFill>
          <a:ln/>
        </p:spPr>
      </p:sp>
      <p:sp>
        <p:nvSpPr>
          <p:cNvPr id="14" name="Shape 9"/>
          <p:cNvSpPr/>
          <p:nvPr/>
        </p:nvSpPr>
        <p:spPr>
          <a:xfrm>
            <a:off x="6259651" y="4510088"/>
            <a:ext cx="448985" cy="448985"/>
          </a:xfrm>
          <a:prstGeom prst="roundRect">
            <a:avLst>
              <a:gd name="adj" fmla="val 8001"/>
            </a:avLst>
          </a:prstGeom>
          <a:solidFill>
            <a:srgbClr val="304755"/>
          </a:solidFill>
          <a:ln/>
        </p:spPr>
      </p:sp>
      <p:sp>
        <p:nvSpPr>
          <p:cNvPr id="15" name="Text 10"/>
          <p:cNvSpPr/>
          <p:nvPr/>
        </p:nvSpPr>
        <p:spPr>
          <a:xfrm>
            <a:off x="6372999" y="4593669"/>
            <a:ext cx="222290" cy="2817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19"/>
              </a:lnSpc>
              <a:buNone/>
            </a:pPr>
            <a:r>
              <a:rPr lang="en-US" sz="2219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219" dirty="0"/>
          </a:p>
        </p:txBody>
      </p:sp>
      <p:sp>
        <p:nvSpPr>
          <p:cNvPr id="16" name="Text 11"/>
          <p:cNvSpPr/>
          <p:nvPr/>
        </p:nvSpPr>
        <p:spPr>
          <a:xfrm>
            <a:off x="7581781" y="4485203"/>
            <a:ext cx="4020622" cy="2934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1"/>
              </a:lnSpc>
              <a:buNone/>
            </a:pPr>
            <a:r>
              <a:rPr lang="en-US" sz="1849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Dewan Komisaris/Pengawas</a:t>
            </a:r>
            <a:endParaRPr lang="en-US" sz="1849" dirty="0"/>
          </a:p>
        </p:txBody>
      </p:sp>
      <p:sp>
        <p:nvSpPr>
          <p:cNvPr id="17" name="Text 12"/>
          <p:cNvSpPr/>
          <p:nvPr/>
        </p:nvSpPr>
        <p:spPr>
          <a:xfrm>
            <a:off x="7581781" y="4898350"/>
            <a:ext cx="6350198" cy="3192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4"/>
              </a:lnSpc>
              <a:buNone/>
            </a:pPr>
            <a:r>
              <a:rPr lang="en-US" sz="157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Mengawasi dan memberikan arahan strategis kepada manajemen.</a:t>
            </a:r>
            <a:endParaRPr lang="en-US" sz="1571" dirty="0"/>
          </a:p>
        </p:txBody>
      </p:sp>
      <p:sp>
        <p:nvSpPr>
          <p:cNvPr id="18" name="Shape 13"/>
          <p:cNvSpPr/>
          <p:nvPr/>
        </p:nvSpPr>
        <p:spPr>
          <a:xfrm>
            <a:off x="6708636" y="6053078"/>
            <a:ext cx="698421" cy="24884"/>
          </a:xfrm>
          <a:prstGeom prst="roundRect">
            <a:avLst>
              <a:gd name="adj" fmla="val 144367"/>
            </a:avLst>
          </a:prstGeom>
          <a:solidFill>
            <a:srgbClr val="49606E"/>
          </a:solidFill>
          <a:ln/>
        </p:spPr>
      </p:sp>
      <p:sp>
        <p:nvSpPr>
          <p:cNvPr id="19" name="Shape 14"/>
          <p:cNvSpPr/>
          <p:nvPr/>
        </p:nvSpPr>
        <p:spPr>
          <a:xfrm>
            <a:off x="6259651" y="5841087"/>
            <a:ext cx="448985" cy="448985"/>
          </a:xfrm>
          <a:prstGeom prst="roundRect">
            <a:avLst>
              <a:gd name="adj" fmla="val 8001"/>
            </a:avLst>
          </a:prstGeom>
          <a:solidFill>
            <a:srgbClr val="304755"/>
          </a:solidFill>
          <a:ln/>
        </p:spPr>
      </p:sp>
      <p:sp>
        <p:nvSpPr>
          <p:cNvPr id="20" name="Text 15"/>
          <p:cNvSpPr/>
          <p:nvPr/>
        </p:nvSpPr>
        <p:spPr>
          <a:xfrm>
            <a:off x="6370856" y="5924669"/>
            <a:ext cx="226576" cy="2817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19"/>
              </a:lnSpc>
              <a:buNone/>
            </a:pPr>
            <a:r>
              <a:rPr lang="en-US" sz="2219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219" dirty="0"/>
          </a:p>
        </p:txBody>
      </p:sp>
      <p:sp>
        <p:nvSpPr>
          <p:cNvPr id="21" name="Text 16"/>
          <p:cNvSpPr/>
          <p:nvPr/>
        </p:nvSpPr>
        <p:spPr>
          <a:xfrm>
            <a:off x="7581781" y="5816203"/>
            <a:ext cx="2394585" cy="2934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1"/>
              </a:lnSpc>
              <a:buNone/>
            </a:pPr>
            <a:r>
              <a:rPr lang="en-US" sz="1849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Direksi/Pengelola</a:t>
            </a:r>
            <a:endParaRPr lang="en-US" sz="1849" dirty="0"/>
          </a:p>
        </p:txBody>
      </p:sp>
      <p:sp>
        <p:nvSpPr>
          <p:cNvPr id="22" name="Text 17"/>
          <p:cNvSpPr/>
          <p:nvPr/>
        </p:nvSpPr>
        <p:spPr>
          <a:xfrm>
            <a:off x="7581781" y="6229350"/>
            <a:ext cx="6350198" cy="6384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14"/>
              </a:lnSpc>
              <a:buNone/>
            </a:pPr>
            <a:r>
              <a:rPr lang="en-US" sz="157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Bertanggung jawab atas operasional dan pengelolaan sehari-hari perusahaan.</a:t>
            </a:r>
            <a:endParaRPr lang="en-US" sz="157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61" y="1733074"/>
            <a:ext cx="5049560" cy="4763453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097905" y="1275517"/>
            <a:ext cx="7920990" cy="15416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047"/>
              </a:lnSpc>
              <a:buNone/>
            </a:pPr>
            <a:r>
              <a:rPr lang="en-US" sz="323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Tata Kelola Perusahaan yang Baik (Good Corporate Governance)</a:t>
            </a:r>
            <a:endParaRPr lang="en-US" sz="3237" dirty="0"/>
          </a:p>
        </p:txBody>
      </p:sp>
      <p:sp>
        <p:nvSpPr>
          <p:cNvPr id="7" name="Shape 2"/>
          <p:cNvSpPr/>
          <p:nvPr/>
        </p:nvSpPr>
        <p:spPr>
          <a:xfrm>
            <a:off x="6097905" y="3275648"/>
            <a:ext cx="393025" cy="393025"/>
          </a:xfrm>
          <a:prstGeom prst="roundRect">
            <a:avLst>
              <a:gd name="adj" fmla="val 8002"/>
            </a:avLst>
          </a:prstGeom>
          <a:solidFill>
            <a:srgbClr val="304755"/>
          </a:solidFill>
          <a:ln/>
        </p:spPr>
      </p:sp>
      <p:sp>
        <p:nvSpPr>
          <p:cNvPr id="8" name="Text 3"/>
          <p:cNvSpPr/>
          <p:nvPr/>
        </p:nvSpPr>
        <p:spPr>
          <a:xfrm>
            <a:off x="6236256" y="3348752"/>
            <a:ext cx="116205" cy="2466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42"/>
              </a:lnSpc>
              <a:buNone/>
            </a:pPr>
            <a:r>
              <a:rPr lang="en-US" sz="1942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1942" dirty="0"/>
          </a:p>
        </p:txBody>
      </p:sp>
      <p:sp>
        <p:nvSpPr>
          <p:cNvPr id="9" name="Text 4"/>
          <p:cNvSpPr/>
          <p:nvPr/>
        </p:nvSpPr>
        <p:spPr>
          <a:xfrm>
            <a:off x="6665595" y="3275648"/>
            <a:ext cx="2055614" cy="2569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23"/>
              </a:lnSpc>
              <a:buNone/>
            </a:pPr>
            <a:r>
              <a:rPr lang="en-US" sz="1619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Transparansi</a:t>
            </a:r>
            <a:endParaRPr lang="en-US" sz="1619" dirty="0"/>
          </a:p>
        </p:txBody>
      </p:sp>
      <p:sp>
        <p:nvSpPr>
          <p:cNvPr id="10" name="Text 5"/>
          <p:cNvSpPr/>
          <p:nvPr/>
        </p:nvSpPr>
        <p:spPr>
          <a:xfrm>
            <a:off x="6665595" y="3637359"/>
            <a:ext cx="7353300" cy="2795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01"/>
              </a:lnSpc>
              <a:buNone/>
            </a:pPr>
            <a:r>
              <a:rPr lang="en-US" sz="1376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Keterbukaan informasi dan pengambilan keputusan yang akuntabel.</a:t>
            </a:r>
            <a:endParaRPr lang="en-US" sz="1376" dirty="0"/>
          </a:p>
        </p:txBody>
      </p:sp>
      <p:sp>
        <p:nvSpPr>
          <p:cNvPr id="11" name="Shape 6"/>
          <p:cNvSpPr/>
          <p:nvPr/>
        </p:nvSpPr>
        <p:spPr>
          <a:xfrm>
            <a:off x="6097905" y="4288036"/>
            <a:ext cx="393025" cy="393025"/>
          </a:xfrm>
          <a:prstGeom prst="roundRect">
            <a:avLst>
              <a:gd name="adj" fmla="val 8002"/>
            </a:avLst>
          </a:prstGeom>
          <a:solidFill>
            <a:srgbClr val="304755"/>
          </a:solidFill>
          <a:ln/>
        </p:spPr>
      </p:sp>
      <p:sp>
        <p:nvSpPr>
          <p:cNvPr id="12" name="Text 7"/>
          <p:cNvSpPr/>
          <p:nvPr/>
        </p:nvSpPr>
        <p:spPr>
          <a:xfrm>
            <a:off x="6197084" y="4361140"/>
            <a:ext cx="194667" cy="2466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42"/>
              </a:lnSpc>
              <a:buNone/>
            </a:pPr>
            <a:r>
              <a:rPr lang="en-US" sz="1942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1942" dirty="0"/>
          </a:p>
        </p:txBody>
      </p:sp>
      <p:sp>
        <p:nvSpPr>
          <p:cNvPr id="13" name="Text 8"/>
          <p:cNvSpPr/>
          <p:nvPr/>
        </p:nvSpPr>
        <p:spPr>
          <a:xfrm>
            <a:off x="6665595" y="4288036"/>
            <a:ext cx="2055614" cy="2569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23"/>
              </a:lnSpc>
              <a:buNone/>
            </a:pPr>
            <a:r>
              <a:rPr lang="en-US" sz="1619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Akuntabilitas</a:t>
            </a:r>
            <a:endParaRPr lang="en-US" sz="1619" dirty="0"/>
          </a:p>
        </p:txBody>
      </p:sp>
      <p:sp>
        <p:nvSpPr>
          <p:cNvPr id="14" name="Text 9"/>
          <p:cNvSpPr/>
          <p:nvPr/>
        </p:nvSpPr>
        <p:spPr>
          <a:xfrm>
            <a:off x="6665595" y="4649748"/>
            <a:ext cx="7353300" cy="2795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01"/>
              </a:lnSpc>
              <a:buNone/>
            </a:pPr>
            <a:r>
              <a:rPr lang="en-US" sz="1376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Pertanggungjawaban yang jelas dari setiap level manajemen.</a:t>
            </a:r>
            <a:endParaRPr lang="en-US" sz="1376" dirty="0"/>
          </a:p>
        </p:txBody>
      </p:sp>
      <p:sp>
        <p:nvSpPr>
          <p:cNvPr id="15" name="Shape 10"/>
          <p:cNvSpPr/>
          <p:nvPr/>
        </p:nvSpPr>
        <p:spPr>
          <a:xfrm>
            <a:off x="6097905" y="5300424"/>
            <a:ext cx="393025" cy="393025"/>
          </a:xfrm>
          <a:prstGeom prst="roundRect">
            <a:avLst>
              <a:gd name="adj" fmla="val 8002"/>
            </a:avLst>
          </a:prstGeom>
          <a:solidFill>
            <a:srgbClr val="304755"/>
          </a:solidFill>
          <a:ln/>
        </p:spPr>
      </p:sp>
      <p:sp>
        <p:nvSpPr>
          <p:cNvPr id="16" name="Text 11"/>
          <p:cNvSpPr/>
          <p:nvPr/>
        </p:nvSpPr>
        <p:spPr>
          <a:xfrm>
            <a:off x="6195179" y="5373529"/>
            <a:ext cx="198358" cy="2466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42"/>
              </a:lnSpc>
              <a:buNone/>
            </a:pPr>
            <a:r>
              <a:rPr lang="en-US" sz="1942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1942" dirty="0"/>
          </a:p>
        </p:txBody>
      </p:sp>
      <p:sp>
        <p:nvSpPr>
          <p:cNvPr id="17" name="Text 12"/>
          <p:cNvSpPr/>
          <p:nvPr/>
        </p:nvSpPr>
        <p:spPr>
          <a:xfrm>
            <a:off x="6665595" y="5300424"/>
            <a:ext cx="2135029" cy="2569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23"/>
              </a:lnSpc>
              <a:buNone/>
            </a:pPr>
            <a:r>
              <a:rPr lang="en-US" sz="1619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Tanggung Jawab</a:t>
            </a:r>
            <a:endParaRPr lang="en-US" sz="1619" dirty="0"/>
          </a:p>
        </p:txBody>
      </p:sp>
      <p:sp>
        <p:nvSpPr>
          <p:cNvPr id="18" name="Text 13"/>
          <p:cNvSpPr/>
          <p:nvPr/>
        </p:nvSpPr>
        <p:spPr>
          <a:xfrm>
            <a:off x="6665595" y="5662136"/>
            <a:ext cx="7353300" cy="2795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01"/>
              </a:lnSpc>
              <a:buNone/>
            </a:pPr>
            <a:r>
              <a:rPr lang="en-US" sz="1376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Kepatuhan terhadap peraturan dan kepedulian sosial-lingkungan.</a:t>
            </a:r>
            <a:endParaRPr lang="en-US" sz="1376" dirty="0"/>
          </a:p>
        </p:txBody>
      </p:sp>
      <p:sp>
        <p:nvSpPr>
          <p:cNvPr id="19" name="Shape 14"/>
          <p:cNvSpPr/>
          <p:nvPr/>
        </p:nvSpPr>
        <p:spPr>
          <a:xfrm>
            <a:off x="6097905" y="6312813"/>
            <a:ext cx="393025" cy="393025"/>
          </a:xfrm>
          <a:prstGeom prst="roundRect">
            <a:avLst>
              <a:gd name="adj" fmla="val 8002"/>
            </a:avLst>
          </a:prstGeom>
          <a:solidFill>
            <a:srgbClr val="304755"/>
          </a:solidFill>
          <a:ln/>
        </p:spPr>
      </p:sp>
      <p:sp>
        <p:nvSpPr>
          <p:cNvPr id="20" name="Text 15"/>
          <p:cNvSpPr/>
          <p:nvPr/>
        </p:nvSpPr>
        <p:spPr>
          <a:xfrm>
            <a:off x="6195298" y="6385917"/>
            <a:ext cx="198120" cy="2466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42"/>
              </a:lnSpc>
              <a:buNone/>
            </a:pPr>
            <a:r>
              <a:rPr lang="en-US" sz="1942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4</a:t>
            </a:r>
            <a:endParaRPr lang="en-US" sz="1942" dirty="0"/>
          </a:p>
        </p:txBody>
      </p:sp>
      <p:sp>
        <p:nvSpPr>
          <p:cNvPr id="21" name="Text 16"/>
          <p:cNvSpPr/>
          <p:nvPr/>
        </p:nvSpPr>
        <p:spPr>
          <a:xfrm>
            <a:off x="6665595" y="6312813"/>
            <a:ext cx="2055614" cy="2569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23"/>
              </a:lnSpc>
              <a:buNone/>
            </a:pPr>
            <a:r>
              <a:rPr lang="en-US" sz="1619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Keadilan</a:t>
            </a:r>
            <a:endParaRPr lang="en-US" sz="1619" dirty="0"/>
          </a:p>
        </p:txBody>
      </p:sp>
      <p:sp>
        <p:nvSpPr>
          <p:cNvPr id="22" name="Text 17"/>
          <p:cNvSpPr/>
          <p:nvPr/>
        </p:nvSpPr>
        <p:spPr>
          <a:xfrm>
            <a:off x="6665595" y="6674525"/>
            <a:ext cx="7353300" cy="2795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01"/>
              </a:lnSpc>
              <a:buNone/>
            </a:pPr>
            <a:r>
              <a:rPr lang="en-US" sz="1376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Perlakuan yang adil terhadap pemangku kepentingan.</a:t>
            </a:r>
            <a:endParaRPr lang="en-US" sz="13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979" y="2328863"/>
            <a:ext cx="5054322" cy="3571756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04837" y="727472"/>
            <a:ext cx="7934325" cy="15244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002"/>
              </a:lnSpc>
              <a:buNone/>
            </a:pPr>
            <a:r>
              <a:rPr lang="en-US" sz="3202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Perencanaan dan Penganggaran BUMN/BUMD/BUMDes</a:t>
            </a:r>
            <a:endParaRPr lang="en-US" sz="3202" dirty="0"/>
          </a:p>
        </p:txBody>
      </p:sp>
      <p:sp>
        <p:nvSpPr>
          <p:cNvPr id="7" name="Shape 2"/>
          <p:cNvSpPr/>
          <p:nvPr/>
        </p:nvSpPr>
        <p:spPr>
          <a:xfrm>
            <a:off x="604837" y="2511147"/>
            <a:ext cx="7934325" cy="1256467"/>
          </a:xfrm>
          <a:prstGeom prst="roundRect">
            <a:avLst>
              <a:gd name="adj" fmla="val 2476"/>
            </a:avLst>
          </a:prstGeom>
          <a:solidFill>
            <a:srgbClr val="304755"/>
          </a:solidFill>
          <a:ln/>
        </p:spPr>
      </p:sp>
      <p:sp>
        <p:nvSpPr>
          <p:cNvPr id="8" name="Text 3"/>
          <p:cNvSpPr/>
          <p:nvPr/>
        </p:nvSpPr>
        <p:spPr>
          <a:xfrm>
            <a:off x="777597" y="2683907"/>
            <a:ext cx="2816900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01"/>
              </a:lnSpc>
              <a:buNone/>
            </a:pPr>
            <a:r>
              <a:rPr lang="en-US" sz="160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Perencanaan Strategis</a:t>
            </a:r>
            <a:endParaRPr lang="en-US" sz="1601" dirty="0"/>
          </a:p>
        </p:txBody>
      </p:sp>
      <p:sp>
        <p:nvSpPr>
          <p:cNvPr id="9" name="Text 4"/>
          <p:cNvSpPr/>
          <p:nvPr/>
        </p:nvSpPr>
        <p:spPr>
          <a:xfrm>
            <a:off x="777597" y="3041690"/>
            <a:ext cx="758880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Merumuskan visi, misi, dan tujuan jangka panjang yang selaras dengan kepentingan pemangku kepentingan.</a:t>
            </a:r>
            <a:endParaRPr lang="en-US" sz="1361" dirty="0"/>
          </a:p>
        </p:txBody>
      </p:sp>
      <p:sp>
        <p:nvSpPr>
          <p:cNvPr id="10" name="Shape 5"/>
          <p:cNvSpPr/>
          <p:nvPr/>
        </p:nvSpPr>
        <p:spPr>
          <a:xfrm>
            <a:off x="604837" y="3940373"/>
            <a:ext cx="7934325" cy="1256467"/>
          </a:xfrm>
          <a:prstGeom prst="roundRect">
            <a:avLst>
              <a:gd name="adj" fmla="val 2476"/>
            </a:avLst>
          </a:prstGeom>
          <a:solidFill>
            <a:srgbClr val="304755"/>
          </a:solidFill>
          <a:ln/>
        </p:spPr>
      </p:sp>
      <p:sp>
        <p:nvSpPr>
          <p:cNvPr id="11" name="Text 6"/>
          <p:cNvSpPr/>
          <p:nvPr/>
        </p:nvSpPr>
        <p:spPr>
          <a:xfrm>
            <a:off x="777597" y="4113133"/>
            <a:ext cx="356223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01"/>
              </a:lnSpc>
              <a:buNone/>
            </a:pPr>
            <a:r>
              <a:rPr lang="en-US" sz="160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Penganggaran Komprehensif</a:t>
            </a:r>
            <a:endParaRPr lang="en-US" sz="1601" dirty="0"/>
          </a:p>
        </p:txBody>
      </p:sp>
      <p:sp>
        <p:nvSpPr>
          <p:cNvPr id="12" name="Text 7"/>
          <p:cNvSpPr/>
          <p:nvPr/>
        </p:nvSpPr>
        <p:spPr>
          <a:xfrm>
            <a:off x="777597" y="4470916"/>
            <a:ext cx="758880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Menyusun anggaran yang mencakup seluruh aspek operasional dan investasi, serta mengidentifikasi sumber pendanaan.</a:t>
            </a:r>
            <a:endParaRPr lang="en-US" sz="1361" dirty="0"/>
          </a:p>
        </p:txBody>
      </p:sp>
      <p:sp>
        <p:nvSpPr>
          <p:cNvPr id="13" name="Shape 8"/>
          <p:cNvSpPr/>
          <p:nvPr/>
        </p:nvSpPr>
        <p:spPr>
          <a:xfrm>
            <a:off x="604837" y="5369600"/>
            <a:ext cx="7934325" cy="979884"/>
          </a:xfrm>
          <a:prstGeom prst="roundRect">
            <a:avLst>
              <a:gd name="adj" fmla="val 3175"/>
            </a:avLst>
          </a:prstGeom>
          <a:solidFill>
            <a:srgbClr val="304755"/>
          </a:solidFill>
          <a:ln/>
        </p:spPr>
      </p:sp>
      <p:sp>
        <p:nvSpPr>
          <p:cNvPr id="14" name="Text 9"/>
          <p:cNvSpPr/>
          <p:nvPr/>
        </p:nvSpPr>
        <p:spPr>
          <a:xfrm>
            <a:off x="777597" y="5542359"/>
            <a:ext cx="2914888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01"/>
              </a:lnSpc>
              <a:buNone/>
            </a:pPr>
            <a:r>
              <a:rPr lang="en-US" sz="160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Monitoring dan Evaluasi</a:t>
            </a:r>
            <a:endParaRPr lang="en-US" sz="1601" dirty="0"/>
          </a:p>
        </p:txBody>
      </p:sp>
      <p:sp>
        <p:nvSpPr>
          <p:cNvPr id="15" name="Text 10"/>
          <p:cNvSpPr/>
          <p:nvPr/>
        </p:nvSpPr>
        <p:spPr>
          <a:xfrm>
            <a:off x="777597" y="5900142"/>
            <a:ext cx="7588806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Memantau pelaksanaan anggaran dan melakukan penyesuaian secara berkala untuk mencapai target.</a:t>
            </a:r>
            <a:endParaRPr lang="en-US" sz="1361" dirty="0"/>
          </a:p>
        </p:txBody>
      </p:sp>
      <p:sp>
        <p:nvSpPr>
          <p:cNvPr id="16" name="Shape 11"/>
          <p:cNvSpPr/>
          <p:nvPr/>
        </p:nvSpPr>
        <p:spPr>
          <a:xfrm>
            <a:off x="604837" y="6522244"/>
            <a:ext cx="7934325" cy="979884"/>
          </a:xfrm>
          <a:prstGeom prst="roundRect">
            <a:avLst>
              <a:gd name="adj" fmla="val 3175"/>
            </a:avLst>
          </a:prstGeom>
          <a:solidFill>
            <a:srgbClr val="304755"/>
          </a:solidFill>
          <a:ln/>
        </p:spPr>
      </p:sp>
      <p:sp>
        <p:nvSpPr>
          <p:cNvPr id="17" name="Text 12"/>
          <p:cNvSpPr/>
          <p:nvPr/>
        </p:nvSpPr>
        <p:spPr>
          <a:xfrm>
            <a:off x="777597" y="6695003"/>
            <a:ext cx="3355538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01"/>
              </a:lnSpc>
              <a:buNone/>
            </a:pPr>
            <a:r>
              <a:rPr lang="en-US" sz="160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Pelaporan yang Transparan</a:t>
            </a:r>
            <a:endParaRPr lang="en-US" sz="1601" dirty="0"/>
          </a:p>
        </p:txBody>
      </p:sp>
      <p:sp>
        <p:nvSpPr>
          <p:cNvPr id="18" name="Text 13"/>
          <p:cNvSpPr/>
          <p:nvPr/>
        </p:nvSpPr>
        <p:spPr>
          <a:xfrm>
            <a:off x="777597" y="7052786"/>
            <a:ext cx="7588806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Menyampaikan informasi keuangan dan kinerja secara terbuka kepada pemangku kepentingan.</a:t>
            </a:r>
            <a:endParaRPr lang="en-US" sz="136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737402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737402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979" y="2683907"/>
            <a:ext cx="5054322" cy="336958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04837" y="475178"/>
            <a:ext cx="7934325" cy="1016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002"/>
              </a:lnSpc>
              <a:buNone/>
            </a:pPr>
            <a:r>
              <a:rPr lang="en-US" sz="3202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Pengelolaan Sumber Daya Manusia</a:t>
            </a:r>
            <a:endParaRPr lang="en-US" sz="3202" dirty="0"/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37" y="1750695"/>
            <a:ext cx="431959" cy="431959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604837" y="2355413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Rekrutmen</a:t>
            </a:r>
            <a:endParaRPr lang="en-US" sz="1601" dirty="0"/>
          </a:p>
        </p:txBody>
      </p:sp>
      <p:sp>
        <p:nvSpPr>
          <p:cNvPr id="9" name="Text 3"/>
          <p:cNvSpPr/>
          <p:nvPr/>
        </p:nvSpPr>
        <p:spPr>
          <a:xfrm>
            <a:off x="604837" y="2713196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Menarik talenta terbaik melalui proses seleksi yang kompetitif dan adil.</a:t>
            </a:r>
            <a:endParaRPr lang="en-US" sz="1361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37" y="3508177"/>
            <a:ext cx="431959" cy="431959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04837" y="4112895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Pelatihan</a:t>
            </a:r>
            <a:endParaRPr lang="en-US" sz="1601" dirty="0"/>
          </a:p>
        </p:txBody>
      </p:sp>
      <p:sp>
        <p:nvSpPr>
          <p:cNvPr id="12" name="Text 5"/>
          <p:cNvSpPr/>
          <p:nvPr/>
        </p:nvSpPr>
        <p:spPr>
          <a:xfrm>
            <a:off x="604837" y="4470678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Mengembangkan kompetensi karyawan melalui program pelatihan dan pengembangan yang terstruktur.</a:t>
            </a:r>
            <a:endParaRPr lang="en-US" sz="1361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37" y="5265658"/>
            <a:ext cx="431959" cy="431959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604837" y="5870377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Remunerasi</a:t>
            </a:r>
            <a:endParaRPr lang="en-US" sz="1601" dirty="0"/>
          </a:p>
        </p:txBody>
      </p:sp>
      <p:sp>
        <p:nvSpPr>
          <p:cNvPr id="15" name="Text 7"/>
          <p:cNvSpPr/>
          <p:nvPr/>
        </p:nvSpPr>
        <p:spPr>
          <a:xfrm>
            <a:off x="604837" y="6228159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Memberikan kompensasi yang kompetitif dan sesuai dengan kinerja karyawan.</a:t>
            </a:r>
            <a:endParaRPr lang="en-US" sz="1361" dirty="0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837" y="7023140"/>
            <a:ext cx="431959" cy="431959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604837" y="7627858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Motivasi</a:t>
            </a:r>
            <a:endParaRPr lang="en-US" sz="1601" dirty="0"/>
          </a:p>
        </p:txBody>
      </p:sp>
      <p:sp>
        <p:nvSpPr>
          <p:cNvPr id="18" name="Text 9"/>
          <p:cNvSpPr/>
          <p:nvPr/>
        </p:nvSpPr>
        <p:spPr>
          <a:xfrm>
            <a:off x="604837" y="7985641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Menciptakan lingkungan kerja yang mendukung dan memotivasi karyawan.</a:t>
            </a:r>
            <a:endParaRPr lang="en-US" sz="13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45971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56711" y="3000851"/>
            <a:ext cx="10116860" cy="11575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57"/>
              </a:lnSpc>
              <a:buNone/>
            </a:pPr>
            <a:r>
              <a:rPr lang="en-US" sz="3646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Pengawasan dan Pengendalian Internal</a:t>
            </a:r>
            <a:endParaRPr lang="en-US" sz="3646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6711" y="4453533"/>
            <a:ext cx="3372207" cy="787122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453402" y="5535811"/>
            <a:ext cx="2315051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79"/>
              </a:lnSpc>
              <a:buNone/>
            </a:pPr>
            <a:r>
              <a:rPr lang="en-US" sz="1823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Audit Internal</a:t>
            </a:r>
            <a:endParaRPr lang="en-US" sz="1823" dirty="0"/>
          </a:p>
        </p:txBody>
      </p:sp>
      <p:sp>
        <p:nvSpPr>
          <p:cNvPr id="8" name="Text 3"/>
          <p:cNvSpPr/>
          <p:nvPr/>
        </p:nvSpPr>
        <p:spPr>
          <a:xfrm>
            <a:off x="2453402" y="5943124"/>
            <a:ext cx="2978825" cy="1259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79"/>
              </a:lnSpc>
              <a:buNone/>
            </a:pPr>
            <a:r>
              <a:rPr lang="en-US" sz="1549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Memeriksa kepatuhan terhadap prosedur dan peraturan, serta mengevaluasi efektivitas pengendalian internal.</a:t>
            </a:r>
            <a:endParaRPr lang="en-US" sz="1549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8918" y="4453533"/>
            <a:ext cx="3372326" cy="78712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25609" y="5535811"/>
            <a:ext cx="2497931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79"/>
              </a:lnSpc>
              <a:buNone/>
            </a:pPr>
            <a:r>
              <a:rPr lang="en-US" sz="1823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Manajemen Risiko</a:t>
            </a:r>
            <a:endParaRPr lang="en-US" sz="1823" dirty="0"/>
          </a:p>
        </p:txBody>
      </p:sp>
      <p:sp>
        <p:nvSpPr>
          <p:cNvPr id="11" name="Text 5"/>
          <p:cNvSpPr/>
          <p:nvPr/>
        </p:nvSpPr>
        <p:spPr>
          <a:xfrm>
            <a:off x="5825609" y="5943124"/>
            <a:ext cx="2978944" cy="1259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79"/>
              </a:lnSpc>
              <a:buNone/>
            </a:pPr>
            <a:r>
              <a:rPr lang="en-US" sz="1549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Mengidentifikasi, menganalisis, dan mengelola risiko-risiko yang dapat memengaruhi pencapaian tujuan perusahaan.</a:t>
            </a:r>
            <a:endParaRPr lang="en-US" sz="1549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244" y="4453533"/>
            <a:ext cx="3372326" cy="787122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9197935" y="5535811"/>
            <a:ext cx="2978944" cy="5786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9"/>
              </a:lnSpc>
              <a:buNone/>
            </a:pPr>
            <a:r>
              <a:rPr lang="en-US" sz="1823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Perbaikan Berkelanjutan</a:t>
            </a:r>
            <a:endParaRPr lang="en-US" sz="1823" dirty="0"/>
          </a:p>
        </p:txBody>
      </p:sp>
      <p:sp>
        <p:nvSpPr>
          <p:cNvPr id="14" name="Text 7"/>
          <p:cNvSpPr/>
          <p:nvPr/>
        </p:nvSpPr>
        <p:spPr>
          <a:xfrm>
            <a:off x="9197935" y="6232446"/>
            <a:ext cx="2978944" cy="1259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79"/>
              </a:lnSpc>
              <a:buNone/>
            </a:pPr>
            <a:r>
              <a:rPr lang="en-US" sz="1549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Melakukan evaluasi dan perbaikan secara terus-menerus untuk meningkatkan kualitas pengendalian internal.</a:t>
            </a:r>
            <a:endParaRPr lang="en-US" sz="15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63654" y="1404938"/>
            <a:ext cx="7816691" cy="1115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92"/>
              </a:lnSpc>
              <a:buNone/>
            </a:pPr>
            <a:r>
              <a:rPr lang="en-US" sz="3514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Pelaporan dan Pertanggungjawaban</a:t>
            </a:r>
            <a:endParaRPr lang="en-US" sz="3514" dirty="0"/>
          </a:p>
        </p:txBody>
      </p:sp>
      <p:sp>
        <p:nvSpPr>
          <p:cNvPr id="8" name="Shape 3"/>
          <p:cNvSpPr/>
          <p:nvPr/>
        </p:nvSpPr>
        <p:spPr>
          <a:xfrm>
            <a:off x="663654" y="2804993"/>
            <a:ext cx="7816691" cy="4019550"/>
          </a:xfrm>
          <a:prstGeom prst="roundRect">
            <a:avLst>
              <a:gd name="adj" fmla="val 849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9" name="Shape 4"/>
          <p:cNvSpPr/>
          <p:nvPr/>
        </p:nvSpPr>
        <p:spPr>
          <a:xfrm>
            <a:off x="671274" y="2812613"/>
            <a:ext cx="7801451" cy="84939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0" name="Text 5"/>
          <p:cNvSpPr/>
          <p:nvPr/>
        </p:nvSpPr>
        <p:spPr>
          <a:xfrm>
            <a:off x="860822" y="2933938"/>
            <a:ext cx="3517821" cy="3033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89"/>
              </a:lnSpc>
              <a:buNone/>
            </a:pPr>
            <a:r>
              <a:rPr lang="en-US" sz="1493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Laporan Keuangan</a:t>
            </a:r>
            <a:endParaRPr lang="en-US" sz="1493" dirty="0"/>
          </a:p>
        </p:txBody>
      </p:sp>
      <p:sp>
        <p:nvSpPr>
          <p:cNvPr id="11" name="Text 6"/>
          <p:cNvSpPr/>
          <p:nvPr/>
        </p:nvSpPr>
        <p:spPr>
          <a:xfrm>
            <a:off x="4765358" y="2933938"/>
            <a:ext cx="3517821" cy="6067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9"/>
              </a:lnSpc>
              <a:buNone/>
            </a:pPr>
            <a:r>
              <a:rPr lang="en-US" sz="1493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Menyajikan informasi tentang posisi keuangan, kinerja, dan arus kas perusahaan.</a:t>
            </a:r>
            <a:endParaRPr lang="en-US" sz="1493" dirty="0"/>
          </a:p>
        </p:txBody>
      </p:sp>
      <p:sp>
        <p:nvSpPr>
          <p:cNvPr id="12" name="Shape 7"/>
          <p:cNvSpPr/>
          <p:nvPr/>
        </p:nvSpPr>
        <p:spPr>
          <a:xfrm>
            <a:off x="671274" y="3662005"/>
            <a:ext cx="7801451" cy="115276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3" name="Text 8"/>
          <p:cNvSpPr/>
          <p:nvPr/>
        </p:nvSpPr>
        <p:spPr>
          <a:xfrm>
            <a:off x="860822" y="3783330"/>
            <a:ext cx="3517821" cy="3033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89"/>
              </a:lnSpc>
              <a:buNone/>
            </a:pPr>
            <a:r>
              <a:rPr lang="en-US" sz="1493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Laporan Tahunan</a:t>
            </a:r>
            <a:endParaRPr lang="en-US" sz="1493" dirty="0"/>
          </a:p>
        </p:txBody>
      </p:sp>
      <p:sp>
        <p:nvSpPr>
          <p:cNvPr id="14" name="Text 9"/>
          <p:cNvSpPr/>
          <p:nvPr/>
        </p:nvSpPr>
        <p:spPr>
          <a:xfrm>
            <a:off x="4765358" y="3783330"/>
            <a:ext cx="3517821" cy="9101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9"/>
              </a:lnSpc>
              <a:buNone/>
            </a:pPr>
            <a:r>
              <a:rPr lang="en-US" sz="1493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Memberikan gambaran menyeluruh tentang kegiatan, pencapaian, dan prospek perusahaan.</a:t>
            </a:r>
            <a:endParaRPr lang="en-US" sz="1493" dirty="0"/>
          </a:p>
        </p:txBody>
      </p:sp>
      <p:sp>
        <p:nvSpPr>
          <p:cNvPr id="15" name="Shape 10"/>
          <p:cNvSpPr/>
          <p:nvPr/>
        </p:nvSpPr>
        <p:spPr>
          <a:xfrm>
            <a:off x="671274" y="4814768"/>
            <a:ext cx="7801451" cy="84939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1"/>
          <p:cNvSpPr/>
          <p:nvPr/>
        </p:nvSpPr>
        <p:spPr>
          <a:xfrm>
            <a:off x="860822" y="4936093"/>
            <a:ext cx="3517821" cy="3033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89"/>
              </a:lnSpc>
              <a:buNone/>
            </a:pPr>
            <a:r>
              <a:rPr lang="en-US" sz="1493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Laporan Keberlanjutan</a:t>
            </a:r>
            <a:endParaRPr lang="en-US" sz="1493" dirty="0"/>
          </a:p>
        </p:txBody>
      </p:sp>
      <p:sp>
        <p:nvSpPr>
          <p:cNvPr id="17" name="Text 12"/>
          <p:cNvSpPr/>
          <p:nvPr/>
        </p:nvSpPr>
        <p:spPr>
          <a:xfrm>
            <a:off x="4765358" y="4936093"/>
            <a:ext cx="3517821" cy="6067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9"/>
              </a:lnSpc>
              <a:buNone/>
            </a:pPr>
            <a:r>
              <a:rPr lang="en-US" sz="1493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Mengungkapkan kontribusi perusahaan terhadap pembangunan berkelanjutan.</a:t>
            </a:r>
            <a:endParaRPr lang="en-US" sz="1493" dirty="0"/>
          </a:p>
        </p:txBody>
      </p:sp>
      <p:sp>
        <p:nvSpPr>
          <p:cNvPr id="18" name="Shape 13"/>
          <p:cNvSpPr/>
          <p:nvPr/>
        </p:nvSpPr>
        <p:spPr>
          <a:xfrm>
            <a:off x="671274" y="5664160"/>
            <a:ext cx="7801451" cy="115276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9" name="Text 14"/>
          <p:cNvSpPr/>
          <p:nvPr/>
        </p:nvSpPr>
        <p:spPr>
          <a:xfrm>
            <a:off x="860822" y="5785485"/>
            <a:ext cx="3517821" cy="3033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89"/>
              </a:lnSpc>
              <a:buNone/>
            </a:pPr>
            <a:r>
              <a:rPr lang="en-US" sz="1493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Rapat Umum Pemegang Saham</a:t>
            </a:r>
            <a:endParaRPr lang="en-US" sz="1493" dirty="0"/>
          </a:p>
        </p:txBody>
      </p:sp>
      <p:sp>
        <p:nvSpPr>
          <p:cNvPr id="20" name="Text 15"/>
          <p:cNvSpPr/>
          <p:nvPr/>
        </p:nvSpPr>
        <p:spPr>
          <a:xfrm>
            <a:off x="4765358" y="5785485"/>
            <a:ext cx="3517821" cy="9101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9"/>
              </a:lnSpc>
              <a:buNone/>
            </a:pPr>
            <a:r>
              <a:rPr lang="en-US" sz="1493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Forum bagi pemilik untuk menyetujui keputusan strategis dan mengawasi kinerja manajemen.</a:t>
            </a:r>
            <a:endParaRPr lang="en-US" sz="149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26" y="372189"/>
            <a:ext cx="4990148" cy="7485221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181249" y="1021556"/>
            <a:ext cx="7754303" cy="11680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98"/>
              </a:lnSpc>
              <a:buNone/>
            </a:pPr>
            <a:r>
              <a:rPr lang="en-US" sz="367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Tantangan dan Prospek ke Depan</a:t>
            </a:r>
            <a:endParaRPr lang="en-US" sz="3678" dirty="0"/>
          </a:p>
        </p:txBody>
      </p:sp>
      <p:sp>
        <p:nvSpPr>
          <p:cNvPr id="7" name="Shape 2"/>
          <p:cNvSpPr/>
          <p:nvPr/>
        </p:nvSpPr>
        <p:spPr>
          <a:xfrm>
            <a:off x="6181249" y="2710577"/>
            <a:ext cx="446603" cy="446603"/>
          </a:xfrm>
          <a:prstGeom prst="roundRect">
            <a:avLst>
              <a:gd name="adj" fmla="val 8002"/>
            </a:avLst>
          </a:prstGeom>
          <a:solidFill>
            <a:srgbClr val="304755"/>
          </a:solidFill>
          <a:ln/>
        </p:spPr>
      </p:sp>
      <p:sp>
        <p:nvSpPr>
          <p:cNvPr id="8" name="Text 3"/>
          <p:cNvSpPr/>
          <p:nvPr/>
        </p:nvSpPr>
        <p:spPr>
          <a:xfrm>
            <a:off x="6338530" y="2793683"/>
            <a:ext cx="132040" cy="2802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07"/>
              </a:lnSpc>
              <a:buNone/>
            </a:pPr>
            <a:r>
              <a:rPr lang="en-US" sz="2207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207" dirty="0"/>
          </a:p>
        </p:txBody>
      </p:sp>
      <p:sp>
        <p:nvSpPr>
          <p:cNvPr id="9" name="Text 4"/>
          <p:cNvSpPr/>
          <p:nvPr/>
        </p:nvSpPr>
        <p:spPr>
          <a:xfrm>
            <a:off x="6826329" y="2710577"/>
            <a:ext cx="3166110" cy="2919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9"/>
              </a:lnSpc>
              <a:buNone/>
            </a:pPr>
            <a:r>
              <a:rPr lang="en-US" sz="1839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Inovasi dan Digitalisasi</a:t>
            </a:r>
            <a:endParaRPr lang="en-US" sz="1839" dirty="0"/>
          </a:p>
        </p:txBody>
      </p:sp>
      <p:sp>
        <p:nvSpPr>
          <p:cNvPr id="10" name="Text 5"/>
          <p:cNvSpPr/>
          <p:nvPr/>
        </p:nvSpPr>
        <p:spPr>
          <a:xfrm>
            <a:off x="6826329" y="3121581"/>
            <a:ext cx="7109222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1"/>
              </a:lnSpc>
              <a:buNone/>
            </a:pPr>
            <a:r>
              <a:rPr lang="en-US" sz="1563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Mengadopsi teknologi baru untuk meningkatkan efisiensi dan daya saing.</a:t>
            </a:r>
            <a:endParaRPr lang="en-US" sz="1563" dirty="0"/>
          </a:p>
        </p:txBody>
      </p:sp>
      <p:sp>
        <p:nvSpPr>
          <p:cNvPr id="11" name="Shape 6"/>
          <p:cNvSpPr/>
          <p:nvPr/>
        </p:nvSpPr>
        <p:spPr>
          <a:xfrm>
            <a:off x="6181249" y="3860959"/>
            <a:ext cx="446603" cy="446603"/>
          </a:xfrm>
          <a:prstGeom prst="roundRect">
            <a:avLst>
              <a:gd name="adj" fmla="val 8002"/>
            </a:avLst>
          </a:prstGeom>
          <a:solidFill>
            <a:srgbClr val="304755"/>
          </a:solidFill>
          <a:ln/>
        </p:spPr>
      </p:sp>
      <p:sp>
        <p:nvSpPr>
          <p:cNvPr id="12" name="Text 7"/>
          <p:cNvSpPr/>
          <p:nvPr/>
        </p:nvSpPr>
        <p:spPr>
          <a:xfrm>
            <a:off x="6294001" y="3944064"/>
            <a:ext cx="221099" cy="2802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07"/>
              </a:lnSpc>
              <a:buNone/>
            </a:pPr>
            <a:r>
              <a:rPr lang="en-US" sz="2207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207" dirty="0"/>
          </a:p>
        </p:txBody>
      </p:sp>
      <p:sp>
        <p:nvSpPr>
          <p:cNvPr id="13" name="Text 8"/>
          <p:cNvSpPr/>
          <p:nvPr/>
        </p:nvSpPr>
        <p:spPr>
          <a:xfrm>
            <a:off x="6826329" y="3860959"/>
            <a:ext cx="2864168" cy="2919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9"/>
              </a:lnSpc>
              <a:buNone/>
            </a:pPr>
            <a:r>
              <a:rPr lang="en-US" sz="1839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Kolaborasi Strategis</a:t>
            </a:r>
            <a:endParaRPr lang="en-US" sz="1839" dirty="0"/>
          </a:p>
        </p:txBody>
      </p:sp>
      <p:sp>
        <p:nvSpPr>
          <p:cNvPr id="14" name="Text 9"/>
          <p:cNvSpPr/>
          <p:nvPr/>
        </p:nvSpPr>
        <p:spPr>
          <a:xfrm>
            <a:off x="6826329" y="4271963"/>
            <a:ext cx="7109222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1"/>
              </a:lnSpc>
              <a:buNone/>
            </a:pPr>
            <a:r>
              <a:rPr lang="en-US" sz="1563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Membangun sinergi dengan mitra, baik swasta maupun pemerintah.</a:t>
            </a:r>
            <a:endParaRPr lang="en-US" sz="1563" dirty="0"/>
          </a:p>
        </p:txBody>
      </p:sp>
      <p:sp>
        <p:nvSpPr>
          <p:cNvPr id="15" name="Shape 10"/>
          <p:cNvSpPr/>
          <p:nvPr/>
        </p:nvSpPr>
        <p:spPr>
          <a:xfrm>
            <a:off x="6181249" y="5011341"/>
            <a:ext cx="446603" cy="446603"/>
          </a:xfrm>
          <a:prstGeom prst="roundRect">
            <a:avLst>
              <a:gd name="adj" fmla="val 8002"/>
            </a:avLst>
          </a:prstGeom>
          <a:solidFill>
            <a:srgbClr val="304755"/>
          </a:solidFill>
          <a:ln/>
        </p:spPr>
      </p:sp>
      <p:sp>
        <p:nvSpPr>
          <p:cNvPr id="16" name="Text 11"/>
          <p:cNvSpPr/>
          <p:nvPr/>
        </p:nvSpPr>
        <p:spPr>
          <a:xfrm>
            <a:off x="6291858" y="5094446"/>
            <a:ext cx="225266" cy="2802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07"/>
              </a:lnSpc>
              <a:buNone/>
            </a:pPr>
            <a:r>
              <a:rPr lang="en-US" sz="2207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207" dirty="0"/>
          </a:p>
        </p:txBody>
      </p:sp>
      <p:sp>
        <p:nvSpPr>
          <p:cNvPr id="17" name="Text 12"/>
          <p:cNvSpPr/>
          <p:nvPr/>
        </p:nvSpPr>
        <p:spPr>
          <a:xfrm>
            <a:off x="6826329" y="5011341"/>
            <a:ext cx="2876074" cy="2919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9"/>
              </a:lnSpc>
              <a:buNone/>
            </a:pPr>
            <a:r>
              <a:rPr lang="en-US" sz="1839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Adaptasi Perubahan</a:t>
            </a:r>
            <a:endParaRPr lang="en-US" sz="1839" dirty="0"/>
          </a:p>
        </p:txBody>
      </p:sp>
      <p:sp>
        <p:nvSpPr>
          <p:cNvPr id="18" name="Text 13"/>
          <p:cNvSpPr/>
          <p:nvPr/>
        </p:nvSpPr>
        <p:spPr>
          <a:xfrm>
            <a:off x="6826329" y="5422344"/>
            <a:ext cx="7109222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1"/>
              </a:lnSpc>
              <a:buNone/>
            </a:pPr>
            <a:r>
              <a:rPr lang="en-US" sz="1563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Cepat beradaptasi dengan perubahan lingkungan bisnis yang dinamis.</a:t>
            </a:r>
            <a:endParaRPr lang="en-US" sz="1563" dirty="0"/>
          </a:p>
        </p:txBody>
      </p:sp>
      <p:sp>
        <p:nvSpPr>
          <p:cNvPr id="19" name="Shape 14"/>
          <p:cNvSpPr/>
          <p:nvPr/>
        </p:nvSpPr>
        <p:spPr>
          <a:xfrm>
            <a:off x="6181249" y="6161723"/>
            <a:ext cx="446603" cy="446603"/>
          </a:xfrm>
          <a:prstGeom prst="roundRect">
            <a:avLst>
              <a:gd name="adj" fmla="val 8002"/>
            </a:avLst>
          </a:prstGeom>
          <a:solidFill>
            <a:srgbClr val="304755"/>
          </a:solidFill>
          <a:ln/>
        </p:spPr>
      </p:sp>
      <p:sp>
        <p:nvSpPr>
          <p:cNvPr id="20" name="Text 15"/>
          <p:cNvSpPr/>
          <p:nvPr/>
        </p:nvSpPr>
        <p:spPr>
          <a:xfrm>
            <a:off x="6291977" y="6244828"/>
            <a:ext cx="225028" cy="2802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07"/>
              </a:lnSpc>
              <a:buNone/>
            </a:pPr>
            <a:r>
              <a:rPr lang="en-US" sz="2207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4</a:t>
            </a:r>
            <a:endParaRPr lang="en-US" sz="2207" dirty="0"/>
          </a:p>
        </p:txBody>
      </p:sp>
      <p:sp>
        <p:nvSpPr>
          <p:cNvPr id="21" name="Text 16"/>
          <p:cNvSpPr/>
          <p:nvPr/>
        </p:nvSpPr>
        <p:spPr>
          <a:xfrm>
            <a:off x="6826329" y="6161723"/>
            <a:ext cx="3533061" cy="2919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9"/>
              </a:lnSpc>
              <a:buNone/>
            </a:pPr>
            <a:r>
              <a:rPr lang="en-US" sz="1839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Tata Kelola Berkelanjutan</a:t>
            </a:r>
            <a:endParaRPr lang="en-US" sz="1839" dirty="0"/>
          </a:p>
        </p:txBody>
      </p:sp>
      <p:sp>
        <p:nvSpPr>
          <p:cNvPr id="22" name="Text 17"/>
          <p:cNvSpPr/>
          <p:nvPr/>
        </p:nvSpPr>
        <p:spPr>
          <a:xfrm>
            <a:off x="6826329" y="6572726"/>
            <a:ext cx="7109222" cy="635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1"/>
              </a:lnSpc>
              <a:buNone/>
            </a:pPr>
            <a:r>
              <a:rPr lang="en-US" sz="1563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Menerapkan praktik tata kelola perusahaan yang bertanggung jawab secara sosial dan lingkungan.</a:t>
            </a:r>
            <a:endParaRPr lang="en-US" sz="15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482</Words>
  <Application>Microsoft Office PowerPoint</Application>
  <PresentationFormat>Custom</PresentationFormat>
  <Paragraphs>89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2024-07-19T04:01:03Z</dcterms:created>
  <dcterms:modified xsi:type="dcterms:W3CDTF">2024-07-19T04:16:09Z</dcterms:modified>
</cp:coreProperties>
</file>