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78" r:id="rId5"/>
    <p:sldId id="279" r:id="rId6"/>
    <p:sldId id="280" r:id="rId7"/>
    <p:sldId id="284" r:id="rId8"/>
    <p:sldId id="285" r:id="rId9"/>
    <p:sldId id="286" r:id="rId10"/>
    <p:sldId id="281" r:id="rId11"/>
    <p:sldId id="287" r:id="rId12"/>
    <p:sldId id="282" r:id="rId13"/>
    <p:sldId id="288" r:id="rId14"/>
    <p:sldId id="289" r:id="rId15"/>
    <p:sldId id="290" r:id="rId16"/>
    <p:sldId id="283"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8/21/2024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8/21/2024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8/21/2024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247824" y="1420485"/>
            <a:ext cx="3949902" cy="2737448"/>
          </a:xfrm>
        </p:spPr>
        <p:txBody>
          <a:bodyPr>
            <a:normAutofit/>
          </a:bodyPr>
          <a:lstStyle/>
          <a:p>
            <a:pPr algn="l"/>
            <a:r>
              <a:rPr lang="en-US" sz="4000" dirty="0"/>
              <a:t>Volume Benda </a:t>
            </a:r>
            <a:r>
              <a:rPr lang="en-US" sz="4000" dirty="0" err="1"/>
              <a:t>Putar</a:t>
            </a:r>
            <a:r>
              <a:rPr lang="en-US" sz="4000" dirty="0"/>
              <a:t> </a:t>
            </a:r>
            <a:br>
              <a:rPr lang="en-US" sz="4000" dirty="0"/>
            </a:br>
            <a:r>
              <a:rPr lang="en-US" sz="4000" dirty="0"/>
              <a:t>(</a:t>
            </a:r>
            <a:r>
              <a:rPr lang="en-US" sz="4000" dirty="0" err="1"/>
              <a:t>Metode</a:t>
            </a:r>
            <a:r>
              <a:rPr lang="en-US" sz="4000" dirty="0"/>
              <a:t> </a:t>
            </a:r>
            <a:r>
              <a:rPr lang="en-US" sz="4000" dirty="0" err="1"/>
              <a:t>Cakram</a:t>
            </a:r>
            <a:r>
              <a:rPr lang="en-US" sz="4000" dirty="0"/>
              <a: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err="1"/>
              <a:t>Luthfiyati</a:t>
            </a:r>
            <a:r>
              <a:rPr lang="en-US" sz="2300" dirty="0"/>
              <a:t> </a:t>
            </a:r>
            <a:r>
              <a:rPr lang="en-US" sz="2300" dirty="0" err="1"/>
              <a:t>Nurafifah</a:t>
            </a:r>
            <a:r>
              <a:rPr lang="en-US" sz="2300" dirty="0"/>
              <a:t>, </a:t>
            </a:r>
            <a:r>
              <a:rPr lang="en-US" sz="2300" dirty="0" err="1"/>
              <a:t>S.Pd</a:t>
            </a:r>
            <a:r>
              <a:rPr lang="en-US" sz="2300" dirty="0"/>
              <a:t>., </a:t>
            </a:r>
            <a:r>
              <a:rPr lang="en-US" sz="2300" dirty="0" err="1"/>
              <a:t>M.Si</a:t>
            </a:r>
            <a:r>
              <a:rPr lang="en-US" sz="2300" dirty="0"/>
              <a:t>.</a:t>
            </a:r>
          </a:p>
        </p:txBody>
      </p:sp>
    </p:spTree>
    <p:extLst>
      <p:ext uri="{BB962C8B-B14F-4D97-AF65-F5344CB8AC3E}">
        <p14:creationId xmlns:p14="http://schemas.microsoft.com/office/powerpoint/2010/main" val="416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8B856D7-1C6F-4C65-8C5B-B286978925FE}"/>
                  </a:ext>
                </a:extLst>
              </p:cNvPr>
              <p:cNvSpPr>
                <a:spLocks noGrp="1"/>
              </p:cNvSpPr>
              <p:nvPr>
                <p:ph type="title"/>
              </p:nvPr>
            </p:nvSpPr>
            <p:spPr/>
            <p:txBody>
              <a:bodyPr>
                <a:normAutofit fontScale="90000"/>
              </a:bodyPr>
              <a:lstStyle/>
              <a:p>
                <a:pPr marL="45720" indent="0" algn="l">
                  <a:lnSpc>
                    <a:spcPct val="100000"/>
                  </a:lnSpc>
                </a:pPr>
                <a:r>
                  <a:rPr lang="en-US" sz="2200" dirty="0">
                    <a:solidFill>
                      <a:schemeClr val="tx1"/>
                    </a:solidFill>
                    <a:latin typeface="Lora" pitchFamily="2" charset="0"/>
                  </a:rPr>
                  <a:t>Contoh 1:</a:t>
                </a:r>
                <a:br>
                  <a:rPr lang="en-US" sz="2200" dirty="0">
                    <a:solidFill>
                      <a:schemeClr val="tx1"/>
                    </a:solidFill>
                    <a:latin typeface="Lora" pitchFamily="2" charset="0"/>
                  </a:rPr>
                </a:br>
                <a:r>
                  <a:rPr lang="id-ID" sz="2200" dirty="0">
                    <a:solidFill>
                      <a:schemeClr val="tx1"/>
                    </a:solidFill>
                    <a:latin typeface="Lora" pitchFamily="2" charset="0"/>
                  </a:rPr>
                  <a:t>Tentukan volume benda putar yang dibentuk oleh daerah </a:t>
                </a:r>
                <a14:m>
                  <m:oMath xmlns:m="http://schemas.openxmlformats.org/officeDocument/2006/math">
                    <m:r>
                      <a:rPr lang="id-ID" sz="2200" i="1" dirty="0" smtClean="0">
                        <a:solidFill>
                          <a:schemeClr val="tx1"/>
                        </a:solidFill>
                        <a:latin typeface="Cambria Math" panose="02040503050406030204" pitchFamily="18" charset="0"/>
                      </a:rPr>
                      <m:t>𝑅</m:t>
                    </m:r>
                  </m:oMath>
                </a14:m>
                <a:r>
                  <a:rPr lang="id-ID" sz="2200" dirty="0">
                    <a:solidFill>
                      <a:schemeClr val="tx1"/>
                    </a:solidFill>
                    <a:latin typeface="Lora" pitchFamily="2" charset="0"/>
                  </a:rPr>
                  <a:t> yang dibatasi oleh kurva </a:t>
                </a:r>
                <a14:m>
                  <m:oMath xmlns:m="http://schemas.openxmlformats.org/officeDocument/2006/math">
                    <m:r>
                      <a:rPr lang="id-ID" sz="2200" i="1" dirty="0" smtClean="0">
                        <a:solidFill>
                          <a:schemeClr val="tx1"/>
                        </a:solidFill>
                        <a:latin typeface="Cambria Math" panose="02040503050406030204" pitchFamily="18" charset="0"/>
                      </a:rPr>
                      <m:t>𝑦</m:t>
                    </m:r>
                    <m:r>
                      <a:rPr lang="id-ID" sz="2200" i="1" dirty="0" smtClean="0">
                        <a:solidFill>
                          <a:schemeClr val="tx1"/>
                        </a:solidFill>
                        <a:latin typeface="Cambria Math" panose="02040503050406030204" pitchFamily="18" charset="0"/>
                      </a:rPr>
                      <m:t>=√</m:t>
                    </m:r>
                    <m:r>
                      <a:rPr lang="id-ID" sz="2200" i="1" dirty="0" smtClean="0">
                        <a:solidFill>
                          <a:schemeClr val="tx1"/>
                        </a:solidFill>
                        <a:latin typeface="Cambria Math" panose="02040503050406030204" pitchFamily="18" charset="0"/>
                      </a:rPr>
                      <m:t>𝑥</m:t>
                    </m:r>
                  </m:oMath>
                </a14:m>
                <a:r>
                  <a:rPr lang="id-ID" sz="2200" dirty="0">
                    <a:solidFill>
                      <a:schemeClr val="tx1"/>
                    </a:solidFill>
                    <a:latin typeface="Lora" pitchFamily="2" charset="0"/>
                  </a:rPr>
                  <a:t>, sumbu </a:t>
                </a:r>
                <a14:m>
                  <m:oMath xmlns:m="http://schemas.openxmlformats.org/officeDocument/2006/math">
                    <m:r>
                      <a:rPr lang="id-ID" sz="2200" i="1" dirty="0" smtClean="0">
                        <a:solidFill>
                          <a:schemeClr val="tx1"/>
                        </a:solidFill>
                        <a:latin typeface="Cambria Math" panose="02040503050406030204" pitchFamily="18" charset="0"/>
                      </a:rPr>
                      <m:t>𝑥</m:t>
                    </m:r>
                  </m:oMath>
                </a14:m>
                <a:r>
                  <a:rPr lang="id-ID" sz="2200" dirty="0">
                    <a:solidFill>
                      <a:schemeClr val="tx1"/>
                    </a:solidFill>
                    <a:latin typeface="Lora" pitchFamily="2" charset="0"/>
                  </a:rPr>
                  <a:t> dan garis </a:t>
                </a:r>
                <a14:m>
                  <m:oMath xmlns:m="http://schemas.openxmlformats.org/officeDocument/2006/math">
                    <m:r>
                      <a:rPr lang="id-ID" sz="2200" i="1" dirty="0" smtClean="0">
                        <a:solidFill>
                          <a:schemeClr val="tx1"/>
                        </a:solidFill>
                        <a:latin typeface="Cambria Math" panose="02040503050406030204" pitchFamily="18" charset="0"/>
                      </a:rPr>
                      <m:t>𝑥</m:t>
                    </m:r>
                    <m:r>
                      <a:rPr lang="id-ID" sz="2200" i="1" dirty="0" smtClean="0">
                        <a:solidFill>
                          <a:schemeClr val="tx1"/>
                        </a:solidFill>
                        <a:latin typeface="Cambria Math" panose="02040503050406030204" pitchFamily="18" charset="0"/>
                      </a:rPr>
                      <m:t>=4</m:t>
                    </m:r>
                  </m:oMath>
                </a14:m>
                <a:r>
                  <a:rPr lang="id-ID" sz="2200" dirty="0">
                    <a:solidFill>
                      <a:schemeClr val="tx1"/>
                    </a:solidFill>
                    <a:latin typeface="Lora" pitchFamily="2" charset="0"/>
                  </a:rPr>
                  <a:t> apabila </a:t>
                </a:r>
                <a14:m>
                  <m:oMath xmlns:m="http://schemas.openxmlformats.org/officeDocument/2006/math">
                    <m:r>
                      <a:rPr lang="id-ID" sz="2200" i="1" dirty="0" smtClean="0">
                        <a:solidFill>
                          <a:schemeClr val="tx1"/>
                        </a:solidFill>
                        <a:latin typeface="Cambria Math" panose="02040503050406030204" pitchFamily="18" charset="0"/>
                      </a:rPr>
                      <m:t>𝑅</m:t>
                    </m:r>
                  </m:oMath>
                </a14:m>
                <a:r>
                  <a:rPr lang="id-ID" sz="2200" dirty="0">
                    <a:solidFill>
                      <a:schemeClr val="tx1"/>
                    </a:solidFill>
                    <a:latin typeface="Lora" pitchFamily="2" charset="0"/>
                  </a:rPr>
                  <a:t> diputar mengelilingi sumbu </a:t>
                </a:r>
                <a14:m>
                  <m:oMath xmlns:m="http://schemas.openxmlformats.org/officeDocument/2006/math">
                    <m:r>
                      <a:rPr lang="id-ID" sz="2200" i="1" dirty="0" smtClean="0">
                        <a:solidFill>
                          <a:schemeClr val="tx1"/>
                        </a:solidFill>
                        <a:latin typeface="Cambria Math" panose="02040503050406030204" pitchFamily="18" charset="0"/>
                      </a:rPr>
                      <m:t>𝑥</m:t>
                    </m:r>
                  </m:oMath>
                </a14:m>
                <a:r>
                  <a:rPr lang="id-ID" sz="2200" dirty="0">
                    <a:solidFill>
                      <a:schemeClr val="tx1"/>
                    </a:solidFill>
                    <a:latin typeface="Lora" pitchFamily="2" charset="0"/>
                  </a:rPr>
                  <a:t>.</a:t>
                </a:r>
                <a:br>
                  <a:rPr lang="en-US" sz="4800" dirty="0">
                    <a:solidFill>
                      <a:schemeClr val="tx1"/>
                    </a:solidFill>
                    <a:latin typeface="Lora" pitchFamily="2" charset="0"/>
                  </a:rPr>
                </a:br>
                <a:endParaRPr lang="en-US" dirty="0"/>
              </a:p>
            </p:txBody>
          </p:sp>
        </mc:Choice>
        <mc:Fallback xmlns="">
          <p:sp>
            <p:nvSpPr>
              <p:cNvPr id="2" name="Title 1">
                <a:extLst>
                  <a:ext uri="{FF2B5EF4-FFF2-40B4-BE49-F238E27FC236}">
                    <a16:creationId xmlns:a16="http://schemas.microsoft.com/office/drawing/2014/main" id="{D8B856D7-1C6F-4C65-8C5B-B286978925FE}"/>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981B78D-8DF5-4CAA-9F5D-AD4831AB430C}"/>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FCC7BF28-0BE3-4215-A1F6-F8BE642551ED}"/>
              </a:ext>
            </a:extLst>
          </p:cNvPr>
          <p:cNvPicPr>
            <a:picLocks noChangeAspect="1"/>
          </p:cNvPicPr>
          <p:nvPr/>
        </p:nvPicPr>
        <p:blipFill rotWithShape="1">
          <a:blip r:embed="rId3"/>
          <a:srcRect l="1818" b="11057"/>
          <a:stretch/>
        </p:blipFill>
        <p:spPr>
          <a:xfrm>
            <a:off x="924443" y="1866900"/>
            <a:ext cx="10154235" cy="4519979"/>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25066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CAB04C5-38EC-4961-A8E8-F06C0091CD45}"/>
                  </a:ext>
                </a:extLst>
              </p:cNvPr>
              <p:cNvSpPr txBox="1">
                <a:spLocks/>
              </p:cNvSpPr>
              <p:nvPr/>
            </p:nvSpPr>
            <p:spPr>
              <a:xfrm>
                <a:off x="564498" y="577107"/>
                <a:ext cx="3590407" cy="2732308"/>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45720" indent="0" algn="just">
                  <a:lnSpc>
                    <a:spcPct val="100000"/>
                  </a:lnSpc>
                  <a:buFont typeface="Wingdings 2" charset="2"/>
                  <a:buNone/>
                </a:pPr>
                <a:r>
                  <a:rPr lang="en-US" sz="2200" dirty="0">
                    <a:solidFill>
                      <a:schemeClr val="tx1"/>
                    </a:solidFill>
                    <a:latin typeface="Lora" pitchFamily="2" charset="0"/>
                  </a:rPr>
                  <a:t>Contoh 1:</a:t>
                </a:r>
              </a:p>
              <a:p>
                <a:pPr marL="45720" indent="0" algn="just">
                  <a:lnSpc>
                    <a:spcPct val="100000"/>
                  </a:lnSpc>
                  <a:spcBef>
                    <a:spcPts val="0"/>
                  </a:spcBef>
                  <a:buFont typeface="Wingdings 2" charset="2"/>
                  <a:buNone/>
                </a:pPr>
                <a:r>
                  <a:rPr lang="id-ID" sz="2200" dirty="0">
                    <a:solidFill>
                      <a:schemeClr val="tx1"/>
                    </a:solidFill>
                    <a:latin typeface="Lora" pitchFamily="2" charset="0"/>
                  </a:rPr>
                  <a:t>Tentukan volume benda putar yang dibentuk oleh daerah </a:t>
                </a:r>
                <a14:m>
                  <m:oMath xmlns:m="http://schemas.openxmlformats.org/officeDocument/2006/math">
                    <m:r>
                      <a:rPr lang="id-ID" sz="2200" i="1" dirty="0" smtClean="0">
                        <a:solidFill>
                          <a:schemeClr val="tx1"/>
                        </a:solidFill>
                        <a:latin typeface="Cambria Math" panose="02040503050406030204" pitchFamily="18" charset="0"/>
                      </a:rPr>
                      <m:t>𝑅</m:t>
                    </m:r>
                  </m:oMath>
                </a14:m>
                <a:r>
                  <a:rPr lang="id-ID" sz="2200" dirty="0">
                    <a:solidFill>
                      <a:schemeClr val="tx1"/>
                    </a:solidFill>
                    <a:latin typeface="Lora" pitchFamily="2" charset="0"/>
                  </a:rPr>
                  <a:t> yang dibatasi oleh kurva </a:t>
                </a:r>
                <a14:m>
                  <m:oMath xmlns:m="http://schemas.openxmlformats.org/officeDocument/2006/math">
                    <m:r>
                      <a:rPr lang="id-ID" sz="2200" i="1" dirty="0" smtClean="0">
                        <a:solidFill>
                          <a:schemeClr val="tx1"/>
                        </a:solidFill>
                        <a:latin typeface="Cambria Math" panose="02040503050406030204" pitchFamily="18" charset="0"/>
                      </a:rPr>
                      <m:t>𝑦</m:t>
                    </m:r>
                    <m:r>
                      <a:rPr lang="id-ID" sz="2200" i="1" dirty="0" smtClean="0">
                        <a:solidFill>
                          <a:schemeClr val="tx1"/>
                        </a:solidFill>
                        <a:latin typeface="Cambria Math" panose="02040503050406030204" pitchFamily="18" charset="0"/>
                      </a:rPr>
                      <m:t>=√</m:t>
                    </m:r>
                    <m:r>
                      <a:rPr lang="id-ID" sz="2200" i="1" dirty="0" smtClean="0">
                        <a:solidFill>
                          <a:schemeClr val="tx1"/>
                        </a:solidFill>
                        <a:latin typeface="Cambria Math" panose="02040503050406030204" pitchFamily="18" charset="0"/>
                      </a:rPr>
                      <m:t>𝑥</m:t>
                    </m:r>
                  </m:oMath>
                </a14:m>
                <a:r>
                  <a:rPr lang="id-ID" sz="2200" dirty="0">
                    <a:solidFill>
                      <a:schemeClr val="tx1"/>
                    </a:solidFill>
                    <a:latin typeface="Lora" pitchFamily="2" charset="0"/>
                  </a:rPr>
                  <a:t>, sumbu </a:t>
                </a:r>
                <a14:m>
                  <m:oMath xmlns:m="http://schemas.openxmlformats.org/officeDocument/2006/math">
                    <m:r>
                      <a:rPr lang="id-ID" sz="2200" i="1" dirty="0" smtClean="0">
                        <a:solidFill>
                          <a:schemeClr val="tx1"/>
                        </a:solidFill>
                        <a:latin typeface="Cambria Math" panose="02040503050406030204" pitchFamily="18" charset="0"/>
                      </a:rPr>
                      <m:t>𝑥</m:t>
                    </m:r>
                  </m:oMath>
                </a14:m>
                <a:r>
                  <a:rPr lang="id-ID" sz="2200" dirty="0">
                    <a:solidFill>
                      <a:schemeClr val="tx1"/>
                    </a:solidFill>
                    <a:latin typeface="Lora" pitchFamily="2" charset="0"/>
                  </a:rPr>
                  <a:t> dan garis </a:t>
                </a:r>
                <a14:m>
                  <m:oMath xmlns:m="http://schemas.openxmlformats.org/officeDocument/2006/math">
                    <m:r>
                      <a:rPr lang="id-ID" sz="2200" i="1" dirty="0" smtClean="0">
                        <a:solidFill>
                          <a:schemeClr val="tx1"/>
                        </a:solidFill>
                        <a:latin typeface="Cambria Math" panose="02040503050406030204" pitchFamily="18" charset="0"/>
                      </a:rPr>
                      <m:t>𝑥</m:t>
                    </m:r>
                    <m:r>
                      <a:rPr lang="id-ID" sz="2200" i="1" dirty="0" smtClean="0">
                        <a:solidFill>
                          <a:schemeClr val="tx1"/>
                        </a:solidFill>
                        <a:latin typeface="Cambria Math" panose="02040503050406030204" pitchFamily="18" charset="0"/>
                      </a:rPr>
                      <m:t>=4</m:t>
                    </m:r>
                  </m:oMath>
                </a14:m>
                <a:r>
                  <a:rPr lang="id-ID" sz="2200" dirty="0">
                    <a:solidFill>
                      <a:schemeClr val="tx1"/>
                    </a:solidFill>
                    <a:latin typeface="Lora" pitchFamily="2" charset="0"/>
                  </a:rPr>
                  <a:t> apabila </a:t>
                </a:r>
                <a14:m>
                  <m:oMath xmlns:m="http://schemas.openxmlformats.org/officeDocument/2006/math">
                    <m:r>
                      <a:rPr lang="id-ID" sz="2200" i="1" dirty="0" smtClean="0">
                        <a:solidFill>
                          <a:schemeClr val="tx1"/>
                        </a:solidFill>
                        <a:latin typeface="Cambria Math" panose="02040503050406030204" pitchFamily="18" charset="0"/>
                      </a:rPr>
                      <m:t>𝑅</m:t>
                    </m:r>
                  </m:oMath>
                </a14:m>
                <a:r>
                  <a:rPr lang="id-ID" sz="2200" dirty="0">
                    <a:solidFill>
                      <a:schemeClr val="tx1"/>
                    </a:solidFill>
                    <a:latin typeface="Lora" pitchFamily="2" charset="0"/>
                  </a:rPr>
                  <a:t> diputar mengelilingi sumbu </a:t>
                </a:r>
                <a14:m>
                  <m:oMath xmlns:m="http://schemas.openxmlformats.org/officeDocument/2006/math">
                    <m:r>
                      <a:rPr lang="id-ID" sz="2200" i="1" dirty="0" smtClean="0">
                        <a:solidFill>
                          <a:schemeClr val="tx1"/>
                        </a:solidFill>
                        <a:latin typeface="Cambria Math" panose="02040503050406030204" pitchFamily="18" charset="0"/>
                      </a:rPr>
                      <m:t>𝑥</m:t>
                    </m:r>
                  </m:oMath>
                </a14:m>
                <a:r>
                  <a:rPr lang="id-ID" sz="2200" dirty="0">
                    <a:solidFill>
                      <a:schemeClr val="tx1"/>
                    </a:solidFill>
                    <a:latin typeface="Lora" pitchFamily="2" charset="0"/>
                  </a:rPr>
                  <a:t>.</a:t>
                </a:r>
                <a:endParaRPr lang="en-US" sz="2200" dirty="0">
                  <a:solidFill>
                    <a:schemeClr val="tx1"/>
                  </a:solidFill>
                  <a:latin typeface="Lora" pitchFamily="2" charset="0"/>
                </a:endParaRPr>
              </a:p>
            </p:txBody>
          </p:sp>
        </mc:Choice>
        <mc:Fallback xmlns="">
          <p:sp>
            <p:nvSpPr>
              <p:cNvPr id="4" name="Content Placeholder 2">
                <a:extLst>
                  <a:ext uri="{FF2B5EF4-FFF2-40B4-BE49-F238E27FC236}">
                    <a16:creationId xmlns:a16="http://schemas.microsoft.com/office/drawing/2014/main" id="{5CAB04C5-38EC-4961-A8E8-F06C0091CD45}"/>
                  </a:ext>
                </a:extLst>
              </p:cNvPr>
              <p:cNvSpPr txBox="1">
                <a:spLocks noRot="1" noChangeAspect="1" noMove="1" noResize="1" noEditPoints="1" noAdjustHandles="1" noChangeArrowheads="1" noChangeShapeType="1" noTextEdit="1"/>
              </p:cNvSpPr>
              <p:nvPr/>
            </p:nvSpPr>
            <p:spPr>
              <a:xfrm>
                <a:off x="564498" y="577107"/>
                <a:ext cx="3590407" cy="2732308"/>
              </a:xfrm>
              <a:prstGeom prst="rect">
                <a:avLst/>
              </a:prstGeom>
              <a:blipFill>
                <a:blip r:embed="rId2"/>
                <a:stretch>
                  <a:fillRect/>
                </a:stretch>
              </a:blipFill>
              <a:effectLst>
                <a:outerShdw blurRad="25400" dir="17880000">
                  <a:srgbClr val="000000">
                    <a:alpha val="46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4A12448-8A0A-4FE3-A69A-D48C4737E886}"/>
                  </a:ext>
                </a:extLst>
              </p:cNvPr>
              <p:cNvSpPr txBox="1">
                <a:spLocks/>
              </p:cNvSpPr>
              <p:nvPr/>
            </p:nvSpPr>
            <p:spPr>
              <a:xfrm>
                <a:off x="564498" y="3964328"/>
                <a:ext cx="11161337" cy="273230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buNone/>
                </a:pPr>
                <a:r>
                  <a:rPr lang="en-US" sz="2400" dirty="0">
                    <a:solidFill>
                      <a:schemeClr val="tx1"/>
                    </a:solidFill>
                    <a:latin typeface="Cambria Math" panose="02040503050406030204" pitchFamily="18" charset="0"/>
                    <a:ea typeface="Cambria Math" panose="02040503050406030204" pitchFamily="18" charset="0"/>
                  </a:rPr>
                  <a:t>Penyelesaian: </a:t>
                </a:r>
                <a:r>
                  <a:rPr lang="id-ID" sz="2400" dirty="0">
                    <a:solidFill>
                      <a:schemeClr val="tx1"/>
                    </a:solidFill>
                    <a:latin typeface="Cambria Math" panose="02040503050406030204" pitchFamily="18" charset="0"/>
                    <a:ea typeface="Cambria Math" panose="02040503050406030204" pitchFamily="18" charset="0"/>
                  </a:rPr>
                  <a:t>Apabila volume tabung-tabung ini kita jumlahkan dan kemudian kita integralkan, maka kita peroleh volume benda putar tersebut, yakni</a:t>
                </a:r>
                <a:endParaRPr lang="en-US" sz="2400" dirty="0">
                  <a:solidFill>
                    <a:schemeClr val="tx1"/>
                  </a:solidFill>
                  <a:latin typeface="Cambria Math" panose="02040503050406030204" pitchFamily="18" charset="0"/>
                  <a:ea typeface="Cambria Math" panose="02040503050406030204" pitchFamily="18" charset="0"/>
                </a:endParaRPr>
              </a:p>
              <a:p>
                <a:pPr marL="45720" indent="0">
                  <a:lnSpc>
                    <a:spcPct val="100000"/>
                  </a:lnSpc>
                  <a:buNone/>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𝑉</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𝜋</m:t>
                      </m:r>
                      <m:nary>
                        <m:naryPr>
                          <m:ctrlPr>
                            <a:rPr lang="en-US" sz="2400" b="0" i="1" smtClean="0">
                              <a:solidFill>
                                <a:schemeClr val="tx1"/>
                              </a:solidFill>
                              <a:latin typeface="Cambria Math" panose="02040503050406030204" pitchFamily="18" charset="0"/>
                              <a:ea typeface="Cambria Math" panose="02040503050406030204" pitchFamily="18" charset="0"/>
                            </a:rPr>
                          </m:ctrlPr>
                        </m:naryPr>
                        <m:sub>
                          <m:r>
                            <m:rPr>
                              <m:brk m:alnAt="23"/>
                            </m:rPr>
                            <a:rPr lang="en-US" sz="2400" b="0" i="1" smtClean="0">
                              <a:solidFill>
                                <a:schemeClr val="tx1"/>
                              </a:solidFill>
                              <a:latin typeface="Cambria Math" panose="02040503050406030204" pitchFamily="18" charset="0"/>
                              <a:ea typeface="Cambria Math" panose="02040503050406030204" pitchFamily="18" charset="0"/>
                            </a:rPr>
                            <m:t>0</m:t>
                          </m:r>
                        </m:sub>
                        <m:sup>
                          <m:r>
                            <a:rPr lang="en-US" sz="2400" b="0" i="1" smtClean="0">
                              <a:solidFill>
                                <a:schemeClr val="tx1"/>
                              </a:solidFill>
                              <a:latin typeface="Cambria Math" panose="02040503050406030204" pitchFamily="18" charset="0"/>
                              <a:ea typeface="Cambria Math" panose="02040503050406030204" pitchFamily="18" charset="0"/>
                            </a:rPr>
                            <m:t>4</m:t>
                          </m:r>
                        </m:sup>
                        <m:e>
                          <m:r>
                            <a:rPr lang="en-US" sz="2400" b="0" i="1" smtClean="0">
                              <a:solidFill>
                                <a:schemeClr val="tx1"/>
                              </a:solidFill>
                              <a:latin typeface="Cambria Math" panose="02040503050406030204" pitchFamily="18" charset="0"/>
                              <a:ea typeface="Cambria Math" panose="02040503050406030204" pitchFamily="18" charset="0"/>
                            </a:rPr>
                            <m:t>𝑥𝑑𝑥</m:t>
                          </m:r>
                        </m:e>
                      </m:nary>
                      <m:r>
                        <a:rPr lang="en-US" sz="2400" b="0" i="1" smtClean="0">
                          <a:solidFill>
                            <a:schemeClr val="tx1"/>
                          </a:solidFill>
                          <a:latin typeface="Cambria Math" panose="02040503050406030204" pitchFamily="18" charset="0"/>
                          <a:ea typeface="Cambria Math" panose="02040503050406030204" pitchFamily="18" charset="0"/>
                        </a:rPr>
                        <m:t>=</m:t>
                      </m:r>
                      <m:r>
                        <a:rPr lang="id-ID" sz="2400" i="1">
                          <a:solidFill>
                            <a:schemeClr val="tx1"/>
                          </a:solidFill>
                          <a:latin typeface="Cambria Math" panose="02040503050406030204" pitchFamily="18" charset="0"/>
                          <a:ea typeface="Cambria Math" panose="02040503050406030204" pitchFamily="18" charset="0"/>
                        </a:rPr>
                        <m:t>𝜋</m:t>
                      </m:r>
                      <m:sSubSup>
                        <m:sSubSupPr>
                          <m:ctrlPr>
                            <a:rPr lang="en-US" sz="2400" b="0" i="1" smtClean="0">
                              <a:solidFill>
                                <a:schemeClr val="tx1"/>
                              </a:solidFill>
                              <a:latin typeface="Cambria Math" panose="02040503050406030204" pitchFamily="18" charset="0"/>
                              <a:ea typeface="Cambria Math" panose="02040503050406030204" pitchFamily="18" charset="0"/>
                            </a:rPr>
                          </m:ctrlPr>
                        </m:sSubSupPr>
                        <m:e>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f>
                                <m:fPr>
                                  <m:ctrlPr>
                                    <a:rPr lang="en-US" sz="2400" b="0" i="1" smtClean="0">
                                      <a:solidFill>
                                        <a:schemeClr val="tx1"/>
                                      </a:solidFill>
                                      <a:latin typeface="Cambria Math" panose="02040503050406030204" pitchFamily="18" charset="0"/>
                                      <a:ea typeface="Cambria Math" panose="02040503050406030204" pitchFamily="18" charset="0"/>
                                    </a:rPr>
                                  </m:ctrlPr>
                                </m:fPr>
                                <m:num>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𝑥</m:t>
                                      </m:r>
                                    </m:e>
                                    <m:sup>
                                      <m:r>
                                        <a:rPr lang="en-US" sz="2400" b="0" i="1" smtClean="0">
                                          <a:solidFill>
                                            <a:schemeClr val="tx1"/>
                                          </a:solidFill>
                                          <a:latin typeface="Cambria Math" panose="02040503050406030204" pitchFamily="18" charset="0"/>
                                          <a:ea typeface="Cambria Math" panose="02040503050406030204" pitchFamily="18" charset="0"/>
                                        </a:rPr>
                                        <m:t>2</m:t>
                                      </m:r>
                                    </m:sup>
                                  </m:sSup>
                                </m:num>
                                <m:den>
                                  <m:r>
                                    <a:rPr lang="en-US" sz="2400" b="0" i="1" smtClean="0">
                                      <a:solidFill>
                                        <a:schemeClr val="tx1"/>
                                      </a:solidFill>
                                      <a:latin typeface="Cambria Math" panose="02040503050406030204" pitchFamily="18" charset="0"/>
                                      <a:ea typeface="Cambria Math" panose="02040503050406030204" pitchFamily="18" charset="0"/>
                                    </a:rPr>
                                    <m:t>2</m:t>
                                  </m:r>
                                </m:den>
                              </m:f>
                            </m:e>
                          </m:d>
                        </m:e>
                        <m:sub>
                          <m:r>
                            <a:rPr lang="en-US" sz="2400" b="0" i="1" smtClean="0">
                              <a:solidFill>
                                <a:schemeClr val="tx1"/>
                              </a:solidFill>
                              <a:latin typeface="Cambria Math" panose="02040503050406030204" pitchFamily="18" charset="0"/>
                              <a:ea typeface="Cambria Math" panose="02040503050406030204" pitchFamily="18" charset="0"/>
                            </a:rPr>
                            <m:t>0</m:t>
                          </m:r>
                        </m:sub>
                        <m:sup>
                          <m:r>
                            <a:rPr lang="en-US" sz="2400" b="0" i="1" smtClean="0">
                              <a:solidFill>
                                <a:schemeClr val="tx1"/>
                              </a:solidFill>
                              <a:latin typeface="Cambria Math" panose="02040503050406030204" pitchFamily="18" charset="0"/>
                              <a:ea typeface="Cambria Math" panose="02040503050406030204" pitchFamily="18" charset="0"/>
                            </a:rPr>
                            <m:t>4</m:t>
                          </m:r>
                        </m:sup>
                      </m:sSubSup>
                      <m:r>
                        <a:rPr lang="en-US" sz="2400" b="0" i="1" smtClean="0">
                          <a:solidFill>
                            <a:schemeClr val="tx1"/>
                          </a:solidFill>
                          <a:latin typeface="Cambria Math" panose="02040503050406030204" pitchFamily="18" charset="0"/>
                          <a:ea typeface="Cambria Math" panose="02040503050406030204" pitchFamily="18" charset="0"/>
                        </a:rPr>
                        <m:t>=</m:t>
                      </m:r>
                      <m:r>
                        <a:rPr lang="id-ID" sz="2400" i="1">
                          <a:solidFill>
                            <a:schemeClr val="tx1"/>
                          </a:solidFill>
                          <a:latin typeface="Cambria Math" panose="02040503050406030204" pitchFamily="18" charset="0"/>
                          <a:ea typeface="Cambria Math" panose="02040503050406030204" pitchFamily="18" charset="0"/>
                        </a:rPr>
                        <m:t>𝜋</m:t>
                      </m:r>
                      <m:d>
                        <m:dPr>
                          <m:ctrlPr>
                            <a:rPr lang="id-ID" sz="2400" i="1" smtClean="0">
                              <a:solidFill>
                                <a:schemeClr val="tx1"/>
                              </a:solidFill>
                              <a:latin typeface="Cambria Math" panose="02040503050406030204" pitchFamily="18" charset="0"/>
                              <a:ea typeface="Cambria Math" panose="02040503050406030204" pitchFamily="18" charset="0"/>
                            </a:rPr>
                          </m:ctrlPr>
                        </m:dPr>
                        <m:e>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16</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b="0" i="1" smtClean="0">
                              <a:solidFill>
                                <a:schemeClr val="tx1"/>
                              </a:solidFill>
                              <a:latin typeface="Cambria Math" panose="02040503050406030204" pitchFamily="18" charset="0"/>
                              <a:ea typeface="Cambria Math" panose="02040503050406030204" pitchFamily="18" charset="0"/>
                            </a:rPr>
                            <m:t>−0</m:t>
                          </m:r>
                        </m:e>
                      </m:d>
                      <m:r>
                        <a:rPr lang="en-US" sz="2400" b="0" i="1" smtClean="0">
                          <a:solidFill>
                            <a:schemeClr val="tx1"/>
                          </a:solidFill>
                          <a:latin typeface="Cambria Math" panose="02040503050406030204" pitchFamily="18" charset="0"/>
                          <a:ea typeface="Cambria Math" panose="02040503050406030204" pitchFamily="18" charset="0"/>
                        </a:rPr>
                        <m:t>=8</m:t>
                      </m:r>
                      <m:r>
                        <a:rPr lang="en-US" sz="2400" b="0" i="1" smtClean="0">
                          <a:solidFill>
                            <a:schemeClr val="tx1"/>
                          </a:solidFill>
                          <a:latin typeface="Cambria Math" panose="02040503050406030204" pitchFamily="18" charset="0"/>
                          <a:ea typeface="Cambria Math" panose="02040503050406030204" pitchFamily="18" charset="0"/>
                        </a:rPr>
                        <m:t>𝜋</m:t>
                      </m:r>
                      <m:r>
                        <a:rPr lang="en-US" sz="2400" b="0" i="1" smtClean="0">
                          <a:solidFill>
                            <a:schemeClr val="tx1"/>
                          </a:solidFill>
                          <a:latin typeface="Cambria Math" panose="02040503050406030204" pitchFamily="18" charset="0"/>
                          <a:ea typeface="Cambria Math" panose="02040503050406030204" pitchFamily="18" charset="0"/>
                        </a:rPr>
                        <m:t>≈25,13</m:t>
                      </m:r>
                    </m:oMath>
                  </m:oMathPara>
                </a14:m>
                <a:endParaRPr lang="en-US" sz="2400" dirty="0">
                  <a:solidFill>
                    <a:schemeClr val="tx1"/>
                  </a:solidFill>
                  <a:latin typeface="Cambria Math" panose="02040503050406030204" pitchFamily="18" charset="0"/>
                  <a:ea typeface="Cambria Math" panose="02040503050406030204" pitchFamily="18" charset="0"/>
                </a:endParaRPr>
              </a:p>
              <a:p>
                <a:pPr marL="45720" indent="0">
                  <a:lnSpc>
                    <a:spcPct val="100000"/>
                  </a:lnSpc>
                  <a:buNone/>
                </a:pPr>
                <a:r>
                  <a:rPr lang="en-US" sz="2400" dirty="0">
                    <a:solidFill>
                      <a:schemeClr val="tx1"/>
                    </a:solidFill>
                    <a:latin typeface="Cambria Math" panose="02040503050406030204" pitchFamily="18" charset="0"/>
                    <a:ea typeface="Cambria Math" panose="02040503050406030204" pitchFamily="18" charset="0"/>
                  </a:rPr>
                  <a:t>Jadi volume </a:t>
                </a:r>
                <a:r>
                  <a:rPr lang="en-US" sz="2400" dirty="0" err="1">
                    <a:solidFill>
                      <a:schemeClr val="tx1"/>
                    </a:solidFill>
                    <a:latin typeface="Cambria Math" panose="02040503050406030204" pitchFamily="18" charset="0"/>
                    <a:ea typeface="Cambria Math" panose="02040503050406030204" pitchFamily="18" charset="0"/>
                  </a:rPr>
                  <a:t>benda</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putar</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hasil</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memutar</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daerah</a:t>
                </a:r>
                <a:r>
                  <a:rPr lang="en-US" sz="2400" dirty="0">
                    <a:solidFill>
                      <a:schemeClr val="tx1"/>
                    </a:solidFill>
                    <a:latin typeface="Cambria Math" panose="02040503050406030204" pitchFamily="18" charset="0"/>
                    <a:ea typeface="Cambria Math" panose="02040503050406030204" pitchFamily="18" charset="0"/>
                  </a:rPr>
                  <a:t> R </a:t>
                </a:r>
                <a:r>
                  <a:rPr lang="en-US" sz="2400" dirty="0" err="1">
                    <a:solidFill>
                      <a:schemeClr val="tx1"/>
                    </a:solidFill>
                    <a:latin typeface="Cambria Math" panose="02040503050406030204" pitchFamily="18" charset="0"/>
                    <a:ea typeface="Cambria Math" panose="02040503050406030204" pitchFamily="18" charset="0"/>
                  </a:rPr>
                  <a:t>adalah</a:t>
                </a:r>
                <a:r>
                  <a:rPr lang="en-US" sz="2400" dirty="0">
                    <a:solidFill>
                      <a:schemeClr val="tx1"/>
                    </a:solidFill>
                    <a:latin typeface="Cambria Math" panose="02040503050406030204" pitchFamily="18" charset="0"/>
                    <a:ea typeface="Cambria Math" panose="02040503050406030204" pitchFamily="18" charset="0"/>
                  </a:rPr>
                  <a:t> 25,13 </a:t>
                </a:r>
                <a:r>
                  <a:rPr lang="en-US" sz="2400" dirty="0" err="1">
                    <a:solidFill>
                      <a:schemeClr val="tx1"/>
                    </a:solidFill>
                    <a:latin typeface="Cambria Math" panose="02040503050406030204" pitchFamily="18" charset="0"/>
                    <a:ea typeface="Cambria Math" panose="02040503050406030204" pitchFamily="18" charset="0"/>
                  </a:rPr>
                  <a:t>Satuan</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Volum</a:t>
                </a:r>
                <a:endParaRPr lang="id-ID" sz="2400" dirty="0">
                  <a:solidFill>
                    <a:schemeClr val="tx1"/>
                  </a:solidFill>
                  <a:latin typeface="Cambria Math" panose="02040503050406030204" pitchFamily="18" charset="0"/>
                  <a:ea typeface="Cambria Math" panose="02040503050406030204" pitchFamily="18" charset="0"/>
                </a:endParaRPr>
              </a:p>
            </p:txBody>
          </p:sp>
        </mc:Choice>
        <mc:Fallback xmlns="">
          <p:sp>
            <p:nvSpPr>
              <p:cNvPr id="5" name="Content Placeholder 2">
                <a:extLst>
                  <a:ext uri="{FF2B5EF4-FFF2-40B4-BE49-F238E27FC236}">
                    <a16:creationId xmlns:a16="http://schemas.microsoft.com/office/drawing/2014/main" id="{B4A12448-8A0A-4FE3-A69A-D48C4737E886}"/>
                  </a:ext>
                </a:extLst>
              </p:cNvPr>
              <p:cNvSpPr txBox="1">
                <a:spLocks noRot="1" noChangeAspect="1" noMove="1" noResize="1" noEditPoints="1" noAdjustHandles="1" noChangeArrowheads="1" noChangeShapeType="1" noTextEdit="1"/>
              </p:cNvSpPr>
              <p:nvPr/>
            </p:nvSpPr>
            <p:spPr>
              <a:xfrm>
                <a:off x="564498" y="3964328"/>
                <a:ext cx="11161337" cy="2732307"/>
              </a:xfrm>
              <a:prstGeom prst="rect">
                <a:avLst/>
              </a:prstGeom>
              <a:blipFill>
                <a:blip r:embed="rId3"/>
                <a:stretch>
                  <a:fillRect l="-437" t="-178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5F5DC43C-DF56-4E94-98ED-70A5E5E39D30}"/>
              </a:ext>
            </a:extLst>
          </p:cNvPr>
          <p:cNvGrpSpPr/>
          <p:nvPr/>
        </p:nvGrpSpPr>
        <p:grpSpPr>
          <a:xfrm>
            <a:off x="4636168" y="577105"/>
            <a:ext cx="7290735" cy="3387223"/>
            <a:chOff x="4928461" y="577106"/>
            <a:chExt cx="6998442" cy="3443347"/>
          </a:xfrm>
        </p:grpSpPr>
        <p:pic>
          <p:nvPicPr>
            <p:cNvPr id="7" name="Picture 2" descr="Gambar">
              <a:extLst>
                <a:ext uri="{FF2B5EF4-FFF2-40B4-BE49-F238E27FC236}">
                  <a16:creationId xmlns:a16="http://schemas.microsoft.com/office/drawing/2014/main" id="{A8FA1EEA-94E8-4AE4-A0AB-6B2F0D3E5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461" y="577106"/>
              <a:ext cx="6998442" cy="3052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12B00F-A64C-40FF-890F-382F9943180D}"/>
                </a:ext>
              </a:extLst>
            </p:cNvPr>
            <p:cNvSpPr txBox="1"/>
            <p:nvPr/>
          </p:nvSpPr>
          <p:spPr>
            <a:xfrm>
              <a:off x="6022864" y="3567062"/>
              <a:ext cx="2045371" cy="453391"/>
            </a:xfrm>
            <a:prstGeom prst="rect">
              <a:avLst/>
            </a:prstGeom>
            <a:noFill/>
          </p:spPr>
          <p:txBody>
            <a:bodyPr wrap="square" rtlCol="0">
              <a:spAutoFit/>
            </a:bodyPr>
            <a:lstStyle/>
            <a:p>
              <a:r>
                <a:rPr lang="en-US" sz="2400" dirty="0"/>
                <a:t>Gambar 6</a:t>
              </a:r>
              <a:endParaRPr lang="id-ID" sz="2400" dirty="0"/>
            </a:p>
          </p:txBody>
        </p:sp>
      </p:grpSp>
    </p:spTree>
    <p:extLst>
      <p:ext uri="{BB962C8B-B14F-4D97-AF65-F5344CB8AC3E}">
        <p14:creationId xmlns:p14="http://schemas.microsoft.com/office/powerpoint/2010/main" val="16614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96B87673-5DF7-4E56-802D-4BFC3B6D7044}"/>
                  </a:ext>
                </a:extLst>
              </p:cNvPr>
              <p:cNvSpPr>
                <a:spLocks noGrp="1"/>
              </p:cNvSpPr>
              <p:nvPr>
                <p:ph idx="1"/>
              </p:nvPr>
            </p:nvSpPr>
            <p:spPr>
              <a:xfrm>
                <a:off x="564498" y="577106"/>
                <a:ext cx="4162895" cy="3225857"/>
              </a:xfrm>
            </p:spPr>
            <p:txBody>
              <a:bodyPr>
                <a:noAutofit/>
              </a:bodyPr>
              <a:lstStyle/>
              <a:p>
                <a:pPr marL="45720" indent="0" algn="just">
                  <a:lnSpc>
                    <a:spcPct val="100000"/>
                  </a:lnSpc>
                  <a:buNone/>
                </a:pPr>
                <a:r>
                  <a:rPr lang="en-US" dirty="0">
                    <a:solidFill>
                      <a:schemeClr val="tx1"/>
                    </a:solidFill>
                    <a:latin typeface="Lora" pitchFamily="2" charset="0"/>
                  </a:rPr>
                  <a:t>Contoh 2:</a:t>
                </a:r>
              </a:p>
              <a:p>
                <a:pPr marL="45720" indent="0" algn="just">
                  <a:lnSpc>
                    <a:spcPct val="100000"/>
                  </a:lnSpc>
                  <a:spcBef>
                    <a:spcPts val="0"/>
                  </a:spcBef>
                  <a:buNone/>
                </a:pPr>
                <a:r>
                  <a:rPr lang="id-ID" dirty="0">
                    <a:solidFill>
                      <a:schemeClr val="tx1"/>
                    </a:solidFill>
                    <a:latin typeface="Lora" pitchFamily="2" charset="0"/>
                  </a:rPr>
                  <a:t>Tentukan volume benda putar yang </a:t>
                </a:r>
                <a:r>
                  <a:rPr lang="en-US" dirty="0" err="1">
                    <a:solidFill>
                      <a:schemeClr val="tx1"/>
                    </a:solidFill>
                    <a:latin typeface="Lora" pitchFamily="2" charset="0"/>
                  </a:rPr>
                  <a:t>ter</a:t>
                </a:r>
                <a:r>
                  <a:rPr lang="id-ID" dirty="0">
                    <a:solidFill>
                      <a:schemeClr val="tx1"/>
                    </a:solidFill>
                    <a:latin typeface="Lora" pitchFamily="2" charset="0"/>
                  </a:rPr>
                  <a:t>bentuk </a:t>
                </a:r>
                <a:r>
                  <a:rPr lang="en-US" dirty="0" err="1">
                    <a:solidFill>
                      <a:schemeClr val="tx1"/>
                    </a:solidFill>
                    <a:latin typeface="Lora" pitchFamily="2" charset="0"/>
                  </a:rPr>
                  <a:t>apabila</a:t>
                </a:r>
                <a:r>
                  <a:rPr lang="en-US" dirty="0">
                    <a:solidFill>
                      <a:schemeClr val="tx1"/>
                    </a:solidFill>
                    <a:latin typeface="Lora" pitchFamily="2" charset="0"/>
                  </a:rPr>
                  <a:t> </a:t>
                </a:r>
                <a:r>
                  <a:rPr lang="en-US" dirty="0" err="1">
                    <a:solidFill>
                      <a:schemeClr val="tx1"/>
                    </a:solidFill>
                    <a:latin typeface="Lora" pitchFamily="2" charset="0"/>
                  </a:rPr>
                  <a:t>daerah</a:t>
                </a:r>
                <a:r>
                  <a:rPr lang="en-US" dirty="0">
                    <a:solidFill>
                      <a:schemeClr val="tx1"/>
                    </a:solidFill>
                    <a:latin typeface="Lora" pitchFamily="2" charset="0"/>
                  </a:rPr>
                  <a:t> yang </a:t>
                </a:r>
                <a:r>
                  <a:rPr lang="en-US" dirty="0" err="1">
                    <a:solidFill>
                      <a:schemeClr val="tx1"/>
                    </a:solidFill>
                    <a:latin typeface="Lora" pitchFamily="2" charset="0"/>
                  </a:rPr>
                  <a:t>dibatasi</a:t>
                </a:r>
                <a:r>
                  <a:rPr lang="en-US" dirty="0">
                    <a:solidFill>
                      <a:schemeClr val="tx1"/>
                    </a:solidFill>
                    <a:latin typeface="Lora" pitchFamily="2" charset="0"/>
                  </a:rPr>
                  <a:t> oleh </a:t>
                </a:r>
                <a:r>
                  <a:rPr lang="id-ID" dirty="0">
                    <a:solidFill>
                      <a:schemeClr val="tx1"/>
                    </a:solidFill>
                    <a:latin typeface="Lora" pitchFamily="2" charset="0"/>
                  </a:rPr>
                  <a:t>kurva </a:t>
                </a:r>
                <a14:m>
                  <m:oMath xmlns:m="http://schemas.openxmlformats.org/officeDocument/2006/math">
                    <m:r>
                      <a:rPr lang="id-ID" i="1" dirty="0" smtClean="0">
                        <a:solidFill>
                          <a:schemeClr val="tx1"/>
                        </a:solidFill>
                        <a:latin typeface="Cambria Math" panose="02040503050406030204" pitchFamily="18" charset="0"/>
                      </a:rPr>
                      <m:t>𝑦</m:t>
                    </m:r>
                    <m:r>
                      <a:rPr lang="id-ID"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𝑥</m:t>
                        </m:r>
                      </m:e>
                      <m:sup>
                        <m:r>
                          <a:rPr lang="en-US" b="0" i="1" dirty="0" smtClean="0">
                            <a:solidFill>
                              <a:schemeClr val="tx1"/>
                            </a:solidFill>
                            <a:latin typeface="Cambria Math" panose="02040503050406030204" pitchFamily="18" charset="0"/>
                          </a:rPr>
                          <m:t>3</m:t>
                        </m:r>
                      </m:sup>
                    </m:sSup>
                  </m:oMath>
                </a14:m>
                <a:r>
                  <a:rPr lang="id-ID" dirty="0">
                    <a:solidFill>
                      <a:schemeClr val="tx1"/>
                    </a:solidFill>
                    <a:latin typeface="Lora" pitchFamily="2" charset="0"/>
                  </a:rPr>
                  <a:t>, sumbu </a:t>
                </a:r>
                <a14:m>
                  <m:oMath xmlns:m="http://schemas.openxmlformats.org/officeDocument/2006/math">
                    <m:r>
                      <a:rPr lang="en-US" b="0" i="1" smtClean="0">
                        <a:solidFill>
                          <a:schemeClr val="tx1"/>
                        </a:solidFill>
                        <a:latin typeface="Cambria Math" panose="02040503050406030204" pitchFamily="18" charset="0"/>
                      </a:rPr>
                      <m:t>𝑌</m:t>
                    </m:r>
                  </m:oMath>
                </a14:m>
                <a:r>
                  <a:rPr lang="en-US" dirty="0">
                    <a:solidFill>
                      <a:schemeClr val="tx1"/>
                    </a:solidFill>
                    <a:latin typeface="Lora" pitchFamily="2" charset="0"/>
                  </a:rPr>
                  <a:t>d</a:t>
                </a:r>
                <a:r>
                  <a:rPr lang="id-ID" dirty="0">
                    <a:solidFill>
                      <a:schemeClr val="tx1"/>
                    </a:solidFill>
                    <a:latin typeface="Lora" pitchFamily="2" charset="0"/>
                  </a:rPr>
                  <a:t>an garis </a:t>
                </a:r>
                <a14:m>
                  <m:oMath xmlns:m="http://schemas.openxmlformats.org/officeDocument/2006/math">
                    <m:r>
                      <a:rPr lang="en-US" b="0" i="1" dirty="0" smtClean="0">
                        <a:solidFill>
                          <a:schemeClr val="tx1"/>
                        </a:solidFill>
                        <a:latin typeface="Cambria Math" panose="02040503050406030204" pitchFamily="18" charset="0"/>
                      </a:rPr>
                      <m:t>𝑦</m:t>
                    </m:r>
                    <m:r>
                      <a:rPr lang="id-ID"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3</m:t>
                    </m:r>
                  </m:oMath>
                </a14:m>
                <a:r>
                  <a:rPr lang="id-ID" dirty="0">
                    <a:solidFill>
                      <a:schemeClr val="tx1"/>
                    </a:solidFill>
                    <a:latin typeface="Lora" pitchFamily="2" charset="0"/>
                  </a:rPr>
                  <a:t>diputar mengelilingi sumbu </a:t>
                </a:r>
                <a14:m>
                  <m:oMath xmlns:m="http://schemas.openxmlformats.org/officeDocument/2006/math">
                    <m:r>
                      <a:rPr lang="en-US" b="0" i="1" smtClean="0">
                        <a:solidFill>
                          <a:schemeClr val="tx1"/>
                        </a:solidFill>
                        <a:latin typeface="Cambria Math" panose="02040503050406030204" pitchFamily="18" charset="0"/>
                      </a:rPr>
                      <m:t>𝑌</m:t>
                    </m:r>
                  </m:oMath>
                </a14:m>
                <a:r>
                  <a:rPr lang="id-ID" dirty="0">
                    <a:solidFill>
                      <a:schemeClr val="tx1"/>
                    </a:solidFill>
                    <a:latin typeface="Lora" pitchFamily="2" charset="0"/>
                  </a:rPr>
                  <a:t>.</a:t>
                </a:r>
                <a:r>
                  <a:rPr lang="en-US" dirty="0">
                    <a:solidFill>
                      <a:schemeClr val="tx1"/>
                    </a:solidFill>
                    <a:latin typeface="Lora" pitchFamily="2" charset="0"/>
                  </a:rPr>
                  <a:t> (Gambar 7)</a:t>
                </a:r>
              </a:p>
            </p:txBody>
          </p:sp>
        </mc:Choice>
        <mc:Fallback>
          <p:sp>
            <p:nvSpPr>
              <p:cNvPr id="4" name="Content Placeholder 2">
                <a:extLst>
                  <a:ext uri="{FF2B5EF4-FFF2-40B4-BE49-F238E27FC236}">
                    <a16:creationId xmlns:a16="http://schemas.microsoft.com/office/drawing/2014/main" id="{96B87673-5DF7-4E56-802D-4BFC3B6D7044}"/>
                  </a:ext>
                </a:extLst>
              </p:cNvPr>
              <p:cNvSpPr>
                <a:spLocks noGrp="1" noRot="1" noChangeAspect="1" noMove="1" noResize="1" noEditPoints="1" noAdjustHandles="1" noChangeArrowheads="1" noChangeShapeType="1" noTextEdit="1"/>
              </p:cNvSpPr>
              <p:nvPr>
                <p:ph idx="1"/>
              </p:nvPr>
            </p:nvSpPr>
            <p:spPr>
              <a:xfrm>
                <a:off x="564498" y="577106"/>
                <a:ext cx="4162895" cy="3225857"/>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D3769487-31B2-4470-AE17-49824C3140FC}"/>
                  </a:ext>
                </a:extLst>
              </p:cNvPr>
              <p:cNvSpPr txBox="1">
                <a:spLocks/>
              </p:cNvSpPr>
              <p:nvPr/>
            </p:nvSpPr>
            <p:spPr>
              <a:xfrm>
                <a:off x="433137" y="3943668"/>
                <a:ext cx="11292698" cy="2645391"/>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lnSpc>
                    <a:spcPct val="100000"/>
                  </a:lnSpc>
                  <a:spcBef>
                    <a:spcPts val="0"/>
                  </a:spcBef>
                  <a:buNone/>
                </a:pPr>
                <a:r>
                  <a:rPr lang="en-US" dirty="0">
                    <a:solidFill>
                      <a:schemeClr val="tx1"/>
                    </a:solidFill>
                    <a:latin typeface="Lora" pitchFamily="2" charset="0"/>
                  </a:rPr>
                  <a:t>Penyelesaian: </a:t>
                </a:r>
                <a:r>
                  <a:rPr lang="id-ID" dirty="0">
                    <a:solidFill>
                      <a:schemeClr val="tx1"/>
                    </a:solidFill>
                    <a:latin typeface="Lora" pitchFamily="2" charset="0"/>
                  </a:rPr>
                  <a:t>Dalam kasus ini, lebih mudah jika y digunakan sebagai variabel pengintegralan. Perhatikan bahwa </a:t>
                </a:r>
                <a14:m>
                  <m:oMath xmlns:m="http://schemas.openxmlformats.org/officeDocument/2006/math">
                    <m:r>
                      <a:rPr lang="id-ID" i="1" dirty="0" smtClean="0">
                        <a:solidFill>
                          <a:schemeClr val="tx1"/>
                        </a:solidFill>
                        <a:latin typeface="Cambria Math" panose="02040503050406030204" pitchFamily="18" charset="0"/>
                      </a:rPr>
                      <m:t>𝑦</m:t>
                    </m:r>
                    <m:r>
                      <a:rPr lang="id-ID"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id-ID" i="1" dirty="0" smtClean="0">
                            <a:solidFill>
                              <a:schemeClr val="tx1"/>
                            </a:solidFill>
                            <a:latin typeface="Cambria Math" panose="02040503050406030204" pitchFamily="18" charset="0"/>
                          </a:rPr>
                          <m:t>𝑥</m:t>
                        </m:r>
                      </m:e>
                      <m:sup>
                        <m:r>
                          <a:rPr lang="id-ID" i="1" dirty="0" smtClean="0">
                            <a:solidFill>
                              <a:schemeClr val="tx1"/>
                            </a:solidFill>
                            <a:latin typeface="Cambria Math" panose="02040503050406030204" pitchFamily="18" charset="0"/>
                          </a:rPr>
                          <m:t>3</m:t>
                        </m:r>
                      </m:sup>
                    </m:sSup>
                  </m:oMath>
                </a14:m>
                <a:r>
                  <a:rPr lang="id-ID" dirty="0">
                    <a:solidFill>
                      <a:schemeClr val="tx1"/>
                    </a:solidFill>
                    <a:latin typeface="Lora" pitchFamily="2" charset="0"/>
                  </a:rPr>
                  <a:t>setara dengan </a:t>
                </a:r>
                <a14:m>
                  <m:oMath xmlns:m="http://schemas.openxmlformats.org/officeDocument/2006/math">
                    <m:r>
                      <a:rPr lang="id-ID" i="1" dirty="0" smtClean="0">
                        <a:solidFill>
                          <a:schemeClr val="tx1"/>
                        </a:solidFill>
                        <a:latin typeface="Cambria Math" panose="02040503050406030204" pitchFamily="18" charset="0"/>
                      </a:rPr>
                      <m:t>𝑥</m:t>
                    </m:r>
                    <m:r>
                      <a:rPr lang="id-ID" i="1" dirty="0" smtClean="0">
                        <a:solidFill>
                          <a:schemeClr val="tx1"/>
                        </a:solidFill>
                        <a:latin typeface="Cambria Math" panose="02040503050406030204" pitchFamily="18" charset="0"/>
                      </a:rPr>
                      <m:t>=</m:t>
                    </m:r>
                    <m:rad>
                      <m:radPr>
                        <m:ctrlPr>
                          <a:rPr lang="id-ID" i="1" dirty="0" smtClean="0">
                            <a:solidFill>
                              <a:schemeClr val="tx1"/>
                            </a:solidFill>
                            <a:latin typeface="Cambria Math" panose="02040503050406030204" pitchFamily="18" charset="0"/>
                          </a:rPr>
                        </m:ctrlPr>
                      </m:radPr>
                      <m:deg>
                        <m:r>
                          <m:rPr>
                            <m:brk m:alnAt="7"/>
                          </m:rPr>
                          <a:rPr lang="en-US" b="0" i="1" dirty="0" smtClean="0">
                            <a:solidFill>
                              <a:schemeClr val="tx1"/>
                            </a:solidFill>
                            <a:latin typeface="Cambria Math" panose="02040503050406030204" pitchFamily="18" charset="0"/>
                          </a:rPr>
                          <m:t>3</m:t>
                        </m:r>
                      </m:deg>
                      <m:e>
                        <m:r>
                          <a:rPr lang="en-US" b="0" i="1" dirty="0" smtClean="0">
                            <a:solidFill>
                              <a:schemeClr val="tx1"/>
                            </a:solidFill>
                            <a:latin typeface="Cambria Math" panose="02040503050406030204" pitchFamily="18" charset="0"/>
                          </a:rPr>
                          <m:t>𝑦</m:t>
                        </m:r>
                      </m:e>
                    </m:rad>
                  </m:oMath>
                </a14:m>
                <a:r>
                  <a:rPr lang="id-ID" dirty="0">
                    <a:solidFill>
                      <a:schemeClr val="tx1"/>
                    </a:solidFill>
                    <a:latin typeface="Lora" pitchFamily="2" charset="0"/>
                  </a:rPr>
                  <a:t> dan </a:t>
                </a:r>
                <a14:m>
                  <m:oMath xmlns:m="http://schemas.openxmlformats.org/officeDocument/2006/math">
                    <m:r>
                      <m:rPr>
                        <m:sty m:val="p"/>
                      </m:rPr>
                      <a:rPr lang="el-GR" i="0" dirty="0" smtClean="0">
                        <a:solidFill>
                          <a:schemeClr val="tx1"/>
                        </a:solidFill>
                        <a:latin typeface="Cambria Math" panose="02040503050406030204" pitchFamily="18" charset="0"/>
                      </a:rPr>
                      <m:t>Δ</m:t>
                    </m:r>
                    <m:r>
                      <a:rPr lang="id-ID" i="1" dirty="0">
                        <a:solidFill>
                          <a:schemeClr val="tx1"/>
                        </a:solidFill>
                        <a:latin typeface="Cambria Math" panose="02040503050406030204" pitchFamily="18" charset="0"/>
                      </a:rPr>
                      <m:t>𝑉</m:t>
                    </m:r>
                    <m:r>
                      <a:rPr lang="id-ID" i="1" dirty="0">
                        <a:solidFill>
                          <a:schemeClr val="tx1"/>
                        </a:solidFill>
                        <a:latin typeface="Cambria Math" panose="02040503050406030204" pitchFamily="18" charset="0"/>
                      </a:rPr>
                      <m:t>≈</m:t>
                    </m:r>
                    <m:r>
                      <a:rPr lang="el-GR" i="1" dirty="0">
                        <a:solidFill>
                          <a:schemeClr val="tx1"/>
                        </a:solidFill>
                        <a:latin typeface="Cambria Math" panose="02040503050406030204" pitchFamily="18" charset="0"/>
                      </a:rPr>
                      <m:t>𝜋</m:t>
                    </m:r>
                    <m:r>
                      <a:rPr lang="el-GR" i="1" dirty="0">
                        <a:solidFill>
                          <a:schemeClr val="tx1"/>
                        </a:solidFill>
                        <a:latin typeface="Cambria Math" panose="02040503050406030204" pitchFamily="18" charset="0"/>
                      </a:rPr>
                      <m:t> </m:t>
                    </m:r>
                    <m:sSup>
                      <m:sSupPr>
                        <m:ctrlPr>
                          <a:rPr lang="en-US" b="0" i="1" dirty="0" smtClean="0">
                            <a:solidFill>
                              <a:schemeClr val="tx1"/>
                            </a:solidFill>
                            <a:latin typeface="Cambria Math" panose="02040503050406030204" pitchFamily="18" charset="0"/>
                          </a:rPr>
                        </m:ctrlPr>
                      </m:sSupPr>
                      <m:e>
                        <m:d>
                          <m:dPr>
                            <m:ctrlPr>
                              <a:rPr lang="el-GR" i="1" dirty="0">
                                <a:solidFill>
                                  <a:schemeClr val="tx1"/>
                                </a:solidFill>
                                <a:latin typeface="Cambria Math" panose="02040503050406030204" pitchFamily="18" charset="0"/>
                              </a:rPr>
                            </m:ctrlPr>
                          </m:dPr>
                          <m:e>
                            <m:rad>
                              <m:radPr>
                                <m:ctrlPr>
                                  <a:rPr lang="id-ID" i="1" dirty="0">
                                    <a:solidFill>
                                      <a:schemeClr val="tx1"/>
                                    </a:solidFill>
                                    <a:latin typeface="Cambria Math" panose="02040503050406030204" pitchFamily="18" charset="0"/>
                                  </a:rPr>
                                </m:ctrlPr>
                              </m:radPr>
                              <m:deg>
                                <m:r>
                                  <m:rPr>
                                    <m:brk m:alnAt="7"/>
                                  </m:rPr>
                                  <a:rPr lang="en-US" i="1" dirty="0">
                                    <a:solidFill>
                                      <a:schemeClr val="tx1"/>
                                    </a:solidFill>
                                    <a:latin typeface="Cambria Math" panose="02040503050406030204" pitchFamily="18" charset="0"/>
                                  </a:rPr>
                                  <m:t>3</m:t>
                                </m:r>
                              </m:deg>
                              <m:e>
                                <m:r>
                                  <a:rPr lang="en-US" i="1" dirty="0">
                                    <a:solidFill>
                                      <a:schemeClr val="tx1"/>
                                    </a:solidFill>
                                    <a:latin typeface="Cambria Math" panose="02040503050406030204" pitchFamily="18" charset="0"/>
                                  </a:rPr>
                                  <m:t>𝑦</m:t>
                                </m:r>
                              </m:e>
                            </m:rad>
                          </m:e>
                        </m:d>
                      </m:e>
                      <m:sup>
                        <m:r>
                          <a:rPr lang="id-ID" i="1" dirty="0">
                            <a:solidFill>
                              <a:schemeClr val="tx1"/>
                            </a:solidFill>
                            <a:latin typeface="Cambria Math" panose="02040503050406030204" pitchFamily="18" charset="0"/>
                          </a:rPr>
                          <m:t>2</m:t>
                        </m:r>
                      </m:sup>
                    </m:sSup>
                  </m:oMath>
                </a14:m>
                <a:r>
                  <a:rPr lang="el-GR" dirty="0">
                    <a:solidFill>
                      <a:schemeClr val="tx1"/>
                    </a:solidFill>
                    <a:latin typeface="Lora" pitchFamily="2" charset="0"/>
                  </a:rPr>
                  <a:t>. </a:t>
                </a:r>
                <a:r>
                  <a:rPr lang="id-ID" dirty="0">
                    <a:solidFill>
                      <a:schemeClr val="tx1"/>
                    </a:solidFill>
                    <a:latin typeface="Lora" pitchFamily="2" charset="0"/>
                  </a:rPr>
                  <a:t>Dengan demikian, volume benda putar tersebut dapat dihitung sebagai berikut.</a:t>
                </a:r>
                <a:endParaRPr lang="en-US" dirty="0">
                  <a:solidFill>
                    <a:schemeClr val="tx1"/>
                  </a:solidFill>
                  <a:latin typeface="Lora" pitchFamily="2" charset="0"/>
                </a:endParaRPr>
              </a:p>
              <a:p>
                <a:pPr marL="45720" indent="0">
                  <a:lnSpc>
                    <a:spcPct val="100000"/>
                  </a:lnSpc>
                  <a:buNone/>
                </a:pP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𝜋</m:t>
                      </m:r>
                      <m:nary>
                        <m:naryPr>
                          <m:ctrlPr>
                            <a:rPr lang="en-US" i="1">
                              <a:solidFill>
                                <a:schemeClr val="tx1"/>
                              </a:solidFill>
                              <a:latin typeface="Cambria Math" panose="02040503050406030204" pitchFamily="18" charset="0"/>
                              <a:ea typeface="Cambria Math" panose="02040503050406030204" pitchFamily="18" charset="0"/>
                            </a:rPr>
                          </m:ctrlPr>
                        </m:naryPr>
                        <m:sub>
                          <m:r>
                            <m:rPr>
                              <m:brk m:alnAt="23"/>
                            </m:rPr>
                            <a:rPr lang="en-US" i="1">
                              <a:solidFill>
                                <a:schemeClr val="tx1"/>
                              </a:solidFill>
                              <a:latin typeface="Cambria Math" panose="02040503050406030204" pitchFamily="18" charset="0"/>
                              <a:ea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3</m:t>
                          </m:r>
                        </m:sup>
                        <m:e>
                          <m:sSup>
                            <m:sSupPr>
                              <m:ctrlPr>
                                <a:rPr lang="en-US"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𝑦</m:t>
                              </m:r>
                            </m:e>
                            <m:sup>
                              <m:f>
                                <m:fPr>
                                  <m:type m:val="skw"/>
                                  <m:ctrlPr>
                                    <a:rPr lang="en-US"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2</m:t>
                                  </m:r>
                                </m:num>
                                <m:den>
                                  <m:r>
                                    <a:rPr lang="en-US" b="0" i="1" smtClean="0">
                                      <a:solidFill>
                                        <a:schemeClr val="tx1"/>
                                      </a:solidFill>
                                      <a:latin typeface="Cambria Math" panose="02040503050406030204" pitchFamily="18" charset="0"/>
                                      <a:ea typeface="Cambria Math" panose="02040503050406030204" pitchFamily="18" charset="0"/>
                                    </a:rPr>
                                    <m:t>3</m:t>
                                  </m:r>
                                </m:den>
                              </m:f>
                            </m:sup>
                          </m:sSup>
                          <m:r>
                            <a:rPr lang="en-US" i="1">
                              <a:solidFill>
                                <a:schemeClr val="tx1"/>
                              </a:solidFill>
                              <a:latin typeface="Cambria Math" panose="02040503050406030204" pitchFamily="18" charset="0"/>
                              <a:ea typeface="Cambria Math" panose="02040503050406030204" pitchFamily="18" charset="0"/>
                            </a:rPr>
                            <m:t>𝑑</m:t>
                          </m:r>
                          <m:r>
                            <a:rPr lang="en-US" b="0" i="1" smtClean="0">
                              <a:solidFill>
                                <a:schemeClr val="tx1"/>
                              </a:solidFill>
                              <a:latin typeface="Cambria Math" panose="02040503050406030204" pitchFamily="18" charset="0"/>
                              <a:ea typeface="Cambria Math" panose="02040503050406030204" pitchFamily="18" charset="0"/>
                            </a:rPr>
                            <m:t>𝑦</m:t>
                          </m:r>
                        </m:e>
                      </m:nary>
                      <m:r>
                        <a:rPr lang="en-US" i="1">
                          <a:solidFill>
                            <a:schemeClr val="tx1"/>
                          </a:solidFill>
                          <a:latin typeface="Cambria Math" panose="02040503050406030204" pitchFamily="18" charset="0"/>
                          <a:ea typeface="Cambria Math" panose="02040503050406030204" pitchFamily="18" charset="0"/>
                        </a:rPr>
                        <m:t>=</m:t>
                      </m:r>
                      <m:r>
                        <a:rPr lang="id-ID" i="1">
                          <a:solidFill>
                            <a:schemeClr val="tx1"/>
                          </a:solidFill>
                          <a:latin typeface="Cambria Math" panose="02040503050406030204" pitchFamily="18" charset="0"/>
                          <a:ea typeface="Cambria Math" panose="02040503050406030204" pitchFamily="18" charset="0"/>
                        </a:rPr>
                        <m:t>𝜋</m:t>
                      </m:r>
                      <m:sSubSup>
                        <m:sSubSupPr>
                          <m:ctrlPr>
                            <a:rPr lang="en-US" i="1">
                              <a:solidFill>
                                <a:schemeClr val="tx1"/>
                              </a:solidFill>
                              <a:latin typeface="Cambria Math" panose="02040503050406030204" pitchFamily="18" charset="0"/>
                              <a:ea typeface="Cambria Math" panose="02040503050406030204" pitchFamily="18" charset="0"/>
                            </a:rPr>
                          </m:ctrlPr>
                        </m:sSubSupPr>
                        <m:e>
                          <m:d>
                            <m:dPr>
                              <m:begChr m:val="["/>
                              <m:endChr m:val="]"/>
                              <m:ctrlPr>
                                <a:rPr lang="en-US" i="1">
                                  <a:solidFill>
                                    <a:schemeClr val="tx1"/>
                                  </a:solidFill>
                                  <a:latin typeface="Cambria Math" panose="02040503050406030204" pitchFamily="18" charset="0"/>
                                  <a:ea typeface="Cambria Math" panose="02040503050406030204" pitchFamily="18" charset="0"/>
                                </a:rPr>
                              </m:ctrlPr>
                            </m:dPr>
                            <m:e>
                              <m:f>
                                <m:fPr>
                                  <m:ctrlPr>
                                    <a:rPr lang="en-US" i="1">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3</m:t>
                                  </m:r>
                                </m:num>
                                <m:den>
                                  <m:r>
                                    <a:rPr lang="en-US" b="0" i="1" smtClean="0">
                                      <a:solidFill>
                                        <a:schemeClr val="tx1"/>
                                      </a:solidFill>
                                      <a:latin typeface="Cambria Math" panose="02040503050406030204" pitchFamily="18" charset="0"/>
                                      <a:ea typeface="Cambria Math" panose="02040503050406030204" pitchFamily="18" charset="0"/>
                                    </a:rPr>
                                    <m:t>5</m:t>
                                  </m:r>
                                </m:den>
                              </m:f>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𝑦</m:t>
                                  </m:r>
                                </m:e>
                                <m:sup>
                                  <m:f>
                                    <m:fPr>
                                      <m:type m:val="skw"/>
                                      <m:ctrlPr>
                                        <a:rPr lang="en-US" i="1">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5</m:t>
                                      </m:r>
                                    </m:num>
                                    <m:den>
                                      <m:r>
                                        <a:rPr lang="en-US" i="1">
                                          <a:solidFill>
                                            <a:schemeClr val="tx1"/>
                                          </a:solidFill>
                                          <a:latin typeface="Cambria Math" panose="02040503050406030204" pitchFamily="18" charset="0"/>
                                          <a:ea typeface="Cambria Math" panose="02040503050406030204" pitchFamily="18" charset="0"/>
                                        </a:rPr>
                                        <m:t>3</m:t>
                                      </m:r>
                                    </m:den>
                                  </m:f>
                                </m:sup>
                              </m:sSup>
                            </m:e>
                          </m:d>
                        </m:e>
                        <m:sub>
                          <m:r>
                            <a:rPr lang="en-US" i="1">
                              <a:solidFill>
                                <a:schemeClr val="tx1"/>
                              </a:solidFill>
                              <a:latin typeface="Cambria Math" panose="02040503050406030204" pitchFamily="18" charset="0"/>
                              <a:ea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3</m:t>
                          </m:r>
                        </m:sup>
                      </m:sSubSup>
                      <m:r>
                        <a:rPr lang="en-US" i="1">
                          <a:solidFill>
                            <a:schemeClr val="tx1"/>
                          </a:solidFill>
                          <a:latin typeface="Cambria Math" panose="02040503050406030204" pitchFamily="18" charset="0"/>
                          <a:ea typeface="Cambria Math" panose="02040503050406030204" pitchFamily="18" charset="0"/>
                        </a:rPr>
                        <m:t>=</m:t>
                      </m:r>
                      <m:r>
                        <a:rPr lang="id-ID" i="1">
                          <a:solidFill>
                            <a:schemeClr val="tx1"/>
                          </a:solidFill>
                          <a:latin typeface="Cambria Math" panose="02040503050406030204" pitchFamily="18" charset="0"/>
                          <a:ea typeface="Cambria Math" panose="02040503050406030204" pitchFamily="18" charset="0"/>
                        </a:rPr>
                        <m:t>𝜋</m:t>
                      </m:r>
                      <m:d>
                        <m:dPr>
                          <m:ctrlPr>
                            <a:rPr lang="id-ID" i="1">
                              <a:solidFill>
                                <a:schemeClr val="tx1"/>
                              </a:solidFill>
                              <a:latin typeface="Cambria Math" panose="02040503050406030204" pitchFamily="18" charset="0"/>
                              <a:ea typeface="Cambria Math" panose="02040503050406030204" pitchFamily="18" charset="0"/>
                            </a:rPr>
                          </m:ctrlPr>
                        </m:dPr>
                        <m:e>
                          <m:f>
                            <m:fPr>
                              <m:ctrlPr>
                                <a:rPr lang="en-US" i="1">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9</m:t>
                              </m:r>
                              <m:rad>
                                <m:radPr>
                                  <m:ctrlPr>
                                    <a:rPr lang="en-US" b="0" i="1" smtClean="0">
                                      <a:solidFill>
                                        <a:schemeClr val="tx1"/>
                                      </a:solidFill>
                                      <a:latin typeface="Cambria Math" panose="02040503050406030204" pitchFamily="18" charset="0"/>
                                      <a:ea typeface="Cambria Math" panose="02040503050406030204" pitchFamily="18" charset="0"/>
                                    </a:rPr>
                                  </m:ctrlPr>
                                </m:radPr>
                                <m:deg>
                                  <m:r>
                                    <m:rPr>
                                      <m:brk m:alnAt="7"/>
                                    </m:rPr>
                                    <a:rPr lang="en-US" b="0" i="1" smtClean="0">
                                      <a:solidFill>
                                        <a:schemeClr val="tx1"/>
                                      </a:solidFill>
                                      <a:latin typeface="Cambria Math" panose="02040503050406030204" pitchFamily="18" charset="0"/>
                                      <a:ea typeface="Cambria Math" panose="02040503050406030204" pitchFamily="18" charset="0"/>
                                    </a:rPr>
                                    <m:t>3</m:t>
                                  </m:r>
                                </m:deg>
                                <m:e>
                                  <m:r>
                                    <a:rPr lang="en-US" b="0" i="1" smtClean="0">
                                      <a:solidFill>
                                        <a:schemeClr val="tx1"/>
                                      </a:solidFill>
                                      <a:latin typeface="Cambria Math" panose="02040503050406030204" pitchFamily="18" charset="0"/>
                                      <a:ea typeface="Cambria Math" panose="02040503050406030204" pitchFamily="18" charset="0"/>
                                    </a:rPr>
                                    <m:t>9</m:t>
                                  </m:r>
                                </m:e>
                              </m:rad>
                            </m:num>
                            <m:den>
                              <m:r>
                                <a:rPr lang="en-US" b="0" i="1" smtClean="0">
                                  <a:solidFill>
                                    <a:schemeClr val="tx1"/>
                                  </a:solidFill>
                                  <a:latin typeface="Cambria Math" panose="02040503050406030204" pitchFamily="18" charset="0"/>
                                  <a:ea typeface="Cambria Math" panose="02040503050406030204" pitchFamily="18" charset="0"/>
                                </a:rPr>
                                <m:t>5</m:t>
                              </m:r>
                            </m:den>
                          </m:f>
                          <m:r>
                            <a:rPr lang="en-US" i="1">
                              <a:solidFill>
                                <a:schemeClr val="tx1"/>
                              </a:solidFill>
                              <a:latin typeface="Cambria Math" panose="02040503050406030204" pitchFamily="18" charset="0"/>
                              <a:ea typeface="Cambria Math" panose="02040503050406030204" pitchFamily="18" charset="0"/>
                            </a:rPr>
                            <m:t>−0</m:t>
                          </m:r>
                        </m:e>
                      </m:d>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11,76</m:t>
                      </m:r>
                    </m:oMath>
                  </m:oMathPara>
                </a14:m>
                <a:endParaRPr lang="en-US" b="0" dirty="0">
                  <a:solidFill>
                    <a:schemeClr val="tx1"/>
                  </a:solidFill>
                  <a:latin typeface="Lora" pitchFamily="2" charset="0"/>
                  <a:ea typeface="Cambria Math" panose="02040503050406030204" pitchFamily="18" charset="0"/>
                </a:endParaRPr>
              </a:p>
              <a:p>
                <a:pPr marL="45720" indent="0">
                  <a:lnSpc>
                    <a:spcPct val="100000"/>
                  </a:lnSpc>
                  <a:buNone/>
                </a:pPr>
                <a:r>
                  <a:rPr lang="en-US" dirty="0">
                    <a:solidFill>
                      <a:schemeClr val="tx1"/>
                    </a:solidFill>
                    <a:latin typeface="Lora" pitchFamily="2" charset="0"/>
                  </a:rPr>
                  <a:t>Jadi , volume </a:t>
                </a:r>
                <a:r>
                  <a:rPr lang="en-US" dirty="0" err="1">
                    <a:solidFill>
                      <a:schemeClr val="tx1"/>
                    </a:solidFill>
                    <a:latin typeface="Lora" pitchFamily="2" charset="0"/>
                  </a:rPr>
                  <a:t>benda</a:t>
                </a:r>
                <a:r>
                  <a:rPr lang="en-US" dirty="0">
                    <a:solidFill>
                      <a:schemeClr val="tx1"/>
                    </a:solidFill>
                    <a:latin typeface="Lora" pitchFamily="2" charset="0"/>
                  </a:rPr>
                  <a:t> </a:t>
                </a:r>
                <a:r>
                  <a:rPr lang="en-US" dirty="0" err="1">
                    <a:solidFill>
                      <a:schemeClr val="tx1"/>
                    </a:solidFill>
                    <a:latin typeface="Lora" pitchFamily="2" charset="0"/>
                  </a:rPr>
                  <a:t>putar</a:t>
                </a:r>
                <a:r>
                  <a:rPr lang="en-US" dirty="0">
                    <a:solidFill>
                      <a:schemeClr val="tx1"/>
                    </a:solidFill>
                    <a:latin typeface="Lora" pitchFamily="2" charset="0"/>
                  </a:rPr>
                  <a:t> yang </a:t>
                </a:r>
                <a:r>
                  <a:rPr lang="en-US" dirty="0" err="1">
                    <a:solidFill>
                      <a:schemeClr val="tx1"/>
                    </a:solidFill>
                    <a:latin typeface="Lora" pitchFamily="2" charset="0"/>
                  </a:rPr>
                  <a:t>terbentuk</a:t>
                </a:r>
                <a:r>
                  <a:rPr lang="en-US" dirty="0">
                    <a:solidFill>
                      <a:schemeClr val="tx1"/>
                    </a:solidFill>
                    <a:latin typeface="Lora" pitchFamily="2" charset="0"/>
                  </a:rPr>
                  <a:t> </a:t>
                </a:r>
                <a:r>
                  <a:rPr lang="en-US" dirty="0" err="1">
                    <a:solidFill>
                      <a:schemeClr val="tx1"/>
                    </a:solidFill>
                    <a:latin typeface="Lora" pitchFamily="2" charset="0"/>
                  </a:rPr>
                  <a:t>adalah</a:t>
                </a:r>
                <a:r>
                  <a:rPr lang="en-US" dirty="0">
                    <a:solidFill>
                      <a:schemeClr val="tx1"/>
                    </a:solidFill>
                    <a:latin typeface="Lora" pitchFamily="2" charset="0"/>
                  </a:rPr>
                  <a:t> 11,76 </a:t>
                </a:r>
                <a:r>
                  <a:rPr lang="en-US" dirty="0" err="1">
                    <a:solidFill>
                      <a:schemeClr val="tx1"/>
                    </a:solidFill>
                    <a:latin typeface="Lora" pitchFamily="2" charset="0"/>
                  </a:rPr>
                  <a:t>satuan</a:t>
                </a:r>
                <a:r>
                  <a:rPr lang="en-US" dirty="0">
                    <a:solidFill>
                      <a:schemeClr val="tx1"/>
                    </a:solidFill>
                    <a:latin typeface="Lora" pitchFamily="2" charset="0"/>
                  </a:rPr>
                  <a:t> </a:t>
                </a:r>
                <a:r>
                  <a:rPr lang="en-US" dirty="0" err="1">
                    <a:solidFill>
                      <a:schemeClr val="tx1"/>
                    </a:solidFill>
                    <a:latin typeface="Lora" pitchFamily="2" charset="0"/>
                  </a:rPr>
                  <a:t>volum</a:t>
                </a:r>
                <a:endParaRPr lang="en-US" dirty="0">
                  <a:solidFill>
                    <a:schemeClr val="tx1"/>
                  </a:solidFill>
                  <a:latin typeface="Lora" pitchFamily="2" charset="0"/>
                </a:endParaRPr>
              </a:p>
            </p:txBody>
          </p:sp>
        </mc:Choice>
        <mc:Fallback xmlns="">
          <p:sp>
            <p:nvSpPr>
              <p:cNvPr id="5" name="Content Placeholder 2">
                <a:extLst>
                  <a:ext uri="{FF2B5EF4-FFF2-40B4-BE49-F238E27FC236}">
                    <a16:creationId xmlns:a16="http://schemas.microsoft.com/office/drawing/2014/main" id="{D3769487-31B2-4470-AE17-49824C3140FC}"/>
                  </a:ext>
                </a:extLst>
              </p:cNvPr>
              <p:cNvSpPr txBox="1">
                <a:spLocks noRot="1" noChangeAspect="1" noMove="1" noResize="1" noEditPoints="1" noAdjustHandles="1" noChangeArrowheads="1" noChangeShapeType="1" noTextEdit="1"/>
              </p:cNvSpPr>
              <p:nvPr/>
            </p:nvSpPr>
            <p:spPr>
              <a:xfrm>
                <a:off x="433137" y="3943668"/>
                <a:ext cx="11292698" cy="2645391"/>
              </a:xfrm>
              <a:prstGeom prst="rect">
                <a:avLst/>
              </a:prstGeom>
              <a:blipFill>
                <a:blip r:embed="rId3"/>
                <a:stretch>
                  <a:fillRect l="-270" t="-1613" r="-648" b="-230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7C8D85A-E482-444B-8235-C659D73428F5}"/>
              </a:ext>
            </a:extLst>
          </p:cNvPr>
          <p:cNvGrpSpPr/>
          <p:nvPr/>
        </p:nvGrpSpPr>
        <p:grpSpPr>
          <a:xfrm>
            <a:off x="4847779" y="525783"/>
            <a:ext cx="7025336" cy="3357862"/>
            <a:chOff x="4847779" y="525783"/>
            <a:chExt cx="7025336" cy="3357862"/>
          </a:xfrm>
        </p:grpSpPr>
        <p:sp>
          <p:nvSpPr>
            <p:cNvPr id="7" name="TextBox 6">
              <a:extLst>
                <a:ext uri="{FF2B5EF4-FFF2-40B4-BE49-F238E27FC236}">
                  <a16:creationId xmlns:a16="http://schemas.microsoft.com/office/drawing/2014/main" id="{592058AA-4F2F-49F2-A906-B9402A6C848C}"/>
                </a:ext>
              </a:extLst>
            </p:cNvPr>
            <p:cNvSpPr txBox="1"/>
            <p:nvPr/>
          </p:nvSpPr>
          <p:spPr>
            <a:xfrm>
              <a:off x="7371971" y="3421980"/>
              <a:ext cx="1465869" cy="461665"/>
            </a:xfrm>
            <a:prstGeom prst="rect">
              <a:avLst/>
            </a:prstGeom>
            <a:noFill/>
          </p:spPr>
          <p:txBody>
            <a:bodyPr wrap="square" rtlCol="0">
              <a:spAutoFit/>
            </a:bodyPr>
            <a:lstStyle/>
            <a:p>
              <a:r>
                <a:rPr lang="en-US" sz="2400" dirty="0"/>
                <a:t>Gambar 7</a:t>
              </a:r>
              <a:endParaRPr lang="id-ID" sz="2400" dirty="0"/>
            </a:p>
          </p:txBody>
        </p:sp>
        <p:grpSp>
          <p:nvGrpSpPr>
            <p:cNvPr id="8" name="Group 7">
              <a:extLst>
                <a:ext uri="{FF2B5EF4-FFF2-40B4-BE49-F238E27FC236}">
                  <a16:creationId xmlns:a16="http://schemas.microsoft.com/office/drawing/2014/main" id="{BF4D96E2-23CF-4C9A-8670-C21BB9A2237E}"/>
                </a:ext>
              </a:extLst>
            </p:cNvPr>
            <p:cNvGrpSpPr/>
            <p:nvPr/>
          </p:nvGrpSpPr>
          <p:grpSpPr>
            <a:xfrm>
              <a:off x="4847779" y="525783"/>
              <a:ext cx="7025336" cy="3002501"/>
              <a:chOff x="4928461" y="725221"/>
              <a:chExt cx="7025336" cy="3002501"/>
            </a:xfrm>
          </p:grpSpPr>
          <p:pic>
            <p:nvPicPr>
              <p:cNvPr id="9" name="Picture 2" descr="Gambar">
                <a:extLst>
                  <a:ext uri="{FF2B5EF4-FFF2-40B4-BE49-F238E27FC236}">
                    <a16:creationId xmlns:a16="http://schemas.microsoft.com/office/drawing/2014/main" id="{628549A0-4772-47E3-9DD0-B64E618568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089"/>
              <a:stretch/>
            </p:blipFill>
            <p:spPr bwMode="auto">
              <a:xfrm>
                <a:off x="4928461" y="725221"/>
                <a:ext cx="5919518" cy="3002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ambar">
                <a:extLst>
                  <a:ext uri="{FF2B5EF4-FFF2-40B4-BE49-F238E27FC236}">
                    <a16:creationId xmlns:a16="http://schemas.microsoft.com/office/drawing/2014/main" id="{88CE76FF-FF2E-4B34-B803-94124BAE84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175" t="38094" r="295" b="27226"/>
              <a:stretch/>
            </p:blipFill>
            <p:spPr bwMode="auto">
              <a:xfrm>
                <a:off x="10770455" y="865926"/>
                <a:ext cx="1183342" cy="95585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3928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017C-6323-4B80-AC26-AE2943D43D64}"/>
              </a:ext>
            </a:extLst>
          </p:cNvPr>
          <p:cNvSpPr>
            <a:spLocks noGrp="1"/>
          </p:cNvSpPr>
          <p:nvPr>
            <p:ph type="title"/>
          </p:nvPr>
        </p:nvSpPr>
        <p:spPr>
          <a:xfrm>
            <a:off x="548035" y="118712"/>
            <a:ext cx="2233666" cy="814939"/>
          </a:xfrm>
        </p:spPr>
        <p:txBody>
          <a:bodyPr/>
          <a:lstStyle/>
          <a:p>
            <a:r>
              <a:rPr lang="en-US" dirty="0"/>
              <a:t>Exercise</a:t>
            </a:r>
          </a:p>
        </p:txBody>
      </p:sp>
      <p:sp>
        <p:nvSpPr>
          <p:cNvPr id="3" name="Content Placeholder 2">
            <a:extLst>
              <a:ext uri="{FF2B5EF4-FFF2-40B4-BE49-F238E27FC236}">
                <a16:creationId xmlns:a16="http://schemas.microsoft.com/office/drawing/2014/main" id="{0D9786D7-DA44-4439-8744-E1213EF6585B}"/>
              </a:ext>
            </a:extLst>
          </p:cNvPr>
          <p:cNvSpPr>
            <a:spLocks noGrp="1"/>
          </p:cNvSpPr>
          <p:nvPr>
            <p:ph idx="1"/>
          </p:nvPr>
        </p:nvSpPr>
        <p:spPr>
          <a:xfrm>
            <a:off x="144379" y="933652"/>
            <a:ext cx="11123178" cy="4857548"/>
          </a:xfrm>
        </p:spPr>
        <p:txBody>
          <a:bodyPr/>
          <a:lstStyle/>
          <a:p>
            <a:pPr marL="494100" indent="-457200" algn="just">
              <a:buAutoNum type="arabicPeriod"/>
            </a:pPr>
            <a:r>
              <a:rPr lang="en-US" dirty="0" err="1"/>
              <a:t>Tentukan</a:t>
            </a:r>
            <a:r>
              <a:rPr lang="en-US" dirty="0"/>
              <a:t> volume </a:t>
            </a:r>
            <a:r>
              <a:rPr lang="en-US" dirty="0" err="1"/>
              <a:t>benda</a:t>
            </a:r>
            <a:r>
              <a:rPr lang="en-US" dirty="0"/>
              <a:t> </a:t>
            </a:r>
            <a:r>
              <a:rPr lang="en-US" dirty="0" err="1"/>
              <a:t>putar</a:t>
            </a:r>
            <a:r>
              <a:rPr lang="en-US" dirty="0"/>
              <a:t> yang </a:t>
            </a:r>
            <a:r>
              <a:rPr lang="en-US" dirty="0" err="1"/>
              <a:t>terbentuk</a:t>
            </a:r>
            <a:r>
              <a:rPr lang="en-US" dirty="0"/>
              <a:t> </a:t>
            </a:r>
            <a:r>
              <a:rPr lang="en-US" dirty="0" err="1"/>
              <a:t>jika</a:t>
            </a:r>
            <a:r>
              <a:rPr lang="en-US" dirty="0"/>
              <a:t> </a:t>
            </a:r>
            <a:r>
              <a:rPr lang="en-US" dirty="0" err="1"/>
              <a:t>daerah</a:t>
            </a:r>
            <a:r>
              <a:rPr lang="en-US" dirty="0"/>
              <a:t> yang </a:t>
            </a:r>
            <a:r>
              <a:rPr lang="en-US" dirty="0" err="1"/>
              <a:t>dibatasi</a:t>
            </a:r>
            <a:r>
              <a:rPr lang="en-US" dirty="0"/>
              <a:t> oleh y =4 – x</a:t>
            </a:r>
            <a:r>
              <a:rPr lang="en-US" baseline="30000" dirty="0"/>
              <a:t>2 </a:t>
            </a:r>
            <a:r>
              <a:rPr lang="en-US" dirty="0"/>
              <a:t>, </a:t>
            </a:r>
            <a:r>
              <a:rPr lang="en-US" dirty="0" err="1"/>
              <a:t>sumbu</a:t>
            </a:r>
            <a:r>
              <a:rPr lang="en-US" dirty="0"/>
              <a:t> Y, dan </a:t>
            </a:r>
            <a:r>
              <a:rPr lang="en-US" dirty="0" err="1"/>
              <a:t>sumbu</a:t>
            </a:r>
            <a:r>
              <a:rPr lang="en-US" dirty="0"/>
              <a:t> X </a:t>
            </a:r>
            <a:r>
              <a:rPr lang="en-US" dirty="0" err="1"/>
              <a:t>diputar</a:t>
            </a:r>
            <a:r>
              <a:rPr lang="en-US" dirty="0"/>
              <a:t> 360</a:t>
            </a:r>
            <a:r>
              <a:rPr lang="en-US" baseline="30000" dirty="0"/>
              <a:t>0</a:t>
            </a:r>
            <a:r>
              <a:rPr lang="en-US" dirty="0"/>
              <a:t> </a:t>
            </a:r>
            <a:r>
              <a:rPr lang="en-US" dirty="0" err="1"/>
              <a:t>mengelilingi</a:t>
            </a:r>
            <a:r>
              <a:rPr lang="en-US" dirty="0"/>
              <a:t> </a:t>
            </a:r>
            <a:r>
              <a:rPr lang="en-US" dirty="0" err="1"/>
              <a:t>sumbu</a:t>
            </a:r>
            <a:r>
              <a:rPr lang="en-US" dirty="0"/>
              <a:t>- X. </a:t>
            </a:r>
            <a:r>
              <a:rPr lang="en-US" dirty="0" err="1"/>
              <a:t>Sketsa</a:t>
            </a:r>
            <a:r>
              <a:rPr lang="en-US" dirty="0"/>
              <a:t> </a:t>
            </a:r>
            <a:r>
              <a:rPr lang="en-US" dirty="0" err="1"/>
              <a:t>gambar</a:t>
            </a:r>
            <a:r>
              <a:rPr lang="en-US" dirty="0"/>
              <a:t> </a:t>
            </a:r>
            <a:r>
              <a:rPr lang="en-US" dirty="0" err="1"/>
              <a:t>dengan</a:t>
            </a:r>
            <a:r>
              <a:rPr lang="en-US" dirty="0"/>
              <a:t> </a:t>
            </a:r>
            <a:r>
              <a:rPr lang="en-US" dirty="0" err="1"/>
              <a:t>menggunakan</a:t>
            </a:r>
            <a:r>
              <a:rPr lang="en-US" dirty="0"/>
              <a:t> </a:t>
            </a:r>
            <a:r>
              <a:rPr lang="en-US" dirty="0" err="1"/>
              <a:t>cara</a:t>
            </a:r>
            <a:r>
              <a:rPr lang="en-US" dirty="0"/>
              <a:t> manual dan </a:t>
            </a:r>
            <a:r>
              <a:rPr lang="en-US" dirty="0" err="1"/>
              <a:t>geogebra</a:t>
            </a:r>
            <a:r>
              <a:rPr lang="en-US" dirty="0"/>
              <a:t>.</a:t>
            </a:r>
          </a:p>
          <a:p>
            <a:pPr marL="494100" indent="-457200">
              <a:buAutoNum type="arabicPeriod"/>
            </a:pPr>
            <a:endParaRPr lang="en-US" baseline="30000" dirty="0"/>
          </a:p>
        </p:txBody>
      </p:sp>
    </p:spTree>
    <p:extLst>
      <p:ext uri="{BB962C8B-B14F-4D97-AF65-F5344CB8AC3E}">
        <p14:creationId xmlns:p14="http://schemas.microsoft.com/office/powerpoint/2010/main" val="291622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5B7F-9B62-418E-94E9-394812AE4F1F}"/>
              </a:ext>
            </a:extLst>
          </p:cNvPr>
          <p:cNvSpPr>
            <a:spLocks noGrp="1"/>
          </p:cNvSpPr>
          <p:nvPr>
            <p:ph type="title"/>
          </p:nvPr>
        </p:nvSpPr>
        <p:spPr>
          <a:xfrm>
            <a:off x="288153" y="176463"/>
            <a:ext cx="2464672" cy="795688"/>
          </a:xfrm>
        </p:spPr>
        <p:txBody>
          <a:bodyPr/>
          <a:lstStyle/>
          <a:p>
            <a:r>
              <a:rPr lang="en-US" dirty="0"/>
              <a:t>Exercise</a:t>
            </a:r>
          </a:p>
        </p:txBody>
      </p:sp>
      <p:sp>
        <p:nvSpPr>
          <p:cNvPr id="3" name="Content Placeholder 2">
            <a:extLst>
              <a:ext uri="{FF2B5EF4-FFF2-40B4-BE49-F238E27FC236}">
                <a16:creationId xmlns:a16="http://schemas.microsoft.com/office/drawing/2014/main" id="{00EA2B6F-6325-4160-9850-F85949969A3F}"/>
              </a:ext>
            </a:extLst>
          </p:cNvPr>
          <p:cNvSpPr>
            <a:spLocks noGrp="1"/>
          </p:cNvSpPr>
          <p:nvPr>
            <p:ph idx="1"/>
          </p:nvPr>
        </p:nvSpPr>
        <p:spPr>
          <a:xfrm>
            <a:off x="375386" y="972151"/>
            <a:ext cx="11165306" cy="4928135"/>
          </a:xfrm>
        </p:spPr>
        <p:txBody>
          <a:bodyPr/>
          <a:lstStyle/>
          <a:p>
            <a:pPr marL="36900" indent="0" algn="just">
              <a:buNone/>
            </a:pPr>
            <a:r>
              <a:rPr lang="en-US" dirty="0"/>
              <a:t>2. </a:t>
            </a:r>
            <a:r>
              <a:rPr lang="en-US" dirty="0" err="1"/>
              <a:t>Tentukan</a:t>
            </a:r>
            <a:r>
              <a:rPr lang="en-US" dirty="0"/>
              <a:t> volume </a:t>
            </a:r>
            <a:r>
              <a:rPr lang="en-US" dirty="0" err="1"/>
              <a:t>benda</a:t>
            </a:r>
            <a:r>
              <a:rPr lang="en-US" dirty="0"/>
              <a:t> </a:t>
            </a:r>
            <a:r>
              <a:rPr lang="en-US" dirty="0" err="1"/>
              <a:t>putar</a:t>
            </a:r>
            <a:r>
              <a:rPr lang="en-US" dirty="0"/>
              <a:t> yang </a:t>
            </a:r>
            <a:r>
              <a:rPr lang="en-US" dirty="0" err="1"/>
              <a:t>terbentuk</a:t>
            </a:r>
            <a:r>
              <a:rPr lang="en-US" dirty="0"/>
              <a:t> </a:t>
            </a:r>
            <a:r>
              <a:rPr lang="en-US" dirty="0" err="1"/>
              <a:t>jika</a:t>
            </a:r>
            <a:r>
              <a:rPr lang="en-US" dirty="0"/>
              <a:t> </a:t>
            </a:r>
            <a:r>
              <a:rPr lang="en-US" dirty="0" err="1"/>
              <a:t>daerah</a:t>
            </a:r>
            <a:r>
              <a:rPr lang="en-US" dirty="0"/>
              <a:t> yang </a:t>
            </a:r>
            <a:r>
              <a:rPr lang="en-US" dirty="0" err="1"/>
              <a:t>dibatasi</a:t>
            </a:r>
            <a:r>
              <a:rPr lang="en-US" dirty="0"/>
              <a:t> oleh y =2/x</a:t>
            </a:r>
            <a:r>
              <a:rPr lang="en-US" baseline="30000" dirty="0"/>
              <a:t> </a:t>
            </a:r>
            <a:r>
              <a:rPr lang="en-US" dirty="0"/>
              <a:t>, y=2, y=6, dan x=0 </a:t>
            </a:r>
            <a:r>
              <a:rPr lang="en-US" dirty="0" err="1"/>
              <a:t>diputar</a:t>
            </a:r>
            <a:r>
              <a:rPr lang="en-US" dirty="0"/>
              <a:t> 360</a:t>
            </a:r>
            <a:r>
              <a:rPr lang="en-US" baseline="30000" dirty="0"/>
              <a:t>0</a:t>
            </a:r>
            <a:r>
              <a:rPr lang="en-US" dirty="0"/>
              <a:t> </a:t>
            </a:r>
            <a:r>
              <a:rPr lang="en-US" dirty="0" err="1"/>
              <a:t>mengelilingi</a:t>
            </a:r>
            <a:r>
              <a:rPr lang="en-US" dirty="0"/>
              <a:t> </a:t>
            </a:r>
            <a:r>
              <a:rPr lang="en-US" dirty="0" err="1"/>
              <a:t>sumbu</a:t>
            </a:r>
            <a:r>
              <a:rPr lang="en-US" dirty="0"/>
              <a:t>- Y. </a:t>
            </a:r>
            <a:r>
              <a:rPr lang="en-US" dirty="0" err="1"/>
              <a:t>Sketsa</a:t>
            </a:r>
            <a:r>
              <a:rPr lang="en-US" dirty="0"/>
              <a:t> </a:t>
            </a:r>
            <a:r>
              <a:rPr lang="en-US" dirty="0" err="1"/>
              <a:t>gambar</a:t>
            </a:r>
            <a:r>
              <a:rPr lang="en-US" dirty="0"/>
              <a:t> </a:t>
            </a:r>
            <a:r>
              <a:rPr lang="en-US" dirty="0" err="1"/>
              <a:t>dengan</a:t>
            </a:r>
            <a:r>
              <a:rPr lang="en-US" dirty="0"/>
              <a:t> </a:t>
            </a:r>
            <a:r>
              <a:rPr lang="en-US" dirty="0" err="1"/>
              <a:t>menggunakan</a:t>
            </a:r>
            <a:r>
              <a:rPr lang="en-US" dirty="0"/>
              <a:t> </a:t>
            </a:r>
            <a:r>
              <a:rPr lang="en-US" dirty="0" err="1"/>
              <a:t>cara</a:t>
            </a:r>
            <a:r>
              <a:rPr lang="en-US" dirty="0"/>
              <a:t> manual dan </a:t>
            </a:r>
            <a:r>
              <a:rPr lang="en-US" dirty="0" err="1"/>
              <a:t>geogebra</a:t>
            </a:r>
            <a:r>
              <a:rPr lang="en-US" dirty="0"/>
              <a:t>.</a:t>
            </a:r>
          </a:p>
          <a:p>
            <a:pPr marL="36900" indent="0">
              <a:buNone/>
            </a:pPr>
            <a:endParaRPr lang="en-US" dirty="0"/>
          </a:p>
        </p:txBody>
      </p:sp>
    </p:spTree>
    <p:extLst>
      <p:ext uri="{BB962C8B-B14F-4D97-AF65-F5344CB8AC3E}">
        <p14:creationId xmlns:p14="http://schemas.microsoft.com/office/powerpoint/2010/main" val="92012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err="1"/>
              <a:t>Bahasan</a:t>
            </a:r>
            <a:r>
              <a:rPr lang="en-US" sz="4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lgn="just">
              <a:buNone/>
            </a:pPr>
            <a:r>
              <a:rPr lang="en-US" sz="2400" dirty="0"/>
              <a:t>1. </a:t>
            </a:r>
            <a:r>
              <a:rPr lang="en-US" sz="2400" dirty="0" err="1"/>
              <a:t>Pendahuluan</a:t>
            </a:r>
            <a:r>
              <a:rPr lang="en-US" sz="2400" dirty="0"/>
              <a:t>: </a:t>
            </a:r>
            <a:r>
              <a:rPr lang="en-US" sz="2400" dirty="0" err="1"/>
              <a:t>Menghitung</a:t>
            </a:r>
            <a:r>
              <a:rPr lang="en-US" sz="2400" dirty="0"/>
              <a:t> volume </a:t>
            </a:r>
            <a:r>
              <a:rPr lang="en-US" sz="2400" dirty="0" err="1"/>
              <a:t>lempengan</a:t>
            </a:r>
            <a:r>
              <a:rPr lang="en-US" sz="2400" dirty="0"/>
              <a:t> </a:t>
            </a:r>
            <a:r>
              <a:rPr lang="en-US" sz="2400" dirty="0" err="1"/>
              <a:t>tabung</a:t>
            </a:r>
            <a:endParaRPr lang="en-US" sz="2400" dirty="0"/>
          </a:p>
          <a:p>
            <a:pPr marL="36900" lvl="0" indent="0" algn="just">
              <a:buNone/>
            </a:pPr>
            <a:r>
              <a:rPr lang="en-US" sz="2400" dirty="0"/>
              <a:t>2. </a:t>
            </a:r>
            <a:r>
              <a:rPr lang="en-US" sz="2400" dirty="0" err="1"/>
              <a:t>Memutar</a:t>
            </a:r>
            <a:r>
              <a:rPr lang="en-US" sz="2400" dirty="0"/>
              <a:t> </a:t>
            </a:r>
            <a:r>
              <a:rPr lang="en-US" sz="2400" dirty="0" err="1"/>
              <a:t>daerah</a:t>
            </a:r>
            <a:r>
              <a:rPr lang="en-US" sz="2400" dirty="0"/>
              <a:t> </a:t>
            </a:r>
            <a:r>
              <a:rPr lang="en-US" sz="2400" dirty="0" err="1"/>
              <a:t>dengan</a:t>
            </a:r>
            <a:r>
              <a:rPr lang="en-US" sz="2400" dirty="0"/>
              <a:t> </a:t>
            </a:r>
            <a:r>
              <a:rPr lang="en-US" sz="2400" dirty="0" err="1"/>
              <a:t>luas</a:t>
            </a:r>
            <a:r>
              <a:rPr lang="en-US" sz="2400" dirty="0"/>
              <a:t> </a:t>
            </a:r>
            <a:r>
              <a:rPr lang="en-US" sz="2400" dirty="0" err="1"/>
              <a:t>tertentu</a:t>
            </a:r>
            <a:r>
              <a:rPr lang="en-US" sz="2400" dirty="0"/>
              <a:t> </a:t>
            </a:r>
            <a:r>
              <a:rPr lang="en-US" sz="2400" dirty="0" err="1"/>
              <a:t>terhadap</a:t>
            </a:r>
            <a:r>
              <a:rPr lang="en-US" sz="2400" dirty="0"/>
              <a:t> </a:t>
            </a:r>
            <a:r>
              <a:rPr lang="en-US" sz="2400" dirty="0" err="1"/>
              <a:t>sumbu</a:t>
            </a:r>
            <a:r>
              <a:rPr lang="en-US" sz="2400" dirty="0"/>
              <a:t>-X dan </a:t>
            </a:r>
            <a:r>
              <a:rPr lang="en-US" sz="2400" dirty="0" err="1"/>
              <a:t>sumbu</a:t>
            </a:r>
            <a:r>
              <a:rPr lang="en-US" sz="2400" dirty="0"/>
              <a:t>-Y</a:t>
            </a:r>
          </a:p>
          <a:p>
            <a:pPr marL="36900" lvl="0" indent="0" algn="just">
              <a:buNone/>
            </a:pPr>
            <a:r>
              <a:rPr lang="en-US" sz="2400" dirty="0"/>
              <a:t>3. </a:t>
            </a:r>
            <a:r>
              <a:rPr lang="en-US" sz="2400" dirty="0" err="1"/>
              <a:t>Menghitung</a:t>
            </a:r>
            <a:r>
              <a:rPr lang="en-US" sz="2400" dirty="0"/>
              <a:t> volume </a:t>
            </a:r>
            <a:r>
              <a:rPr lang="en-US" sz="2400" dirty="0" err="1"/>
              <a:t>benda</a:t>
            </a:r>
            <a:r>
              <a:rPr lang="en-US" sz="2400" dirty="0"/>
              <a:t> </a:t>
            </a:r>
            <a:r>
              <a:rPr lang="en-US" sz="2400" dirty="0" err="1"/>
              <a:t>putar</a:t>
            </a:r>
            <a:r>
              <a:rPr lang="en-US" sz="2400" dirty="0"/>
              <a:t> </a:t>
            </a:r>
            <a:r>
              <a:rPr lang="en-US" sz="2400" dirty="0" err="1"/>
              <a:t>dengan</a:t>
            </a:r>
            <a:r>
              <a:rPr lang="en-US" sz="2400" dirty="0"/>
              <a:t> </a:t>
            </a:r>
            <a:r>
              <a:rPr lang="en-US" sz="2400" dirty="0" err="1"/>
              <a:t>metode</a:t>
            </a:r>
            <a:r>
              <a:rPr lang="en-US" sz="2400" dirty="0"/>
              <a:t> </a:t>
            </a:r>
            <a:r>
              <a:rPr lang="en-US" sz="2400" dirty="0" err="1"/>
              <a:t>cakram</a:t>
            </a:r>
            <a:endParaRPr lang="en-US" sz="2400" dirty="0"/>
          </a:p>
          <a:p>
            <a:pPr marL="36900" lvl="0" indent="0">
              <a:buNone/>
            </a:pPr>
            <a:r>
              <a:rPr lang="en-US" sz="2400" dirty="0"/>
              <a:t>4. Exercise</a:t>
            </a:r>
          </a:p>
          <a:p>
            <a:endParaRPr lang="en-US" sz="2400" dirty="0"/>
          </a:p>
        </p:txBody>
      </p:sp>
    </p:spTree>
    <p:extLst>
      <p:ext uri="{BB962C8B-B14F-4D97-AF65-F5344CB8AC3E}">
        <p14:creationId xmlns:p14="http://schemas.microsoft.com/office/powerpoint/2010/main" val="32202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down)">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wipe(down)">
                                      <p:cBhvr>
                                        <p:cTn id="19" dur="500"/>
                                        <p:tgtEl>
                                          <p:spTgt spid="2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wipe(down)">
                                      <p:cBhvr>
                                        <p:cTn id="24" dur="500"/>
                                        <p:tgtEl>
                                          <p:spTgt spid="2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xEl>
                                              <p:pRg st="3" end="3"/>
                                            </p:txEl>
                                          </p:spTgt>
                                        </p:tgtEl>
                                        <p:attrNameLst>
                                          <p:attrName>style.visibility</p:attrName>
                                        </p:attrNameLst>
                                      </p:cBhvr>
                                      <p:to>
                                        <p:strVal val="visible"/>
                                      </p:to>
                                    </p:set>
                                    <p:animEffect transition="in" filter="wipe(down)">
                                      <p:cBhvr>
                                        <p:cTn id="29"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7BF0-4983-423F-8B6D-B257CCA3781D}"/>
              </a:ext>
            </a:extLst>
          </p:cNvPr>
          <p:cNvSpPr>
            <a:spLocks noGrp="1"/>
          </p:cNvSpPr>
          <p:nvPr>
            <p:ph type="title"/>
          </p:nvPr>
        </p:nvSpPr>
        <p:spPr>
          <a:xfrm>
            <a:off x="913795" y="173255"/>
            <a:ext cx="10353762" cy="1260909"/>
          </a:xfrm>
        </p:spPr>
        <p:txBody>
          <a:bodyPr>
            <a:normAutofit fontScale="90000"/>
          </a:bodyPr>
          <a:lstStyle/>
          <a:p>
            <a:r>
              <a:rPr lang="en-US" dirty="0" err="1"/>
              <a:t>Menghitung</a:t>
            </a:r>
            <a:r>
              <a:rPr lang="en-US" dirty="0"/>
              <a:t> Volume </a:t>
            </a:r>
            <a:r>
              <a:rPr lang="en-US" dirty="0" err="1"/>
              <a:t>Lempengan</a:t>
            </a:r>
            <a:r>
              <a:rPr lang="en-US" dirty="0"/>
              <a:t> </a:t>
            </a:r>
            <a:r>
              <a:rPr lang="en-US" dirty="0" err="1"/>
              <a:t>berbentuk</a:t>
            </a:r>
            <a:r>
              <a:rPr lang="en-US" dirty="0"/>
              <a:t> </a:t>
            </a:r>
            <a:r>
              <a:rPr lang="en-US" dirty="0" err="1"/>
              <a:t>Tabung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CED6DF-C07F-44D5-92A3-29EC0D1EDCAD}"/>
                  </a:ext>
                </a:extLst>
              </p:cNvPr>
              <p:cNvSpPr>
                <a:spLocks noGrp="1"/>
              </p:cNvSpPr>
              <p:nvPr>
                <p:ph idx="1"/>
              </p:nvPr>
            </p:nvSpPr>
            <p:spPr>
              <a:xfrm>
                <a:off x="4138863" y="1549668"/>
                <a:ext cx="7128694" cy="4241532"/>
              </a:xfrm>
            </p:spPr>
            <p:txBody>
              <a:bodyPr>
                <a:normAutofit fontScale="92500" lnSpcReduction="10000"/>
              </a:bodyPr>
              <a:lstStyle/>
              <a:p>
                <a:pPr marL="36900" indent="0">
                  <a:buNone/>
                </a:pPr>
                <a:r>
                  <a:rPr lang="en-US" dirty="0"/>
                  <a:t>Perhatikan </a:t>
                </a:r>
                <a:r>
                  <a:rPr lang="en-US" dirty="0" err="1"/>
                  <a:t>gambar</a:t>
                </a:r>
                <a:r>
                  <a:rPr lang="en-US" dirty="0"/>
                  <a:t> </a:t>
                </a:r>
                <a:r>
                  <a:rPr lang="en-US" dirty="0" err="1"/>
                  <a:t>koin</a:t>
                </a:r>
                <a:r>
                  <a:rPr lang="en-US" dirty="0"/>
                  <a:t> di </a:t>
                </a:r>
                <a:r>
                  <a:rPr lang="en-US" dirty="0" err="1"/>
                  <a:t>samping</a:t>
                </a:r>
                <a:r>
                  <a:rPr lang="en-US" dirty="0"/>
                  <a:t>.</a:t>
                </a:r>
              </a:p>
              <a:p>
                <a:pPr marL="36900" indent="0" algn="just">
                  <a:buNone/>
                </a:pPr>
                <a:r>
                  <a:rPr lang="en-US" dirty="0"/>
                  <a:t>Jika </a:t>
                </a:r>
                <a:r>
                  <a:rPr lang="en-US" dirty="0" err="1"/>
                  <a:t>diketahui</a:t>
                </a:r>
                <a:r>
                  <a:rPr lang="en-US" dirty="0"/>
                  <a:t> </a:t>
                </a:r>
                <a:r>
                  <a:rPr lang="en-US" dirty="0" err="1"/>
                  <a:t>sekeping</a:t>
                </a:r>
                <a:r>
                  <a:rPr lang="en-US" dirty="0"/>
                  <a:t> uang </a:t>
                </a:r>
                <a:r>
                  <a:rPr lang="en-US" dirty="0" err="1"/>
                  <a:t>logam</a:t>
                </a:r>
                <a:r>
                  <a:rPr lang="en-US" dirty="0"/>
                  <a:t> </a:t>
                </a:r>
                <a:r>
                  <a:rPr lang="en-US" dirty="0" err="1"/>
                  <a:t>atau</a:t>
                </a:r>
                <a:r>
                  <a:rPr lang="en-US" dirty="0"/>
                  <a:t> </a:t>
                </a:r>
                <a:r>
                  <a:rPr lang="en-US" dirty="0" err="1"/>
                  <a:t>koin</a:t>
                </a:r>
                <a:r>
                  <a:rPr lang="en-US" dirty="0"/>
                  <a:t> </a:t>
                </a:r>
                <a:r>
                  <a:rPr lang="en-US" dirty="0" err="1"/>
                  <a:t>mempunyai</a:t>
                </a:r>
                <a:r>
                  <a:rPr lang="en-US" dirty="0"/>
                  <a:t> </a:t>
                </a:r>
                <a:r>
                  <a:rPr lang="en-US" dirty="0" err="1"/>
                  <a:t>jari-jari</a:t>
                </a:r>
                <a:r>
                  <a:rPr lang="en-US" dirty="0"/>
                  <a:t> </a:t>
                </a:r>
                <a:r>
                  <a:rPr lang="en-US" dirty="0" err="1"/>
                  <a:t>kira-kira</a:t>
                </a:r>
                <a:r>
                  <a:rPr lang="en-US" dirty="0"/>
                  <a:t> 1cm dan </a:t>
                </a:r>
                <a:r>
                  <a:rPr lang="en-US" dirty="0" err="1"/>
                  <a:t>tebal</a:t>
                </a:r>
                <a:r>
                  <a:rPr lang="en-US" dirty="0"/>
                  <a:t> </a:t>
                </a:r>
                <a:r>
                  <a:rPr lang="en-US" dirty="0" err="1"/>
                  <a:t>kira-kira</a:t>
                </a:r>
                <a:r>
                  <a:rPr lang="en-US" dirty="0"/>
                  <a:t> 0,2cm. </a:t>
                </a:r>
                <a:r>
                  <a:rPr lang="en-US" dirty="0" err="1"/>
                  <a:t>Berapakah</a:t>
                </a:r>
                <a:r>
                  <a:rPr lang="en-US" dirty="0"/>
                  <a:t> volume </a:t>
                </a:r>
                <a:r>
                  <a:rPr lang="en-US" dirty="0" err="1"/>
                  <a:t>nya</a:t>
                </a:r>
                <a:r>
                  <a:rPr lang="en-US" dirty="0"/>
                  <a:t>?</a:t>
                </a:r>
              </a:p>
              <a:p>
                <a:pPr marL="36900" indent="0" algn="just">
                  <a:buNone/>
                </a:pPr>
                <a:r>
                  <a:rPr lang="en-US" dirty="0"/>
                  <a:t>Jawab: </a:t>
                </a:r>
                <a:r>
                  <a:rPr lang="en-US" dirty="0" err="1"/>
                  <a:t>koin</a:t>
                </a:r>
                <a:r>
                  <a:rPr lang="en-US" dirty="0"/>
                  <a:t> </a:t>
                </a:r>
                <a:r>
                  <a:rPr lang="en-US" dirty="0" err="1"/>
                  <a:t>berbentuk</a:t>
                </a:r>
                <a:r>
                  <a:rPr lang="en-US" dirty="0"/>
                  <a:t> </a:t>
                </a:r>
                <a:r>
                  <a:rPr lang="en-US" dirty="0" err="1"/>
                  <a:t>tabung</a:t>
                </a:r>
                <a:r>
                  <a:rPr lang="en-US" dirty="0"/>
                  <a:t> tipis </a:t>
                </a:r>
                <a:r>
                  <a:rPr lang="en-US" dirty="0" err="1"/>
                  <a:t>sehingga</a:t>
                </a:r>
                <a:r>
                  <a:rPr lang="en-US" dirty="0"/>
                  <a:t> </a:t>
                </a:r>
                <a:r>
                  <a:rPr lang="en-US" dirty="0" err="1"/>
                  <a:t>untuk</a:t>
                </a:r>
                <a:r>
                  <a:rPr lang="en-US" dirty="0"/>
                  <a:t> </a:t>
                </a:r>
                <a:r>
                  <a:rPr lang="en-US" dirty="0" err="1"/>
                  <a:t>menghitung</a:t>
                </a:r>
                <a:r>
                  <a:rPr lang="en-US" dirty="0"/>
                  <a:t> volume </a:t>
                </a:r>
                <a:r>
                  <a:rPr lang="en-US" dirty="0" err="1"/>
                  <a:t>nya</a:t>
                </a:r>
                <a:r>
                  <a:rPr lang="en-US" dirty="0"/>
                  <a:t> </a:t>
                </a:r>
                <a:r>
                  <a:rPr lang="en-US" dirty="0" err="1"/>
                  <a:t>digunakan</a:t>
                </a:r>
                <a:r>
                  <a:rPr lang="en-US" dirty="0"/>
                  <a:t> formula V = Luas alas kali </a:t>
                </a:r>
                <a:r>
                  <a:rPr lang="en-US" dirty="0" err="1"/>
                  <a:t>tinggi</a:t>
                </a:r>
                <a:r>
                  <a:rPr lang="en-US" dirty="0"/>
                  <a:t>. Karena alas </a:t>
                </a:r>
                <a:r>
                  <a:rPr lang="en-US" dirty="0" err="1"/>
                  <a:t>tabung</a:t>
                </a:r>
                <a:r>
                  <a:rPr lang="en-US" dirty="0"/>
                  <a:t> </a:t>
                </a:r>
                <a:r>
                  <a:rPr lang="en-US" dirty="0" err="1"/>
                  <a:t>berbentuk</a:t>
                </a:r>
                <a:r>
                  <a:rPr lang="en-US" dirty="0"/>
                  <a:t> </a:t>
                </a:r>
                <a:r>
                  <a:rPr lang="en-US" dirty="0" err="1"/>
                  <a:t>lingkaran</a:t>
                </a:r>
                <a:r>
                  <a:rPr lang="en-US" dirty="0"/>
                  <a:t> </a:t>
                </a:r>
                <a:r>
                  <a:rPr lang="en-US" dirty="0" err="1"/>
                  <a:t>dimana</a:t>
                </a:r>
                <a:r>
                  <a:rPr lang="en-US" dirty="0"/>
                  <a:t> </a:t>
                </a:r>
                <a:r>
                  <a:rPr lang="en-US" dirty="0" err="1"/>
                  <a:t>luas</a:t>
                </a:r>
                <a:r>
                  <a:rPr lang="en-US" dirty="0"/>
                  <a:t> </a:t>
                </a:r>
                <a:r>
                  <a:rPr lang="en-US" dirty="0" err="1"/>
                  <a:t>lingkaran</a:t>
                </a:r>
                <a:r>
                  <a:rPr lang="en-US" dirty="0"/>
                  <a:t> </a:t>
                </a:r>
                <a:r>
                  <a:rPr lang="en-US" dirty="0" err="1"/>
                  <a:t>adalah</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oMath>
                </a14:m>
                <a:r>
                  <a:rPr lang="en-US" dirty="0"/>
                  <a:t> </a:t>
                </a:r>
                <a:r>
                  <a:rPr lang="en-US" dirty="0" err="1"/>
                  <a:t>maka</a:t>
                </a:r>
                <a:r>
                  <a:rPr lang="en-US" dirty="0"/>
                  <a:t> </a:t>
                </a:r>
                <a:r>
                  <a:rPr lang="en-US" dirty="0" err="1"/>
                  <a:t>diperoleh</a:t>
                </a:r>
                <a:r>
                  <a:rPr lang="en-US" dirty="0"/>
                  <a:t> volume  V= </a:t>
                </a:r>
                <a14:m>
                  <m:oMath xmlns:m="http://schemas.openxmlformats.org/officeDocument/2006/math">
                    <m:r>
                      <a:rPr lang="en-US" i="1" smtClean="0">
                        <a:latin typeface="Cambria Math" panose="02040503050406030204" pitchFamily="18" charset="0"/>
                        <a:ea typeface="Cambria Math" panose="02040503050406030204" pitchFamily="18" charset="0"/>
                      </a:rPr>
                      <m:t>𝜋</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𝑡</m:t>
                    </m:r>
                  </m:oMath>
                </a14:m>
                <a:r>
                  <a:rPr lang="en-US" dirty="0"/>
                  <a:t> </a:t>
                </a:r>
                <a:r>
                  <a:rPr lang="en-US" dirty="0" err="1"/>
                  <a:t>dengan</a:t>
                </a:r>
                <a:r>
                  <a:rPr lang="en-US" dirty="0"/>
                  <a:t> r </a:t>
                </a:r>
                <a:r>
                  <a:rPr lang="en-US" dirty="0" err="1"/>
                  <a:t>adalah</a:t>
                </a:r>
                <a:r>
                  <a:rPr lang="en-US" dirty="0"/>
                  <a:t> </a:t>
                </a:r>
                <a:r>
                  <a:rPr lang="en-US" dirty="0" err="1"/>
                  <a:t>jari-jari</a:t>
                </a:r>
                <a:r>
                  <a:rPr lang="en-US" dirty="0"/>
                  <a:t> dan t </a:t>
                </a:r>
                <a:r>
                  <a:rPr lang="en-US" dirty="0" err="1"/>
                  <a:t>adalah</a:t>
                </a:r>
                <a:r>
                  <a:rPr lang="en-US" dirty="0"/>
                  <a:t> </a:t>
                </a:r>
                <a:r>
                  <a:rPr lang="en-US" dirty="0" err="1"/>
                  <a:t>tebal</a:t>
                </a:r>
                <a:r>
                  <a:rPr lang="en-US" dirty="0"/>
                  <a:t> </a:t>
                </a:r>
                <a:r>
                  <a:rPr lang="en-US" dirty="0" err="1"/>
                  <a:t>atau</a:t>
                </a:r>
                <a:r>
                  <a:rPr lang="en-US" dirty="0"/>
                  <a:t> </a:t>
                </a:r>
                <a:r>
                  <a:rPr lang="en-US" dirty="0" err="1"/>
                  <a:t>tinggi</a:t>
                </a:r>
                <a:r>
                  <a:rPr lang="en-US" dirty="0"/>
                  <a:t>.</a:t>
                </a:r>
              </a:p>
              <a:p>
                <a:pPr marL="36900" indent="0" algn="just">
                  <a:buNone/>
                </a:pPr>
                <a:r>
                  <a:rPr lang="en-US" dirty="0" err="1"/>
                  <a:t>Dengan</a:t>
                </a:r>
                <a:r>
                  <a:rPr lang="en-US" dirty="0"/>
                  <a:t> </a:t>
                </a:r>
                <a:r>
                  <a:rPr lang="en-US" dirty="0" err="1"/>
                  <a:t>demikian</a:t>
                </a:r>
                <a:r>
                  <a:rPr lang="en-US" dirty="0"/>
                  <a:t>, volume </a:t>
                </a:r>
                <a:r>
                  <a:rPr lang="en-US" dirty="0" err="1"/>
                  <a:t>koin</a:t>
                </a:r>
                <a:r>
                  <a:rPr lang="en-US" dirty="0"/>
                  <a:t> </a:t>
                </a:r>
                <a:r>
                  <a:rPr lang="en-US" dirty="0" err="1"/>
                  <a:t>tersebut</a:t>
                </a:r>
                <a:r>
                  <a:rPr lang="en-US" dirty="0"/>
                  <a:t> </a:t>
                </a:r>
                <a:r>
                  <a:rPr lang="en-US" dirty="0" err="1"/>
                  <a:t>adalah</a:t>
                </a:r>
                <a:r>
                  <a:rPr lang="en-US" dirty="0"/>
                  <a:t>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)(0,2)≈0,63</m:t>
                    </m:r>
                  </m:oMath>
                </a14:m>
                <a:r>
                  <a:rPr lang="en-US" dirty="0"/>
                  <a:t> </a:t>
                </a:r>
              </a:p>
              <a:p>
                <a:pPr marL="36900" indent="0">
                  <a:buNone/>
                </a:pPr>
                <a:r>
                  <a:rPr lang="en-US" dirty="0"/>
                  <a:t>Jadi volume </a:t>
                </a:r>
                <a:r>
                  <a:rPr lang="en-US" dirty="0" err="1"/>
                  <a:t>koin</a:t>
                </a:r>
                <a:r>
                  <a:rPr lang="en-US" dirty="0"/>
                  <a:t> </a:t>
                </a:r>
                <a:r>
                  <a:rPr lang="en-US" dirty="0" err="1"/>
                  <a:t>adalah</a:t>
                </a:r>
                <a:r>
                  <a:rPr lang="en-US" dirty="0"/>
                  <a:t> 0,63 cm</a:t>
                </a:r>
                <a:r>
                  <a:rPr lang="en-US" baseline="30000" dirty="0"/>
                  <a:t>3</a:t>
                </a:r>
                <a:endParaRPr lang="en-US" dirty="0"/>
              </a:p>
            </p:txBody>
          </p:sp>
        </mc:Choice>
        <mc:Fallback xmlns="">
          <p:sp>
            <p:nvSpPr>
              <p:cNvPr id="3" name="Content Placeholder 2">
                <a:extLst>
                  <a:ext uri="{FF2B5EF4-FFF2-40B4-BE49-F238E27FC236}">
                    <a16:creationId xmlns:a16="http://schemas.microsoft.com/office/drawing/2014/main" id="{34CED6DF-C07F-44D5-92A3-29EC0D1EDCAD}"/>
                  </a:ext>
                </a:extLst>
              </p:cNvPr>
              <p:cNvSpPr>
                <a:spLocks noGrp="1" noRot="1" noChangeAspect="1" noMove="1" noResize="1" noEditPoints="1" noAdjustHandles="1" noChangeArrowheads="1" noChangeShapeType="1" noTextEdit="1"/>
              </p:cNvSpPr>
              <p:nvPr>
                <p:ph idx="1"/>
              </p:nvPr>
            </p:nvSpPr>
            <p:spPr>
              <a:xfrm>
                <a:off x="4138863" y="1549668"/>
                <a:ext cx="7128694" cy="4241532"/>
              </a:xfr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AD69157-D4B6-42F4-A9F8-B94F4F8098D0}"/>
              </a:ext>
            </a:extLst>
          </p:cNvPr>
          <p:cNvPicPr>
            <a:picLocks noChangeAspect="1"/>
          </p:cNvPicPr>
          <p:nvPr/>
        </p:nvPicPr>
        <p:blipFill rotWithShape="1">
          <a:blip r:embed="rId3"/>
          <a:srcRect t="6075" r="33416" b="46231"/>
          <a:stretch/>
        </p:blipFill>
        <p:spPr>
          <a:xfrm>
            <a:off x="617170" y="1434163"/>
            <a:ext cx="2876801" cy="2666199"/>
          </a:xfrm>
          <a:prstGeom prst="rect">
            <a:avLst/>
          </a:prstGeom>
        </p:spPr>
      </p:pic>
    </p:spTree>
    <p:extLst>
      <p:ext uri="{BB962C8B-B14F-4D97-AF65-F5344CB8AC3E}">
        <p14:creationId xmlns:p14="http://schemas.microsoft.com/office/powerpoint/2010/main" val="64323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1E7049-7FAA-45A7-BC0A-20D160CF7F86}"/>
                  </a:ext>
                </a:extLst>
              </p:cNvPr>
              <p:cNvSpPr>
                <a:spLocks noGrp="1"/>
              </p:cNvSpPr>
              <p:nvPr>
                <p:ph idx="1"/>
              </p:nvPr>
            </p:nvSpPr>
            <p:spPr>
              <a:xfrm>
                <a:off x="978266" y="3387469"/>
                <a:ext cx="10235468" cy="2711157"/>
              </a:xfrm>
            </p:spPr>
            <p:txBody>
              <a:bodyPr/>
              <a:lstStyle/>
              <a:p>
                <a:pPr algn="just">
                  <a:lnSpc>
                    <a:spcPct val="100000"/>
                  </a:lnSpc>
                  <a:spcBef>
                    <a:spcPts val="0"/>
                  </a:spcBef>
                </a:pPr>
                <a:r>
                  <a:rPr lang="id-ID" dirty="0">
                    <a:solidFill>
                      <a:schemeClr val="tx1"/>
                    </a:solidFill>
                    <a:latin typeface="Lora" pitchFamily="2" charset="0"/>
                  </a:rPr>
                  <a:t>Dalam </a:t>
                </a:r>
                <a:r>
                  <a:rPr lang="en-US" dirty="0" err="1">
                    <a:solidFill>
                      <a:schemeClr val="tx1"/>
                    </a:solidFill>
                    <a:latin typeface="Lora" pitchFamily="2" charset="0"/>
                  </a:rPr>
                  <a:t>gambar</a:t>
                </a:r>
                <a:r>
                  <a:rPr lang="en-US" dirty="0">
                    <a:solidFill>
                      <a:schemeClr val="tx1"/>
                    </a:solidFill>
                    <a:latin typeface="Lora" pitchFamily="2" charset="0"/>
                  </a:rPr>
                  <a:t> 1, </a:t>
                </a:r>
                <a:r>
                  <a:rPr lang="en-US" dirty="0" err="1">
                    <a:solidFill>
                      <a:schemeClr val="tx1"/>
                    </a:solidFill>
                    <a:latin typeface="Lora" pitchFamily="2" charset="0"/>
                  </a:rPr>
                  <a:t>tiap</a:t>
                </a:r>
                <a:r>
                  <a:rPr lang="en-US" dirty="0">
                    <a:solidFill>
                      <a:schemeClr val="tx1"/>
                    </a:solidFill>
                    <a:latin typeface="Lora" pitchFamily="2" charset="0"/>
                  </a:rPr>
                  <a:t> </a:t>
                </a:r>
                <a:r>
                  <a:rPr lang="en-US" dirty="0" err="1">
                    <a:solidFill>
                      <a:schemeClr val="tx1"/>
                    </a:solidFill>
                    <a:latin typeface="Lora" pitchFamily="2" charset="0"/>
                  </a:rPr>
                  <a:t>bangun</a:t>
                </a:r>
                <a:r>
                  <a:rPr lang="en-US" dirty="0">
                    <a:solidFill>
                      <a:schemeClr val="tx1"/>
                    </a:solidFill>
                    <a:latin typeface="Lora" pitchFamily="2" charset="0"/>
                  </a:rPr>
                  <a:t> </a:t>
                </a:r>
                <a:r>
                  <a:rPr lang="en-US" dirty="0" err="1">
                    <a:solidFill>
                      <a:schemeClr val="tx1"/>
                    </a:solidFill>
                    <a:latin typeface="Lora" pitchFamily="2" charset="0"/>
                  </a:rPr>
                  <a:t>ruang</a:t>
                </a:r>
                <a:r>
                  <a:rPr lang="id-ID" dirty="0">
                    <a:solidFill>
                      <a:schemeClr val="tx1"/>
                    </a:solidFill>
                    <a:latin typeface="Lora" pitchFamily="2" charset="0"/>
                  </a:rPr>
                  <a:t> diperoleh dengan cara menggerakkan suatu daerah pada bidang sejauh </a:t>
                </a:r>
                <a14:m>
                  <m:oMath xmlns:m="http://schemas.openxmlformats.org/officeDocument/2006/math">
                    <m:r>
                      <a:rPr lang="id-ID" i="1" dirty="0" smtClean="0">
                        <a:solidFill>
                          <a:schemeClr val="tx1"/>
                        </a:solidFill>
                        <a:latin typeface="Cambria Math" panose="02040503050406030204" pitchFamily="18" charset="0"/>
                      </a:rPr>
                      <m:t>h</m:t>
                    </m:r>
                  </m:oMath>
                </a14:m>
                <a:r>
                  <a:rPr lang="id-ID" dirty="0">
                    <a:solidFill>
                      <a:schemeClr val="tx1"/>
                    </a:solidFill>
                    <a:latin typeface="Lora" pitchFamily="2" charset="0"/>
                  </a:rPr>
                  <a:t> dengan arah yang tegak lurus pada daerah tersebut. </a:t>
                </a:r>
                <a:r>
                  <a:rPr lang="en-US" dirty="0" err="1">
                    <a:solidFill>
                      <a:schemeClr val="tx1"/>
                    </a:solidFill>
                    <a:latin typeface="Lora" pitchFamily="2" charset="0"/>
                  </a:rPr>
                  <a:t>Sehingga</a:t>
                </a:r>
                <a:r>
                  <a:rPr lang="en-US" dirty="0">
                    <a:solidFill>
                      <a:schemeClr val="tx1"/>
                    </a:solidFill>
                    <a:latin typeface="Lora" pitchFamily="2" charset="0"/>
                  </a:rPr>
                  <a:t> </a:t>
                </a:r>
                <a:r>
                  <a:rPr lang="id-ID" dirty="0">
                    <a:solidFill>
                      <a:schemeClr val="tx1"/>
                    </a:solidFill>
                    <a:latin typeface="Lora" pitchFamily="2" charset="0"/>
                  </a:rPr>
                  <a:t>volume benda ditentukan sebagai luas </a:t>
                </a:r>
                <a14:m>
                  <m:oMath xmlns:m="http://schemas.openxmlformats.org/officeDocument/2006/math">
                    <m:r>
                      <a:rPr lang="id-ID" i="1" dirty="0" smtClean="0">
                        <a:solidFill>
                          <a:schemeClr val="tx1"/>
                        </a:solidFill>
                        <a:latin typeface="Cambria Math" panose="02040503050406030204" pitchFamily="18" charset="0"/>
                      </a:rPr>
                      <m:t>𝐴</m:t>
                    </m:r>
                  </m:oMath>
                </a14:m>
                <a:r>
                  <a:rPr lang="id-ID" dirty="0">
                    <a:solidFill>
                      <a:schemeClr val="tx1"/>
                    </a:solidFill>
                    <a:latin typeface="Lora" pitchFamily="2" charset="0"/>
                  </a:rPr>
                  <a:t> (daerah alas) dikalikan dengan tinggi </a:t>
                </a:r>
                <a14:m>
                  <m:oMath xmlns:m="http://schemas.openxmlformats.org/officeDocument/2006/math">
                    <m:r>
                      <a:rPr lang="id-ID" i="1" dirty="0" smtClean="0">
                        <a:solidFill>
                          <a:schemeClr val="tx1"/>
                        </a:solidFill>
                        <a:latin typeface="Cambria Math" panose="02040503050406030204" pitchFamily="18" charset="0"/>
                      </a:rPr>
                      <m:t>h</m:t>
                    </m:r>
                  </m:oMath>
                </a14:m>
                <a:r>
                  <a:rPr lang="id-ID" dirty="0">
                    <a:solidFill>
                      <a:schemeClr val="tx1"/>
                    </a:solidFill>
                    <a:latin typeface="Lora" pitchFamily="2" charset="0"/>
                  </a:rPr>
                  <a:t>, yakni</a:t>
                </a:r>
                <a:endParaRPr lang="en-US" dirty="0">
                  <a:solidFill>
                    <a:schemeClr val="tx1"/>
                  </a:solidFill>
                  <a:latin typeface="Lora" pitchFamily="2" charset="0"/>
                </a:endParaRPr>
              </a:p>
              <a:p>
                <a:pPr marL="45720" indent="0" algn="just">
                  <a:lnSpc>
                    <a:spcPct val="100000"/>
                  </a:lnSpc>
                  <a:spcBef>
                    <a:spcPts val="0"/>
                  </a:spcBef>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𝐴</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oMath>
                  </m:oMathPara>
                </a14:m>
                <a:endParaRPr lang="en-US" dirty="0"/>
              </a:p>
            </p:txBody>
          </p:sp>
        </mc:Choice>
        <mc:Fallback xmlns="">
          <p:sp>
            <p:nvSpPr>
              <p:cNvPr id="3" name="Content Placeholder 2">
                <a:extLst>
                  <a:ext uri="{FF2B5EF4-FFF2-40B4-BE49-F238E27FC236}">
                    <a16:creationId xmlns:a16="http://schemas.microsoft.com/office/drawing/2014/main" id="{DF1E7049-7FAA-45A7-BC0A-20D160CF7F86}"/>
                  </a:ext>
                </a:extLst>
              </p:cNvPr>
              <p:cNvSpPr>
                <a:spLocks noGrp="1" noRot="1" noChangeAspect="1" noMove="1" noResize="1" noEditPoints="1" noAdjustHandles="1" noChangeArrowheads="1" noChangeShapeType="1" noTextEdit="1"/>
              </p:cNvSpPr>
              <p:nvPr>
                <p:ph idx="1"/>
              </p:nvPr>
            </p:nvSpPr>
            <p:spPr>
              <a:xfrm>
                <a:off x="978266" y="3387469"/>
                <a:ext cx="10235468" cy="2711157"/>
              </a:xfrm>
              <a:blipFill>
                <a:blip r:embed="rId2"/>
                <a:stretch>
                  <a:fillRect/>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DC90FAD-6196-E3C5-77D6-E00A68D50ADD}"/>
              </a:ext>
            </a:extLst>
          </p:cNvPr>
          <p:cNvGrpSpPr/>
          <p:nvPr/>
        </p:nvGrpSpPr>
        <p:grpSpPr>
          <a:xfrm>
            <a:off x="1481413" y="665790"/>
            <a:ext cx="9218526" cy="2414252"/>
            <a:chOff x="1434463" y="1937314"/>
            <a:chExt cx="9218526" cy="2414252"/>
          </a:xfrm>
        </p:grpSpPr>
        <p:pic>
          <p:nvPicPr>
            <p:cNvPr id="5" name="Picture 4" descr="Gambar">
              <a:extLst>
                <a:ext uri="{FF2B5EF4-FFF2-40B4-BE49-F238E27FC236}">
                  <a16:creationId xmlns:a16="http://schemas.microsoft.com/office/drawing/2014/main" id="{E9AFE853-FD5B-3458-DF20-C7C011731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463" y="1937314"/>
              <a:ext cx="9218526" cy="2063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C568FF2F-0EA4-A576-B8A9-7C69BEF9FC49}"/>
                </a:ext>
              </a:extLst>
            </p:cNvPr>
            <p:cNvSpPr txBox="1"/>
            <p:nvPr/>
          </p:nvSpPr>
          <p:spPr>
            <a:xfrm>
              <a:off x="5463988" y="3951456"/>
              <a:ext cx="126402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Gambar 1</a:t>
              </a:r>
              <a:endParaRPr lang="id-ID" sz="2000" dirty="0"/>
            </a:p>
          </p:txBody>
        </p:sp>
      </p:grpSp>
    </p:spTree>
    <p:extLst>
      <p:ext uri="{BB962C8B-B14F-4D97-AF65-F5344CB8AC3E}">
        <p14:creationId xmlns:p14="http://schemas.microsoft.com/office/powerpoint/2010/main" val="33777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934EF15-B730-4D78-870C-3BC4D1131C98}"/>
                  </a:ext>
                </a:extLst>
              </p:cNvPr>
              <p:cNvSpPr>
                <a:spLocks noGrp="1"/>
              </p:cNvSpPr>
              <p:nvPr>
                <p:ph idx="1"/>
              </p:nvPr>
            </p:nvSpPr>
            <p:spPr>
              <a:xfrm>
                <a:off x="510123" y="409408"/>
                <a:ext cx="6403464" cy="2269440"/>
              </a:xfrm>
            </p:spPr>
            <p:txBody>
              <a:bodyPr>
                <a:noAutofit/>
              </a:bodyPr>
              <a:lstStyle/>
              <a:p>
                <a:pPr algn="just">
                  <a:lnSpc>
                    <a:spcPct val="100000"/>
                  </a:lnSpc>
                  <a:spcBef>
                    <a:spcPts val="0"/>
                  </a:spcBef>
                </a:pPr>
                <a:r>
                  <a:rPr lang="id-ID" sz="2100" dirty="0">
                    <a:solidFill>
                      <a:schemeClr val="tx1"/>
                    </a:solidFill>
                    <a:latin typeface="Lora" pitchFamily="2" charset="0"/>
                  </a:rPr>
                  <a:t>Sekarang perhatikanlah sebuah benda di mana penampang-penampang tegak lurusnya pada suatu garis yang memiliki luas tertentu. Misalnya garis tersebut adalah sumbu </a:t>
                </a:r>
                <a14:m>
                  <m:oMath xmlns:m="http://schemas.openxmlformats.org/officeDocument/2006/math">
                    <m:r>
                      <a:rPr lang="id-ID" sz="2100" i="1" dirty="0" smtClean="0">
                        <a:solidFill>
                          <a:schemeClr val="tx1"/>
                        </a:solidFill>
                        <a:latin typeface="Cambria Math" panose="02040503050406030204" pitchFamily="18" charset="0"/>
                      </a:rPr>
                      <m:t>𝑥</m:t>
                    </m:r>
                  </m:oMath>
                </a14:m>
                <a:r>
                  <a:rPr lang="id-ID" sz="2100" dirty="0">
                    <a:solidFill>
                      <a:schemeClr val="tx1"/>
                    </a:solidFill>
                    <a:latin typeface="Lora" pitchFamily="2" charset="0"/>
                  </a:rPr>
                  <a:t> dan andaikan bahwa luas penampang di </a:t>
                </a:r>
                <a14:m>
                  <m:oMath xmlns:m="http://schemas.openxmlformats.org/officeDocument/2006/math">
                    <m:r>
                      <a:rPr lang="id-ID" sz="2100" i="1" dirty="0" smtClean="0">
                        <a:solidFill>
                          <a:schemeClr val="tx1"/>
                        </a:solidFill>
                        <a:latin typeface="Cambria Math" panose="02040503050406030204" pitchFamily="18" charset="0"/>
                      </a:rPr>
                      <m:t>𝑥</m:t>
                    </m:r>
                  </m:oMath>
                </a14:m>
                <a:r>
                  <a:rPr lang="id-ID" sz="2100" dirty="0">
                    <a:solidFill>
                      <a:schemeClr val="tx1"/>
                    </a:solidFill>
                    <a:latin typeface="Lora" pitchFamily="2" charset="0"/>
                  </a:rPr>
                  <a:t> adalah </a:t>
                </a:r>
                <a14:m>
                  <m:oMath xmlns:m="http://schemas.openxmlformats.org/officeDocument/2006/math">
                    <m:r>
                      <a:rPr lang="id-ID" sz="2100" i="1" dirty="0" smtClean="0">
                        <a:solidFill>
                          <a:schemeClr val="tx1"/>
                        </a:solidFill>
                        <a:latin typeface="Cambria Math" panose="02040503050406030204" pitchFamily="18" charset="0"/>
                      </a:rPr>
                      <m:t>𝐴</m:t>
                    </m:r>
                    <m:d>
                      <m:dPr>
                        <m:ctrlPr>
                          <a:rPr lang="id-ID" sz="2100" i="1" dirty="0" smtClean="0">
                            <a:solidFill>
                              <a:schemeClr val="tx1"/>
                            </a:solidFill>
                            <a:latin typeface="Cambria Math" panose="02040503050406030204" pitchFamily="18" charset="0"/>
                          </a:rPr>
                        </m:ctrlPr>
                      </m:dPr>
                      <m:e>
                        <m:r>
                          <a:rPr lang="id-ID" sz="2100" i="1" dirty="0" smtClean="0">
                            <a:solidFill>
                              <a:schemeClr val="tx1"/>
                            </a:solidFill>
                            <a:latin typeface="Cambria Math" panose="02040503050406030204" pitchFamily="18" charset="0"/>
                          </a:rPr>
                          <m:t>𝑥</m:t>
                        </m:r>
                      </m:e>
                    </m:d>
                    <m:r>
                      <a:rPr lang="en-US" sz="2100" b="0" i="1" dirty="0" smtClean="0">
                        <a:solidFill>
                          <a:schemeClr val="tx1"/>
                        </a:solidFill>
                        <a:latin typeface="Cambria Math" panose="02040503050406030204" pitchFamily="18" charset="0"/>
                      </a:rPr>
                      <m:t> </m:t>
                    </m:r>
                  </m:oMath>
                </a14:m>
                <a:r>
                  <a:rPr lang="id-ID" sz="2100" dirty="0">
                    <a:solidFill>
                      <a:schemeClr val="tx1"/>
                    </a:solidFill>
                    <a:latin typeface="Lora" pitchFamily="2" charset="0"/>
                  </a:rPr>
                  <a:t>dengan </a:t>
                </a:r>
                <a14:m>
                  <m:oMath xmlns:m="http://schemas.openxmlformats.org/officeDocument/2006/math">
                    <m:r>
                      <a:rPr lang="id-ID" sz="2100" i="1" dirty="0" smtClean="0">
                        <a:solidFill>
                          <a:schemeClr val="tx1"/>
                        </a:solidFill>
                        <a:latin typeface="Cambria Math" panose="02040503050406030204" pitchFamily="18" charset="0"/>
                      </a:rPr>
                      <m:t>𝑎</m:t>
                    </m:r>
                    <m:r>
                      <a:rPr lang="id-ID" sz="2100" i="1" dirty="0" smtClean="0">
                        <a:solidFill>
                          <a:schemeClr val="tx1"/>
                        </a:solidFill>
                        <a:latin typeface="Cambria Math" panose="02040503050406030204" pitchFamily="18" charset="0"/>
                      </a:rPr>
                      <m:t>≤</m:t>
                    </m:r>
                    <m:r>
                      <a:rPr lang="id-ID" sz="2100" i="1" dirty="0" smtClean="0">
                        <a:solidFill>
                          <a:schemeClr val="tx1"/>
                        </a:solidFill>
                        <a:latin typeface="Cambria Math" panose="02040503050406030204" pitchFamily="18" charset="0"/>
                      </a:rPr>
                      <m:t>𝑥</m:t>
                    </m:r>
                    <m:r>
                      <a:rPr lang="id-ID" sz="2100" i="1" dirty="0" smtClean="0">
                        <a:solidFill>
                          <a:schemeClr val="tx1"/>
                        </a:solidFill>
                        <a:latin typeface="Cambria Math" panose="02040503050406030204" pitchFamily="18" charset="0"/>
                      </a:rPr>
                      <m:t>≤</m:t>
                    </m:r>
                    <m:r>
                      <a:rPr lang="id-ID" sz="2100" i="1" dirty="0" err="1" smtClean="0">
                        <a:solidFill>
                          <a:schemeClr val="tx1"/>
                        </a:solidFill>
                        <a:latin typeface="Cambria Math" panose="02040503050406030204" pitchFamily="18" charset="0"/>
                      </a:rPr>
                      <m:t>𝑏</m:t>
                    </m:r>
                  </m:oMath>
                </a14:m>
                <a:r>
                  <a:rPr lang="id-ID" sz="2100" dirty="0">
                    <a:solidFill>
                      <a:schemeClr val="tx1"/>
                    </a:solidFill>
                    <a:latin typeface="Lora" pitchFamily="2" charset="0"/>
                  </a:rPr>
                  <a:t> (Gambar 2).</a:t>
                </a:r>
              </a:p>
            </p:txBody>
          </p:sp>
        </mc:Choice>
        <mc:Fallback xmlns="">
          <p:sp>
            <p:nvSpPr>
              <p:cNvPr id="4" name="Content Placeholder 2">
                <a:extLst>
                  <a:ext uri="{FF2B5EF4-FFF2-40B4-BE49-F238E27FC236}">
                    <a16:creationId xmlns:a16="http://schemas.microsoft.com/office/drawing/2014/main" id="{6934EF15-B730-4D78-870C-3BC4D1131C98}"/>
                  </a:ext>
                </a:extLst>
              </p:cNvPr>
              <p:cNvSpPr>
                <a:spLocks noGrp="1" noRot="1" noChangeAspect="1" noMove="1" noResize="1" noEditPoints="1" noAdjustHandles="1" noChangeArrowheads="1" noChangeShapeType="1" noTextEdit="1"/>
              </p:cNvSpPr>
              <p:nvPr>
                <p:ph idx="1"/>
              </p:nvPr>
            </p:nvSpPr>
            <p:spPr>
              <a:xfrm>
                <a:off x="510123" y="409408"/>
                <a:ext cx="6403464" cy="2269440"/>
              </a:xfrm>
              <a:blipFill>
                <a:blip r:embed="rId2"/>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FC17B82B-A4D0-4381-848A-F86B580D9B0C}"/>
              </a:ext>
            </a:extLst>
          </p:cNvPr>
          <p:cNvGrpSpPr/>
          <p:nvPr/>
        </p:nvGrpSpPr>
        <p:grpSpPr>
          <a:xfrm>
            <a:off x="6896076" y="269299"/>
            <a:ext cx="4861632" cy="3269965"/>
            <a:chOff x="6980239" y="322730"/>
            <a:chExt cx="4777469" cy="3769957"/>
          </a:xfrm>
        </p:grpSpPr>
        <p:pic>
          <p:nvPicPr>
            <p:cNvPr id="6" name="Picture 2" descr="Gambar">
              <a:extLst>
                <a:ext uri="{FF2B5EF4-FFF2-40B4-BE49-F238E27FC236}">
                  <a16:creationId xmlns:a16="http://schemas.microsoft.com/office/drawing/2014/main" id="{4C72DBC4-3242-4758-B36D-868FA45AC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9" y="322730"/>
              <a:ext cx="4777469" cy="3308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3385E6-A9FD-44E5-8549-2A57D8160906}"/>
                </a:ext>
              </a:extLst>
            </p:cNvPr>
            <p:cNvSpPr txBox="1"/>
            <p:nvPr/>
          </p:nvSpPr>
          <p:spPr>
            <a:xfrm>
              <a:off x="8732080" y="3631398"/>
              <a:ext cx="1268905" cy="461289"/>
            </a:xfrm>
            <a:prstGeom prst="rect">
              <a:avLst/>
            </a:prstGeom>
            <a:noFill/>
          </p:spPr>
          <p:txBody>
            <a:bodyPr wrap="square" rtlCol="0">
              <a:spAutoFit/>
            </a:bodyPr>
            <a:lstStyle/>
            <a:p>
              <a:r>
                <a:rPr lang="en-US" sz="2000" dirty="0"/>
                <a:t>Gambar 2</a:t>
              </a:r>
              <a:endParaRPr lang="id-ID" sz="2000" dirty="0"/>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B542E4B-8DD0-4984-ABD6-F6EDE450A16E}"/>
                  </a:ext>
                </a:extLst>
              </p:cNvPr>
              <p:cNvSpPr txBox="1">
                <a:spLocks/>
              </p:cNvSpPr>
              <p:nvPr/>
            </p:nvSpPr>
            <p:spPr>
              <a:xfrm>
                <a:off x="5354244" y="3642078"/>
                <a:ext cx="6403464" cy="3041344"/>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lnSpc>
                    <a:spcPct val="100000"/>
                  </a:lnSpc>
                  <a:spcBef>
                    <a:spcPts val="0"/>
                  </a:spcBef>
                </a:pPr>
                <a:r>
                  <a:rPr lang="id-ID" sz="2100" dirty="0">
                    <a:solidFill>
                      <a:schemeClr val="tx1"/>
                    </a:solidFill>
                    <a:latin typeface="Lora" pitchFamily="2" charset="0"/>
                  </a:rPr>
                  <a:t>Selang </a:t>
                </a:r>
                <a14:m>
                  <m:oMath xmlns:m="http://schemas.openxmlformats.org/officeDocument/2006/math">
                    <m:r>
                      <a:rPr lang="id-ID" sz="2100" i="1" dirty="0" smtClean="0">
                        <a:solidFill>
                          <a:schemeClr val="tx1"/>
                        </a:solidFill>
                        <a:latin typeface="Cambria Math" panose="02040503050406030204" pitchFamily="18" charset="0"/>
                      </a:rPr>
                      <m:t>[</m:t>
                    </m:r>
                    <m:r>
                      <a:rPr lang="id-ID" sz="2100" i="1" dirty="0" err="1">
                        <a:solidFill>
                          <a:schemeClr val="tx1"/>
                        </a:solidFill>
                        <a:latin typeface="Cambria Math" panose="02040503050406030204" pitchFamily="18" charset="0"/>
                      </a:rPr>
                      <m:t>𝑎</m:t>
                    </m:r>
                    <m:r>
                      <a:rPr lang="id-ID" sz="2100" i="1" dirty="0" err="1">
                        <a:solidFill>
                          <a:schemeClr val="tx1"/>
                        </a:solidFill>
                        <a:latin typeface="Cambria Math" panose="02040503050406030204" pitchFamily="18" charset="0"/>
                      </a:rPr>
                      <m:t>,</m:t>
                    </m:r>
                    <m:r>
                      <a:rPr lang="id-ID" sz="2100" i="1" dirty="0" err="1">
                        <a:solidFill>
                          <a:schemeClr val="tx1"/>
                        </a:solidFill>
                        <a:latin typeface="Cambria Math" panose="02040503050406030204" pitchFamily="18" charset="0"/>
                      </a:rPr>
                      <m:t>𝑏</m:t>
                    </m:r>
                    <m:r>
                      <a:rPr lang="id-ID" sz="2100" i="1" dirty="0" smtClean="0">
                        <a:solidFill>
                          <a:schemeClr val="tx1"/>
                        </a:solidFill>
                        <a:latin typeface="Cambria Math" panose="02040503050406030204" pitchFamily="18" charset="0"/>
                      </a:rPr>
                      <m:t>]</m:t>
                    </m:r>
                  </m:oMath>
                </a14:m>
                <a:r>
                  <a:rPr lang="id-ID" sz="2100" dirty="0">
                    <a:solidFill>
                      <a:schemeClr val="tx1"/>
                    </a:solidFill>
                    <a:latin typeface="Lora" pitchFamily="2" charset="0"/>
                  </a:rPr>
                  <a:t> kita bagi dengan titik-titik bagi </a:t>
                </a:r>
                <a14:m>
                  <m:oMath xmlns:m="http://schemas.openxmlformats.org/officeDocument/2006/math">
                    <m:r>
                      <a:rPr lang="id-ID" sz="2100" i="1" dirty="0" smtClean="0">
                        <a:solidFill>
                          <a:schemeClr val="tx1"/>
                        </a:solidFill>
                        <a:latin typeface="Cambria Math" panose="02040503050406030204" pitchFamily="18" charset="0"/>
                      </a:rPr>
                      <m:t>𝑎</m:t>
                    </m:r>
                    <m:r>
                      <a:rPr lang="id-ID" sz="2100" i="1" dirty="0" smtClean="0">
                        <a:solidFill>
                          <a:schemeClr val="tx1"/>
                        </a:solidFill>
                        <a:latin typeface="Cambria Math" panose="02040503050406030204" pitchFamily="18" charset="0"/>
                      </a:rPr>
                      <m:t>=</m:t>
                    </m:r>
                    <m:sSub>
                      <m:sSubPr>
                        <m:ctrlPr>
                          <a:rPr lang="id-ID" sz="2100" i="1" dirty="0" smtClean="0">
                            <a:solidFill>
                              <a:schemeClr val="tx1"/>
                            </a:solidFill>
                            <a:latin typeface="Cambria Math" panose="02040503050406030204" pitchFamily="18" charset="0"/>
                          </a:rPr>
                        </m:ctrlPr>
                      </m:sSubPr>
                      <m:e>
                        <m:r>
                          <a:rPr lang="en-US" sz="2100" i="1" dirty="0" smtClean="0">
                            <a:solidFill>
                              <a:schemeClr val="tx1"/>
                            </a:solidFill>
                            <a:latin typeface="Cambria Math" panose="02040503050406030204" pitchFamily="18" charset="0"/>
                          </a:rPr>
                          <m:t>𝑥</m:t>
                        </m:r>
                      </m:e>
                      <m:sub>
                        <m:r>
                          <a:rPr lang="en-US" sz="2100" i="1" dirty="0" smtClean="0">
                            <a:solidFill>
                              <a:schemeClr val="tx1"/>
                            </a:solidFill>
                            <a:latin typeface="Cambria Math" panose="02040503050406030204" pitchFamily="18" charset="0"/>
                          </a:rPr>
                          <m:t>0</m:t>
                        </m:r>
                      </m:sub>
                    </m:sSub>
                    <m:r>
                      <a:rPr lang="id-ID" sz="2100" i="1" dirty="0" smtClean="0">
                        <a:solidFill>
                          <a:schemeClr val="tx1"/>
                        </a:solidFill>
                        <a:latin typeface="Cambria Math" panose="02040503050406030204" pitchFamily="18" charset="0"/>
                      </a:rPr>
                      <m:t>&lt;</m:t>
                    </m:r>
                    <m:sSub>
                      <m:sSubPr>
                        <m:ctrlPr>
                          <a:rPr lang="id-ID" sz="2100" i="1" dirty="0">
                            <a:solidFill>
                              <a:schemeClr val="tx1"/>
                            </a:solidFill>
                            <a:latin typeface="Cambria Math" panose="02040503050406030204" pitchFamily="18" charset="0"/>
                          </a:rPr>
                        </m:ctrlPr>
                      </m:sSubPr>
                      <m:e>
                        <m:r>
                          <a:rPr lang="en-US" sz="2100" i="1" dirty="0">
                            <a:solidFill>
                              <a:schemeClr val="tx1"/>
                            </a:solidFill>
                            <a:latin typeface="Cambria Math" panose="02040503050406030204" pitchFamily="18" charset="0"/>
                          </a:rPr>
                          <m:t>𝑥</m:t>
                        </m:r>
                      </m:e>
                      <m:sub>
                        <m:r>
                          <a:rPr lang="en-US" sz="2100" i="1" dirty="0" smtClean="0">
                            <a:solidFill>
                              <a:schemeClr val="tx1"/>
                            </a:solidFill>
                            <a:latin typeface="Cambria Math" panose="02040503050406030204" pitchFamily="18" charset="0"/>
                          </a:rPr>
                          <m:t>1</m:t>
                        </m:r>
                      </m:sub>
                    </m:sSub>
                    <m:r>
                      <a:rPr lang="id-ID" sz="2100" i="1" dirty="0" smtClean="0">
                        <a:solidFill>
                          <a:schemeClr val="tx1"/>
                        </a:solidFill>
                        <a:latin typeface="Cambria Math" panose="02040503050406030204" pitchFamily="18" charset="0"/>
                      </a:rPr>
                      <m:t>&lt;</m:t>
                    </m:r>
                    <m:sSub>
                      <m:sSubPr>
                        <m:ctrlPr>
                          <a:rPr lang="id-ID" sz="2100" i="1" dirty="0">
                            <a:solidFill>
                              <a:schemeClr val="tx1"/>
                            </a:solidFill>
                            <a:latin typeface="Cambria Math" panose="02040503050406030204" pitchFamily="18" charset="0"/>
                          </a:rPr>
                        </m:ctrlPr>
                      </m:sSubPr>
                      <m:e>
                        <m:r>
                          <a:rPr lang="en-US" sz="2100" i="1" dirty="0">
                            <a:solidFill>
                              <a:schemeClr val="tx1"/>
                            </a:solidFill>
                            <a:latin typeface="Cambria Math" panose="02040503050406030204" pitchFamily="18" charset="0"/>
                          </a:rPr>
                          <m:t>𝑥</m:t>
                        </m:r>
                      </m:e>
                      <m:sub>
                        <m:r>
                          <a:rPr lang="en-US" sz="2100" i="1" dirty="0" smtClean="0">
                            <a:solidFill>
                              <a:schemeClr val="tx1"/>
                            </a:solidFill>
                            <a:latin typeface="Cambria Math" panose="02040503050406030204" pitchFamily="18" charset="0"/>
                          </a:rPr>
                          <m:t>2</m:t>
                        </m:r>
                      </m:sub>
                    </m:sSub>
                    <m:r>
                      <a:rPr lang="id-ID" sz="2100" i="1" dirty="0" smtClean="0">
                        <a:solidFill>
                          <a:schemeClr val="tx1"/>
                        </a:solidFill>
                        <a:latin typeface="Cambria Math" panose="02040503050406030204" pitchFamily="18" charset="0"/>
                      </a:rPr>
                      <m:t>&lt;⋯&lt;</m:t>
                    </m:r>
                    <m:sSub>
                      <m:sSubPr>
                        <m:ctrlPr>
                          <a:rPr lang="id-ID" sz="2100" i="1" dirty="0">
                            <a:solidFill>
                              <a:schemeClr val="tx1"/>
                            </a:solidFill>
                            <a:latin typeface="Cambria Math" panose="02040503050406030204" pitchFamily="18" charset="0"/>
                          </a:rPr>
                        </m:ctrlPr>
                      </m:sSubPr>
                      <m:e>
                        <m:r>
                          <a:rPr lang="en-US" sz="2100" i="1" dirty="0">
                            <a:solidFill>
                              <a:schemeClr val="tx1"/>
                            </a:solidFill>
                            <a:latin typeface="Cambria Math" panose="02040503050406030204" pitchFamily="18" charset="0"/>
                          </a:rPr>
                          <m:t>𝑥</m:t>
                        </m:r>
                      </m:e>
                      <m:sub>
                        <m:r>
                          <a:rPr lang="en-US" sz="2100" i="1" dirty="0" smtClean="0">
                            <a:solidFill>
                              <a:schemeClr val="tx1"/>
                            </a:solidFill>
                            <a:latin typeface="Cambria Math" panose="02040503050406030204" pitchFamily="18" charset="0"/>
                          </a:rPr>
                          <m:t>𝑛</m:t>
                        </m:r>
                      </m:sub>
                    </m:sSub>
                    <m:r>
                      <a:rPr lang="id-ID" sz="2100" i="1" dirty="0">
                        <a:solidFill>
                          <a:schemeClr val="tx1"/>
                        </a:solidFill>
                        <a:latin typeface="Cambria Math" panose="02040503050406030204" pitchFamily="18" charset="0"/>
                      </a:rPr>
                      <m:t>=</m:t>
                    </m:r>
                    <m:r>
                      <a:rPr lang="id-ID" sz="2100" i="1" dirty="0" smtClean="0">
                        <a:solidFill>
                          <a:schemeClr val="tx1"/>
                        </a:solidFill>
                        <a:latin typeface="Cambria Math" panose="02040503050406030204" pitchFamily="18" charset="0"/>
                      </a:rPr>
                      <m:t>𝑏</m:t>
                    </m:r>
                  </m:oMath>
                </a14:m>
                <a:r>
                  <a:rPr lang="id-ID" sz="2100" dirty="0">
                    <a:solidFill>
                      <a:schemeClr val="tx1"/>
                    </a:solidFill>
                    <a:latin typeface="Lora" pitchFamily="2" charset="0"/>
                  </a:rPr>
                  <a:t>. Melalui titik-titik itu kita lukis bidang tegak lurus pada sumbu</a:t>
                </a:r>
                <a14:m>
                  <m:oMath xmlns:m="http://schemas.openxmlformats.org/officeDocument/2006/math">
                    <m:r>
                      <a:rPr lang="en-US" sz="2100" b="0" i="1" smtClean="0">
                        <a:solidFill>
                          <a:schemeClr val="tx1"/>
                        </a:solidFill>
                        <a:latin typeface="Cambria Math" panose="02040503050406030204" pitchFamily="18" charset="0"/>
                      </a:rPr>
                      <m:t>𝑥</m:t>
                    </m:r>
                    <m:r>
                      <a:rPr lang="en-US" sz="2100" b="0" i="1" smtClean="0">
                        <a:solidFill>
                          <a:schemeClr val="tx1"/>
                        </a:solidFill>
                        <a:latin typeface="Cambria Math" panose="02040503050406030204" pitchFamily="18" charset="0"/>
                      </a:rPr>
                      <m:t>.</m:t>
                    </m:r>
                  </m:oMath>
                </a14:m>
                <a:r>
                  <a:rPr lang="id-ID" sz="2100" dirty="0">
                    <a:solidFill>
                      <a:schemeClr val="tx1"/>
                    </a:solidFill>
                    <a:latin typeface="Lora" pitchFamily="2" charset="0"/>
                  </a:rPr>
                  <a:t>Dengan demikian kita </a:t>
                </a:r>
                <a:r>
                  <a:rPr lang="id-ID" sz="2100" dirty="0" err="1">
                    <a:solidFill>
                      <a:schemeClr val="tx1"/>
                    </a:solidFill>
                    <a:latin typeface="Lora" pitchFamily="2" charset="0"/>
                  </a:rPr>
                  <a:t>peroleh</a:t>
                </a:r>
                <a:r>
                  <a:rPr lang="id-ID" sz="2100" dirty="0">
                    <a:solidFill>
                      <a:schemeClr val="tx1"/>
                    </a:solidFill>
                    <a:latin typeface="Lora" pitchFamily="2" charset="0"/>
                  </a:rPr>
                  <a:t> pemotongan benda menjadi </a:t>
                </a:r>
                <a:r>
                  <a:rPr lang="id-ID" sz="2100" b="1" dirty="0">
                    <a:solidFill>
                      <a:schemeClr val="tx1"/>
                    </a:solidFill>
                    <a:latin typeface="Lora" pitchFamily="2" charset="0"/>
                  </a:rPr>
                  <a:t>lempengan</a:t>
                </a:r>
                <a:r>
                  <a:rPr lang="id-ID" sz="2100" dirty="0">
                    <a:solidFill>
                      <a:schemeClr val="tx1"/>
                    </a:solidFill>
                    <a:latin typeface="Lora" pitchFamily="2" charset="0"/>
                  </a:rPr>
                  <a:t> yang tipis-tipis (Gambar 3). </a:t>
                </a:r>
                <a:endParaRPr lang="en-US" sz="2100" dirty="0">
                  <a:solidFill>
                    <a:schemeClr val="tx1"/>
                  </a:solidFill>
                  <a:latin typeface="Lora" pitchFamily="2" charset="0"/>
                </a:endParaRPr>
              </a:p>
              <a:p>
                <a:pPr algn="just">
                  <a:lnSpc>
                    <a:spcPct val="100000"/>
                  </a:lnSpc>
                  <a:spcBef>
                    <a:spcPts val="0"/>
                  </a:spcBef>
                </a:pPr>
                <a:r>
                  <a:rPr lang="id-ID" sz="2100" dirty="0">
                    <a:solidFill>
                      <a:schemeClr val="tx1"/>
                    </a:solidFill>
                    <a:latin typeface="Lora" pitchFamily="2" charset="0"/>
                  </a:rPr>
                  <a:t>Volume </a:t>
                </a:r>
                <a14:m>
                  <m:oMath xmlns:m="http://schemas.openxmlformats.org/officeDocument/2006/math">
                    <m:r>
                      <m:rPr>
                        <m:sty m:val="p"/>
                      </m:rPr>
                      <a:rPr lang="el-GR" sz="2100" dirty="0">
                        <a:solidFill>
                          <a:schemeClr val="tx1"/>
                        </a:solidFill>
                        <a:latin typeface="Cambria Math" panose="02040503050406030204" pitchFamily="18" charset="0"/>
                      </a:rPr>
                      <m:t>Δ</m:t>
                    </m:r>
                    <m:sSub>
                      <m:sSubPr>
                        <m:ctrlPr>
                          <a:rPr lang="el-GR" sz="2100" i="1" dirty="0">
                            <a:solidFill>
                              <a:schemeClr val="tx1"/>
                            </a:solidFill>
                            <a:latin typeface="Cambria Math" panose="02040503050406030204" pitchFamily="18" charset="0"/>
                          </a:rPr>
                        </m:ctrlPr>
                      </m:sSubPr>
                      <m:e>
                        <m:r>
                          <a:rPr lang="en-US" sz="2100" i="1" dirty="0">
                            <a:solidFill>
                              <a:schemeClr val="tx1"/>
                            </a:solidFill>
                            <a:latin typeface="Cambria Math" panose="02040503050406030204" pitchFamily="18" charset="0"/>
                          </a:rPr>
                          <m:t>𝑉</m:t>
                        </m:r>
                      </m:e>
                      <m:sub>
                        <m:r>
                          <a:rPr lang="en-US" sz="2100" i="1" dirty="0">
                            <a:solidFill>
                              <a:schemeClr val="tx1"/>
                            </a:solidFill>
                            <a:latin typeface="Cambria Math" panose="02040503050406030204" pitchFamily="18" charset="0"/>
                          </a:rPr>
                          <m:t>𝑖</m:t>
                        </m:r>
                      </m:sub>
                    </m:sSub>
                  </m:oMath>
                </a14:m>
                <a:r>
                  <a:rPr lang="el-GR" sz="2100" dirty="0">
                    <a:solidFill>
                      <a:schemeClr val="tx1"/>
                    </a:solidFill>
                    <a:latin typeface="Lora" pitchFamily="2" charset="0"/>
                  </a:rPr>
                  <a:t> </a:t>
                </a:r>
                <a:r>
                  <a:rPr lang="id-ID" sz="2100" dirty="0">
                    <a:solidFill>
                      <a:schemeClr val="tx1"/>
                    </a:solidFill>
                    <a:latin typeface="Lora" pitchFamily="2" charset="0"/>
                  </a:rPr>
                  <a:t>suatu lempeng dapat dianggap sebagai volume tabung, yaitu</a:t>
                </a:r>
                <a:r>
                  <a:rPr lang="en-US" sz="2100" dirty="0">
                    <a:solidFill>
                      <a:schemeClr val="tx1"/>
                    </a:solidFill>
                    <a:latin typeface="Lora" pitchFamily="2" charset="0"/>
                  </a:rPr>
                  <a:t> </a:t>
                </a:r>
                <a:endParaRPr lang="en-US" sz="2100" i="1" dirty="0">
                  <a:solidFill>
                    <a:schemeClr val="tx1"/>
                  </a:solidFill>
                  <a:latin typeface="Cambria Math" panose="02040503050406030204" pitchFamily="18" charset="0"/>
                  <a:ea typeface="Cambria Math" panose="02040503050406030204" pitchFamily="18" charset="0"/>
                </a:endParaRPr>
              </a:p>
              <a:p>
                <a:pPr marL="45720" indent="0" algn="just">
                  <a:lnSpc>
                    <a:spcPct val="100000"/>
                  </a:lnSpc>
                  <a:spcBef>
                    <a:spcPts val="0"/>
                  </a:spcBef>
                  <a:buNone/>
                </a:pPr>
                <a14:m>
                  <m:oMathPara xmlns:m="http://schemas.openxmlformats.org/officeDocument/2006/math">
                    <m:oMathParaPr>
                      <m:jc m:val="centerGroup"/>
                    </m:oMathParaPr>
                    <m:oMath xmlns:m="http://schemas.openxmlformats.org/officeDocument/2006/math">
                      <m:r>
                        <a:rPr lang="en-US" sz="2100" i="1">
                          <a:solidFill>
                            <a:schemeClr val="tx1"/>
                          </a:solidFill>
                          <a:latin typeface="Cambria Math" panose="02040503050406030204" pitchFamily="18" charset="0"/>
                          <a:ea typeface="Cambria Math" panose="02040503050406030204" pitchFamily="18" charset="0"/>
                        </a:rPr>
                        <m:t>∆</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𝑉</m:t>
                          </m:r>
                        </m:e>
                        <m:sub>
                          <m:r>
                            <a:rPr lang="en-US" sz="2100" i="1">
                              <a:solidFill>
                                <a:schemeClr val="tx1"/>
                              </a:solidFill>
                              <a:latin typeface="Cambria Math" panose="02040503050406030204" pitchFamily="18" charset="0"/>
                              <a:ea typeface="Cambria Math" panose="02040503050406030204" pitchFamily="18" charset="0"/>
                            </a:rPr>
                            <m:t>𝑖</m:t>
                          </m:r>
                        </m:sub>
                      </m:sSub>
                      <m:r>
                        <a:rPr lang="en-US" sz="2100" i="1">
                          <a:solidFill>
                            <a:schemeClr val="tx1"/>
                          </a:solidFill>
                          <a:latin typeface="Cambria Math" panose="02040503050406030204" pitchFamily="18" charset="0"/>
                          <a:ea typeface="Cambria Math" panose="02040503050406030204" pitchFamily="18" charset="0"/>
                        </a:rPr>
                        <m:t>≈</m:t>
                      </m:r>
                      <m:r>
                        <a:rPr lang="en-US" sz="2100" i="1">
                          <a:solidFill>
                            <a:schemeClr val="tx1"/>
                          </a:solidFill>
                          <a:latin typeface="Cambria Math" panose="02040503050406030204" pitchFamily="18" charset="0"/>
                          <a:ea typeface="Cambria Math" panose="02040503050406030204" pitchFamily="18" charset="0"/>
                        </a:rPr>
                        <m:t>𝐴</m:t>
                      </m:r>
                      <m:d>
                        <m:dPr>
                          <m:ctrlPr>
                            <a:rPr lang="en-US" sz="2100" i="1">
                              <a:solidFill>
                                <a:schemeClr val="tx1"/>
                              </a:solidFill>
                              <a:latin typeface="Cambria Math" panose="02040503050406030204" pitchFamily="18" charset="0"/>
                              <a:ea typeface="Cambria Math" panose="02040503050406030204" pitchFamily="18" charset="0"/>
                            </a:rPr>
                          </m:ctrlPr>
                        </m:dPr>
                        <m:e>
                          <m:sSub>
                            <m:sSubPr>
                              <m:ctrlPr>
                                <a:rPr lang="en-US" sz="2100" i="1">
                                  <a:solidFill>
                                    <a:schemeClr val="tx1"/>
                                  </a:solidFill>
                                  <a:latin typeface="Cambria Math" panose="02040503050406030204" pitchFamily="18" charset="0"/>
                                  <a:ea typeface="Cambria Math" panose="02040503050406030204" pitchFamily="18" charset="0"/>
                                </a:rPr>
                              </m:ctrlPr>
                            </m:sSubPr>
                            <m:e>
                              <m:acc>
                                <m:accPr>
                                  <m:chr m:val="̅"/>
                                  <m:ctrlPr>
                                    <a:rPr lang="en-US" sz="2100" i="1">
                                      <a:solidFill>
                                        <a:schemeClr val="tx1"/>
                                      </a:solidFill>
                                      <a:latin typeface="Cambria Math" panose="02040503050406030204" pitchFamily="18" charset="0"/>
                                      <a:ea typeface="Cambria Math" panose="02040503050406030204" pitchFamily="18" charset="0"/>
                                    </a:rPr>
                                  </m:ctrlPr>
                                </m:accPr>
                                <m:e>
                                  <m:r>
                                    <a:rPr lang="en-US" sz="2100" i="1">
                                      <a:solidFill>
                                        <a:schemeClr val="tx1"/>
                                      </a:solidFill>
                                      <a:latin typeface="Cambria Math" panose="02040503050406030204" pitchFamily="18" charset="0"/>
                                      <a:ea typeface="Cambria Math" panose="02040503050406030204" pitchFamily="18" charset="0"/>
                                    </a:rPr>
                                    <m:t>𝑥</m:t>
                                  </m:r>
                                </m:e>
                              </m:acc>
                            </m:e>
                            <m:sub>
                              <m:r>
                                <a:rPr lang="en-US" sz="2100" i="1">
                                  <a:solidFill>
                                    <a:schemeClr val="tx1"/>
                                  </a:solidFill>
                                  <a:latin typeface="Cambria Math" panose="02040503050406030204" pitchFamily="18" charset="0"/>
                                  <a:ea typeface="Cambria Math" panose="02040503050406030204" pitchFamily="18" charset="0"/>
                                </a:rPr>
                                <m:t>𝑖</m:t>
                              </m:r>
                            </m:sub>
                          </m:sSub>
                        </m:e>
                      </m:d>
                      <m:r>
                        <a:rPr lang="en-US" sz="2100" i="1">
                          <a:solidFill>
                            <a:schemeClr val="tx1"/>
                          </a:solidFill>
                          <a:latin typeface="Cambria Math" panose="02040503050406030204" pitchFamily="18" charset="0"/>
                          <a:ea typeface="Cambria Math" panose="02040503050406030204" pitchFamily="18" charset="0"/>
                        </a:rPr>
                        <m:t>∆</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𝑥</m:t>
                          </m:r>
                        </m:e>
                        <m:sub>
                          <m:r>
                            <a:rPr lang="en-US" sz="2100" i="1">
                              <a:solidFill>
                                <a:schemeClr val="tx1"/>
                              </a:solidFill>
                              <a:latin typeface="Cambria Math" panose="02040503050406030204" pitchFamily="18" charset="0"/>
                              <a:ea typeface="Cambria Math" panose="02040503050406030204" pitchFamily="18" charset="0"/>
                            </a:rPr>
                            <m:t>𝑖</m:t>
                          </m:r>
                        </m:sub>
                      </m:sSub>
                      <m:r>
                        <a:rPr lang="en-US" sz="2100" i="1">
                          <a:solidFill>
                            <a:schemeClr val="tx1"/>
                          </a:solidFill>
                          <a:latin typeface="Cambria Math" panose="02040503050406030204" pitchFamily="18" charset="0"/>
                          <a:ea typeface="Cambria Math" panose="02040503050406030204" pitchFamily="18" charset="0"/>
                        </a:rPr>
                        <m:t>,  </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𝑥</m:t>
                          </m:r>
                        </m:e>
                        <m:sub>
                          <m:r>
                            <a:rPr lang="en-US" sz="2100" i="1">
                              <a:solidFill>
                                <a:schemeClr val="tx1"/>
                              </a:solidFill>
                              <a:latin typeface="Cambria Math" panose="02040503050406030204" pitchFamily="18" charset="0"/>
                              <a:ea typeface="Cambria Math" panose="02040503050406030204" pitchFamily="18" charset="0"/>
                            </a:rPr>
                            <m:t>𝑖</m:t>
                          </m:r>
                          <m:r>
                            <a:rPr lang="en-US" sz="2100" i="1">
                              <a:solidFill>
                                <a:schemeClr val="tx1"/>
                              </a:solidFill>
                              <a:latin typeface="Cambria Math" panose="02040503050406030204" pitchFamily="18" charset="0"/>
                              <a:ea typeface="Cambria Math" panose="02040503050406030204" pitchFamily="18" charset="0"/>
                            </a:rPr>
                            <m:t>−1</m:t>
                          </m:r>
                        </m:sub>
                      </m:sSub>
                      <m:r>
                        <a:rPr lang="en-US" sz="2100" i="1">
                          <a:solidFill>
                            <a:schemeClr val="tx1"/>
                          </a:solidFill>
                          <a:latin typeface="Cambria Math" panose="02040503050406030204" pitchFamily="18" charset="0"/>
                          <a:ea typeface="Cambria Math" panose="02040503050406030204" pitchFamily="18" charset="0"/>
                        </a:rPr>
                        <m:t>≤</m:t>
                      </m:r>
                      <m:sSub>
                        <m:sSubPr>
                          <m:ctrlPr>
                            <a:rPr lang="en-US" sz="2100" i="1">
                              <a:solidFill>
                                <a:schemeClr val="tx1"/>
                              </a:solidFill>
                              <a:latin typeface="Cambria Math" panose="02040503050406030204" pitchFamily="18" charset="0"/>
                              <a:ea typeface="Cambria Math" panose="02040503050406030204" pitchFamily="18" charset="0"/>
                            </a:rPr>
                          </m:ctrlPr>
                        </m:sSubPr>
                        <m:e>
                          <m:acc>
                            <m:accPr>
                              <m:chr m:val="̅"/>
                              <m:ctrlPr>
                                <a:rPr lang="en-US" sz="2100" i="1">
                                  <a:solidFill>
                                    <a:schemeClr val="tx1"/>
                                  </a:solidFill>
                                  <a:latin typeface="Cambria Math" panose="02040503050406030204" pitchFamily="18" charset="0"/>
                                  <a:ea typeface="Cambria Math" panose="02040503050406030204" pitchFamily="18" charset="0"/>
                                </a:rPr>
                              </m:ctrlPr>
                            </m:accPr>
                            <m:e>
                              <m:r>
                                <a:rPr lang="en-US" sz="2100" i="1">
                                  <a:solidFill>
                                    <a:schemeClr val="tx1"/>
                                  </a:solidFill>
                                  <a:latin typeface="Cambria Math" panose="02040503050406030204" pitchFamily="18" charset="0"/>
                                  <a:ea typeface="Cambria Math" panose="02040503050406030204" pitchFamily="18" charset="0"/>
                                </a:rPr>
                                <m:t>𝑥</m:t>
                              </m:r>
                            </m:e>
                          </m:acc>
                        </m:e>
                        <m:sub>
                          <m:r>
                            <a:rPr lang="en-US" sz="2100" i="1">
                              <a:solidFill>
                                <a:schemeClr val="tx1"/>
                              </a:solidFill>
                              <a:latin typeface="Cambria Math" panose="02040503050406030204" pitchFamily="18" charset="0"/>
                              <a:ea typeface="Cambria Math" panose="02040503050406030204" pitchFamily="18" charset="0"/>
                            </a:rPr>
                            <m:t>𝑖</m:t>
                          </m:r>
                        </m:sub>
                      </m:sSub>
                      <m:r>
                        <a:rPr lang="en-US" sz="2100" i="1">
                          <a:solidFill>
                            <a:schemeClr val="tx1"/>
                          </a:solidFill>
                          <a:latin typeface="Cambria Math" panose="02040503050406030204" pitchFamily="18" charset="0"/>
                          <a:ea typeface="Cambria Math" panose="02040503050406030204" pitchFamily="18" charset="0"/>
                        </a:rPr>
                        <m:t>≤</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𝑥</m:t>
                          </m:r>
                        </m:e>
                        <m:sub>
                          <m:r>
                            <a:rPr lang="en-US" sz="2100" i="1">
                              <a:solidFill>
                                <a:schemeClr val="tx1"/>
                              </a:solidFill>
                              <a:latin typeface="Cambria Math" panose="02040503050406030204" pitchFamily="18" charset="0"/>
                              <a:ea typeface="Cambria Math" panose="02040503050406030204" pitchFamily="18" charset="0"/>
                            </a:rPr>
                            <m:t>𝑖</m:t>
                          </m:r>
                        </m:sub>
                      </m:sSub>
                    </m:oMath>
                  </m:oMathPara>
                </a14:m>
                <a:endParaRPr lang="en-US" sz="2100" dirty="0">
                  <a:solidFill>
                    <a:schemeClr val="tx1"/>
                  </a:solidFill>
                  <a:latin typeface="Lora" pitchFamily="2" charset="0"/>
                </a:endParaRPr>
              </a:p>
            </p:txBody>
          </p:sp>
        </mc:Choice>
        <mc:Fallback xmlns="">
          <p:sp>
            <p:nvSpPr>
              <p:cNvPr id="8" name="Content Placeholder 2">
                <a:extLst>
                  <a:ext uri="{FF2B5EF4-FFF2-40B4-BE49-F238E27FC236}">
                    <a16:creationId xmlns:a16="http://schemas.microsoft.com/office/drawing/2014/main" id="{EB542E4B-8DD0-4984-ABD6-F6EDE450A16E}"/>
                  </a:ext>
                </a:extLst>
              </p:cNvPr>
              <p:cNvSpPr txBox="1">
                <a:spLocks noRot="1" noChangeAspect="1" noMove="1" noResize="1" noEditPoints="1" noAdjustHandles="1" noChangeArrowheads="1" noChangeShapeType="1" noTextEdit="1"/>
              </p:cNvSpPr>
              <p:nvPr/>
            </p:nvSpPr>
            <p:spPr>
              <a:xfrm>
                <a:off x="5354244" y="3642078"/>
                <a:ext cx="6403464" cy="3041344"/>
              </a:xfrm>
              <a:prstGeom prst="rect">
                <a:avLst/>
              </a:prstGeom>
              <a:blipFill>
                <a:blip r:embed="rId4"/>
                <a:stretch>
                  <a:fillRect t="-1403" r="-10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2349A09-86AD-4AF1-B7B5-65DF266C75D1}"/>
              </a:ext>
            </a:extLst>
          </p:cNvPr>
          <p:cNvGrpSpPr/>
          <p:nvPr/>
        </p:nvGrpSpPr>
        <p:grpSpPr>
          <a:xfrm>
            <a:off x="702128" y="2551999"/>
            <a:ext cx="4593798" cy="3996694"/>
            <a:chOff x="702128" y="2767151"/>
            <a:chExt cx="4593798" cy="3996694"/>
          </a:xfrm>
        </p:grpSpPr>
        <p:pic>
          <p:nvPicPr>
            <p:cNvPr id="10" name="Picture 4" descr="Gambar">
              <a:extLst>
                <a:ext uri="{FF2B5EF4-FFF2-40B4-BE49-F238E27FC236}">
                  <a16:creationId xmlns:a16="http://schemas.microsoft.com/office/drawing/2014/main" id="{9F62A4D0-E130-448C-9E8D-23344597D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28" y="2767151"/>
              <a:ext cx="4593798" cy="36814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F0BBEA9-8751-4B0C-B4CC-FD5F584F8DD4}"/>
                </a:ext>
              </a:extLst>
            </p:cNvPr>
            <p:cNvSpPr txBox="1"/>
            <p:nvPr/>
          </p:nvSpPr>
          <p:spPr>
            <a:xfrm>
              <a:off x="2425564" y="6363735"/>
              <a:ext cx="1286291" cy="400110"/>
            </a:xfrm>
            <a:prstGeom prst="rect">
              <a:avLst/>
            </a:prstGeom>
            <a:noFill/>
          </p:spPr>
          <p:txBody>
            <a:bodyPr wrap="square" rtlCol="0">
              <a:spAutoFit/>
            </a:bodyPr>
            <a:lstStyle/>
            <a:p>
              <a:r>
                <a:rPr lang="en-US" sz="2000" dirty="0"/>
                <a:t>Gambar 3</a:t>
              </a:r>
              <a:endParaRPr lang="id-ID" sz="2000" dirty="0"/>
            </a:p>
          </p:txBody>
        </p:sp>
      </p:grpSp>
    </p:spTree>
    <p:extLst>
      <p:ext uri="{BB962C8B-B14F-4D97-AF65-F5344CB8AC3E}">
        <p14:creationId xmlns:p14="http://schemas.microsoft.com/office/powerpoint/2010/main" val="5470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7662338E-DCF6-4A46-85E0-AB20C3229D07}"/>
                  </a:ext>
                </a:extLst>
              </p:cNvPr>
              <p:cNvSpPr>
                <a:spLocks noGrp="1"/>
              </p:cNvSpPr>
              <p:nvPr>
                <p:ph idx="1"/>
              </p:nvPr>
            </p:nvSpPr>
            <p:spPr>
              <a:xfrm>
                <a:off x="510123" y="409408"/>
                <a:ext cx="6403464" cy="2269440"/>
              </a:xfrm>
            </p:spPr>
            <p:txBody>
              <a:bodyPr>
                <a:noAutofit/>
              </a:bodyPr>
              <a:lstStyle/>
              <a:p>
                <a:pPr algn="just">
                  <a:lnSpc>
                    <a:spcPct val="100000"/>
                  </a:lnSpc>
                  <a:spcBef>
                    <a:spcPts val="0"/>
                  </a:spcBef>
                </a:pPr>
                <a:r>
                  <a:rPr lang="id-ID" sz="2100" dirty="0">
                    <a:solidFill>
                      <a:schemeClr val="tx1"/>
                    </a:solidFill>
                    <a:latin typeface="Lora" pitchFamily="2" charset="0"/>
                  </a:rPr>
                  <a:t>volume </a:t>
                </a:r>
                <a14:m>
                  <m:oMath xmlns:m="http://schemas.openxmlformats.org/officeDocument/2006/math">
                    <m:r>
                      <a:rPr lang="id-ID" sz="2100" i="1" dirty="0">
                        <a:solidFill>
                          <a:schemeClr val="tx1"/>
                        </a:solidFill>
                        <a:latin typeface="Cambria Math" panose="02040503050406030204" pitchFamily="18" charset="0"/>
                      </a:rPr>
                      <m:t>𝑉</m:t>
                    </m:r>
                  </m:oMath>
                </a14:m>
                <a:r>
                  <a:rPr lang="id-ID" sz="2100" dirty="0">
                    <a:solidFill>
                      <a:schemeClr val="tx1"/>
                    </a:solidFill>
                    <a:latin typeface="Lora" pitchFamily="2" charset="0"/>
                  </a:rPr>
                  <a:t> benda dapat </a:t>
                </a:r>
                <a:r>
                  <a:rPr lang="id-ID" sz="2100" dirty="0" err="1">
                    <a:solidFill>
                      <a:schemeClr val="tx1"/>
                    </a:solidFill>
                    <a:latin typeface="Lora" pitchFamily="2" charset="0"/>
                  </a:rPr>
                  <a:t>diaproksimasi</a:t>
                </a:r>
                <a:r>
                  <a:rPr lang="id-ID" sz="2100" dirty="0">
                    <a:solidFill>
                      <a:schemeClr val="tx1"/>
                    </a:solidFill>
                    <a:latin typeface="Lora" pitchFamily="2" charset="0"/>
                  </a:rPr>
                  <a:t> dengan jumlah </a:t>
                </a:r>
                <a:r>
                  <a:rPr lang="id-ID" sz="2100" dirty="0" err="1">
                    <a:solidFill>
                      <a:schemeClr val="tx1"/>
                    </a:solidFill>
                    <a:latin typeface="Lora" pitchFamily="2" charset="0"/>
                  </a:rPr>
                  <a:t>Riemann</a:t>
                </a:r>
                <a:r>
                  <a:rPr lang="en-US" sz="2100" dirty="0">
                    <a:solidFill>
                      <a:schemeClr val="tx1"/>
                    </a:solidFill>
                    <a:latin typeface="Lora" pitchFamily="2" charset="0"/>
                  </a:rPr>
                  <a:t> </a:t>
                </a:r>
                <a:endParaRPr lang="en-US" sz="2100" i="1" dirty="0">
                  <a:solidFill>
                    <a:schemeClr val="tx1"/>
                  </a:solidFill>
                  <a:latin typeface="Cambria Math" panose="02040503050406030204" pitchFamily="18" charset="0"/>
                </a:endParaRPr>
              </a:p>
              <a:p>
                <a:pPr marL="45720" indent="0" algn="just">
                  <a:lnSpc>
                    <a:spcPct val="100000"/>
                  </a:lnSpc>
                  <a:spcBef>
                    <a:spcPts val="0"/>
                  </a:spcBef>
                  <a:buNone/>
                </a:pPr>
                <a14:m>
                  <m:oMathPara xmlns:m="http://schemas.openxmlformats.org/officeDocument/2006/math">
                    <m:oMathParaPr>
                      <m:jc m:val="centerGroup"/>
                    </m:oMathParaPr>
                    <m:oMath xmlns:m="http://schemas.openxmlformats.org/officeDocument/2006/math">
                      <m:r>
                        <a:rPr lang="en-US" sz="2100" i="1">
                          <a:solidFill>
                            <a:schemeClr val="tx1"/>
                          </a:solidFill>
                          <a:latin typeface="Cambria Math" panose="02040503050406030204" pitchFamily="18" charset="0"/>
                        </a:rPr>
                        <m:t>𝑉</m:t>
                      </m:r>
                      <m:r>
                        <a:rPr lang="en-US" sz="2100" i="1">
                          <a:solidFill>
                            <a:schemeClr val="tx1"/>
                          </a:solidFill>
                          <a:latin typeface="Cambria Math" panose="02040503050406030204" pitchFamily="18" charset="0"/>
                          <a:ea typeface="Cambria Math" panose="02040503050406030204" pitchFamily="18" charset="0"/>
                        </a:rPr>
                        <m:t>≈</m:t>
                      </m:r>
                      <m:nary>
                        <m:naryPr>
                          <m:chr m:val="∑"/>
                          <m:ctrlPr>
                            <a:rPr lang="en-US" sz="2100" i="1">
                              <a:solidFill>
                                <a:schemeClr val="tx1"/>
                              </a:solidFill>
                              <a:latin typeface="Cambria Math" panose="02040503050406030204" pitchFamily="18" charset="0"/>
                              <a:ea typeface="Cambria Math" panose="02040503050406030204" pitchFamily="18" charset="0"/>
                            </a:rPr>
                          </m:ctrlPr>
                        </m:naryPr>
                        <m:sub>
                          <m:r>
                            <m:rPr>
                              <m:brk m:alnAt="23"/>
                            </m:rPr>
                            <a:rPr lang="en-US" sz="2100" b="0" i="1" smtClean="0">
                              <a:solidFill>
                                <a:schemeClr val="tx1"/>
                              </a:solidFill>
                              <a:latin typeface="Cambria Math" panose="02040503050406030204" pitchFamily="18" charset="0"/>
                              <a:ea typeface="Cambria Math" panose="02040503050406030204" pitchFamily="18" charset="0"/>
                            </a:rPr>
                            <m:t>𝑖</m:t>
                          </m:r>
                          <m:r>
                            <a:rPr lang="en-US" sz="2100" b="0" i="1" smtClean="0">
                              <a:solidFill>
                                <a:schemeClr val="tx1"/>
                              </a:solidFill>
                              <a:latin typeface="Cambria Math" panose="02040503050406030204" pitchFamily="18" charset="0"/>
                              <a:ea typeface="Cambria Math" panose="02040503050406030204" pitchFamily="18" charset="0"/>
                            </a:rPr>
                            <m:t>=</m:t>
                          </m:r>
                          <m:r>
                            <m:rPr>
                              <m:brk m:alnAt="23"/>
                            </m:rPr>
                            <a:rPr lang="en-US" sz="2100" b="0" i="1" smtClean="0">
                              <a:solidFill>
                                <a:schemeClr val="tx1"/>
                              </a:solidFill>
                              <a:latin typeface="Cambria Math" panose="02040503050406030204" pitchFamily="18" charset="0"/>
                              <a:ea typeface="Cambria Math" panose="02040503050406030204" pitchFamily="18" charset="0"/>
                            </a:rPr>
                            <m:t>1</m:t>
                          </m:r>
                        </m:sub>
                        <m:sup>
                          <m:r>
                            <a:rPr lang="en-US" sz="2100" b="0" i="1" smtClean="0">
                              <a:solidFill>
                                <a:schemeClr val="tx1"/>
                              </a:solidFill>
                              <a:latin typeface="Cambria Math" panose="02040503050406030204" pitchFamily="18" charset="0"/>
                              <a:ea typeface="Cambria Math" panose="02040503050406030204" pitchFamily="18" charset="0"/>
                            </a:rPr>
                            <m:t>𝑛</m:t>
                          </m:r>
                        </m:sup>
                        <m:e>
                          <m:r>
                            <a:rPr lang="en-US" sz="2100" i="1">
                              <a:solidFill>
                                <a:schemeClr val="tx1"/>
                              </a:solidFill>
                              <a:latin typeface="Cambria Math" panose="02040503050406030204" pitchFamily="18" charset="0"/>
                              <a:ea typeface="Cambria Math" panose="02040503050406030204" pitchFamily="18" charset="0"/>
                            </a:rPr>
                            <m:t>𝐴</m:t>
                          </m:r>
                          <m:d>
                            <m:dPr>
                              <m:ctrlPr>
                                <a:rPr lang="en-US" sz="2100" i="1">
                                  <a:solidFill>
                                    <a:schemeClr val="tx1"/>
                                  </a:solidFill>
                                  <a:latin typeface="Cambria Math" panose="02040503050406030204" pitchFamily="18" charset="0"/>
                                  <a:ea typeface="Cambria Math" panose="02040503050406030204" pitchFamily="18" charset="0"/>
                                </a:rPr>
                              </m:ctrlPr>
                            </m:dPr>
                            <m:e>
                              <m:sSub>
                                <m:sSubPr>
                                  <m:ctrlPr>
                                    <a:rPr lang="en-US" sz="2100" i="1">
                                      <a:solidFill>
                                        <a:schemeClr val="tx1"/>
                                      </a:solidFill>
                                      <a:latin typeface="Cambria Math" panose="02040503050406030204" pitchFamily="18" charset="0"/>
                                      <a:ea typeface="Cambria Math" panose="02040503050406030204" pitchFamily="18" charset="0"/>
                                    </a:rPr>
                                  </m:ctrlPr>
                                </m:sSubPr>
                                <m:e>
                                  <m:acc>
                                    <m:accPr>
                                      <m:chr m:val="̅"/>
                                      <m:ctrlPr>
                                        <a:rPr lang="en-US" sz="2100" i="1">
                                          <a:solidFill>
                                            <a:schemeClr val="tx1"/>
                                          </a:solidFill>
                                          <a:latin typeface="Cambria Math" panose="02040503050406030204" pitchFamily="18" charset="0"/>
                                          <a:ea typeface="Cambria Math" panose="02040503050406030204" pitchFamily="18" charset="0"/>
                                        </a:rPr>
                                      </m:ctrlPr>
                                    </m:accPr>
                                    <m:e>
                                      <m:r>
                                        <a:rPr lang="en-US" sz="2100" i="1">
                                          <a:solidFill>
                                            <a:schemeClr val="tx1"/>
                                          </a:solidFill>
                                          <a:latin typeface="Cambria Math" panose="02040503050406030204" pitchFamily="18" charset="0"/>
                                          <a:ea typeface="Cambria Math" panose="02040503050406030204" pitchFamily="18" charset="0"/>
                                        </a:rPr>
                                        <m:t>𝑥</m:t>
                                      </m:r>
                                    </m:e>
                                  </m:acc>
                                </m:e>
                                <m:sub>
                                  <m:r>
                                    <a:rPr lang="en-US" sz="2100" i="1">
                                      <a:solidFill>
                                        <a:schemeClr val="tx1"/>
                                      </a:solidFill>
                                      <a:latin typeface="Cambria Math" panose="02040503050406030204" pitchFamily="18" charset="0"/>
                                      <a:ea typeface="Cambria Math" panose="02040503050406030204" pitchFamily="18" charset="0"/>
                                    </a:rPr>
                                    <m:t>𝑖</m:t>
                                  </m:r>
                                </m:sub>
                              </m:sSub>
                            </m:e>
                          </m:d>
                          <m:r>
                            <a:rPr lang="en-US" sz="2100" i="1">
                              <a:solidFill>
                                <a:schemeClr val="tx1"/>
                              </a:solidFill>
                              <a:latin typeface="Cambria Math" panose="02040503050406030204" pitchFamily="18" charset="0"/>
                              <a:ea typeface="Cambria Math" panose="02040503050406030204" pitchFamily="18" charset="0"/>
                            </a:rPr>
                            <m:t>∆</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𝑥</m:t>
                              </m:r>
                            </m:e>
                            <m:sub>
                              <m:r>
                                <a:rPr lang="en-US" sz="2100" i="1">
                                  <a:solidFill>
                                    <a:schemeClr val="tx1"/>
                                  </a:solidFill>
                                  <a:latin typeface="Cambria Math" panose="02040503050406030204" pitchFamily="18" charset="0"/>
                                  <a:ea typeface="Cambria Math" panose="02040503050406030204" pitchFamily="18" charset="0"/>
                                </a:rPr>
                                <m:t>𝑖</m:t>
                              </m:r>
                            </m:sub>
                          </m:sSub>
                        </m:e>
                      </m:nary>
                    </m:oMath>
                  </m:oMathPara>
                </a14:m>
                <a:endParaRPr lang="en-US" sz="2100" dirty="0">
                  <a:solidFill>
                    <a:schemeClr val="tx1"/>
                  </a:solidFill>
                  <a:latin typeface="Lora" pitchFamily="2" charset="0"/>
                </a:endParaRPr>
              </a:p>
            </p:txBody>
          </p:sp>
        </mc:Choice>
        <mc:Fallback xmlns="">
          <p:sp>
            <p:nvSpPr>
              <p:cNvPr id="4" name="Content Placeholder 2">
                <a:extLst>
                  <a:ext uri="{FF2B5EF4-FFF2-40B4-BE49-F238E27FC236}">
                    <a16:creationId xmlns:a16="http://schemas.microsoft.com/office/drawing/2014/main" id="{7662338E-DCF6-4A46-85E0-AB20C3229D07}"/>
                  </a:ext>
                </a:extLst>
              </p:cNvPr>
              <p:cNvSpPr>
                <a:spLocks noGrp="1" noRot="1" noChangeAspect="1" noMove="1" noResize="1" noEditPoints="1" noAdjustHandles="1" noChangeArrowheads="1" noChangeShapeType="1" noTextEdit="1"/>
              </p:cNvSpPr>
              <p:nvPr>
                <p:ph idx="1"/>
              </p:nvPr>
            </p:nvSpPr>
            <p:spPr>
              <a:xfrm>
                <a:off x="510123" y="409408"/>
                <a:ext cx="6403464" cy="2269440"/>
              </a:xfrm>
              <a:blipFill>
                <a:blip r:embed="rId2"/>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F49070E-8486-4C3D-B867-ABC9305CD771}"/>
              </a:ext>
            </a:extLst>
          </p:cNvPr>
          <p:cNvGrpSpPr/>
          <p:nvPr/>
        </p:nvGrpSpPr>
        <p:grpSpPr>
          <a:xfrm>
            <a:off x="6913586" y="322729"/>
            <a:ext cx="4844121" cy="3281423"/>
            <a:chOff x="6980239" y="322730"/>
            <a:chExt cx="4777469" cy="3704093"/>
          </a:xfrm>
        </p:grpSpPr>
        <p:pic>
          <p:nvPicPr>
            <p:cNvPr id="6" name="Picture 2" descr="Gambar">
              <a:extLst>
                <a:ext uri="{FF2B5EF4-FFF2-40B4-BE49-F238E27FC236}">
                  <a16:creationId xmlns:a16="http://schemas.microsoft.com/office/drawing/2014/main" id="{C454687C-6A07-43AB-B537-6330AC509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9" y="322730"/>
              <a:ext cx="4777469" cy="3308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322821-041F-456F-B859-33E728FD760E}"/>
                </a:ext>
              </a:extLst>
            </p:cNvPr>
            <p:cNvSpPr txBox="1"/>
            <p:nvPr/>
          </p:nvSpPr>
          <p:spPr>
            <a:xfrm>
              <a:off x="8768605" y="3626713"/>
              <a:ext cx="1264023" cy="400110"/>
            </a:xfrm>
            <a:prstGeom prst="rect">
              <a:avLst/>
            </a:prstGeom>
            <a:noFill/>
          </p:spPr>
          <p:txBody>
            <a:bodyPr wrap="square" rtlCol="0">
              <a:spAutoFit/>
            </a:bodyPr>
            <a:lstStyle/>
            <a:p>
              <a:r>
                <a:rPr lang="en-US" sz="2000" dirty="0"/>
                <a:t>Gambar 2</a:t>
              </a:r>
              <a:endParaRPr lang="id-ID" sz="2000" dirty="0"/>
            </a:p>
          </p:txBody>
        </p:sp>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151FE4E-058A-444A-9790-C50C45856519}"/>
                  </a:ext>
                </a:extLst>
              </p:cNvPr>
              <p:cNvSpPr txBox="1">
                <a:spLocks/>
              </p:cNvSpPr>
              <p:nvPr/>
            </p:nvSpPr>
            <p:spPr>
              <a:xfrm>
                <a:off x="5354244" y="3749654"/>
                <a:ext cx="6403464" cy="2194661"/>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lnSpc>
                    <a:spcPct val="100000"/>
                  </a:lnSpc>
                  <a:spcBef>
                    <a:spcPts val="0"/>
                  </a:spcBef>
                </a:pPr>
                <a:r>
                  <a:rPr lang="id-ID" sz="2100" dirty="0">
                    <a:solidFill>
                      <a:schemeClr val="tx1"/>
                    </a:solidFill>
                    <a:latin typeface="Lora" pitchFamily="2" charset="0"/>
                  </a:rPr>
                  <a:t>Apabila norma partisi kita </a:t>
                </a:r>
                <a:r>
                  <a:rPr lang="id-ID" sz="2100" dirty="0" err="1">
                    <a:solidFill>
                      <a:schemeClr val="tx1"/>
                    </a:solidFill>
                    <a:latin typeface="Lora" pitchFamily="2" charset="0"/>
                  </a:rPr>
                  <a:t>tujukan</a:t>
                </a:r>
                <a:r>
                  <a:rPr lang="id-ID" sz="2100" dirty="0">
                    <a:solidFill>
                      <a:schemeClr val="tx1"/>
                    </a:solidFill>
                    <a:latin typeface="Lora" pitchFamily="2" charset="0"/>
                  </a:rPr>
                  <a:t> ke nol, kita </a:t>
                </a:r>
                <a:r>
                  <a:rPr lang="id-ID" sz="2100" dirty="0" err="1">
                    <a:solidFill>
                      <a:schemeClr val="tx1"/>
                    </a:solidFill>
                    <a:latin typeface="Lora" pitchFamily="2" charset="0"/>
                  </a:rPr>
                  <a:t>peroleh</a:t>
                </a:r>
                <a:r>
                  <a:rPr lang="id-ID" sz="2100" dirty="0">
                    <a:solidFill>
                      <a:schemeClr val="tx1"/>
                    </a:solidFill>
                    <a:latin typeface="Lora" pitchFamily="2" charset="0"/>
                  </a:rPr>
                  <a:t> suatu integral tentu; integral ini kita definisikan sebagai volume benda </a:t>
                </a:r>
                <a:endParaRPr lang="en-US" sz="2100" dirty="0">
                  <a:solidFill>
                    <a:schemeClr val="tx1"/>
                  </a:solidFill>
                  <a:latin typeface="Lora" pitchFamily="2" charset="0"/>
                </a:endParaRPr>
              </a:p>
              <a:p>
                <a:pPr marL="45720" indent="0" algn="just">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US" sz="2100">
                          <a:solidFill>
                            <a:schemeClr val="tx1"/>
                          </a:solidFill>
                          <a:latin typeface="Cambria Math" panose="02040503050406030204" pitchFamily="18" charset="0"/>
                        </a:rPr>
                        <m:t>𝑉</m:t>
                      </m:r>
                      <m:r>
                        <a:rPr lang="en-US" sz="2100" b="0" i="0" smtClean="0">
                          <a:solidFill>
                            <a:schemeClr val="tx1"/>
                          </a:solidFill>
                          <a:latin typeface="Cambria Math" panose="02040503050406030204" pitchFamily="18" charset="0"/>
                        </a:rPr>
                        <m:t>=</m:t>
                      </m:r>
                      <m:nary>
                        <m:naryPr>
                          <m:ctrlPr>
                            <a:rPr lang="en-US" sz="2100" b="0" i="1" smtClean="0">
                              <a:solidFill>
                                <a:schemeClr val="tx1"/>
                              </a:solidFill>
                              <a:latin typeface="Cambria Math" panose="02040503050406030204" pitchFamily="18" charset="0"/>
                            </a:rPr>
                          </m:ctrlPr>
                        </m:naryPr>
                        <m:sub>
                          <m:r>
                            <m:rPr>
                              <m:brk m:alnAt="23"/>
                            </m:rPr>
                            <a:rPr lang="en-US" sz="2100" b="0" i="1" smtClean="0">
                              <a:solidFill>
                                <a:schemeClr val="tx1"/>
                              </a:solidFill>
                              <a:latin typeface="Cambria Math" panose="02040503050406030204" pitchFamily="18" charset="0"/>
                            </a:rPr>
                            <m:t>𝑎</m:t>
                          </m:r>
                        </m:sub>
                        <m:sup>
                          <m:r>
                            <a:rPr lang="en-US" sz="2100" b="0" i="1" smtClean="0">
                              <a:solidFill>
                                <a:schemeClr val="tx1"/>
                              </a:solidFill>
                              <a:latin typeface="Cambria Math" panose="02040503050406030204" pitchFamily="18" charset="0"/>
                            </a:rPr>
                            <m:t>𝑏</m:t>
                          </m:r>
                        </m:sup>
                        <m:e>
                          <m:r>
                            <a:rPr lang="en-US" sz="2100" b="0" i="1" smtClean="0">
                              <a:solidFill>
                                <a:schemeClr val="tx1"/>
                              </a:solidFill>
                              <a:latin typeface="Cambria Math" panose="02040503050406030204" pitchFamily="18" charset="0"/>
                            </a:rPr>
                            <m:t>𝐴</m:t>
                          </m:r>
                          <m:d>
                            <m:dPr>
                              <m:ctrlPr>
                                <a:rPr lang="en-US" sz="2100" b="0" i="1" smtClean="0">
                                  <a:solidFill>
                                    <a:schemeClr val="tx1"/>
                                  </a:solidFill>
                                  <a:latin typeface="Cambria Math" panose="02040503050406030204" pitchFamily="18" charset="0"/>
                                </a:rPr>
                              </m:ctrlPr>
                            </m:dPr>
                            <m:e>
                              <m:r>
                                <a:rPr lang="en-US" sz="2100" b="0" i="1" smtClean="0">
                                  <a:solidFill>
                                    <a:schemeClr val="tx1"/>
                                  </a:solidFill>
                                  <a:latin typeface="Cambria Math" panose="02040503050406030204" pitchFamily="18" charset="0"/>
                                </a:rPr>
                                <m:t>𝑥</m:t>
                              </m:r>
                            </m:e>
                          </m:d>
                          <m:r>
                            <a:rPr lang="en-US" sz="2100" b="0" i="1" smtClean="0">
                              <a:solidFill>
                                <a:schemeClr val="tx1"/>
                              </a:solidFill>
                              <a:latin typeface="Cambria Math" panose="02040503050406030204" pitchFamily="18" charset="0"/>
                            </a:rPr>
                            <m:t>𝑑𝑥</m:t>
                          </m:r>
                        </m:e>
                      </m:nary>
                    </m:oMath>
                  </m:oMathPara>
                </a14:m>
                <a:endParaRPr lang="en-US" sz="2100" dirty="0">
                  <a:solidFill>
                    <a:schemeClr val="tx1"/>
                  </a:solidFill>
                  <a:latin typeface="Lora" pitchFamily="2" charset="0"/>
                </a:endParaRPr>
              </a:p>
            </p:txBody>
          </p:sp>
        </mc:Choice>
        <mc:Fallback xmlns="">
          <p:sp>
            <p:nvSpPr>
              <p:cNvPr id="8" name="Content Placeholder 2">
                <a:extLst>
                  <a:ext uri="{FF2B5EF4-FFF2-40B4-BE49-F238E27FC236}">
                    <a16:creationId xmlns:a16="http://schemas.microsoft.com/office/drawing/2014/main" id="{6151FE4E-058A-444A-9790-C50C45856519}"/>
                  </a:ext>
                </a:extLst>
              </p:cNvPr>
              <p:cNvSpPr txBox="1">
                <a:spLocks noRot="1" noChangeAspect="1" noMove="1" noResize="1" noEditPoints="1" noAdjustHandles="1" noChangeArrowheads="1" noChangeShapeType="1" noTextEdit="1"/>
              </p:cNvSpPr>
              <p:nvPr/>
            </p:nvSpPr>
            <p:spPr>
              <a:xfrm>
                <a:off x="5354244" y="3749654"/>
                <a:ext cx="6403464" cy="2194661"/>
              </a:xfrm>
              <a:prstGeom prst="rect">
                <a:avLst/>
              </a:prstGeom>
              <a:blipFill>
                <a:blip r:embed="rId4"/>
                <a:stretch>
                  <a:fillRect t="-1944" r="-10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96C6DFF9-9B4D-4E03-922B-921F05B53B04}"/>
              </a:ext>
            </a:extLst>
          </p:cNvPr>
          <p:cNvGrpSpPr/>
          <p:nvPr/>
        </p:nvGrpSpPr>
        <p:grpSpPr>
          <a:xfrm>
            <a:off x="702127" y="2669322"/>
            <a:ext cx="4593798" cy="3996694"/>
            <a:chOff x="702128" y="2767151"/>
            <a:chExt cx="4593798" cy="3996694"/>
          </a:xfrm>
        </p:grpSpPr>
        <p:pic>
          <p:nvPicPr>
            <p:cNvPr id="10" name="Picture 4" descr="Gambar">
              <a:extLst>
                <a:ext uri="{FF2B5EF4-FFF2-40B4-BE49-F238E27FC236}">
                  <a16:creationId xmlns:a16="http://schemas.microsoft.com/office/drawing/2014/main" id="{13EB1A52-F43D-419C-94A4-3107825AF2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28" y="2767151"/>
              <a:ext cx="4593798" cy="36814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C71EC2B-F653-4682-98EA-F54E0BBDC9CC}"/>
                </a:ext>
              </a:extLst>
            </p:cNvPr>
            <p:cNvSpPr txBox="1"/>
            <p:nvPr/>
          </p:nvSpPr>
          <p:spPr>
            <a:xfrm>
              <a:off x="2425564" y="6363735"/>
              <a:ext cx="1286291" cy="400110"/>
            </a:xfrm>
            <a:prstGeom prst="rect">
              <a:avLst/>
            </a:prstGeom>
            <a:noFill/>
          </p:spPr>
          <p:txBody>
            <a:bodyPr wrap="square" rtlCol="0">
              <a:spAutoFit/>
            </a:bodyPr>
            <a:lstStyle/>
            <a:p>
              <a:r>
                <a:rPr lang="en-US" sz="2000" dirty="0"/>
                <a:t>Gambar 3</a:t>
              </a:r>
              <a:endParaRPr lang="id-ID" sz="2000" dirty="0"/>
            </a:p>
          </p:txBody>
        </p:sp>
      </p:grpSp>
    </p:spTree>
    <p:extLst>
      <p:ext uri="{BB962C8B-B14F-4D97-AF65-F5344CB8AC3E}">
        <p14:creationId xmlns:p14="http://schemas.microsoft.com/office/powerpoint/2010/main" val="173470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48A4-FC2B-4C27-B65C-87E8DE309663}"/>
              </a:ext>
            </a:extLst>
          </p:cNvPr>
          <p:cNvSpPr>
            <a:spLocks noGrp="1"/>
          </p:cNvSpPr>
          <p:nvPr>
            <p:ph type="title"/>
          </p:nvPr>
        </p:nvSpPr>
        <p:spPr>
          <a:xfrm>
            <a:off x="913795" y="288758"/>
            <a:ext cx="10353762" cy="1257300"/>
          </a:xfrm>
        </p:spPr>
        <p:txBody>
          <a:bodyPr>
            <a:normAutofit fontScale="90000"/>
          </a:bodyPr>
          <a:lstStyle/>
          <a:p>
            <a:r>
              <a:rPr lang="en-US" dirty="0" err="1"/>
              <a:t>Memutar</a:t>
            </a:r>
            <a:r>
              <a:rPr lang="en-US" dirty="0"/>
              <a:t> Daerah </a:t>
            </a:r>
            <a:r>
              <a:rPr lang="en-US" dirty="0" err="1"/>
              <a:t>dengan</a:t>
            </a:r>
            <a:r>
              <a:rPr lang="en-US" dirty="0"/>
              <a:t> Luas </a:t>
            </a:r>
            <a:r>
              <a:rPr lang="en-US" dirty="0" err="1"/>
              <a:t>tertentu</a:t>
            </a:r>
            <a:r>
              <a:rPr lang="en-US" dirty="0"/>
              <a:t> </a:t>
            </a:r>
            <a:r>
              <a:rPr lang="en-US" dirty="0" err="1"/>
              <a:t>terhadap</a:t>
            </a:r>
            <a:r>
              <a:rPr lang="en-US" dirty="0"/>
              <a:t> </a:t>
            </a:r>
            <a:r>
              <a:rPr lang="en-US" dirty="0" err="1"/>
              <a:t>Sumbu</a:t>
            </a:r>
            <a:r>
              <a:rPr lang="en-US" dirty="0"/>
              <a:t>-X dan </a:t>
            </a:r>
            <a:r>
              <a:rPr lang="en-US" dirty="0" err="1"/>
              <a:t>sumbu</a:t>
            </a:r>
            <a:r>
              <a:rPr lang="en-US" dirty="0"/>
              <a:t>-Y</a:t>
            </a:r>
          </a:p>
        </p:txBody>
      </p:sp>
      <p:sp>
        <p:nvSpPr>
          <p:cNvPr id="3" name="Content Placeholder 2">
            <a:extLst>
              <a:ext uri="{FF2B5EF4-FFF2-40B4-BE49-F238E27FC236}">
                <a16:creationId xmlns:a16="http://schemas.microsoft.com/office/drawing/2014/main" id="{8E7F5C22-9547-402B-A417-D0A1432DAACE}"/>
              </a:ext>
            </a:extLst>
          </p:cNvPr>
          <p:cNvSpPr>
            <a:spLocks noGrp="1"/>
          </p:cNvSpPr>
          <p:nvPr>
            <p:ph idx="1"/>
          </p:nvPr>
        </p:nvSpPr>
        <p:spPr>
          <a:xfrm>
            <a:off x="513347" y="2069432"/>
            <a:ext cx="6545179" cy="4331368"/>
          </a:xfrm>
        </p:spPr>
        <p:txBody>
          <a:bodyPr>
            <a:normAutofit lnSpcReduction="10000"/>
          </a:bodyPr>
          <a:lstStyle/>
          <a:p>
            <a:pPr algn="just"/>
            <a:r>
              <a:rPr lang="id-ID" dirty="0">
                <a:solidFill>
                  <a:schemeClr val="tx1"/>
                </a:solidFill>
                <a:latin typeface="Lora" pitchFamily="2" charset="0"/>
              </a:rPr>
              <a:t>Apabila sebuah daerah rata, yang terletak seluruhnya pada satu bagian bidang yang terbagi oleh sebuah garis lurus tetap, diputar mengelilingi garis tersebut, daerah itu akan membentuk sebuah benda putar. Garis yang tetap tersebut dinamakan </a:t>
            </a:r>
            <a:r>
              <a:rPr lang="id-ID" b="1" dirty="0">
                <a:solidFill>
                  <a:schemeClr val="tx1"/>
                </a:solidFill>
                <a:latin typeface="Lora" pitchFamily="2" charset="0"/>
              </a:rPr>
              <a:t>sumbu putar</a:t>
            </a:r>
            <a:r>
              <a:rPr lang="id-ID" dirty="0">
                <a:solidFill>
                  <a:schemeClr val="tx1"/>
                </a:solidFill>
                <a:latin typeface="Lora" pitchFamily="2" charset="0"/>
              </a:rPr>
              <a:t>.</a:t>
            </a:r>
            <a:endParaRPr lang="en-US" dirty="0">
              <a:solidFill>
                <a:schemeClr val="tx1"/>
              </a:solidFill>
              <a:latin typeface="Lora" pitchFamily="2" charset="0"/>
            </a:endParaRPr>
          </a:p>
          <a:p>
            <a:pPr algn="just"/>
            <a:r>
              <a:rPr lang="id-ID" dirty="0">
                <a:solidFill>
                  <a:schemeClr val="tx1"/>
                </a:solidFill>
                <a:latin typeface="Lora" pitchFamily="2" charset="0"/>
              </a:rPr>
              <a:t>Sebagai contoh, </a:t>
            </a:r>
            <a:r>
              <a:rPr lang="en-US" dirty="0">
                <a:solidFill>
                  <a:schemeClr val="tx1"/>
                </a:solidFill>
                <a:latin typeface="Lora" pitchFamily="2" charset="0"/>
              </a:rPr>
              <a:t>a</a:t>
            </a:r>
            <a:r>
              <a:rPr lang="id-ID" dirty="0">
                <a:solidFill>
                  <a:schemeClr val="tx1"/>
                </a:solidFill>
                <a:latin typeface="Lora" pitchFamily="2" charset="0"/>
              </a:rPr>
              <a:t>pabila daerah segitiga diputar mengelilingi salah satu kakinya, daerah itu akan membentuk sebuah kerucut (Gambar 4).</a:t>
            </a:r>
          </a:p>
          <a:p>
            <a:endParaRPr lang="en-US" dirty="0"/>
          </a:p>
        </p:txBody>
      </p:sp>
      <p:grpSp>
        <p:nvGrpSpPr>
          <p:cNvPr id="13" name="Group 12">
            <a:extLst>
              <a:ext uri="{FF2B5EF4-FFF2-40B4-BE49-F238E27FC236}">
                <a16:creationId xmlns:a16="http://schemas.microsoft.com/office/drawing/2014/main" id="{2009D200-E56D-49B3-9B30-AE6A2C6E7B59}"/>
              </a:ext>
            </a:extLst>
          </p:cNvPr>
          <p:cNvGrpSpPr/>
          <p:nvPr/>
        </p:nvGrpSpPr>
        <p:grpSpPr>
          <a:xfrm>
            <a:off x="7324639" y="2069431"/>
            <a:ext cx="4354014" cy="3021372"/>
            <a:chOff x="5437584" y="3429001"/>
            <a:chExt cx="6055167" cy="2545743"/>
          </a:xfrm>
        </p:grpSpPr>
        <p:pic>
          <p:nvPicPr>
            <p:cNvPr id="14" name="Picture 2" descr="Gambar">
              <a:extLst>
                <a:ext uri="{FF2B5EF4-FFF2-40B4-BE49-F238E27FC236}">
                  <a16:creationId xmlns:a16="http://schemas.microsoft.com/office/drawing/2014/main" id="{87F95E3B-07EA-4FB0-AB2E-F9414B65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84" y="3429001"/>
              <a:ext cx="6055167" cy="21649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A273BBF-77A7-48BF-8EEF-166DCE2EF0A6}"/>
                </a:ext>
              </a:extLst>
            </p:cNvPr>
            <p:cNvSpPr txBox="1"/>
            <p:nvPr/>
          </p:nvSpPr>
          <p:spPr>
            <a:xfrm>
              <a:off x="7387728" y="5637620"/>
              <a:ext cx="1720584" cy="337124"/>
            </a:xfrm>
            <a:prstGeom prst="rect">
              <a:avLst/>
            </a:prstGeom>
            <a:noFill/>
          </p:spPr>
          <p:txBody>
            <a:bodyPr wrap="square" rtlCol="0">
              <a:spAutoFit/>
            </a:bodyPr>
            <a:lstStyle/>
            <a:p>
              <a:r>
                <a:rPr lang="en-US" sz="2000" dirty="0"/>
                <a:t>Gambar 4</a:t>
              </a:r>
              <a:endParaRPr lang="id-ID" sz="2000" dirty="0"/>
            </a:p>
          </p:txBody>
        </p:sp>
      </p:grpSp>
    </p:spTree>
    <p:extLst>
      <p:ext uri="{BB962C8B-B14F-4D97-AF65-F5344CB8AC3E}">
        <p14:creationId xmlns:p14="http://schemas.microsoft.com/office/powerpoint/2010/main" val="38813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EF3E-66E0-4241-BE2D-3B4FA41ED7A9}"/>
              </a:ext>
            </a:extLst>
          </p:cNvPr>
          <p:cNvSpPr>
            <a:spLocks noGrp="1"/>
          </p:cNvSpPr>
          <p:nvPr>
            <p:ph type="title"/>
          </p:nvPr>
        </p:nvSpPr>
        <p:spPr>
          <a:xfrm>
            <a:off x="721895" y="144380"/>
            <a:ext cx="10545662" cy="1299410"/>
          </a:xfrm>
        </p:spPr>
        <p:txBody>
          <a:bodyPr>
            <a:normAutofit fontScale="90000"/>
          </a:bodyPr>
          <a:lstStyle/>
          <a:p>
            <a:r>
              <a:rPr lang="en-US" dirty="0" err="1"/>
              <a:t>Memutar</a:t>
            </a:r>
            <a:r>
              <a:rPr lang="en-US" dirty="0"/>
              <a:t> Daerah </a:t>
            </a:r>
            <a:r>
              <a:rPr lang="en-US" dirty="0" err="1"/>
              <a:t>dengan</a:t>
            </a:r>
            <a:r>
              <a:rPr lang="en-US" dirty="0"/>
              <a:t> Luas </a:t>
            </a:r>
            <a:r>
              <a:rPr lang="en-US" dirty="0" err="1"/>
              <a:t>tertentu</a:t>
            </a:r>
            <a:r>
              <a:rPr lang="en-US" dirty="0"/>
              <a:t> </a:t>
            </a:r>
            <a:r>
              <a:rPr lang="en-US" dirty="0" err="1"/>
              <a:t>terhadap</a:t>
            </a:r>
            <a:r>
              <a:rPr lang="en-US" dirty="0"/>
              <a:t> </a:t>
            </a:r>
            <a:r>
              <a:rPr lang="en-US" dirty="0" err="1"/>
              <a:t>Sumbu</a:t>
            </a:r>
            <a:r>
              <a:rPr lang="en-US" dirty="0"/>
              <a:t>-X dan </a:t>
            </a:r>
            <a:r>
              <a:rPr lang="en-US" dirty="0" err="1"/>
              <a:t>Sumbu</a:t>
            </a:r>
            <a:r>
              <a:rPr lang="en-US" dirty="0"/>
              <a:t>-Y</a:t>
            </a:r>
          </a:p>
        </p:txBody>
      </p:sp>
      <p:sp>
        <p:nvSpPr>
          <p:cNvPr id="3" name="Content Placeholder 2">
            <a:extLst>
              <a:ext uri="{FF2B5EF4-FFF2-40B4-BE49-F238E27FC236}">
                <a16:creationId xmlns:a16="http://schemas.microsoft.com/office/drawing/2014/main" id="{6BFA4334-0E43-4D32-9A62-8AF8D47FE3B7}"/>
              </a:ext>
            </a:extLst>
          </p:cNvPr>
          <p:cNvSpPr>
            <a:spLocks noGrp="1"/>
          </p:cNvSpPr>
          <p:nvPr>
            <p:ph idx="1"/>
          </p:nvPr>
        </p:nvSpPr>
        <p:spPr>
          <a:xfrm>
            <a:off x="593559" y="1604212"/>
            <a:ext cx="5646820" cy="3866146"/>
          </a:xfrm>
        </p:spPr>
        <p:txBody>
          <a:bodyPr>
            <a:noAutofit/>
          </a:bodyPr>
          <a:lstStyle/>
          <a:p>
            <a:pPr algn="just"/>
            <a:r>
              <a:rPr lang="id-ID" sz="2400" dirty="0">
                <a:solidFill>
                  <a:schemeClr val="tx1"/>
                </a:solidFill>
                <a:latin typeface="Lora" pitchFamily="2" charset="0"/>
              </a:rPr>
              <a:t>Apabila sebuah daerah lingkaran diputar mengelilingi sebuah garis pada bidang lingkaran itu yang tidak memotongnya (Gambar 5), maka diperoleh sebuah torus (ban). Dalam tiap hal, volume benda-benda itu dapat disajikan sebagai suatu integral tentu.</a:t>
            </a:r>
            <a:endParaRPr lang="en-US" sz="2400" dirty="0">
              <a:solidFill>
                <a:schemeClr val="tx1"/>
              </a:solidFill>
              <a:latin typeface="Lora" pitchFamily="2" charset="0"/>
            </a:endParaRPr>
          </a:p>
        </p:txBody>
      </p:sp>
      <p:grpSp>
        <p:nvGrpSpPr>
          <p:cNvPr id="4" name="Group 3">
            <a:extLst>
              <a:ext uri="{FF2B5EF4-FFF2-40B4-BE49-F238E27FC236}">
                <a16:creationId xmlns:a16="http://schemas.microsoft.com/office/drawing/2014/main" id="{DB954D76-A383-4949-916D-F7ED0AAAC115}"/>
              </a:ext>
            </a:extLst>
          </p:cNvPr>
          <p:cNvGrpSpPr/>
          <p:nvPr/>
        </p:nvGrpSpPr>
        <p:grpSpPr>
          <a:xfrm>
            <a:off x="6881222" y="1771724"/>
            <a:ext cx="4386335" cy="3870617"/>
            <a:chOff x="6526478" y="2269030"/>
            <a:chExt cx="4386335" cy="3870617"/>
          </a:xfrm>
        </p:grpSpPr>
        <p:pic>
          <p:nvPicPr>
            <p:cNvPr id="5" name="Picture 2" descr="Gambar">
              <a:extLst>
                <a:ext uri="{FF2B5EF4-FFF2-40B4-BE49-F238E27FC236}">
                  <a16:creationId xmlns:a16="http://schemas.microsoft.com/office/drawing/2014/main" id="{92E781C7-892E-427A-98B9-EFFAE96D2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78" y="2269030"/>
              <a:ext cx="4386335" cy="3470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3C5FDB-B4BE-4447-B8AA-96B61327B290}"/>
                </a:ext>
              </a:extLst>
            </p:cNvPr>
            <p:cNvSpPr txBox="1"/>
            <p:nvPr/>
          </p:nvSpPr>
          <p:spPr>
            <a:xfrm>
              <a:off x="8076499" y="5739537"/>
              <a:ext cx="1286291" cy="400110"/>
            </a:xfrm>
            <a:prstGeom prst="rect">
              <a:avLst/>
            </a:prstGeom>
            <a:noFill/>
          </p:spPr>
          <p:txBody>
            <a:bodyPr wrap="square" rtlCol="0">
              <a:spAutoFit/>
            </a:bodyPr>
            <a:lstStyle/>
            <a:p>
              <a:r>
                <a:rPr lang="en-US" sz="2000" dirty="0"/>
                <a:t>Gambar 5</a:t>
              </a:r>
              <a:endParaRPr lang="id-ID" sz="2000" dirty="0"/>
            </a:p>
          </p:txBody>
        </p:sp>
      </p:grpSp>
    </p:spTree>
    <p:extLst>
      <p:ext uri="{BB962C8B-B14F-4D97-AF65-F5344CB8AC3E}">
        <p14:creationId xmlns:p14="http://schemas.microsoft.com/office/powerpoint/2010/main" val="262197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A596-43FC-4009-B43C-1D34E28A6969}"/>
              </a:ext>
            </a:extLst>
          </p:cNvPr>
          <p:cNvSpPr>
            <a:spLocks noGrp="1"/>
          </p:cNvSpPr>
          <p:nvPr>
            <p:ph type="title"/>
          </p:nvPr>
        </p:nvSpPr>
        <p:spPr>
          <a:xfrm>
            <a:off x="913795" y="368969"/>
            <a:ext cx="9673994" cy="497305"/>
          </a:xfrm>
        </p:spPr>
        <p:txBody>
          <a:bodyPr>
            <a:noAutofit/>
          </a:bodyPr>
          <a:lstStyle/>
          <a:p>
            <a:r>
              <a:rPr lang="en-US" sz="3200" dirty="0" err="1"/>
              <a:t>Menghitung</a:t>
            </a:r>
            <a:r>
              <a:rPr lang="en-US" sz="3200" dirty="0"/>
              <a:t> Volume Benda </a:t>
            </a:r>
            <a:r>
              <a:rPr lang="en-US" sz="3200" dirty="0" err="1"/>
              <a:t>Putar</a:t>
            </a:r>
            <a:r>
              <a:rPr lang="en-US" sz="3200" dirty="0"/>
              <a:t> </a:t>
            </a:r>
            <a:r>
              <a:rPr lang="en-US" sz="3200" dirty="0" err="1"/>
              <a:t>dengan</a:t>
            </a:r>
            <a:r>
              <a:rPr lang="en-US" sz="3200" dirty="0"/>
              <a:t> </a:t>
            </a:r>
            <a:r>
              <a:rPr lang="en-US" sz="3200" dirty="0" err="1"/>
              <a:t>Metode</a:t>
            </a:r>
            <a:r>
              <a:rPr lang="en-US" sz="3200" dirty="0"/>
              <a:t> </a:t>
            </a:r>
            <a:r>
              <a:rPr lang="en-US" sz="3200" dirty="0" err="1"/>
              <a:t>Cakram</a:t>
            </a:r>
            <a:endParaRPr lang="en-US" sz="3200"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1697B62-B6F2-4F05-80BA-F1C78C7735EB}"/>
                  </a:ext>
                </a:extLst>
              </p:cNvPr>
              <p:cNvSpPr>
                <a:spLocks noGrp="1"/>
              </p:cNvSpPr>
              <p:nvPr>
                <p:ph idx="1"/>
              </p:nvPr>
            </p:nvSpPr>
            <p:spPr>
              <a:xfrm>
                <a:off x="564499" y="1058779"/>
                <a:ext cx="4873776" cy="2550695"/>
              </a:xfrm>
            </p:spPr>
            <p:txBody>
              <a:bodyPr/>
              <a:lstStyle/>
              <a:p>
                <a:pPr marL="45720" indent="0" algn="just">
                  <a:lnSpc>
                    <a:spcPct val="100000"/>
                  </a:lnSpc>
                  <a:buNone/>
                </a:pPr>
                <a:r>
                  <a:rPr lang="en-US" sz="2000" dirty="0">
                    <a:solidFill>
                      <a:schemeClr val="tx1"/>
                    </a:solidFill>
                    <a:latin typeface="Lora" pitchFamily="2" charset="0"/>
                  </a:rPr>
                  <a:t>Contoh 1:</a:t>
                </a:r>
              </a:p>
              <a:p>
                <a:pPr marL="45720" indent="0" algn="just">
                  <a:lnSpc>
                    <a:spcPct val="100000"/>
                  </a:lnSpc>
                  <a:spcBef>
                    <a:spcPts val="0"/>
                  </a:spcBef>
                  <a:buNone/>
                </a:pPr>
                <a:r>
                  <a:rPr lang="id-ID" sz="2000" dirty="0">
                    <a:solidFill>
                      <a:schemeClr val="tx1"/>
                    </a:solidFill>
                    <a:latin typeface="Lora" pitchFamily="2" charset="0"/>
                  </a:rPr>
                  <a:t>Tentukan volume benda putar yang dibentuk oleh daerah </a:t>
                </a:r>
                <a14:m>
                  <m:oMath xmlns:m="http://schemas.openxmlformats.org/officeDocument/2006/math">
                    <m:r>
                      <a:rPr lang="id-ID" sz="2000" i="1" dirty="0" smtClean="0">
                        <a:solidFill>
                          <a:schemeClr val="tx1"/>
                        </a:solidFill>
                        <a:latin typeface="Cambria Math" panose="02040503050406030204" pitchFamily="18" charset="0"/>
                      </a:rPr>
                      <m:t>𝑅</m:t>
                    </m:r>
                  </m:oMath>
                </a14:m>
                <a:r>
                  <a:rPr lang="id-ID" sz="2000" dirty="0">
                    <a:solidFill>
                      <a:schemeClr val="tx1"/>
                    </a:solidFill>
                    <a:latin typeface="Lora" pitchFamily="2" charset="0"/>
                  </a:rPr>
                  <a:t> yang dibatasi oleh kurva </a:t>
                </a:r>
                <a14:m>
                  <m:oMath xmlns:m="http://schemas.openxmlformats.org/officeDocument/2006/math">
                    <m:r>
                      <a:rPr lang="id-ID" sz="2000" i="1" dirty="0" smtClean="0">
                        <a:solidFill>
                          <a:schemeClr val="tx1"/>
                        </a:solidFill>
                        <a:latin typeface="Cambria Math" panose="02040503050406030204" pitchFamily="18" charset="0"/>
                      </a:rPr>
                      <m:t>𝑦</m:t>
                    </m:r>
                    <m:r>
                      <a:rPr lang="id-ID" sz="2000" i="1" dirty="0" smtClean="0">
                        <a:solidFill>
                          <a:schemeClr val="tx1"/>
                        </a:solidFill>
                        <a:latin typeface="Cambria Math" panose="02040503050406030204" pitchFamily="18" charset="0"/>
                      </a:rPr>
                      <m:t>=√</m:t>
                    </m:r>
                    <m:r>
                      <a:rPr lang="id-ID" sz="2000" i="1" dirty="0" smtClean="0">
                        <a:solidFill>
                          <a:schemeClr val="tx1"/>
                        </a:solidFill>
                        <a:latin typeface="Cambria Math" panose="02040503050406030204" pitchFamily="18" charset="0"/>
                      </a:rPr>
                      <m:t>𝑥</m:t>
                    </m:r>
                  </m:oMath>
                </a14:m>
                <a:r>
                  <a:rPr lang="id-ID" sz="2000" dirty="0">
                    <a:solidFill>
                      <a:schemeClr val="tx1"/>
                    </a:solidFill>
                    <a:latin typeface="Lora" pitchFamily="2" charset="0"/>
                  </a:rPr>
                  <a:t>, sumbu </a:t>
                </a:r>
                <a14:m>
                  <m:oMath xmlns:m="http://schemas.openxmlformats.org/officeDocument/2006/math">
                    <m:r>
                      <a:rPr lang="id-ID" sz="2000" i="1" dirty="0" smtClean="0">
                        <a:solidFill>
                          <a:schemeClr val="tx1"/>
                        </a:solidFill>
                        <a:latin typeface="Cambria Math" panose="02040503050406030204" pitchFamily="18" charset="0"/>
                      </a:rPr>
                      <m:t>𝑥</m:t>
                    </m:r>
                  </m:oMath>
                </a14:m>
                <a:r>
                  <a:rPr lang="id-ID" sz="2000" dirty="0">
                    <a:solidFill>
                      <a:schemeClr val="tx1"/>
                    </a:solidFill>
                    <a:latin typeface="Lora" pitchFamily="2" charset="0"/>
                  </a:rPr>
                  <a:t> dan garis </a:t>
                </a:r>
                <a14:m>
                  <m:oMath xmlns:m="http://schemas.openxmlformats.org/officeDocument/2006/math">
                    <m:r>
                      <a:rPr lang="id-ID" sz="2000" i="1" dirty="0" smtClean="0">
                        <a:solidFill>
                          <a:schemeClr val="tx1"/>
                        </a:solidFill>
                        <a:latin typeface="Cambria Math" panose="02040503050406030204" pitchFamily="18" charset="0"/>
                      </a:rPr>
                      <m:t>𝑥</m:t>
                    </m:r>
                    <m:r>
                      <a:rPr lang="id-ID" sz="2000" i="1" dirty="0" smtClean="0">
                        <a:solidFill>
                          <a:schemeClr val="tx1"/>
                        </a:solidFill>
                        <a:latin typeface="Cambria Math" panose="02040503050406030204" pitchFamily="18" charset="0"/>
                      </a:rPr>
                      <m:t>=4</m:t>
                    </m:r>
                  </m:oMath>
                </a14:m>
                <a:r>
                  <a:rPr lang="id-ID" sz="2000" dirty="0">
                    <a:solidFill>
                      <a:schemeClr val="tx1"/>
                    </a:solidFill>
                    <a:latin typeface="Lora" pitchFamily="2" charset="0"/>
                  </a:rPr>
                  <a:t> apabila </a:t>
                </a:r>
                <a14:m>
                  <m:oMath xmlns:m="http://schemas.openxmlformats.org/officeDocument/2006/math">
                    <m:r>
                      <a:rPr lang="id-ID" sz="2000" i="1" dirty="0" smtClean="0">
                        <a:solidFill>
                          <a:schemeClr val="tx1"/>
                        </a:solidFill>
                        <a:latin typeface="Cambria Math" panose="02040503050406030204" pitchFamily="18" charset="0"/>
                      </a:rPr>
                      <m:t>𝑅</m:t>
                    </m:r>
                  </m:oMath>
                </a14:m>
                <a:r>
                  <a:rPr lang="id-ID" sz="2000" dirty="0">
                    <a:solidFill>
                      <a:schemeClr val="tx1"/>
                    </a:solidFill>
                    <a:latin typeface="Lora" pitchFamily="2" charset="0"/>
                  </a:rPr>
                  <a:t> diputar mengelilingi sumbu </a:t>
                </a:r>
                <a14:m>
                  <m:oMath xmlns:m="http://schemas.openxmlformats.org/officeDocument/2006/math">
                    <m:r>
                      <a:rPr lang="id-ID" sz="2000" i="1" dirty="0" smtClean="0">
                        <a:solidFill>
                          <a:schemeClr val="tx1"/>
                        </a:solidFill>
                        <a:latin typeface="Cambria Math" panose="02040503050406030204" pitchFamily="18" charset="0"/>
                      </a:rPr>
                      <m:t>𝑥</m:t>
                    </m:r>
                  </m:oMath>
                </a14:m>
                <a:r>
                  <a:rPr lang="id-ID" sz="2000" dirty="0">
                    <a:solidFill>
                      <a:schemeClr val="tx1"/>
                    </a:solidFill>
                    <a:latin typeface="Lora" pitchFamily="2" charset="0"/>
                  </a:rPr>
                  <a:t>.</a:t>
                </a:r>
                <a:endParaRPr lang="en-US" sz="2000" dirty="0">
                  <a:solidFill>
                    <a:schemeClr val="tx1"/>
                  </a:solidFill>
                  <a:latin typeface="Lora" pitchFamily="2" charset="0"/>
                </a:endParaRPr>
              </a:p>
              <a:p>
                <a:pPr marL="36900" indent="0">
                  <a:buNone/>
                </a:pPr>
                <a:endParaRPr lang="en-US" dirty="0"/>
              </a:p>
            </p:txBody>
          </p:sp>
        </mc:Choice>
        <mc:Fallback xmlns="">
          <p:sp>
            <p:nvSpPr>
              <p:cNvPr id="7" name="Content Placeholder 6">
                <a:extLst>
                  <a:ext uri="{FF2B5EF4-FFF2-40B4-BE49-F238E27FC236}">
                    <a16:creationId xmlns:a16="http://schemas.microsoft.com/office/drawing/2014/main" id="{71697B62-B6F2-4F05-80BA-F1C78C7735EB}"/>
                  </a:ext>
                </a:extLst>
              </p:cNvPr>
              <p:cNvSpPr>
                <a:spLocks noGrp="1" noRot="1" noChangeAspect="1" noMove="1" noResize="1" noEditPoints="1" noAdjustHandles="1" noChangeArrowheads="1" noChangeShapeType="1" noTextEdit="1"/>
              </p:cNvSpPr>
              <p:nvPr>
                <p:ph idx="1"/>
              </p:nvPr>
            </p:nvSpPr>
            <p:spPr>
              <a:xfrm>
                <a:off x="564499" y="1058779"/>
                <a:ext cx="4873776" cy="2550695"/>
              </a:xfrm>
              <a:blipFill>
                <a:blip r:embed="rId2"/>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4A9A402-C815-42B0-907B-476DC97250CE}"/>
              </a:ext>
            </a:extLst>
          </p:cNvPr>
          <p:cNvGrpSpPr/>
          <p:nvPr/>
        </p:nvGrpSpPr>
        <p:grpSpPr>
          <a:xfrm>
            <a:off x="5887453" y="1058778"/>
            <a:ext cx="6039449" cy="2893665"/>
            <a:chOff x="4928461" y="577106"/>
            <a:chExt cx="6998442" cy="3528025"/>
          </a:xfrm>
        </p:grpSpPr>
        <p:pic>
          <p:nvPicPr>
            <p:cNvPr id="9" name="Picture 2" descr="Gambar">
              <a:extLst>
                <a:ext uri="{FF2B5EF4-FFF2-40B4-BE49-F238E27FC236}">
                  <a16:creationId xmlns:a16="http://schemas.microsoft.com/office/drawing/2014/main" id="{7CEAE4AA-C84B-4B38-8438-62F02BBD8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461" y="577106"/>
              <a:ext cx="6998442" cy="30525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D74065-9330-4F48-AB42-861808E9CD31}"/>
                </a:ext>
              </a:extLst>
            </p:cNvPr>
            <p:cNvSpPr txBox="1"/>
            <p:nvPr/>
          </p:nvSpPr>
          <p:spPr>
            <a:xfrm>
              <a:off x="6169470" y="3620562"/>
              <a:ext cx="2026517" cy="484569"/>
            </a:xfrm>
            <a:prstGeom prst="rect">
              <a:avLst/>
            </a:prstGeom>
            <a:noFill/>
          </p:spPr>
          <p:txBody>
            <a:bodyPr wrap="square" rtlCol="0">
              <a:spAutoFit/>
            </a:bodyPr>
            <a:lstStyle/>
            <a:p>
              <a:r>
                <a:rPr lang="en-US" sz="2400" dirty="0"/>
                <a:t>Gambar 6</a:t>
              </a:r>
              <a:endParaRPr lang="id-ID" sz="2400" dirty="0"/>
            </a:p>
          </p:txBody>
        </p:sp>
      </p:gr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1DE289BA-44BD-44E6-996B-2D65B9FD2C02}"/>
                  </a:ext>
                </a:extLst>
              </p:cNvPr>
              <p:cNvSpPr txBox="1">
                <a:spLocks/>
              </p:cNvSpPr>
              <p:nvPr/>
            </p:nvSpPr>
            <p:spPr>
              <a:xfrm>
                <a:off x="564498" y="3964328"/>
                <a:ext cx="11161337" cy="273230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lnSpc>
                    <a:spcPct val="100000"/>
                  </a:lnSpc>
                  <a:spcBef>
                    <a:spcPts val="0"/>
                  </a:spcBef>
                  <a:buFont typeface="Corbel" pitchFamily="34" charset="0"/>
                  <a:buNone/>
                </a:pPr>
                <a:r>
                  <a:rPr lang="id-ID" sz="2400" dirty="0">
                    <a:solidFill>
                      <a:schemeClr val="tx1"/>
                    </a:solidFill>
                    <a:latin typeface="Cambria Math" panose="02040503050406030204" pitchFamily="18" charset="0"/>
                    <a:ea typeface="Cambria Math" panose="02040503050406030204" pitchFamily="18" charset="0"/>
                  </a:rPr>
                  <a:t>Pada bagian kiri Gambar 6 kita lihat daerah dengan sebuah jalur pemotongan. </a:t>
                </a:r>
                <a:endParaRPr lang="en-US" sz="2400" dirty="0">
                  <a:solidFill>
                    <a:schemeClr val="tx1"/>
                  </a:solidFill>
                  <a:latin typeface="Cambria Math" panose="02040503050406030204" pitchFamily="18" charset="0"/>
                  <a:ea typeface="Cambria Math" panose="02040503050406030204" pitchFamily="18" charset="0"/>
                </a:endParaRPr>
              </a:p>
              <a:p>
                <a:pPr marL="45720" indent="0" algn="just">
                  <a:lnSpc>
                    <a:spcPct val="100000"/>
                  </a:lnSpc>
                  <a:spcBef>
                    <a:spcPts val="0"/>
                  </a:spcBef>
                  <a:buFont typeface="Corbel" pitchFamily="34" charset="0"/>
                  <a:buNone/>
                </a:pPr>
                <a:r>
                  <a:rPr lang="id-ID" sz="2400" dirty="0">
                    <a:solidFill>
                      <a:schemeClr val="tx1"/>
                    </a:solidFill>
                    <a:latin typeface="Cambria Math" panose="02040503050406030204" pitchFamily="18" charset="0"/>
                    <a:ea typeface="Cambria Math" panose="02040503050406030204" pitchFamily="18" charset="0"/>
                  </a:rPr>
                  <a:t>Apabila </a:t>
                </a:r>
                <a14:m>
                  <m:oMath xmlns:m="http://schemas.openxmlformats.org/officeDocument/2006/math">
                    <m:r>
                      <a:rPr lang="id-ID" sz="2400" i="1" dirty="0" smtClean="0">
                        <a:solidFill>
                          <a:schemeClr val="tx1"/>
                        </a:solidFill>
                        <a:latin typeface="Cambria Math" panose="02040503050406030204" pitchFamily="18" charset="0"/>
                        <a:ea typeface="Cambria Math" panose="02040503050406030204" pitchFamily="18" charset="0"/>
                      </a:rPr>
                      <m:t>𝑅</m:t>
                    </m:r>
                  </m:oMath>
                </a14:m>
                <a:r>
                  <a:rPr lang="id-ID" sz="2400" dirty="0">
                    <a:solidFill>
                      <a:schemeClr val="tx1"/>
                    </a:solidFill>
                    <a:latin typeface="Cambria Math" panose="02040503050406030204" pitchFamily="18" charset="0"/>
                    <a:ea typeface="Cambria Math" panose="02040503050406030204" pitchFamily="18" charset="0"/>
                  </a:rPr>
                  <a:t> diputar mengelilingi sumbu </a:t>
                </a:r>
                <a14:m>
                  <m:oMath xmlns:m="http://schemas.openxmlformats.org/officeDocument/2006/math">
                    <m:r>
                      <a:rPr lang="id-ID" sz="2400" i="1" dirty="0" smtClean="0">
                        <a:solidFill>
                          <a:schemeClr val="tx1"/>
                        </a:solidFill>
                        <a:latin typeface="Cambria Math" panose="02040503050406030204" pitchFamily="18" charset="0"/>
                        <a:ea typeface="Cambria Math" panose="02040503050406030204" pitchFamily="18" charset="0"/>
                      </a:rPr>
                      <m:t>𝑥</m:t>
                    </m:r>
                  </m:oMath>
                </a14:m>
                <a:r>
                  <a:rPr lang="id-ID" sz="2400" dirty="0">
                    <a:solidFill>
                      <a:schemeClr val="tx1"/>
                    </a:solidFill>
                    <a:latin typeface="Cambria Math" panose="02040503050406030204" pitchFamily="18" charset="0"/>
                    <a:ea typeface="Cambria Math" panose="02040503050406030204" pitchFamily="18" charset="0"/>
                  </a:rPr>
                  <a:t>, daerah ini akan membentuk sebuah benda putar dan jalur tersebut membentuk sebuah cakram yang volumenya </a:t>
                </a:r>
                <a14:m>
                  <m:oMath xmlns:m="http://schemas.openxmlformats.org/officeDocument/2006/math">
                    <m:r>
                      <m:rPr>
                        <m:sty m:val="p"/>
                      </m:rPr>
                      <a:rPr lang="el-GR" sz="2400" dirty="0" smtClean="0">
                        <a:solidFill>
                          <a:schemeClr val="tx1"/>
                        </a:solidFill>
                        <a:latin typeface="Cambria Math" panose="02040503050406030204" pitchFamily="18" charset="0"/>
                        <a:ea typeface="Cambria Math" panose="02040503050406030204" pitchFamily="18" charset="0"/>
                      </a:rPr>
                      <m:t>Δ</m:t>
                    </m:r>
                    <m:r>
                      <a:rPr lang="id-ID" sz="2400" i="1" dirty="0">
                        <a:solidFill>
                          <a:schemeClr val="tx1"/>
                        </a:solidFill>
                        <a:latin typeface="Cambria Math" panose="02040503050406030204" pitchFamily="18" charset="0"/>
                        <a:ea typeface="Cambria Math" panose="02040503050406030204" pitchFamily="18" charset="0"/>
                      </a:rPr>
                      <m:t>𝑉</m:t>
                    </m:r>
                  </m:oMath>
                </a14:m>
                <a:r>
                  <a:rPr lang="en-US" sz="2400" dirty="0">
                    <a:solidFill>
                      <a:schemeClr val="tx1"/>
                    </a:solidFill>
                    <a:latin typeface="Cambria Math" panose="02040503050406030204" pitchFamily="18" charset="0"/>
                    <a:ea typeface="Cambria Math" panose="02040503050406030204" pitchFamily="18" charset="0"/>
                  </a:rPr>
                  <a:t> </a:t>
                </a:r>
                <a:r>
                  <a:rPr lang="id-ID" sz="2400" dirty="0">
                    <a:solidFill>
                      <a:schemeClr val="tx1"/>
                    </a:solidFill>
                    <a:latin typeface="Cambria Math" panose="02040503050406030204" pitchFamily="18" charset="0"/>
                    <a:ea typeface="Cambria Math" panose="02040503050406030204" pitchFamily="18" charset="0"/>
                  </a:rPr>
                  <a:t>dapat kita </a:t>
                </a:r>
                <a:r>
                  <a:rPr lang="id-ID" sz="2400" dirty="0" err="1">
                    <a:solidFill>
                      <a:schemeClr val="tx1"/>
                    </a:solidFill>
                    <a:latin typeface="Cambria Math" panose="02040503050406030204" pitchFamily="18" charset="0"/>
                    <a:ea typeface="Cambria Math" panose="02040503050406030204" pitchFamily="18" charset="0"/>
                  </a:rPr>
                  <a:t>aproksimasi</a:t>
                </a:r>
                <a:r>
                  <a:rPr lang="id-ID" sz="2400" dirty="0">
                    <a:solidFill>
                      <a:schemeClr val="tx1"/>
                    </a:solidFill>
                    <a:latin typeface="Cambria Math" panose="02040503050406030204" pitchFamily="18" charset="0"/>
                    <a:ea typeface="Cambria Math" panose="02040503050406030204" pitchFamily="18" charset="0"/>
                  </a:rPr>
                  <a:t> dengan volume sebuah tabung dengan tinggi </a:t>
                </a:r>
                <a14:m>
                  <m:oMath xmlns:m="http://schemas.openxmlformats.org/officeDocument/2006/math">
                    <m:r>
                      <m:rPr>
                        <m:sty m:val="p"/>
                      </m:rPr>
                      <a:rPr lang="el-GR" sz="2400" dirty="0" smtClean="0">
                        <a:solidFill>
                          <a:schemeClr val="tx1"/>
                        </a:solidFill>
                        <a:latin typeface="Cambria Math" panose="02040503050406030204" pitchFamily="18" charset="0"/>
                        <a:ea typeface="Cambria Math" panose="02040503050406030204" pitchFamily="18" charset="0"/>
                      </a:rPr>
                      <m:t>Δ</m:t>
                    </m:r>
                    <m:sSub>
                      <m:sSubPr>
                        <m:ctrlPr>
                          <a:rPr lang="el-GR" sz="2400" i="1" dirty="0" smtClean="0">
                            <a:solidFill>
                              <a:schemeClr val="tx1"/>
                            </a:solidFill>
                            <a:latin typeface="Cambria Math" panose="02040503050406030204" pitchFamily="18" charset="0"/>
                            <a:ea typeface="Cambria Math" panose="02040503050406030204" pitchFamily="18" charset="0"/>
                          </a:rPr>
                        </m:ctrlPr>
                      </m:sSubPr>
                      <m:e>
                        <m:r>
                          <a:rPr lang="en-US" sz="2400" i="1" dirty="0" smtClean="0">
                            <a:solidFill>
                              <a:schemeClr val="tx1"/>
                            </a:solidFill>
                            <a:latin typeface="Cambria Math" panose="02040503050406030204" pitchFamily="18" charset="0"/>
                            <a:ea typeface="Cambria Math" panose="02040503050406030204" pitchFamily="18" charset="0"/>
                          </a:rPr>
                          <m:t>𝑥</m:t>
                        </m:r>
                      </m:e>
                      <m:sub>
                        <m:r>
                          <a:rPr lang="en-US" sz="2400" i="1" dirty="0" smtClean="0">
                            <a:solidFill>
                              <a:schemeClr val="tx1"/>
                            </a:solidFill>
                            <a:latin typeface="Cambria Math" panose="02040503050406030204" pitchFamily="18" charset="0"/>
                            <a:ea typeface="Cambria Math" panose="02040503050406030204" pitchFamily="18" charset="0"/>
                          </a:rPr>
                          <m:t>𝑖</m:t>
                        </m:r>
                      </m:sub>
                    </m:sSub>
                  </m:oMath>
                </a14:m>
                <a:r>
                  <a:rPr lang="en-US" sz="2400" dirty="0">
                    <a:solidFill>
                      <a:schemeClr val="tx1"/>
                    </a:solidFill>
                    <a:latin typeface="Cambria Math" panose="02040503050406030204" pitchFamily="18" charset="0"/>
                    <a:ea typeface="Cambria Math" panose="02040503050406030204" pitchFamily="18" charset="0"/>
                  </a:rPr>
                  <a:t> </a:t>
                </a:r>
                <a:r>
                  <a:rPr lang="id-ID" sz="2400" dirty="0">
                    <a:solidFill>
                      <a:schemeClr val="tx1"/>
                    </a:solidFill>
                    <a:latin typeface="Cambria Math" panose="02040503050406030204" pitchFamily="18" charset="0"/>
                    <a:ea typeface="Cambria Math" panose="02040503050406030204" pitchFamily="18" charset="0"/>
                  </a:rPr>
                  <a:t>dan dengan jari-jari alas </a:t>
                </a:r>
                <a14:m>
                  <m:oMath xmlns:m="http://schemas.openxmlformats.org/officeDocument/2006/math">
                    <m:r>
                      <a:rPr lang="id-ID" sz="2400" i="1" dirty="0" smtClean="0">
                        <a:solidFill>
                          <a:schemeClr val="tx1"/>
                        </a:solidFill>
                        <a:latin typeface="Cambria Math" panose="02040503050406030204" pitchFamily="18" charset="0"/>
                        <a:ea typeface="Cambria Math" panose="02040503050406030204" pitchFamily="18" charset="0"/>
                      </a:rPr>
                      <m:t>√</m:t>
                    </m:r>
                    <m:r>
                      <a:rPr lang="id-ID" sz="2400" i="1" dirty="0" smtClean="0">
                        <a:solidFill>
                          <a:schemeClr val="tx1"/>
                        </a:solidFill>
                        <a:latin typeface="Cambria Math" panose="02040503050406030204" pitchFamily="18" charset="0"/>
                        <a:ea typeface="Cambria Math" panose="02040503050406030204" pitchFamily="18" charset="0"/>
                      </a:rPr>
                      <m:t>𝑥</m:t>
                    </m:r>
                  </m:oMath>
                </a14:m>
                <a:r>
                  <a:rPr lang="id-ID" sz="2400" dirty="0">
                    <a:solidFill>
                      <a:schemeClr val="tx1"/>
                    </a:solidFill>
                    <a:latin typeface="Cambria Math" panose="02040503050406030204" pitchFamily="18" charset="0"/>
                    <a:ea typeface="Cambria Math" panose="02040503050406030204" pitchFamily="18" charset="0"/>
                  </a:rPr>
                  <a:t> sehingga, </a:t>
                </a:r>
                <a14:m>
                  <m:oMath xmlns:m="http://schemas.openxmlformats.org/officeDocument/2006/math">
                    <m:r>
                      <m:rPr>
                        <m:sty m:val="p"/>
                      </m:rPr>
                      <a:rPr lang="el-GR" sz="2400" dirty="0" smtClean="0">
                        <a:solidFill>
                          <a:schemeClr val="tx1"/>
                        </a:solidFill>
                        <a:latin typeface="Cambria Math" panose="02040503050406030204" pitchFamily="18" charset="0"/>
                        <a:ea typeface="Cambria Math" panose="02040503050406030204" pitchFamily="18" charset="0"/>
                      </a:rPr>
                      <m:t>Δ</m:t>
                    </m:r>
                    <m:r>
                      <a:rPr lang="id-ID" sz="2400" i="1" dirty="0">
                        <a:solidFill>
                          <a:schemeClr val="tx1"/>
                        </a:solidFill>
                        <a:latin typeface="Cambria Math" panose="02040503050406030204" pitchFamily="18" charset="0"/>
                        <a:ea typeface="Cambria Math" panose="02040503050406030204" pitchFamily="18" charset="0"/>
                      </a:rPr>
                      <m:t>𝑉</m:t>
                    </m:r>
                    <m:r>
                      <a:rPr lang="id-ID" sz="2400" i="1" dirty="0">
                        <a:solidFill>
                          <a:schemeClr val="tx1"/>
                        </a:solidFill>
                        <a:latin typeface="Cambria Math" panose="02040503050406030204" pitchFamily="18" charset="0"/>
                        <a:ea typeface="Cambria Math" panose="02040503050406030204" pitchFamily="18" charset="0"/>
                      </a:rPr>
                      <m:t>≈</m:t>
                    </m:r>
                    <m:r>
                      <a:rPr lang="el-GR" sz="2400" i="1" dirty="0">
                        <a:solidFill>
                          <a:schemeClr val="tx1"/>
                        </a:solidFill>
                        <a:latin typeface="Cambria Math" panose="02040503050406030204" pitchFamily="18" charset="0"/>
                        <a:ea typeface="Cambria Math" panose="02040503050406030204" pitchFamily="18" charset="0"/>
                      </a:rPr>
                      <m:t>𝜋</m:t>
                    </m:r>
                    <m:r>
                      <a:rPr lang="el-GR" sz="2400" i="1" dirty="0">
                        <a:solidFill>
                          <a:schemeClr val="tx1"/>
                        </a:solidFill>
                        <a:latin typeface="Cambria Math" panose="02040503050406030204" pitchFamily="18" charset="0"/>
                        <a:ea typeface="Cambria Math" panose="02040503050406030204" pitchFamily="18" charset="0"/>
                      </a:rPr>
                      <m:t> </m:t>
                    </m:r>
                    <m:sSup>
                      <m:sSupPr>
                        <m:ctrlPr>
                          <a:rPr lang="en-US" sz="2400" b="0" i="1" dirty="0" smtClean="0">
                            <a:solidFill>
                              <a:schemeClr val="tx1"/>
                            </a:solidFill>
                            <a:latin typeface="Cambria Math" panose="02040503050406030204" pitchFamily="18" charset="0"/>
                            <a:ea typeface="Cambria Math" panose="02040503050406030204" pitchFamily="18" charset="0"/>
                          </a:rPr>
                        </m:ctrlPr>
                      </m:sSupPr>
                      <m:e>
                        <m:d>
                          <m:dPr>
                            <m:ctrlPr>
                              <a:rPr lang="el-GR" sz="2400" i="1" dirty="0">
                                <a:solidFill>
                                  <a:schemeClr val="tx1"/>
                                </a:solidFill>
                                <a:latin typeface="Cambria Math" panose="02040503050406030204" pitchFamily="18" charset="0"/>
                                <a:ea typeface="Cambria Math" panose="02040503050406030204" pitchFamily="18" charset="0"/>
                              </a:rPr>
                            </m:ctrlPr>
                          </m:dPr>
                          <m:e>
                            <m:rad>
                              <m:radPr>
                                <m:degHide m:val="on"/>
                                <m:ctrlPr>
                                  <a:rPr lang="el-GR" sz="2400" i="1" dirty="0">
                                    <a:solidFill>
                                      <a:schemeClr val="tx1"/>
                                    </a:solidFill>
                                    <a:latin typeface="Cambria Math" panose="02040503050406030204" pitchFamily="18" charset="0"/>
                                    <a:ea typeface="Cambria Math" panose="02040503050406030204" pitchFamily="18" charset="0"/>
                                  </a:rPr>
                                </m:ctrlPr>
                              </m:radPr>
                              <m:deg/>
                              <m:e>
                                <m:r>
                                  <a:rPr lang="id-ID" sz="2400" i="1" dirty="0">
                                    <a:solidFill>
                                      <a:schemeClr val="tx1"/>
                                    </a:solidFill>
                                    <a:latin typeface="Cambria Math" panose="02040503050406030204" pitchFamily="18" charset="0"/>
                                    <a:ea typeface="Cambria Math" panose="02040503050406030204" pitchFamily="18" charset="0"/>
                                  </a:rPr>
                                  <m:t>𝑥</m:t>
                                </m:r>
                              </m:e>
                            </m:rad>
                          </m:e>
                        </m:d>
                      </m:e>
                      <m:sup>
                        <m:r>
                          <a:rPr lang="en-US" sz="2400" b="0" i="1" dirty="0" smtClean="0">
                            <a:solidFill>
                              <a:schemeClr val="tx1"/>
                            </a:solidFill>
                            <a:latin typeface="Cambria Math" panose="02040503050406030204" pitchFamily="18" charset="0"/>
                            <a:ea typeface="Cambria Math" panose="02040503050406030204" pitchFamily="18" charset="0"/>
                          </a:rPr>
                          <m:t>2</m:t>
                        </m:r>
                      </m:sup>
                    </m:sSup>
                    <m:r>
                      <a:rPr lang="id-ID" sz="2400" i="1" dirty="0">
                        <a:solidFill>
                          <a:schemeClr val="tx1"/>
                        </a:solidFill>
                        <a:latin typeface="Cambria Math" panose="02040503050406030204" pitchFamily="18" charset="0"/>
                        <a:ea typeface="Cambria Math" panose="02040503050406030204" pitchFamily="18" charset="0"/>
                      </a:rPr>
                      <m:t> </m:t>
                    </m:r>
                    <m:r>
                      <m:rPr>
                        <m:sty m:val="p"/>
                      </m:rPr>
                      <a:rPr lang="el-GR" sz="2400" dirty="0">
                        <a:solidFill>
                          <a:schemeClr val="tx1"/>
                        </a:solidFill>
                        <a:latin typeface="Cambria Math" panose="02040503050406030204" pitchFamily="18" charset="0"/>
                        <a:ea typeface="Cambria Math" panose="02040503050406030204" pitchFamily="18" charset="0"/>
                      </a:rPr>
                      <m:t>Δ</m:t>
                    </m:r>
                    <m:r>
                      <a:rPr lang="id-ID" sz="2400" i="1" dirty="0">
                        <a:solidFill>
                          <a:schemeClr val="tx1"/>
                        </a:solidFill>
                        <a:latin typeface="Cambria Math" panose="02040503050406030204" pitchFamily="18" charset="0"/>
                        <a:ea typeface="Cambria Math" panose="02040503050406030204" pitchFamily="18" charset="0"/>
                      </a:rPr>
                      <m:t>𝑥</m:t>
                    </m:r>
                  </m:oMath>
                </a14:m>
                <a:r>
                  <a:rPr lang="el-GR" sz="2400" dirty="0">
                    <a:solidFill>
                      <a:schemeClr val="tx1"/>
                    </a:solidFill>
                    <a:latin typeface="Cambria Math" panose="02040503050406030204" pitchFamily="18" charset="0"/>
                    <a:ea typeface="Cambria Math" panose="02040503050406030204" pitchFamily="18" charset="0"/>
                  </a:rPr>
                  <a:t>, </a:t>
                </a:r>
                <a:r>
                  <a:rPr lang="id-ID" sz="2400" dirty="0">
                    <a:solidFill>
                      <a:schemeClr val="tx1"/>
                    </a:solidFill>
                    <a:latin typeface="Cambria Math" panose="02040503050406030204" pitchFamily="18" charset="0"/>
                    <a:ea typeface="Cambria Math" panose="02040503050406030204" pitchFamily="18" charset="0"/>
                  </a:rPr>
                  <a:t>volume tabung ini adalah </a:t>
                </a:r>
                <a14:m>
                  <m:oMath xmlns:m="http://schemas.openxmlformats.org/officeDocument/2006/math">
                    <m:r>
                      <a:rPr lang="el-GR" sz="2400" i="1" dirty="0" smtClean="0">
                        <a:solidFill>
                          <a:schemeClr val="tx1"/>
                        </a:solidFill>
                        <a:latin typeface="Cambria Math" panose="02040503050406030204" pitchFamily="18" charset="0"/>
                        <a:ea typeface="Cambria Math" panose="02040503050406030204" pitchFamily="18" charset="0"/>
                      </a:rPr>
                      <m:t>𝜋</m:t>
                    </m:r>
                    <m:sSup>
                      <m:sSupPr>
                        <m:ctrlPr>
                          <a:rPr lang="en-US" sz="2400" b="0" i="1" dirty="0" smtClean="0">
                            <a:solidFill>
                              <a:schemeClr val="tx1"/>
                            </a:solidFill>
                            <a:latin typeface="Cambria Math" panose="02040503050406030204" pitchFamily="18" charset="0"/>
                            <a:ea typeface="Cambria Math" panose="02040503050406030204" pitchFamily="18" charset="0"/>
                          </a:rPr>
                        </m:ctrlPr>
                      </m:sSupPr>
                      <m:e>
                        <m:r>
                          <a:rPr lang="id-ID" sz="2400" i="1" dirty="0">
                            <a:solidFill>
                              <a:schemeClr val="tx1"/>
                            </a:solidFill>
                            <a:latin typeface="Cambria Math" panose="02040503050406030204" pitchFamily="18" charset="0"/>
                            <a:ea typeface="Cambria Math" panose="02040503050406030204" pitchFamily="18" charset="0"/>
                          </a:rPr>
                          <m:t>𝑟</m:t>
                        </m:r>
                      </m:e>
                      <m:sup>
                        <m:r>
                          <a:rPr lang="en-US" sz="2400" b="0" i="1" dirty="0" smtClean="0">
                            <a:solidFill>
                              <a:schemeClr val="tx1"/>
                            </a:solidFill>
                            <a:latin typeface="Cambria Math" panose="02040503050406030204" pitchFamily="18" charset="0"/>
                            <a:ea typeface="Cambria Math" panose="02040503050406030204" pitchFamily="18" charset="0"/>
                          </a:rPr>
                          <m:t>2</m:t>
                        </m:r>
                      </m:sup>
                    </m:sSup>
                    <m:r>
                      <a:rPr lang="id-ID" sz="2400" i="1" dirty="0">
                        <a:solidFill>
                          <a:schemeClr val="tx1"/>
                        </a:solidFill>
                        <a:latin typeface="Cambria Math" panose="02040503050406030204" pitchFamily="18" charset="0"/>
                        <a:ea typeface="Cambria Math" panose="02040503050406030204" pitchFamily="18" charset="0"/>
                      </a:rPr>
                      <m:t>h</m:t>
                    </m:r>
                  </m:oMath>
                </a14:m>
                <a:r>
                  <a:rPr lang="el-GR" sz="2400" dirty="0">
                    <a:solidFill>
                      <a:schemeClr val="tx1"/>
                    </a:solidFill>
                    <a:latin typeface="Cambria Math" panose="02040503050406030204" pitchFamily="18" charset="0"/>
                    <a:ea typeface="Cambria Math" panose="02040503050406030204" pitchFamily="18" charset="0"/>
                  </a:rPr>
                  <a:t>. </a:t>
                </a:r>
                <a:endParaRPr lang="en-US" sz="2400" dirty="0">
                  <a:solidFill>
                    <a:schemeClr val="tx1"/>
                  </a:solidFill>
                  <a:latin typeface="Cambria Math" panose="02040503050406030204" pitchFamily="18" charset="0"/>
                  <a:ea typeface="Cambria Math" panose="02040503050406030204" pitchFamily="18" charset="0"/>
                </a:endParaRPr>
              </a:p>
              <a:p>
                <a:pPr marL="45720" indent="0" algn="just">
                  <a:lnSpc>
                    <a:spcPct val="100000"/>
                  </a:lnSpc>
                  <a:spcBef>
                    <a:spcPts val="0"/>
                  </a:spcBef>
                  <a:buFont typeface="Corbel" pitchFamily="34" charset="0"/>
                  <a:buNone/>
                </a:pPr>
                <a:r>
                  <a:rPr lang="en-US" sz="2400" dirty="0">
                    <a:solidFill>
                      <a:schemeClr val="tx1"/>
                    </a:solidFill>
                    <a:latin typeface="Cambria Math" panose="02040503050406030204" pitchFamily="18" charset="0"/>
                    <a:ea typeface="Cambria Math" panose="02040503050406030204" pitchFamily="18" charset="0"/>
                  </a:rPr>
                  <a:t>Mari </a:t>
                </a:r>
                <a:r>
                  <a:rPr lang="en-US" sz="2400" dirty="0" err="1">
                    <a:solidFill>
                      <a:schemeClr val="tx1"/>
                    </a:solidFill>
                    <a:latin typeface="Cambria Math" panose="02040503050406030204" pitchFamily="18" charset="0"/>
                    <a:ea typeface="Cambria Math" panose="02040503050406030204" pitchFamily="18" charset="0"/>
                  </a:rPr>
                  <a:t>perhatikan</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ilustrasi</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langsung</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menggunakan</a:t>
                </a:r>
                <a:r>
                  <a:rPr lang="en-US" sz="2400" dirty="0">
                    <a:solidFill>
                      <a:schemeClr val="tx1"/>
                    </a:solidFill>
                    <a:latin typeface="Cambria Math" panose="02040503050406030204" pitchFamily="18" charset="0"/>
                    <a:ea typeface="Cambria Math" panose="02040503050406030204" pitchFamily="18" charset="0"/>
                  </a:rPr>
                  <a:t> </a:t>
                </a:r>
                <a:r>
                  <a:rPr lang="en-US" sz="2400" dirty="0" err="1">
                    <a:solidFill>
                      <a:schemeClr val="tx1"/>
                    </a:solidFill>
                    <a:latin typeface="Cambria Math" panose="02040503050406030204" pitchFamily="18" charset="0"/>
                    <a:ea typeface="Cambria Math" panose="02040503050406030204" pitchFamily="18" charset="0"/>
                  </a:rPr>
                  <a:t>geogebra</a:t>
                </a:r>
                <a:endParaRPr lang="en-US" sz="2400" dirty="0">
                  <a:solidFill>
                    <a:schemeClr val="tx1"/>
                  </a:solidFill>
                  <a:latin typeface="Cambria Math" panose="02040503050406030204" pitchFamily="18" charset="0"/>
                  <a:ea typeface="Cambria Math" panose="02040503050406030204" pitchFamily="18" charset="0"/>
                </a:endParaRPr>
              </a:p>
            </p:txBody>
          </p:sp>
        </mc:Choice>
        <mc:Fallback xmlns="">
          <p:sp>
            <p:nvSpPr>
              <p:cNvPr id="11" name="Content Placeholder 2">
                <a:extLst>
                  <a:ext uri="{FF2B5EF4-FFF2-40B4-BE49-F238E27FC236}">
                    <a16:creationId xmlns:a16="http://schemas.microsoft.com/office/drawing/2014/main" id="{1DE289BA-44BD-44E6-996B-2D65B9FD2C02}"/>
                  </a:ext>
                </a:extLst>
              </p:cNvPr>
              <p:cNvSpPr txBox="1">
                <a:spLocks noRot="1" noChangeAspect="1" noMove="1" noResize="1" noEditPoints="1" noAdjustHandles="1" noChangeArrowheads="1" noChangeShapeType="1" noTextEdit="1"/>
              </p:cNvSpPr>
              <p:nvPr/>
            </p:nvSpPr>
            <p:spPr>
              <a:xfrm>
                <a:off x="564498" y="3964328"/>
                <a:ext cx="11161337" cy="2732307"/>
              </a:xfrm>
              <a:prstGeom prst="rect">
                <a:avLst/>
              </a:prstGeom>
              <a:blipFill>
                <a:blip r:embed="rId4"/>
                <a:stretch>
                  <a:fillRect l="-437" t="-1782" r="-819"/>
                </a:stretch>
              </a:blipFill>
            </p:spPr>
            <p:txBody>
              <a:bodyPr/>
              <a:lstStyle/>
              <a:p>
                <a:r>
                  <a:rPr lang="en-US">
                    <a:noFill/>
                  </a:rPr>
                  <a:t> </a:t>
                </a:r>
              </a:p>
            </p:txBody>
          </p:sp>
        </mc:Fallback>
      </mc:AlternateContent>
    </p:spTree>
    <p:extLst>
      <p:ext uri="{BB962C8B-B14F-4D97-AF65-F5344CB8AC3E}">
        <p14:creationId xmlns:p14="http://schemas.microsoft.com/office/powerpoint/2010/main" val="16405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{5E7A8058-DA46-477D-A1FE-F8A785B0B25B}tf55705232_win32</Template>
  <TotalTime>1200</TotalTime>
  <Words>933</Words>
  <Application>Microsoft Office PowerPoint</Application>
  <PresentationFormat>Widescreen</PresentationFormat>
  <Paragraphs>60</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Cambria Math</vt:lpstr>
      <vt:lpstr>Corbel</vt:lpstr>
      <vt:lpstr>Goudy Old Style</vt:lpstr>
      <vt:lpstr>Lora</vt:lpstr>
      <vt:lpstr>Wingdings 2</vt:lpstr>
      <vt:lpstr>SlateVTI</vt:lpstr>
      <vt:lpstr>Volume Benda Putar  (Metode Cakram)</vt:lpstr>
      <vt:lpstr>Bahasan: </vt:lpstr>
      <vt:lpstr>Menghitung Volume Lempengan berbentuk Tabung</vt:lpstr>
      <vt:lpstr>PowerPoint Presentation</vt:lpstr>
      <vt:lpstr>PowerPoint Presentation</vt:lpstr>
      <vt:lpstr>PowerPoint Presentation</vt:lpstr>
      <vt:lpstr>Memutar Daerah dengan Luas tertentu terhadap Sumbu-X dan sumbu-Y</vt:lpstr>
      <vt:lpstr>Memutar Daerah dengan Luas tertentu terhadap Sumbu-X dan Sumbu-Y</vt:lpstr>
      <vt:lpstr>Menghitung Volume Benda Putar dengan Metode Cakram</vt:lpstr>
      <vt:lpstr>Contoh 1: Tentukan volume benda putar yang dibentuk oleh daerah R yang dibatasi oleh kurva y=√x, sumbu x dan garis x=4 apabila R diputar mengelilingi sumbu x. </vt:lpstr>
      <vt:lpstr>PowerPoint Presentation</vt:lpstr>
      <vt:lpstr>PowerPoint Presentation</vt:lpstr>
      <vt:lpstr>Exercise</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Benda Putar  (Metode Cakram)</dc:title>
  <dc:creator>USER</dc:creator>
  <cp:lastModifiedBy>USER</cp:lastModifiedBy>
  <cp:revision>7</cp:revision>
  <dcterms:created xsi:type="dcterms:W3CDTF">2024-08-13T12:34:58Z</dcterms:created>
  <dcterms:modified xsi:type="dcterms:W3CDTF">2024-08-21T07:13:32Z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