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7" r:id="rId2"/>
    <p:sldId id="277" r:id="rId3"/>
    <p:sldId id="258" r:id="rId4"/>
    <p:sldId id="278" r:id="rId5"/>
    <p:sldId id="279" r:id="rId6"/>
    <p:sldId id="280" r:id="rId7"/>
    <p:sldId id="281" r:id="rId8"/>
    <p:sldId id="282" r:id="rId9"/>
    <p:sldId id="266" r:id="rId10"/>
    <p:sldId id="262" r:id="rId11"/>
    <p:sldId id="263" r:id="rId12"/>
    <p:sldId id="283" r:id="rId13"/>
    <p:sldId id="28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648DD-5101-4219-BE5A-14D192DB7D1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0736E-8FCE-4BE4-83AF-A755526DE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b="0" i="0" dirty="0">
                <a:solidFill>
                  <a:srgbClr val="212529"/>
                </a:solidFill>
                <a:effectLst/>
                <a:latin typeface="Lora" pitchFamily="2" charset="0"/>
              </a:rPr>
              <a:t>ada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Lora" pitchFamily="2" charset="0"/>
              </a:rPr>
              <a:t>pembahasan</a:t>
            </a:r>
            <a:r>
              <a:rPr lang="en-US" b="0" i="0" dirty="0">
                <a:solidFill>
                  <a:srgbClr val="212529"/>
                </a:solidFill>
                <a:effectLst/>
                <a:latin typeface="Lora" pitchFamily="2" charset="0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Lora" pitchFamily="2" charset="0"/>
              </a:rPr>
              <a:t>sebelumnya</a:t>
            </a:r>
            <a:r>
              <a:rPr lang="id-ID" b="0" i="0" dirty="0">
                <a:solidFill>
                  <a:srgbClr val="212529"/>
                </a:solidFill>
                <a:effectLst/>
                <a:latin typeface="Lora" pitchFamily="2" charset="0"/>
              </a:rPr>
              <a:t>, kita telah belajar mengenai konsep dasar integral. Sekarang kita akan fokus pada teknik-teknik yang ada dalam menyelesaikan suatu integral</a:t>
            </a:r>
            <a:r>
              <a:rPr lang="en-US" b="0" i="0" dirty="0">
                <a:solidFill>
                  <a:srgbClr val="212529"/>
                </a:solidFill>
                <a:effectLst/>
                <a:latin typeface="Lora" pitchFamily="2" charset="0"/>
              </a:rPr>
              <a:t>.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E427C-8495-4402-B336-66D922BB9377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716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png"/><Relationship Id="rId7" Type="http://schemas.openxmlformats.org/officeDocument/2006/relationships/image" Target="../media/image8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KALKULUS INTEGRAL</a:t>
            </a:r>
            <a:b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(KALKULUS II)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65938"/>
            <a:ext cx="9144000" cy="89186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Luthfiyati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Nurafifah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S.Pd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.,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M.Si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42" y="2702"/>
            <a:ext cx="1152793" cy="1152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7" y="2702"/>
            <a:ext cx="1152525" cy="1152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2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2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8946" y="587477"/>
                <a:ext cx="10135674" cy="52981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err="1">
                    <a:ea typeface="Cambria Math" panose="02040503050406030204" pitchFamily="18" charset="0"/>
                  </a:rPr>
                  <a:t>Contoh</a:t>
                </a:r>
                <a:r>
                  <a:rPr lang="en-US" b="1" dirty="0">
                    <a:ea typeface="Cambria Math" panose="02040503050406030204" pitchFamily="18" charset="0"/>
                  </a:rPr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1. </a:t>
                </a:r>
                <a:r>
                  <a:rPr lang="en-US" dirty="0" err="1"/>
                  <a:t>Hitunglah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Penyelesaian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maka</a:t>
                </a:r>
                <a:r>
                  <a:rPr lang="en-US" b="1" dirty="0"/>
                  <a:t> </a:t>
                </a:r>
                <a:r>
                  <a:rPr lang="en-US" dirty="0"/>
                  <a:t>du=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b="1" dirty="0"/>
                  <a:t> sehingga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ra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1" dirty="0" err="1"/>
                  <a:t>Karena</a:t>
                </a:r>
                <a:r>
                  <a:rPr lang="en-US" b="1" dirty="0"/>
                  <a:t> </a:t>
                </a:r>
                <a:r>
                  <a:rPr lang="en-US" b="1" dirty="0" err="1"/>
                  <a:t>itu</a:t>
                </a:r>
                <a:r>
                  <a:rPr lang="en-US" b="1" dirty="0"/>
                  <a:t>, </a:t>
                </a:r>
                <a:r>
                  <a:rPr lang="en-US" b="1" dirty="0" err="1"/>
                  <a:t>menurut</a:t>
                </a:r>
                <a:r>
                  <a:rPr lang="en-US" b="1" dirty="0"/>
                  <a:t> </a:t>
                </a:r>
                <a:r>
                  <a:rPr lang="en-US" b="1" dirty="0" err="1"/>
                  <a:t>Teorema</a:t>
                </a:r>
                <a:r>
                  <a:rPr lang="en-US" b="1" dirty="0"/>
                  <a:t> </a:t>
                </a:r>
                <a:r>
                  <a:rPr lang="en-US" b="1" dirty="0" err="1"/>
                  <a:t>Dasar</a:t>
                </a:r>
                <a:r>
                  <a:rPr lang="en-US" b="1" dirty="0"/>
                  <a:t> </a:t>
                </a:r>
                <a:r>
                  <a:rPr lang="en-US" b="1" dirty="0" err="1"/>
                  <a:t>Kalkulus</a:t>
                </a:r>
                <a:r>
                  <a:rPr lang="en-US" b="1" dirty="0"/>
                  <a:t> </a:t>
                </a:r>
                <a:r>
                  <a:rPr lang="en-US" b="1" dirty="0" err="1"/>
                  <a:t>Kedua</a:t>
                </a:r>
                <a:r>
                  <a:rPr lang="en-US" b="1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≈59,63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946" y="587477"/>
                <a:ext cx="10135674" cy="5298167"/>
              </a:xfrm>
              <a:blipFill>
                <a:blip r:embed="rId2"/>
                <a:stretch>
                  <a:fillRect l="-902" t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06" y="2702"/>
            <a:ext cx="512572" cy="512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3" y="2702"/>
            <a:ext cx="512453" cy="512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2"/>
            <a:ext cx="512453" cy="5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2580" y="682581"/>
                <a:ext cx="10805375" cy="528033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2400" b="1" dirty="0"/>
                  <a:t>2. </a:t>
                </a:r>
                <a:r>
                  <a:rPr lang="en-US" sz="2400" b="1" dirty="0" err="1"/>
                  <a:t>Hitunglah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2580" y="682581"/>
                <a:ext cx="10805375" cy="528033"/>
              </a:xfrm>
              <a:blipFill>
                <a:blip r:embed="rId2"/>
                <a:stretch>
                  <a:fillRect l="-902" t="-12644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906" y="1524000"/>
                <a:ext cx="10102439" cy="435186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Penyelesaian:</a:t>
                </a:r>
                <a:r>
                  <a:rPr lang="en-US" dirty="0"/>
                  <a:t>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𝑎𝑡𝑎𝑢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perhatikan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ketika</a:t>
                </a:r>
                <a:r>
                  <a:rPr lang="en-US" dirty="0"/>
                  <a:t> x=0 </a:t>
                </a:r>
                <a:r>
                  <a:rPr lang="en-US" dirty="0" err="1"/>
                  <a:t>maka</a:t>
                </a:r>
                <a:r>
                  <a:rPr lang="en-US" dirty="0"/>
                  <a:t> u=6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ketika</a:t>
                </a:r>
                <a:r>
                  <a:rPr lang="en-US" dirty="0"/>
                  <a:t> x=1 </a:t>
                </a:r>
                <a:r>
                  <a:rPr lang="en-US" dirty="0" err="1"/>
                  <a:t>maka</a:t>
                </a:r>
                <a:r>
                  <a:rPr lang="en-US" dirty="0"/>
                  <a:t> u=9.</a:t>
                </a:r>
              </a:p>
              <a:p>
                <a:pPr marL="0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+6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b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906" y="1524000"/>
                <a:ext cx="10102439" cy="4351868"/>
              </a:xfrm>
              <a:blipFill>
                <a:blip r:embed="rId3"/>
                <a:stretch>
                  <a:fillRect l="-905" t="-840" r="-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06" y="2702"/>
            <a:ext cx="512572" cy="512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3" y="2702"/>
            <a:ext cx="512453" cy="512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2"/>
            <a:ext cx="512453" cy="512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EA6F69-E838-4C6B-9236-0C87691A4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8" y="2702"/>
            <a:ext cx="512572" cy="512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4411B-7C69-4331-B6D0-BD795CD10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5" y="2702"/>
            <a:ext cx="512453" cy="512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893B82-919F-43E4-A1AB-5AF4FF856A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2702"/>
            <a:ext cx="512453" cy="5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6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3F84F9-ED40-468F-98CD-8F9D31A63B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7516" y="545432"/>
                <a:ext cx="11036968" cy="58874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3. </a:t>
                </a:r>
                <a:r>
                  <a:rPr lang="en-US" dirty="0">
                    <a:solidFill>
                      <a:schemeClr val="tx1"/>
                    </a:solidFill>
                  </a:rPr>
                  <a:t>Carilah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+11</m:t>
                            </m:r>
                          </m:e>
                        </m:rad>
                      </m:e>
                    </m:nary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chemeClr val="tx1"/>
                    </a:solidFill>
                  </a:rPr>
                  <a:t>Penyelesaian</a:t>
                </a:r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+11</m:t>
                              </m:r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3F84F9-ED40-468F-98CD-8F9D31A63B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516" y="545432"/>
                <a:ext cx="11036968" cy="5887452"/>
              </a:xfrm>
              <a:blipFill>
                <a:blip r:embed="rId2"/>
                <a:stretch>
                  <a:fillRect l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8AAE75E-8DFF-46DF-86D1-C4C7BD7300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420" y="2805237"/>
                <a:ext cx="2250141" cy="22542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00000"/>
                  </a:lnSpc>
                  <a:buFont typeface="Corbel" pitchFamily="34" charset="0"/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Andaikan</a:t>
                </a:r>
              </a:p>
              <a:p>
                <a:pPr marL="17145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5250" indent="-5080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8AAE75E-8DFF-46DF-86D1-C4C7BD730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20" y="2805237"/>
                <a:ext cx="2250141" cy="2254226"/>
              </a:xfrm>
              <a:prstGeom prst="rect">
                <a:avLst/>
              </a:prstGeom>
              <a:blipFill>
                <a:blip r:embed="rId3"/>
                <a:stretch>
                  <a:fillRect l="-1355" t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C26AC9A-C129-43C3-8AE6-03AC3B0781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6126" y="1620253"/>
                <a:ext cx="8959520" cy="46684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rad>
                        </m:e>
                      </m:nary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+11)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+11)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+11)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92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140.144</m:t>
                      </m:r>
                    </m:oMath>
                  </m:oMathPara>
                </a14:m>
                <a:endParaRPr lang="id-ID" sz="2400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C26AC9A-C129-43C3-8AE6-03AC3B078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126" y="1620253"/>
                <a:ext cx="8959520" cy="4668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BAD4EC1-BF36-42A5-AE0F-59D72B1649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8" y="2702"/>
            <a:ext cx="512572" cy="512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FB4C24-1F42-4D74-A116-143AB8DE82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5" y="2702"/>
            <a:ext cx="512453" cy="512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CE02ED-E451-4768-8DB5-5570A95634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2702"/>
            <a:ext cx="512453" cy="5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A685EF-B881-4DA1-8DCA-69D9A109E0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684" y="577515"/>
                <a:ext cx="10940716" cy="5646821"/>
              </a:xfrm>
            </p:spPr>
            <p:txBody>
              <a:bodyPr/>
              <a:lstStyle/>
              <a:p>
                <a:pPr marL="45720" indent="0">
                  <a:lnSpc>
                    <a:spcPct val="100000"/>
                  </a:lnSpc>
                  <a:buNone/>
                </a:pPr>
                <a:r>
                  <a:rPr lang="en-US" dirty="0"/>
                  <a:t>4. </a:t>
                </a:r>
                <a:r>
                  <a:rPr lang="en-US" dirty="0">
                    <a:solidFill>
                      <a:schemeClr val="tx1"/>
                    </a:solidFill>
                  </a:rPr>
                  <a:t>Carilah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type m:val="skw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sub>
                      <m:sup>
                        <m:f>
                          <m:fPr>
                            <m:type m:val="skw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" indent="0">
                  <a:lnSpc>
                    <a:spcPct val="100000"/>
                  </a:lnSpc>
                  <a:buFont typeface="Corbel" pitchFamily="34" charset="0"/>
                  <a:buNone/>
                </a:pPr>
                <a:r>
                  <a:rPr lang="en-US" dirty="0" err="1">
                    <a:solidFill>
                      <a:schemeClr val="tx1"/>
                    </a:solidFill>
                  </a:rPr>
                  <a:t>Penyelesaian</a:t>
                </a:r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A685EF-B881-4DA1-8DCA-69D9A109E0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684" y="577515"/>
                <a:ext cx="10940716" cy="5646821"/>
              </a:xfrm>
              <a:blipFill>
                <a:blip r:embed="rId2"/>
                <a:stretch>
                  <a:fillRect l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96C29D2-3622-4F11-93DB-619537B98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3979" y="2935705"/>
                <a:ext cx="2397925" cy="225455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00000"/>
                  </a:lnSpc>
                  <a:buFont typeface="Corbel" pitchFamily="34" charset="0"/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Andaikan</a:t>
                </a:r>
              </a:p>
              <a:p>
                <a:pPr marL="174625" indent="0">
                  <a:lnSpc>
                    <a:spcPct val="100000"/>
                  </a:lnSpc>
                  <a:buFont typeface="Corbe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87313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96C29D2-3622-4F11-93DB-619537B98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79" y="2935705"/>
                <a:ext cx="2397925" cy="2254557"/>
              </a:xfrm>
              <a:prstGeom prst="rect">
                <a:avLst/>
              </a:prstGeom>
              <a:blipFill>
                <a:blip r:embed="rId3"/>
                <a:stretch>
                  <a:fillRect l="-1272" t="-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657B85-899E-47E4-A8F9-5778EE1700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8990" y="1411352"/>
                <a:ext cx="2183432" cy="10591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type m:val="skw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657B85-899E-47E4-A8F9-5778EE170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990" y="1411352"/>
                <a:ext cx="2183432" cy="10591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9DB27D4-ADB5-4C18-B360-4ECCDC16B7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32421" y="1411352"/>
                <a:ext cx="6705599" cy="4636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type m:val="skw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type m:val="skw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f>
                            <m:fPr>
                              <m:type m:val="skw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bSup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type m:val="skw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=2−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9DB27D4-ADB5-4C18-B360-4ECCDC16B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421" y="1411352"/>
                <a:ext cx="6705599" cy="46365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5926F3A-310F-4265-8F1A-34E16A9BA8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8" y="2702"/>
            <a:ext cx="512572" cy="512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E3B247-D756-46DA-8621-F13CB2A926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5" y="2702"/>
            <a:ext cx="512453" cy="512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018E6D-39AC-4D6F-932D-EC337E1A28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2702"/>
            <a:ext cx="512453" cy="5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4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Terimakasih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06" y="2702"/>
            <a:ext cx="512572" cy="512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3" y="2702"/>
            <a:ext cx="512453" cy="512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2"/>
            <a:ext cx="512453" cy="5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59A09-E20E-B059-223C-6633DACBC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" y="597302"/>
            <a:ext cx="4303059" cy="583039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d-ID" b="0" i="0" dirty="0">
                <a:solidFill>
                  <a:srgbClr val="212529"/>
                </a:solidFill>
                <a:effectLst/>
              </a:rPr>
              <a:t>Pada </a:t>
            </a:r>
            <a:r>
              <a:rPr lang="en-US" b="0" i="0" dirty="0" err="1">
                <a:solidFill>
                  <a:srgbClr val="212529"/>
                </a:solidFill>
                <a:effectLst/>
              </a:rPr>
              <a:t>bagian</a:t>
            </a:r>
            <a:r>
              <a:rPr lang="en-US" b="0" i="0" dirty="0">
                <a:solidFill>
                  <a:srgbClr val="212529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</a:rPr>
              <a:t>ini</a:t>
            </a:r>
            <a:r>
              <a:rPr lang="en-US" b="0" i="0" dirty="0">
                <a:solidFill>
                  <a:srgbClr val="212529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</a:rPr>
              <a:t>akan</a:t>
            </a:r>
            <a:r>
              <a:rPr lang="en-US" b="0" i="0" dirty="0">
                <a:solidFill>
                  <a:srgbClr val="212529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</a:rPr>
              <a:t>diperkenalkan</a:t>
            </a:r>
            <a:r>
              <a:rPr lang="id-ID" b="0" i="0" dirty="0">
                <a:solidFill>
                  <a:srgbClr val="212529"/>
                </a:solidFill>
                <a:effectLst/>
              </a:rPr>
              <a:t> dengan teknik integral substitusi, tetapi sebelum itu kita mengingat sedikit bentuk baku dalam integral agar memudahkan dalam menggunakan metode ini.</a:t>
            </a:r>
            <a:endParaRPr lang="en-US" b="0" i="0" dirty="0">
              <a:solidFill>
                <a:srgbClr val="212529"/>
              </a:solidFill>
              <a:effectLst/>
            </a:endParaRPr>
          </a:p>
          <a:p>
            <a:pPr algn="just"/>
            <a:r>
              <a:rPr lang="id-ID" b="0" i="0" dirty="0">
                <a:solidFill>
                  <a:srgbClr val="212529"/>
                </a:solidFill>
                <a:effectLst/>
              </a:rPr>
              <a:t>Untuk dapat menggunakan metode substitusi dengan hasil yang memuaskan, kita harus mengetahui integral-integral sebanyak mungkin. Beberapa daftar bentuk baku integral beserta hasilnya diberikan berikut ini.</a:t>
            </a:r>
            <a:endParaRPr lang="en-US" dirty="0">
              <a:solidFill>
                <a:srgbClr val="212529"/>
              </a:solidFill>
            </a:endParaRPr>
          </a:p>
          <a:p>
            <a:pPr algn="just"/>
            <a:r>
              <a:rPr lang="id-ID" b="0" i="0" dirty="0">
                <a:solidFill>
                  <a:srgbClr val="212529"/>
                </a:solidFill>
                <a:effectLst/>
              </a:rPr>
              <a:t>Daftar singkat ini sebaiknya d</a:t>
            </a:r>
            <a:r>
              <a:rPr lang="en-US" b="0" i="0" dirty="0" err="1">
                <a:solidFill>
                  <a:srgbClr val="212529"/>
                </a:solidFill>
                <a:effectLst/>
              </a:rPr>
              <a:t>iingat</a:t>
            </a:r>
            <a:r>
              <a:rPr lang="id-ID" b="0" i="0" dirty="0">
                <a:solidFill>
                  <a:srgbClr val="212529"/>
                </a:solidFill>
                <a:effectLst/>
              </a:rPr>
              <a:t> karena akan membantu dalam menggunakan teknik integral dengan substitusi.</a:t>
            </a:r>
            <a:endParaRPr lang="id-ID" dirty="0"/>
          </a:p>
        </p:txBody>
      </p:sp>
      <p:pic>
        <p:nvPicPr>
          <p:cNvPr id="8" name="Picture 2" descr="Gambar">
            <a:extLst>
              <a:ext uri="{FF2B5EF4-FFF2-40B4-BE49-F238E27FC236}">
                <a16:creationId xmlns:a16="http://schemas.microsoft.com/office/drawing/2014/main" id="{DA056248-186E-5979-4C11-AE7EC59BF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99" y="597303"/>
            <a:ext cx="6345313" cy="5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12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Metode</a:t>
            </a:r>
            <a:r>
              <a:rPr lang="en-US" sz="5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Substitusi</a:t>
            </a:r>
            <a:endParaRPr lang="en-US" sz="5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Teorema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:r>
                  <a:rPr lang="en-US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Aturan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Substitusi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untuk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Integral </a:t>
                </a:r>
                <a:r>
                  <a:rPr lang="en-US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Tak-tentu</a:t>
                </a:r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Misalkan </a:t>
                </a:r>
                <a:r>
                  <a:rPr lang="en-US" i="1" dirty="0">
                    <a:latin typeface="Cambria Math" panose="02040503050406030204" pitchFamily="18" charset="0"/>
                  </a:rPr>
                  <a:t>g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fungsi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terdiferensiasikan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dan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misalkan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bahwa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>
                    <a:latin typeface="Cambria Math" panose="02040503050406030204" pitchFamily="18" charset="0"/>
                  </a:rPr>
                  <a:t>F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adalah</a:t>
                </a:r>
                <a:r>
                  <a:rPr lang="en-US" dirty="0">
                    <a:latin typeface="Cambria Math" panose="02040503050406030204" pitchFamily="18" charset="0"/>
                  </a:rPr>
                  <a:t> anti-</a:t>
                </a:r>
                <a:r>
                  <a:rPr lang="en-US" dirty="0" err="1">
                    <a:latin typeface="Cambria Math" panose="02040503050406030204" pitchFamily="18" charset="0"/>
                  </a:rPr>
                  <a:t>turunan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>
                    <a:latin typeface="Cambria Math" panose="02040503050406030204" pitchFamily="18" charset="0"/>
                  </a:rPr>
                  <a:t>f</a:t>
                </a:r>
                <a:r>
                  <a:rPr lang="en-US" dirty="0">
                    <a:latin typeface="Cambria Math" panose="02040503050406030204" pitchFamily="18" charset="0"/>
                  </a:rPr>
                  <a:t>. </a:t>
                </a:r>
                <a:r>
                  <a:rPr lang="en-US" dirty="0" err="1">
                    <a:latin typeface="Cambria Math" panose="02040503050406030204" pitchFamily="18" charset="0"/>
                  </a:rPr>
                  <a:t>Maka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06" y="2702"/>
            <a:ext cx="512572" cy="512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3" y="2702"/>
            <a:ext cx="512453" cy="512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C8EB7D-C35D-438B-BD0E-39099518ED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2"/>
            <a:ext cx="512453" cy="5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5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8EDD-28E4-4647-9446-FC6B6A59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6" y="725459"/>
            <a:ext cx="3469103" cy="782500"/>
          </a:xfrm>
        </p:spPr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18B1B-6791-4255-A873-B9E67358BB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8358" y="1507959"/>
                <a:ext cx="10655966" cy="48447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Hitunglah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Penyelesaian</a:t>
                </a:r>
                <a:r>
                  <a:rPr lang="en-US" b="1" dirty="0"/>
                  <a:t>: </a:t>
                </a:r>
                <a:r>
                  <a:rPr lang="en-US" dirty="0"/>
                  <a:t>Di </a:t>
                </a:r>
                <a:r>
                  <a:rPr lang="en-US" dirty="0" err="1"/>
                  <a:t>sini</a:t>
                </a:r>
                <a:r>
                  <a:rPr lang="en-US" dirty="0"/>
                  <a:t> </a:t>
                </a:r>
                <a:r>
                  <a:rPr lang="en-US" dirty="0" err="1"/>
                  <a:t>jelas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substitusinya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 u=3x, </a:t>
                </a:r>
                <a:r>
                  <a:rPr lang="en-US" dirty="0" err="1"/>
                  <a:t>sehingga</a:t>
                </a:r>
                <a:r>
                  <a:rPr lang="en-US" dirty="0"/>
                  <a:t> du = 3 dx </a:t>
                </a:r>
                <a:r>
                  <a:rPr lang="en-US" dirty="0" err="1"/>
                  <a:t>atau</a:t>
                </a:r>
                <a:r>
                  <a:rPr lang="en-US" dirty="0"/>
                  <a:t> dx = 1/3 du. </a:t>
                </a:r>
                <a:r>
                  <a:rPr lang="en-US" dirty="0" err="1"/>
                  <a:t>Jadi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𝑑𝑢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𝑑𝑢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18B1B-6791-4255-A873-B9E67358BB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8358" y="1507959"/>
                <a:ext cx="10655966" cy="4844715"/>
              </a:xfrm>
              <a:blipFill>
                <a:blip r:embed="rId2"/>
                <a:stretch>
                  <a:fillRect l="-858" t="-15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91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4D9EE8-C633-46BC-923F-50D749026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2105" y="561475"/>
                <a:ext cx="10635916" cy="56949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2. </a:t>
                </a:r>
                <a:r>
                  <a:rPr lang="en-US" dirty="0">
                    <a:solidFill>
                      <a:schemeClr val="tx1"/>
                    </a:solidFill>
                  </a:rPr>
                  <a:t>Carilah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+9</m:t>
                            </m:r>
                          </m:e>
                        </m:ra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  <a:p>
                <a:pPr marL="45720" indent="0">
                  <a:lnSpc>
                    <a:spcPct val="100000"/>
                  </a:lnSpc>
                  <a:buNone/>
                </a:pPr>
                <a:r>
                  <a:rPr lang="en-US" b="1" dirty="0" err="1"/>
                  <a:t>Penyelesaian</a:t>
                </a:r>
                <a:r>
                  <a:rPr lang="en-US" b="1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Untuk </a:t>
                </a:r>
                <a:r>
                  <a:rPr lang="en-US" dirty="0" err="1">
                    <a:solidFill>
                      <a:schemeClr val="tx1"/>
                    </a:solidFill>
                  </a:rPr>
                  <a:t>menyelesaikan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ini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</a:rPr>
                  <a:t>perhatikan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variabel</a:t>
                </a:r>
                <a:r>
                  <a:rPr lang="en-US" dirty="0">
                    <a:solidFill>
                      <a:schemeClr val="tx1"/>
                    </a:solidFill>
                  </a:rPr>
                  <a:t> yang </a:t>
                </a:r>
                <a:r>
                  <a:rPr lang="en-US" dirty="0" err="1">
                    <a:solidFill>
                      <a:schemeClr val="tx1"/>
                    </a:solidFill>
                  </a:rPr>
                  <a:t>sama</a:t>
                </a:r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:r>
                  <a:rPr lang="en-US" dirty="0" err="1">
                    <a:solidFill>
                      <a:schemeClr val="tx1"/>
                    </a:solidFill>
                  </a:rPr>
                  <a:t>dalam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hal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ini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adalah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). </a:t>
                </a:r>
                <a:r>
                  <a:rPr lang="en-US" dirty="0" err="1">
                    <a:solidFill>
                      <a:schemeClr val="tx1"/>
                    </a:solidFill>
                  </a:rPr>
                  <a:t>Selanjutkan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kita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misalkan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sehingga</a:t>
                </a:r>
              </a:p>
              <a:p>
                <a:pPr marL="4572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ra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ra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ra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1801813" indent="-1757363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+9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4D9EE8-C633-46BC-923F-50D749026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105" y="561475"/>
                <a:ext cx="10635916" cy="5694946"/>
              </a:xfrm>
              <a:blipFill>
                <a:blip r:embed="rId2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05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2B0CE4-F307-46C2-8DAB-EF964C70AD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4189" y="721895"/>
                <a:ext cx="10732168" cy="5534526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" indent="0">
                  <a:lnSpc>
                    <a:spcPct val="100000"/>
                  </a:lnSpc>
                  <a:buNone/>
                </a:pPr>
                <a:r>
                  <a:rPr lang="en-US" dirty="0"/>
                  <a:t>3. </a:t>
                </a:r>
                <a:r>
                  <a:rPr lang="en-US" dirty="0" err="1">
                    <a:solidFill>
                      <a:schemeClr val="tx1"/>
                    </a:solidFill>
                  </a:rPr>
                  <a:t>Carilah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den>
                        </m:f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" indent="0" algn="just">
                  <a:lnSpc>
                    <a:spcPct val="100000"/>
                  </a:lnSpc>
                  <a:buNone/>
                </a:pPr>
                <a:r>
                  <a:rPr lang="en-US" b="1" dirty="0" err="1">
                    <a:solidFill>
                      <a:schemeClr val="tx1"/>
                    </a:solidFill>
                  </a:rPr>
                  <a:t>Penyelesaian</a:t>
                </a:r>
                <a:r>
                  <a:rPr lang="en-US" b="1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" indent="0">
                  <a:lnSpc>
                    <a:spcPct val="100000"/>
                  </a:lnSpc>
                  <a:buNone/>
                </a:pPr>
                <a:r>
                  <a:rPr lang="en-US" dirty="0" err="1">
                    <a:solidFill>
                      <a:schemeClr val="tx1"/>
                    </a:solidFill>
                  </a:rPr>
                  <a:t>Untuk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menyelesaikan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ini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</a:rPr>
                  <a:t>perhatikan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variabel</a:t>
                </a:r>
                <a:r>
                  <a:rPr lang="en-US" dirty="0">
                    <a:solidFill>
                      <a:schemeClr val="tx1"/>
                    </a:solidFill>
                  </a:rPr>
                  <a:t> yang </a:t>
                </a:r>
                <a:r>
                  <a:rPr lang="en-US" dirty="0" err="1">
                    <a:solidFill>
                      <a:schemeClr val="tx1"/>
                    </a:solidFill>
                  </a:rPr>
                  <a:t>sama</a:t>
                </a:r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:r>
                  <a:rPr lang="en-US" dirty="0" err="1">
                    <a:solidFill>
                      <a:schemeClr val="tx1"/>
                    </a:solidFill>
                  </a:rPr>
                  <a:t>dalam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hal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ini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adalah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). </a:t>
                </a:r>
                <a:r>
                  <a:rPr lang="en-US" dirty="0" err="1">
                    <a:solidFill>
                      <a:schemeClr val="tx1"/>
                    </a:solidFill>
                  </a:rPr>
                  <a:t>Selanjutkan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kita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misalkan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pangkat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variabel</a:t>
                </a:r>
                <a:r>
                  <a:rPr lang="en-US" dirty="0">
                    <a:solidFill>
                      <a:schemeClr val="tx1"/>
                    </a:solidFill>
                  </a:rPr>
                  <a:t> yang </a:t>
                </a:r>
                <a:r>
                  <a:rPr lang="en-US" dirty="0" err="1">
                    <a:solidFill>
                      <a:schemeClr val="tx1"/>
                    </a:solidFill>
                  </a:rPr>
                  <a:t>lebih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tinggi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</a:rPr>
                  <a:t>andaikan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188913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r>
                  <a:rPr lang="en-US" dirty="0" err="1">
                    <a:solidFill>
                      <a:schemeClr val="tx1"/>
                    </a:solidFill>
                  </a:rPr>
                  <a:t>Sehingga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den>
                          </m:f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1801813" indent="-1757363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1801813" indent="-1757363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2B0CE4-F307-46C2-8DAB-EF964C70AD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4189" y="721895"/>
                <a:ext cx="10732168" cy="5534526"/>
              </a:xfrm>
              <a:blipFill>
                <a:blip r:embed="rId2"/>
                <a:stretch>
                  <a:fillRect l="-284" t="-12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B747B11-2203-41E5-9550-C567968B1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8" y="2702"/>
            <a:ext cx="512572" cy="512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1E30DF-1664-4EBA-B723-70F3A1EFE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5" y="2702"/>
            <a:ext cx="512453" cy="512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CD4C2D-ABAA-4360-86AA-B0AE8360E9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2702"/>
            <a:ext cx="512453" cy="5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2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68CB78-3730-49C9-A154-91819FA820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0738" y="515155"/>
                <a:ext cx="10573536" cy="572522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4. </a:t>
                </a:r>
                <a:r>
                  <a:rPr lang="en-US" dirty="0">
                    <a:solidFill>
                      <a:schemeClr val="tx1"/>
                    </a:solidFill>
                  </a:rPr>
                  <a:t>Carilah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Penyelesaian</a:t>
                </a:r>
                <a:r>
                  <a:rPr lang="en-US" b="1" dirty="0"/>
                  <a:t>:</a:t>
                </a:r>
              </a:p>
              <a:p>
                <a:pPr marL="45720" indent="0" algn="just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Untuk </a:t>
                </a:r>
                <a:r>
                  <a:rPr lang="en-US" dirty="0" err="1">
                    <a:solidFill>
                      <a:schemeClr val="tx1"/>
                    </a:solidFill>
                  </a:rPr>
                  <a:t>menyelesaikan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ini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</a:rPr>
                  <a:t>perhatikan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variabel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:r>
                  <a:rPr lang="en-US" dirty="0" err="1">
                    <a:solidFill>
                      <a:schemeClr val="tx1"/>
                    </a:solidFill>
                  </a:rPr>
                  <a:t>mengapa</a:t>
                </a:r>
                <a:r>
                  <a:rPr lang="en-US" dirty="0">
                    <a:solidFill>
                      <a:schemeClr val="tx1"/>
                    </a:solidFill>
                  </a:rPr>
                  <a:t>?). </a:t>
                </a:r>
                <a:r>
                  <a:rPr lang="en-US" dirty="0" err="1">
                    <a:solidFill>
                      <a:schemeClr val="tx1"/>
                    </a:solidFill>
                  </a:rPr>
                  <a:t>Selanjutkan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kita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misalkan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45720" indent="0" algn="just">
                  <a:lnSpc>
                    <a:spcPct val="100000"/>
                  </a:lnSpc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188913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r>
                  <a:rPr lang="en-US" dirty="0" err="1">
                    <a:solidFill>
                      <a:schemeClr val="tx1"/>
                    </a:solidFill>
                  </a:rPr>
                  <a:t>Sehingga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4572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3319463" indent="-1757363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68CB78-3730-49C9-A154-91819FA820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738" y="515155"/>
                <a:ext cx="10573536" cy="5725223"/>
              </a:xfrm>
              <a:blipFill>
                <a:blip r:embed="rId2"/>
                <a:stretch>
                  <a:fillRect l="-750" t="-1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8EC1356-04A2-4DE9-B836-A96EBC089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8" y="2702"/>
            <a:ext cx="512572" cy="512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03654D-D396-41D2-BD22-CFF1C8F51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5" y="2702"/>
            <a:ext cx="512453" cy="512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94B77D-54EB-4B04-8160-3DF83F8FC8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2702"/>
            <a:ext cx="512453" cy="5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05B205-06DF-46CC-878B-DD5BA27C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558" y="641683"/>
                <a:ext cx="11020926" cy="5598695"/>
              </a:xfrm>
            </p:spPr>
            <p:txBody>
              <a:bodyPr/>
              <a:lstStyle/>
              <a:p>
                <a:pPr marL="45720" indent="0">
                  <a:lnSpc>
                    <a:spcPct val="100000"/>
                  </a:lnSpc>
                  <a:buNone/>
                </a:pPr>
                <a:r>
                  <a:rPr lang="en-US" dirty="0"/>
                  <a:t>5.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Carilah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Penyelesaian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:</a:t>
                </a:r>
              </a:p>
              <a:p>
                <a:pPr marL="188913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05B205-06DF-46CC-878B-DD5BA27C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558" y="641683"/>
                <a:ext cx="11020926" cy="5598695"/>
              </a:xfrm>
              <a:blipFill>
                <a:blip r:embed="rId2"/>
                <a:stretch>
                  <a:fillRect l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5AC2712-32C1-4114-963B-EAD1A3F2E5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361" y="2987224"/>
                <a:ext cx="2082018" cy="32531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8913" indent="0">
                  <a:lnSpc>
                    <a:spcPct val="100000"/>
                  </a:lnSpc>
                  <a:buNone/>
                </a:pP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Misalkan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</a:t>
                </a:r>
              </a:p>
              <a:p>
                <a:pPr marL="188913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188913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5AC2712-32C1-4114-963B-EAD1A3F2E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61" y="2987224"/>
                <a:ext cx="2082018" cy="3253154"/>
              </a:xfrm>
              <a:prstGeom prst="rect">
                <a:avLst/>
              </a:prstGeom>
              <a:blipFill>
                <a:blip r:embed="rId3"/>
                <a:stretch>
                  <a:fillRect l="-292" t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B47F44-5019-4B9A-B640-9FF62AEE1241}"/>
                  </a:ext>
                </a:extLst>
              </p:cNvPr>
              <p:cNvSpPr txBox="1"/>
              <p:nvPr/>
            </p:nvSpPr>
            <p:spPr>
              <a:xfrm>
                <a:off x="4650268" y="1777043"/>
                <a:ext cx="4389584" cy="2782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B47F44-5019-4B9A-B640-9FF62AEE1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268" y="1777043"/>
                <a:ext cx="4389584" cy="2782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5035BAC-AF28-4E36-BD44-FF526DEE51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8" y="2702"/>
            <a:ext cx="512572" cy="512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8E628B-8EEF-4D3C-B5A9-AB69021343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5" y="2702"/>
            <a:ext cx="512453" cy="512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7D96A8-6C4C-4096-9154-28B656A20C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2702"/>
            <a:ext cx="512453" cy="5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5" cy="640606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Teorema</a:t>
            </a:r>
            <a:r>
              <a:rPr lang="en-US" sz="3200" b="1" dirty="0"/>
              <a:t> B </a:t>
            </a:r>
            <a:r>
              <a:rPr lang="en-US" sz="3200" b="1" dirty="0" err="1"/>
              <a:t>Aturan</a:t>
            </a:r>
            <a:r>
              <a:rPr lang="en-US" sz="3200" b="1" dirty="0"/>
              <a:t> </a:t>
            </a:r>
            <a:r>
              <a:rPr lang="en-US" sz="3200" b="1" dirty="0" err="1"/>
              <a:t>Substitusi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Integral </a:t>
            </a:r>
            <a:r>
              <a:rPr lang="en-US" sz="3200" b="1" dirty="0" err="1"/>
              <a:t>Tentu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434107"/>
                <a:ext cx="9601196" cy="34417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Misalkan </a:t>
                </a:r>
                <a:r>
                  <a:rPr lang="en-US" i="1" dirty="0"/>
                  <a:t>g</a:t>
                </a:r>
                <a:r>
                  <a:rPr lang="en-US" dirty="0"/>
                  <a:t> </a:t>
                </a:r>
                <a:r>
                  <a:rPr lang="en-US" dirty="0" err="1"/>
                  <a:t>mempunyai</a:t>
                </a:r>
                <a:r>
                  <a:rPr lang="en-US" dirty="0"/>
                  <a:t> </a:t>
                </a:r>
                <a:r>
                  <a:rPr lang="en-US" dirty="0" err="1"/>
                  <a:t>turunan</a:t>
                </a:r>
                <a:r>
                  <a:rPr lang="en-US" dirty="0"/>
                  <a:t> </a:t>
                </a:r>
                <a:r>
                  <a:rPr lang="en-US" dirty="0" err="1"/>
                  <a:t>kontinu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[</a:t>
                </a:r>
                <a:r>
                  <a:rPr lang="en-US" i="1" dirty="0" err="1"/>
                  <a:t>a,b</a:t>
                </a:r>
                <a:r>
                  <a:rPr lang="en-US" dirty="0"/>
                  <a:t>],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i="1" dirty="0"/>
                  <a:t>f</a:t>
                </a:r>
                <a:r>
                  <a:rPr lang="en-US" dirty="0"/>
                  <a:t> </a:t>
                </a:r>
                <a:r>
                  <a:rPr lang="en-US" dirty="0" err="1"/>
                  <a:t>kontinu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daerah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:r>
                  <a:rPr lang="en-US" i="1" dirty="0"/>
                  <a:t>g</a:t>
                </a:r>
                <a:r>
                  <a:rPr lang="en-US" dirty="0"/>
                  <a:t>. </a:t>
                </a:r>
                <a:r>
                  <a:rPr lang="en-US" dirty="0" err="1"/>
                  <a:t>Maka</a:t>
                </a:r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Dimana</a:t>
                </a:r>
                <a:r>
                  <a:rPr lang="en-US" dirty="0"/>
                  <a:t> u=g(x)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434107"/>
                <a:ext cx="9601196" cy="3441761"/>
              </a:xfrm>
              <a:blipFill rotWithShape="0">
                <a:blip r:embed="rId2"/>
                <a:stretch>
                  <a:fillRect l="-1017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928711-EDAF-42F5-9228-0999952EBE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06" y="2702"/>
            <a:ext cx="512572" cy="512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EE6AA1-2621-42A6-A45B-858056BA4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3" y="2702"/>
            <a:ext cx="512453" cy="512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D857B5-9E45-4A44-AE88-3ED8DC5D50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2"/>
            <a:ext cx="512453" cy="5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242</TotalTime>
  <Words>673</Words>
  <Application>Microsoft Office PowerPoint</Application>
  <PresentationFormat>Widescreen</PresentationFormat>
  <Paragraphs>95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Corbel</vt:lpstr>
      <vt:lpstr>Garamond</vt:lpstr>
      <vt:lpstr>Lora</vt:lpstr>
      <vt:lpstr>Organic</vt:lpstr>
      <vt:lpstr>KALKULUS INTEGRAL (KALKULUS II)</vt:lpstr>
      <vt:lpstr>PowerPoint Presentation</vt:lpstr>
      <vt:lpstr>Metode Substitusi</vt:lpstr>
      <vt:lpstr>Contoh</vt:lpstr>
      <vt:lpstr>PowerPoint Presentation</vt:lpstr>
      <vt:lpstr>PowerPoint Presentation</vt:lpstr>
      <vt:lpstr>PowerPoint Presentation</vt:lpstr>
      <vt:lpstr>PowerPoint Presentation</vt:lpstr>
      <vt:lpstr>Teorema B Aturan Substitusi untuk Integral Tentu</vt:lpstr>
      <vt:lpstr>PowerPoint Presentation</vt:lpstr>
      <vt:lpstr>2. Hitunglah ∫_0^1▒〖(x+1)/(x^2+2x+6)^2  dx〗</vt:lpstr>
      <vt:lpstr>PowerPoint Presentation</vt:lpstr>
      <vt:lpstr>PowerPoint Presentation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USER</cp:lastModifiedBy>
  <cp:revision>15</cp:revision>
  <dcterms:created xsi:type="dcterms:W3CDTF">2023-10-31T02:40:33Z</dcterms:created>
  <dcterms:modified xsi:type="dcterms:W3CDTF">2024-08-21T08:34:40Z</dcterms:modified>
</cp:coreProperties>
</file>