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12"/>
  </p:notesMasterIdLst>
  <p:sldIdLst>
    <p:sldId id="256" r:id="rId2"/>
    <p:sldId id="260" r:id="rId3"/>
    <p:sldId id="277" r:id="rId4"/>
    <p:sldId id="278" r:id="rId5"/>
    <p:sldId id="286" r:id="rId6"/>
    <p:sldId id="287" r:id="rId7"/>
    <p:sldId id="281" r:id="rId8"/>
    <p:sldId id="282" r:id="rId9"/>
    <p:sldId id="279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67" autoAdjust="0"/>
    <p:restoredTop sz="94184" autoAdjust="0"/>
  </p:normalViewPr>
  <p:slideViewPr>
    <p:cSldViewPr snapToGrid="0">
      <p:cViewPr varScale="1">
        <p:scale>
          <a:sx n="66" d="100"/>
          <a:sy n="66" d="100"/>
        </p:scale>
        <p:origin x="3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57E0-956C-4884-A4CC-538B8B051B64}" type="datetimeFigureOut">
              <a:rPr lang="id-ID" smtClean="0"/>
              <a:t>23/08/2024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E427C-8495-4402-B336-66D922BB9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602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ada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pembahasan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sebelumnya</a:t>
            </a:r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, kita telah belajar mengenai konsep dasar integral. Sekarang kita akan fokus pada teknik-teknik yang ada dalam menyelesaikan suatu integral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. 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7165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498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5428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ada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pembahasan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sebelumnya</a:t>
            </a:r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, kita telah belajar mengenai konsep dasar integral. Sekarang kita akan fokus pada teknik-teknik yang ada dalam menyelesaikan suatu integral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. 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848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6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6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848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72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864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9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39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1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0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5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3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2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8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4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3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Teknik </a:t>
            </a:r>
            <a:r>
              <a:rPr lang="en-GB" dirty="0" err="1"/>
              <a:t>Pengintegralan</a:t>
            </a:r>
            <a:r>
              <a:rPr lang="en-GB" dirty="0"/>
              <a:t> INTEGRAL PARSIAL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Luthfiyati</a:t>
            </a:r>
            <a:r>
              <a:rPr lang="en-US" dirty="0"/>
              <a:t> </a:t>
            </a:r>
            <a:r>
              <a:rPr lang="en-US" dirty="0" err="1"/>
              <a:t>Nurafifah</a:t>
            </a:r>
            <a:r>
              <a:rPr lang="en-US" dirty="0"/>
              <a:t>, </a:t>
            </a:r>
            <a:r>
              <a:rPr lang="en-US" dirty="0" err="1"/>
              <a:t>S.Pd</a:t>
            </a:r>
            <a:r>
              <a:rPr lang="en-US" dirty="0"/>
              <a:t>., </a:t>
            </a:r>
            <a:r>
              <a:rPr lang="en-US" dirty="0" err="1"/>
              <a:t>M.Si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819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Terimakasih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Manusia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melihat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, </a:t>
            </a:r>
            <a:r>
              <a:rPr lang="en-GB" dirty="0" err="1"/>
              <a:t>namun</a:t>
            </a:r>
            <a:r>
              <a:rPr lang="en-GB" dirty="0"/>
              <a:t> Allah </a:t>
            </a:r>
            <a:r>
              <a:rPr lang="en-GB" dirty="0" err="1"/>
              <a:t>memberikan</a:t>
            </a:r>
            <a:r>
              <a:rPr lang="en-GB" dirty="0"/>
              <a:t> </a:t>
            </a:r>
            <a:r>
              <a:rPr lang="en-GB" dirty="0" err="1"/>
              <a:t>pahala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usaha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4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entury Gothic" panose="020B0502020202020204" pitchFamily="34" charset="0"/>
              </a:rPr>
              <a:t>Apa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saja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sih</a:t>
            </a:r>
            <a:r>
              <a:rPr lang="en-GB" dirty="0">
                <a:latin typeface="Century Gothic" panose="020B0502020202020204" pitchFamily="34" charset="0"/>
              </a:rPr>
              <a:t> yang </a:t>
            </a:r>
            <a:r>
              <a:rPr lang="en-GB" dirty="0" err="1">
                <a:latin typeface="Century Gothic" panose="020B0502020202020204" pitchFamily="34" charset="0"/>
              </a:rPr>
              <a:t>dibahas</a:t>
            </a:r>
            <a:r>
              <a:rPr lang="en-GB" dirty="0">
                <a:latin typeface="Century Gothic" panose="020B0502020202020204" pitchFamily="34" charset="0"/>
              </a:rPr>
              <a:t>?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Integral </a:t>
            </a:r>
            <a:r>
              <a:rPr lang="en-US" sz="4000" dirty="0" err="1"/>
              <a:t>Parsial</a:t>
            </a:r>
            <a:r>
              <a:rPr lang="en-US" sz="4000" dirty="0"/>
              <a:t> pada Integral </a:t>
            </a:r>
            <a:r>
              <a:rPr lang="en-US" sz="4000" dirty="0" err="1"/>
              <a:t>Tak</a:t>
            </a:r>
            <a:r>
              <a:rPr lang="en-US" sz="4000" dirty="0"/>
              <a:t> </a:t>
            </a:r>
            <a:r>
              <a:rPr lang="en-US" sz="4000" dirty="0" err="1"/>
              <a:t>Tentu</a:t>
            </a:r>
            <a:endParaRPr lang="en-US" sz="4000" dirty="0"/>
          </a:p>
          <a:p>
            <a:r>
              <a:rPr lang="en-US" sz="4000" dirty="0"/>
              <a:t>Integral </a:t>
            </a:r>
            <a:r>
              <a:rPr lang="en-US" sz="4000" dirty="0" err="1"/>
              <a:t>Parsial</a:t>
            </a:r>
            <a:r>
              <a:rPr lang="en-US" sz="4000" dirty="0"/>
              <a:t> pada Integral </a:t>
            </a:r>
            <a:r>
              <a:rPr lang="en-US" sz="4000" dirty="0" err="1"/>
              <a:t>Tentu</a:t>
            </a:r>
            <a:endParaRPr lang="en-US" sz="4000" dirty="0"/>
          </a:p>
          <a:p>
            <a:pPr marL="45720" indent="0">
              <a:buNone/>
            </a:pPr>
            <a:endParaRPr lang="en-GB" sz="4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59A09-E20E-B059-223C-6633DACBC5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32547" y="221381"/>
                <a:ext cx="9912606" cy="6206313"/>
              </a:xfrm>
            </p:spPr>
            <p:txBody>
              <a:bodyPr>
                <a:normAutofit fontScale="85000" lnSpcReduction="20000"/>
              </a:bodyPr>
              <a:lstStyle/>
              <a:p>
                <a:pPr marL="457200" indent="-376238" algn="just"/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Jika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dalam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suatu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bentuk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integral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tidak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terdapat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perkalian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antara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suatu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fungsi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dengan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turunannya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,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maka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tidak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bisa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menggunakan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Teknik integral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substitusi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. Karena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itu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, salah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satu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solusi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dapat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menggunakan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Teknik integral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parsial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.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Prinsip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integral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parsial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didasarkan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pada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hasil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turunan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suatu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perkalian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fungsi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.</a:t>
                </a:r>
              </a:p>
              <a:p>
                <a:pPr marL="457200" indent="-376238" algn="just"/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Andaikan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latin typeface="Century Gothic" panose="020B0502020202020204" pitchFamily="34" charset="0"/>
                  </a:rPr>
                  <a:t> 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dan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. Maka</a:t>
                </a:r>
              </a:p>
              <a:p>
                <a:pPr marL="430213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80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212529"/>
                  </a:solidFill>
                  <a:latin typeface="Century Gothic" panose="020B0502020202020204" pitchFamily="34" charset="0"/>
                </a:endParaRPr>
              </a:p>
              <a:p>
                <a:pPr marL="430213" indent="0" algn="just">
                  <a:buNone/>
                </a:pP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atau</a:t>
                </a:r>
                <a:endParaRPr lang="en-US" sz="2800" dirty="0">
                  <a:solidFill>
                    <a:srgbClr val="212529"/>
                  </a:solidFill>
                  <a:latin typeface="Century Gothic" panose="020B0502020202020204" pitchFamily="34" charset="0"/>
                </a:endParaRPr>
              </a:p>
              <a:p>
                <a:pPr marL="430213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d-ID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212529"/>
                  </a:solidFill>
                  <a:latin typeface="Century Gothic" panose="020B0502020202020204" pitchFamily="34" charset="0"/>
                </a:endParaRPr>
              </a:p>
              <a:p>
                <a:pPr marL="430213" indent="0" algn="just">
                  <a:buNone/>
                </a:pP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Dengan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mengintegralkan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dua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ruas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persamaan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tersebut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,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kita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peroleh</a:t>
                </a:r>
                <a:endParaRPr lang="en-US" sz="2800" dirty="0">
                  <a:solidFill>
                    <a:srgbClr val="212529"/>
                  </a:solidFill>
                  <a:latin typeface="Century Gothic" panose="020B0502020202020204" pitchFamily="34" charset="0"/>
                </a:endParaRPr>
              </a:p>
              <a:p>
                <a:pPr marL="430213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800" i="1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solidFill>
                            <a:srgbClr val="21252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21252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21252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800" dirty="0">
                  <a:solidFill>
                    <a:srgbClr val="212529"/>
                  </a:solidFill>
                  <a:latin typeface="Century Gothic" panose="020B0502020202020204" pitchFamily="34" charset="0"/>
                </a:endParaRPr>
              </a:p>
              <a:p>
                <a:pPr marL="430213" indent="0" algn="just">
                  <a:buNone/>
                </a:pP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Persamaan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terakhir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ini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dapat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dituliskan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untuk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integral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tentu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dan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tak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2800" dirty="0" err="1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tentu</a:t>
                </a:r>
                <a:r>
                  <a:rPr lang="en-US" sz="2800" dirty="0">
                    <a:solidFill>
                      <a:srgbClr val="212529"/>
                    </a:solidFill>
                    <a:latin typeface="Century Gothic" panose="020B0502020202020204" pitchFamily="34" charset="0"/>
                  </a:rPr>
                  <a:t>.</a:t>
                </a:r>
                <a:endParaRPr lang="id-ID" sz="2800" dirty="0">
                  <a:solidFill>
                    <a:srgbClr val="212529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59A09-E20E-B059-223C-6633DACBC5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32547" y="221381"/>
                <a:ext cx="9912606" cy="6206313"/>
              </a:xfrm>
              <a:blipFill>
                <a:blip r:embed="rId3"/>
                <a:stretch>
                  <a:fillRect l="-62" t="-1965" r="-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12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38B1-020F-00AF-3FF3-BECDD222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807" y="556106"/>
            <a:ext cx="9444806" cy="1348894"/>
          </a:xfrm>
        </p:spPr>
        <p:txBody>
          <a:bodyPr/>
          <a:lstStyle/>
          <a:p>
            <a:r>
              <a:rPr lang="en-US" dirty="0" err="1"/>
              <a:t>Pengintegralan</a:t>
            </a:r>
            <a:r>
              <a:rPr lang="en-US" dirty="0"/>
              <a:t> </a:t>
            </a:r>
            <a:r>
              <a:rPr lang="en-US" dirty="0" err="1"/>
              <a:t>Parsial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Integral Tak </a:t>
            </a:r>
            <a:r>
              <a:rPr lang="en-US" dirty="0" err="1"/>
              <a:t>Tentu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19175" y="1828800"/>
                <a:ext cx="9852871" cy="4473094"/>
              </a:xfrm>
            </p:spPr>
            <p:txBody>
              <a:bodyPr>
                <a:noAutofit/>
              </a:bodyPr>
              <a:lstStyle/>
              <a:p>
                <a:pPr marL="45720" indent="0" algn="just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Karena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</a:rPr>
                      <m:t>𝑑𝑣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  <m:t>𝑣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</a:rPr>
                      <m:t>𝑑𝑥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</a:rPr>
                      <m:t>𝑑𝑢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  <m:t>𝑢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</a:rPr>
                      <m:t>𝑑𝑥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maka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untuk</a:t>
                </a:r>
                <a:r>
                  <a:rPr lang="en-US" sz="2800" dirty="0">
                    <a:solidFill>
                      <a:schemeClr val="tx1"/>
                    </a:solidFill>
                  </a:rPr>
                  <a:t> integral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tak</a:t>
                </a:r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tentu</a:t>
                </a:r>
                <a:r>
                  <a:rPr lang="en-US" sz="2800" dirty="0">
                    <a:solidFill>
                      <a:schemeClr val="tx1"/>
                    </a:solidFill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pengintegralan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parsial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dapat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dituliskan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sebagai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berikut</a:t>
                </a:r>
                <a:endParaRPr lang="en-US" sz="2800" i="1" dirty="0">
                  <a:solidFill>
                    <a:schemeClr val="tx1"/>
                  </a:solidFill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d-ID" sz="3600" i="1" smtClean="0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𝑢𝑑𝑣</m:t>
                          </m:r>
                        </m:e>
                      </m:nary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𝑢𝑣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𝑢𝑑𝑢</m:t>
                          </m:r>
                        </m:e>
                      </m:nary>
                    </m:oMath>
                  </m:oMathPara>
                </a14:m>
                <a:endParaRPr lang="id-ID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19175" y="1828800"/>
                <a:ext cx="9852871" cy="4473094"/>
              </a:xfrm>
              <a:blipFill>
                <a:blip r:embed="rId3"/>
                <a:stretch>
                  <a:fillRect l="-742" r="-1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89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38B1-020F-00AF-3FF3-BECDD222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Pengintegralan</a:t>
            </a:r>
            <a:r>
              <a:rPr lang="en-US" dirty="0"/>
              <a:t> </a:t>
            </a:r>
            <a:r>
              <a:rPr lang="en-US" dirty="0" err="1"/>
              <a:t>Parsial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Integral </a:t>
            </a:r>
            <a:r>
              <a:rPr lang="en-US" dirty="0" err="1"/>
              <a:t>Tentu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96691" y="1973178"/>
                <a:ext cx="9275355" cy="4328715"/>
              </a:xfrm>
            </p:spPr>
            <p:txBody>
              <a:bodyPr>
                <a:normAutofit fontScale="70000" lnSpcReduction="20000"/>
              </a:bodyPr>
              <a:lstStyle/>
              <a:p>
                <a:pPr marL="45720" indent="0" algn="just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3600" dirty="0">
                    <a:solidFill>
                      <a:schemeClr val="tx1"/>
                    </a:solidFill>
                  </a:rPr>
                  <a:t>Rumus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peingintegralan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parsial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untuk</a:t>
                </a:r>
                <a:r>
                  <a:rPr lang="en-US" sz="3600" dirty="0">
                    <a:solidFill>
                      <a:schemeClr val="tx1"/>
                    </a:solidFill>
                  </a:rPr>
                  <a:t> integral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tentu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adalah</a:t>
                </a:r>
                <a:endParaRPr lang="en-US" sz="3600" i="1" dirty="0">
                  <a:solidFill>
                    <a:schemeClr val="tx1"/>
                  </a:solidFill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id-ID" sz="3600" i="1" smtClean="0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𝑣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′(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)</m:t>
                          </m:r>
                        </m:e>
                      </m:nary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sSubSup>
                        <m:sSubSup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</m:ctrlPr>
                        </m:sSubSup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[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)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𝑣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)]</m:t>
                          </m:r>
                        </m:e>
                        <m:sub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</m:sSubSup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−</m:t>
                      </m:r>
                      <m:nary>
                        <m:naryPr>
                          <m:ctrlPr>
                            <a:rPr lang="id-ID" sz="36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′(</m:t>
                          </m:r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)</m:t>
                          </m:r>
                        </m:e>
                      </m:nary>
                      <m:r>
                        <a:rPr lang="en-US" sz="3600" i="1">
                          <a:solidFill>
                            <a:schemeClr val="tx1"/>
                          </a:solidFill>
                        </a:rPr>
                        <m:t>𝑑𝑥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id-ID" sz="36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  <m:e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</m:e>
                      </m:nary>
                      <m:r>
                        <a:rPr lang="en-US" sz="3600" i="1">
                          <a:solidFill>
                            <a:schemeClr val="tx1"/>
                          </a:solidFill>
                        </a:rPr>
                        <m:t>𝑑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𝑣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sSubSup>
                        <m:sSubSupPr>
                          <m:ctrlPr>
                            <a:rPr lang="en-US" sz="3600" i="1">
                              <a:solidFill>
                                <a:schemeClr val="tx1"/>
                              </a:solidFill>
                            </a:rPr>
                          </m:ctrlPr>
                        </m:sSubSupPr>
                        <m:e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[</m:t>
                          </m:r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𝑢𝑣</m:t>
                          </m:r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]</m:t>
                          </m:r>
                        </m:e>
                        <m:sub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</m:sSubSup>
                      <m:r>
                        <a:rPr lang="en-US" sz="3600" i="1">
                          <a:solidFill>
                            <a:schemeClr val="tx1"/>
                          </a:solidFill>
                        </a:rPr>
                        <m:t>−</m:t>
                      </m:r>
                      <m:nary>
                        <m:naryPr>
                          <m:ctrlPr>
                            <a:rPr lang="id-ID" sz="36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  <m:e>
                          <m:r>
                            <a:rPr lang="en-US" sz="3600" i="1">
                              <a:solidFill>
                                <a:schemeClr val="tx1"/>
                              </a:solidFill>
                            </a:rPr>
                            <m:t>𝑣</m:t>
                          </m:r>
                        </m:e>
                      </m:nary>
                      <m:r>
                        <a:rPr lang="en-US" sz="3600" i="1">
                          <a:solidFill>
                            <a:schemeClr val="tx1"/>
                          </a:solidFill>
                        </a:rPr>
                        <m:t>𝑑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</a:rPr>
                        <m:t>𝑢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3600" dirty="0" err="1">
                    <a:solidFill>
                      <a:schemeClr val="tx1"/>
                    </a:solidFill>
                  </a:rPr>
                  <a:t>Rumus</a:t>
                </a:r>
                <a:r>
                  <a:rPr lang="en-US" sz="3600" dirty="0">
                    <a:solidFill>
                      <a:schemeClr val="tx1"/>
                    </a:solidFill>
                  </a:rPr>
                  <a:t> di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atas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memungkinkan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kita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memindahkan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masalah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pengintegralan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</a:rPr>
                      <m:t>𝑢𝑑𝑣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</a:rPr>
                  <a:t> pada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pengintegralan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</a:rPr>
                      <m:t>𝑣𝑑𝑢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</a:rPr>
                  <a:t>. Pengintegralan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terakhir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ini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tergantung</a:t>
                </a:r>
                <a:r>
                  <a:rPr lang="en-US" sz="3600" dirty="0">
                    <a:solidFill>
                      <a:schemeClr val="tx1"/>
                    </a:solidFill>
                  </a:rPr>
                  <a:t> pada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pemilihan</a:t>
                </a:r>
                <a:r>
                  <a:rPr lang="en-US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</a:rPr>
                      <m:t>𝑢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</a:rPr>
                      <m:t>𝑑𝑣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</a:rPr>
                  <a:t> yang 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tepat</a:t>
                </a:r>
                <a:r>
                  <a:rPr lang="en-US" sz="36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id-ID" sz="3600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96691" y="1973178"/>
                <a:ext cx="9275355" cy="4328715"/>
              </a:xfrm>
              <a:blipFill>
                <a:blip r:embed="rId3"/>
                <a:stretch>
                  <a:fillRect l="-526" r="-1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53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59A09-E20E-B059-223C-6633DACBC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175" y="1953928"/>
            <a:ext cx="4276826" cy="4473766"/>
          </a:xfrm>
        </p:spPr>
        <p:txBody>
          <a:bodyPr>
            <a:normAutofit/>
          </a:bodyPr>
          <a:lstStyle/>
          <a:p>
            <a:pPr marL="80962" indent="0" algn="just">
              <a:buNone/>
            </a:pPr>
            <a:r>
              <a:rPr lang="en-US" sz="2800" dirty="0">
                <a:solidFill>
                  <a:srgbClr val="212529"/>
                </a:solidFill>
              </a:rPr>
              <a:t>Gambar 1 </a:t>
            </a:r>
            <a:r>
              <a:rPr lang="en-US" sz="2800" dirty="0" err="1">
                <a:solidFill>
                  <a:srgbClr val="212529"/>
                </a:solidFill>
              </a:rPr>
              <a:t>berikut</a:t>
            </a:r>
            <a:r>
              <a:rPr lang="en-US" sz="2800" dirty="0">
                <a:solidFill>
                  <a:srgbClr val="212529"/>
                </a:solidFill>
              </a:rPr>
              <a:t> </a:t>
            </a:r>
            <a:r>
              <a:rPr lang="en-US" sz="2800" dirty="0" err="1">
                <a:solidFill>
                  <a:srgbClr val="212529"/>
                </a:solidFill>
              </a:rPr>
              <a:t>mengilustrasikan</a:t>
            </a:r>
            <a:r>
              <a:rPr lang="en-US" sz="2800" dirty="0">
                <a:solidFill>
                  <a:srgbClr val="212529"/>
                </a:solidFill>
              </a:rPr>
              <a:t> </a:t>
            </a:r>
            <a:r>
              <a:rPr lang="en-US" sz="2800" dirty="0" err="1">
                <a:solidFill>
                  <a:srgbClr val="212529"/>
                </a:solidFill>
              </a:rPr>
              <a:t>interpretasi</a:t>
            </a:r>
            <a:r>
              <a:rPr lang="en-US" sz="2800" dirty="0">
                <a:solidFill>
                  <a:srgbClr val="212529"/>
                </a:solidFill>
              </a:rPr>
              <a:t> </a:t>
            </a:r>
            <a:r>
              <a:rPr lang="en-US" sz="2800" dirty="0" err="1">
                <a:solidFill>
                  <a:srgbClr val="212529"/>
                </a:solidFill>
              </a:rPr>
              <a:t>geometri</a:t>
            </a:r>
            <a:r>
              <a:rPr lang="en-US" sz="2800" dirty="0">
                <a:solidFill>
                  <a:srgbClr val="212529"/>
                </a:solidFill>
              </a:rPr>
              <a:t> </a:t>
            </a:r>
            <a:r>
              <a:rPr lang="en-US" sz="2800" dirty="0" err="1">
                <a:solidFill>
                  <a:srgbClr val="212529"/>
                </a:solidFill>
              </a:rPr>
              <a:t>untuk</a:t>
            </a:r>
            <a:r>
              <a:rPr lang="en-US" sz="2800" dirty="0">
                <a:solidFill>
                  <a:srgbClr val="212529"/>
                </a:solidFill>
              </a:rPr>
              <a:t> </a:t>
            </a:r>
            <a:r>
              <a:rPr lang="en-US" sz="2800" dirty="0" err="1">
                <a:solidFill>
                  <a:srgbClr val="212529"/>
                </a:solidFill>
              </a:rPr>
              <a:t>pengintegralan</a:t>
            </a:r>
            <a:r>
              <a:rPr lang="en-US" sz="2800" dirty="0">
                <a:solidFill>
                  <a:srgbClr val="212529"/>
                </a:solidFill>
              </a:rPr>
              <a:t> </a:t>
            </a:r>
            <a:r>
              <a:rPr lang="en-US" sz="2800" dirty="0" err="1">
                <a:solidFill>
                  <a:srgbClr val="212529"/>
                </a:solidFill>
              </a:rPr>
              <a:t>parsial</a:t>
            </a:r>
            <a:r>
              <a:rPr lang="en-US" sz="2800" dirty="0">
                <a:solidFill>
                  <a:srgbClr val="212529"/>
                </a:solidFill>
              </a:rPr>
              <a:t>.</a:t>
            </a:r>
            <a:endParaRPr lang="id-ID" sz="2800" dirty="0">
              <a:solidFill>
                <a:srgbClr val="212529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91356F7-70E8-11A6-2610-82D199130BC2}"/>
              </a:ext>
            </a:extLst>
          </p:cNvPr>
          <p:cNvGrpSpPr/>
          <p:nvPr/>
        </p:nvGrpSpPr>
        <p:grpSpPr>
          <a:xfrm>
            <a:off x="6642847" y="322730"/>
            <a:ext cx="4660154" cy="6104964"/>
            <a:chOff x="6642847" y="322730"/>
            <a:chExt cx="4660154" cy="610496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5F5F41A-6B76-BA59-0FB6-5BBCA7D74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2847" y="322730"/>
              <a:ext cx="4660154" cy="5444853"/>
            </a:xfrm>
            <a:prstGeom prst="rect">
              <a:avLst/>
            </a:prstGeom>
          </p:spPr>
        </p:pic>
        <p:sp>
          <p:nvSpPr>
            <p:cNvPr id="5" name="Content Placeholder 2">
              <a:extLst>
                <a:ext uri="{FF2B5EF4-FFF2-40B4-BE49-F238E27FC236}">
                  <a16:creationId xmlns:a16="http://schemas.microsoft.com/office/drawing/2014/main" id="{7046447F-5A2C-2859-6E4C-C75019DC7529}"/>
                </a:ext>
              </a:extLst>
            </p:cNvPr>
            <p:cNvSpPr txBox="1">
              <a:spLocks/>
            </p:cNvSpPr>
            <p:nvPr/>
          </p:nvSpPr>
          <p:spPr>
            <a:xfrm>
              <a:off x="7854203" y="5782235"/>
              <a:ext cx="2237441" cy="6454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182880" algn="l" defTabSz="914400" rtl="0" eaLnBrk="1" latinLnBrk="0" hangingPunct="1">
                <a:lnSpc>
                  <a:spcPct val="90000"/>
                </a:lnSpc>
                <a:spcBef>
                  <a:spcPts val="1400"/>
                </a:spcBef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2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2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8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1280160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16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9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22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25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SzPct val="80000"/>
                <a:buFont typeface="Corbel" pitchFamily="34" charset="0"/>
                <a:buChar char="•"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80962" indent="0" algn="ctr">
                <a:buFont typeface="Corbel" pitchFamily="34" charset="0"/>
                <a:buNone/>
              </a:pPr>
              <a:r>
                <a:rPr lang="en-US" sz="3200" dirty="0">
                  <a:solidFill>
                    <a:srgbClr val="212529"/>
                  </a:solidFill>
                </a:rPr>
                <a:t>Gambar 1</a:t>
              </a:r>
              <a:endParaRPr lang="id-ID" sz="3200" dirty="0">
                <a:solidFill>
                  <a:srgbClr val="21252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580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41015" y="519765"/>
                <a:ext cx="9504137" cy="6015506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>
                    <a:solidFill>
                      <a:schemeClr val="tx1"/>
                    </a:solidFill>
                  </a:rPr>
                  <a:t>Contoh 1: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Carilah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𝑐𝑜𝑠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Penyelesaian</a:t>
                </a:r>
                <a:r>
                  <a:rPr lang="en-US" sz="2000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>
                    <a:solidFill>
                      <a:schemeClr val="tx1"/>
                    </a:solidFill>
                  </a:rPr>
                  <a:t>Kita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ingin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menulis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𝑥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</a:rPr>
                          <m:t>cos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func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𝑑𝑥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sebagai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𝑢𝑑𝑣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Salah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satu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cara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ialah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memisalkan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𝑢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𝑑𝑣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</a:rPr>
                          <m:t>cos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func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𝑑𝑥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Jadi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18891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𝑑𝑢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88913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𝑑𝑣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</a:rPr>
                          <m:t>cos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func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𝑑𝑥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𝑣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  <m:t>𝑥</m:t>
                            </m:r>
                          </m:e>
                        </m:func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𝑑𝑥</m:t>
                        </m:r>
                      </m:e>
                    </m:nary>
                    <m:r>
                      <a:rPr lang="en-US" sz="2000" b="0" i="1" smtClean="0">
                        <a:solidFill>
                          <a:schemeClr val="tx1"/>
                        </a:solidFill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</a:rPr>
                          <m:t>sin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Sehingga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x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  <a:p>
                <a:pPr marL="1506538" indent="0">
                  <a:lnSpc>
                    <a:spcPct val="100000"/>
                  </a:lnSpc>
                  <a:buNone/>
                </a:pPr>
                <a:endParaRPr lang="en-US" sz="2000" i="1" dirty="0">
                  <a:solidFill>
                    <a:schemeClr val="tx1"/>
                  </a:solidFill>
                </a:endParaRPr>
              </a:p>
              <a:p>
                <a:pPr marL="150653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+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1015" y="519765"/>
                <a:ext cx="9504137" cy="6015506"/>
              </a:xfrm>
              <a:blipFill>
                <a:blip r:embed="rId2"/>
                <a:stretch>
                  <a:fillRect l="-641" t="-3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AE36D3D9-E83E-DC03-0D54-30774E150544}"/>
              </a:ext>
            </a:extLst>
          </p:cNvPr>
          <p:cNvGrpSpPr/>
          <p:nvPr/>
        </p:nvGrpSpPr>
        <p:grpSpPr>
          <a:xfrm>
            <a:off x="2315310" y="4898104"/>
            <a:ext cx="370038" cy="465254"/>
            <a:chOff x="803340" y="5540188"/>
            <a:chExt cx="370038" cy="4652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DF8F9E7-EEB4-2B00-CA81-30FE4CF9D8D8}"/>
                    </a:ext>
                  </a:extLst>
                </p:cNvPr>
                <p:cNvSpPr txBox="1"/>
                <p:nvPr/>
              </p:nvSpPr>
              <p:spPr>
                <a:xfrm>
                  <a:off x="803340" y="5636110"/>
                  <a:ext cx="370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id-ID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DF8F9E7-EEB4-2B00-CA81-30FE4CF9D8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340" y="5636110"/>
                  <a:ext cx="37003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Left Brace 4">
              <a:extLst>
                <a:ext uri="{FF2B5EF4-FFF2-40B4-BE49-F238E27FC236}">
                  <a16:creationId xmlns:a16="http://schemas.microsoft.com/office/drawing/2014/main" id="{10DE1DBC-FCF5-D35C-E767-ECBBD80D2E3F}"/>
                </a:ext>
              </a:extLst>
            </p:cNvPr>
            <p:cNvSpPr/>
            <p:nvPr/>
          </p:nvSpPr>
          <p:spPr>
            <a:xfrm rot="16200000">
              <a:off x="907677" y="5466229"/>
              <a:ext cx="161364" cy="309282"/>
            </a:xfrm>
            <a:prstGeom prst="leftBrace">
              <a:avLst>
                <a:gd name="adj1" fmla="val 17126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11F9C75-FC8A-D015-9E2E-FAA27DF9088B}"/>
              </a:ext>
            </a:extLst>
          </p:cNvPr>
          <p:cNvGrpSpPr/>
          <p:nvPr/>
        </p:nvGrpSpPr>
        <p:grpSpPr>
          <a:xfrm>
            <a:off x="2715726" y="4913344"/>
            <a:ext cx="876504" cy="465254"/>
            <a:chOff x="601776" y="5540188"/>
            <a:chExt cx="876504" cy="4652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07B05DC5-285C-EE32-AD38-C99251C9A78E}"/>
                    </a:ext>
                  </a:extLst>
                </p:cNvPr>
                <p:cNvSpPr txBox="1"/>
                <p:nvPr/>
              </p:nvSpPr>
              <p:spPr>
                <a:xfrm>
                  <a:off x="803340" y="5636110"/>
                  <a:ext cx="495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oMath>
                    </m:oMathPara>
                  </a14:m>
                  <a:endParaRPr lang="id-ID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07B05DC5-285C-EE32-AD38-C99251C9A7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340" y="5636110"/>
                  <a:ext cx="49597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8C41A249-6CF2-AFB2-C97F-904AE65310B2}"/>
                </a:ext>
              </a:extLst>
            </p:cNvPr>
            <p:cNvSpPr/>
            <p:nvPr/>
          </p:nvSpPr>
          <p:spPr>
            <a:xfrm rot="16200000">
              <a:off x="966966" y="5174998"/>
              <a:ext cx="146124" cy="876504"/>
            </a:xfrm>
            <a:prstGeom prst="leftBrace">
              <a:avLst>
                <a:gd name="adj1" fmla="val 17126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CBFC3E-A09C-DA08-6349-5C60D8B39905}"/>
              </a:ext>
            </a:extLst>
          </p:cNvPr>
          <p:cNvGrpSpPr/>
          <p:nvPr/>
        </p:nvGrpSpPr>
        <p:grpSpPr>
          <a:xfrm>
            <a:off x="3770637" y="4905066"/>
            <a:ext cx="370038" cy="465254"/>
            <a:chOff x="803340" y="5540188"/>
            <a:chExt cx="370038" cy="4652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6DC35B0D-775E-692C-B60F-B28298DE9583}"/>
                    </a:ext>
                  </a:extLst>
                </p:cNvPr>
                <p:cNvSpPr txBox="1"/>
                <p:nvPr/>
              </p:nvSpPr>
              <p:spPr>
                <a:xfrm>
                  <a:off x="803340" y="5636110"/>
                  <a:ext cx="370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id-ID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6DC35B0D-775E-692C-B60F-B28298DE95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340" y="5636110"/>
                  <a:ext cx="370038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Left Brace 11">
              <a:extLst>
                <a:ext uri="{FF2B5EF4-FFF2-40B4-BE49-F238E27FC236}">
                  <a16:creationId xmlns:a16="http://schemas.microsoft.com/office/drawing/2014/main" id="{F1FA49FF-2FDA-30A1-820F-4646CD6B758B}"/>
                </a:ext>
              </a:extLst>
            </p:cNvPr>
            <p:cNvSpPr/>
            <p:nvPr/>
          </p:nvSpPr>
          <p:spPr>
            <a:xfrm rot="16200000">
              <a:off x="907677" y="5466229"/>
              <a:ext cx="161364" cy="309282"/>
            </a:xfrm>
            <a:prstGeom prst="leftBrace">
              <a:avLst>
                <a:gd name="adj1" fmla="val 17126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DF1FC89-DFCB-BA60-09A1-D095EF3B3869}"/>
              </a:ext>
            </a:extLst>
          </p:cNvPr>
          <p:cNvGrpSpPr/>
          <p:nvPr/>
        </p:nvGrpSpPr>
        <p:grpSpPr>
          <a:xfrm>
            <a:off x="4171535" y="4912215"/>
            <a:ext cx="426352" cy="473757"/>
            <a:chOff x="563676" y="5540187"/>
            <a:chExt cx="567221" cy="4585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18F6AD4C-C7E4-DFEB-7B15-3203530F331A}"/>
                    </a:ext>
                  </a:extLst>
                </p:cNvPr>
                <p:cNvSpPr txBox="1"/>
                <p:nvPr/>
              </p:nvSpPr>
              <p:spPr>
                <a:xfrm>
                  <a:off x="630240" y="5629372"/>
                  <a:ext cx="3629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id-ID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18F6AD4C-C7E4-DFEB-7B15-3203530F33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240" y="5629372"/>
                  <a:ext cx="36292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Left Brace 14">
              <a:extLst>
                <a:ext uri="{FF2B5EF4-FFF2-40B4-BE49-F238E27FC236}">
                  <a16:creationId xmlns:a16="http://schemas.microsoft.com/office/drawing/2014/main" id="{20EBBFF3-5369-243D-575B-9D5037C76482}"/>
                </a:ext>
              </a:extLst>
            </p:cNvPr>
            <p:cNvSpPr/>
            <p:nvPr/>
          </p:nvSpPr>
          <p:spPr>
            <a:xfrm rot="16200000">
              <a:off x="766605" y="5337258"/>
              <a:ext cx="161363" cy="567221"/>
            </a:xfrm>
            <a:prstGeom prst="leftBrace">
              <a:avLst>
                <a:gd name="adj1" fmla="val 17126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EDA558-252F-44A8-808B-0E271025ADD8}"/>
              </a:ext>
            </a:extLst>
          </p:cNvPr>
          <p:cNvGrpSpPr/>
          <p:nvPr/>
        </p:nvGrpSpPr>
        <p:grpSpPr>
          <a:xfrm>
            <a:off x="4964846" y="4891309"/>
            <a:ext cx="566618" cy="458523"/>
            <a:chOff x="665604" y="5540188"/>
            <a:chExt cx="566618" cy="45852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5C1C313-7D9B-40E6-69D6-733236CFDCCB}"/>
                    </a:ext>
                  </a:extLst>
                </p:cNvPr>
                <p:cNvSpPr txBox="1"/>
                <p:nvPr/>
              </p:nvSpPr>
              <p:spPr>
                <a:xfrm>
                  <a:off x="771885" y="5629379"/>
                  <a:ext cx="3805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id-ID" dirty="0"/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5C1C313-7D9B-40E6-69D6-733236CFDC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885" y="5629379"/>
                  <a:ext cx="380552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Left Brace 17">
              <a:extLst>
                <a:ext uri="{FF2B5EF4-FFF2-40B4-BE49-F238E27FC236}">
                  <a16:creationId xmlns:a16="http://schemas.microsoft.com/office/drawing/2014/main" id="{344AEF94-8EC7-7FED-D320-DC07EF9E52F6}"/>
                </a:ext>
              </a:extLst>
            </p:cNvPr>
            <p:cNvSpPr/>
            <p:nvPr/>
          </p:nvSpPr>
          <p:spPr>
            <a:xfrm rot="16200000">
              <a:off x="881009" y="5324783"/>
              <a:ext cx="135808" cy="566618"/>
            </a:xfrm>
            <a:prstGeom prst="leftBrace">
              <a:avLst>
                <a:gd name="adj1" fmla="val 17126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E3741A9-3407-07C0-A54D-12EFA18605E3}"/>
              </a:ext>
            </a:extLst>
          </p:cNvPr>
          <p:cNvGrpSpPr/>
          <p:nvPr/>
        </p:nvGrpSpPr>
        <p:grpSpPr>
          <a:xfrm>
            <a:off x="5592914" y="4887815"/>
            <a:ext cx="503086" cy="445945"/>
            <a:chOff x="628123" y="5540185"/>
            <a:chExt cx="503086" cy="4459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19DBADCE-1957-0815-E483-E82B059344C3}"/>
                    </a:ext>
                  </a:extLst>
                </p:cNvPr>
                <p:cNvSpPr txBox="1"/>
                <p:nvPr/>
              </p:nvSpPr>
              <p:spPr>
                <a:xfrm>
                  <a:off x="628123" y="5616798"/>
                  <a:ext cx="5030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oMath>
                    </m:oMathPara>
                  </a14:m>
                  <a:endParaRPr lang="id-ID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19DBADCE-1957-0815-E483-E82B059344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123" y="5616798"/>
                  <a:ext cx="503086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0AB23300-B4CD-BFF2-2728-D685046C6F16}"/>
                </a:ext>
              </a:extLst>
            </p:cNvPr>
            <p:cNvSpPr/>
            <p:nvPr/>
          </p:nvSpPr>
          <p:spPr>
            <a:xfrm rot="16200000">
              <a:off x="796589" y="5432681"/>
              <a:ext cx="147910" cy="362918"/>
            </a:xfrm>
            <a:prstGeom prst="leftBrace">
              <a:avLst>
                <a:gd name="adj1" fmla="val 17126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</p:spTree>
    <p:extLst>
      <p:ext uri="{BB962C8B-B14F-4D97-AF65-F5344CB8AC3E}">
        <p14:creationId xmlns:p14="http://schemas.microsoft.com/office/powerpoint/2010/main" val="131715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95587" y="654518"/>
                <a:ext cx="8584037" cy="5880752"/>
              </a:xfrm>
            </p:spPr>
            <p:txBody>
              <a:bodyPr>
                <a:normAutofit/>
              </a:bodyPr>
              <a:lstStyle/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>
                    <a:solidFill>
                      <a:schemeClr val="tx1"/>
                    </a:solidFill>
                  </a:rPr>
                  <a:t>Contoh 2: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Carilah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sub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sup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</a:rPr>
                              <m:t>ln</m:t>
                            </m:r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</a:rPr>
                              <m:t>𝑥</m:t>
                            </m:r>
                          </m:e>
                        </m:func>
                        <m:r>
                          <a:rPr lang="en-US" sz="2000" i="1">
                            <a:solidFill>
                              <a:schemeClr val="tx1"/>
                            </a:solidFill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Penyelesaian</a:t>
                </a:r>
                <a:r>
                  <a:rPr lang="en-US" sz="2000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18891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ln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𝑑𝑢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den>
                      </m:f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𝑑𝑢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Sehingga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  <m:e>
                          <m:func>
                            <m:func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chemeClr val="tx1"/>
                                  </a:solidFill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[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funcPr>
                            <m:fNam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]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−</m:t>
                      </m:r>
                      <m:nary>
                        <m:nary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=2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ln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−</m:t>
                      </m:r>
                      <m:nary>
                        <m:nary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=2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ln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ea typeface="Cambria Math" panose="02040503050406030204" pitchFamily="18" charset="0"/>
                        </a:rPr>
                        <m:t>≈0.386</m:t>
                      </m:r>
                    </m:oMath>
                  </m:oMathPara>
                </a14:m>
                <a:endParaRPr lang="id-ID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endParaRPr lang="id-ID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95587" y="654518"/>
                <a:ext cx="8584037" cy="5880752"/>
              </a:xfrm>
              <a:blipFill>
                <a:blip r:embed="rId2"/>
                <a:stretch>
                  <a:fillRect l="-142" t="-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98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74795" y="820914"/>
                <a:ext cx="4887369" cy="5714356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>
                    <a:solidFill>
                      <a:schemeClr val="tx1"/>
                    </a:solidFill>
                  </a:rPr>
                  <a:t>Contoh 3: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Carilah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</a:rPr>
                              <m:t>𝑥</m:t>
                            </m:r>
                          </m:e>
                        </m:func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Penyelesaian</a:t>
                </a:r>
                <a:r>
                  <a:rPr lang="en-US" sz="2000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Misalkan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18891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𝑑𝑢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𝑑𝑥</m:t>
                          </m:r>
                        </m:e>
                      </m:func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=−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Sehingga</a:t>
                </a:r>
                <a:r>
                  <a:rPr lang="en-US" sz="200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d-ID" sz="2000" i="1" smtClean="0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+2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nary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r>
                  <a:rPr lang="en-US" sz="2000" dirty="0">
                    <a:solidFill>
                      <a:schemeClr val="tx1"/>
                    </a:solidFill>
                  </a:rPr>
                  <a:t>Karena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tidak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bisa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langsung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diintegralkan</a:t>
                </a:r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maka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kita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lakukan</a:t>
                </a:r>
                <a:r>
                  <a:rPr lang="en-US" sz="2000" dirty="0">
                    <a:solidFill>
                      <a:schemeClr val="tx1"/>
                    </a:solidFill>
                  </a:rPr>
                  <a:t> proses integral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parsial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satu</a:t>
                </a:r>
                <a:r>
                  <a:rPr lang="en-US" sz="2000" dirty="0">
                    <a:solidFill>
                      <a:schemeClr val="tx1"/>
                    </a:solidFill>
                  </a:rPr>
                  <a:t> kali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lagi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dengan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sehingga</a:t>
                </a:r>
                <a:r>
                  <a:rPr lang="en-US" sz="2000" dirty="0">
                    <a:solidFill>
                      <a:schemeClr val="tx1"/>
                    </a:solidFill>
                  </a:rPr>
                  <a:t>: </a:t>
                </a:r>
              </a:p>
              <a:p>
                <a:pPr marL="45720" indent="0">
                  <a:buNone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endParaRPr lang="id-ID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4795" y="820914"/>
                <a:ext cx="4887369" cy="5714356"/>
              </a:xfrm>
              <a:blipFill>
                <a:blip r:embed="rId2"/>
                <a:stretch>
                  <a:fillRect l="-375" t="-3308" r="-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3741C4F9-7819-6529-1876-C003A482A5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37684" y="808523"/>
                <a:ext cx="5135447" cy="5228562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d-ID" sz="2000" i="1" smtClean="0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𝑑𝑥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+2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nary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𝑑𝑥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Misalkan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𝑥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𝑑𝑢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𝑑𝑥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Sehingga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d-ID" sz="20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=−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+2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</a:rPr>
                                <m:t>𝐶</m:t>
                              </m:r>
                            </m:e>
                          </m:func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+2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𝑥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</m:e>
                      </m:func>
                      <m:r>
                        <a:rPr lang="en-US" sz="2000" i="1">
                          <a:solidFill>
                            <a:schemeClr val="tx1"/>
                          </a:solidFill>
                        </a:rPr>
                        <m:t>+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</a:rPr>
                          </m:ctrlPr>
                        </m:funcPr>
                        <m:fName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id-ID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3741C4F9-7819-6529-1876-C003A482A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684" y="808523"/>
                <a:ext cx="5135447" cy="5228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8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uiExpand="1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12584</TotalTime>
  <Words>547</Words>
  <Application>Microsoft Office PowerPoint</Application>
  <PresentationFormat>Widescreen</PresentationFormat>
  <Paragraphs>72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Corbel</vt:lpstr>
      <vt:lpstr>Lora</vt:lpstr>
      <vt:lpstr>Trebuchet MS</vt:lpstr>
      <vt:lpstr>Wingdings 3</vt:lpstr>
      <vt:lpstr>Wisp</vt:lpstr>
      <vt:lpstr>Teknik Pengintegralan INTEGRAL PARSIAL</vt:lpstr>
      <vt:lpstr>Apa saja sih yang dibahas?</vt:lpstr>
      <vt:lpstr>PowerPoint Presentation</vt:lpstr>
      <vt:lpstr>Pengintegralan Parsial untuk Integral Tak Tentu</vt:lpstr>
      <vt:lpstr>Pengintegralan Parsial untuk Integral Tentu</vt:lpstr>
      <vt:lpstr>PowerPoint Presentation</vt:lpstr>
      <vt:lpstr>PowerPoint Presentation</vt:lpstr>
      <vt:lpstr>PowerPoint Presentation</vt:lpstr>
      <vt:lpstr>PowerPoint Presentation</vt:lpstr>
      <vt:lpstr>Terimakasih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USER</cp:lastModifiedBy>
  <cp:revision>177</cp:revision>
  <dcterms:created xsi:type="dcterms:W3CDTF">2020-04-16T06:28:25Z</dcterms:created>
  <dcterms:modified xsi:type="dcterms:W3CDTF">2024-08-23T12:52:48Z</dcterms:modified>
</cp:coreProperties>
</file>