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65" d="100"/>
          <a:sy n="65" d="100"/>
        </p:scale>
        <p:origin x="-144" y="-3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B1760-38FA-4343-9364-558BF6CFDB52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C3B7C-3F94-4EDB-BD45-1923D1A65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4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12" y="2924056"/>
            <a:ext cx="4910257" cy="238148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292929" y="818198"/>
            <a:ext cx="7530941" cy="3741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365"/>
              </a:lnSpc>
              <a:buNone/>
            </a:pPr>
            <a:r>
              <a:rPr lang="en-US" sz="5892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Pengembangan dan Pendayagunaan BUMN/BUMD/BUMDes</a:t>
            </a:r>
            <a:endParaRPr lang="en-US" sz="5892" dirty="0"/>
          </a:p>
        </p:txBody>
      </p:sp>
      <p:sp>
        <p:nvSpPr>
          <p:cNvPr id="7" name="Text 3"/>
          <p:cNvSpPr/>
          <p:nvPr/>
        </p:nvSpPr>
        <p:spPr>
          <a:xfrm>
            <a:off x="6292929" y="4905256"/>
            <a:ext cx="7530941" cy="18436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03"/>
              </a:lnSpc>
              <a:buNone/>
            </a:pPr>
            <a:r>
              <a:rPr lang="en-US" sz="1815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BUMN (Badan Usaha Milik Negara), BUMD (Badan Usaha Milik Daerah), dan BUMDes (Badan Usaha Milik Desa) memainkan peran penting dalam pembangunan ekonomi Indonesia. Dengan strategis pengembangan dan pendayagunaannya, BUMN/BUMD/BUMDes dapat memberikan manfaat optimal bagi masyarakat.</a:t>
            </a:r>
            <a:endParaRPr lang="en-US" sz="1815" dirty="0"/>
          </a:p>
        </p:txBody>
      </p:sp>
      <p:sp>
        <p:nvSpPr>
          <p:cNvPr id="8" name="Shape 4"/>
          <p:cNvSpPr/>
          <p:nvPr/>
        </p:nvSpPr>
        <p:spPr>
          <a:xfrm>
            <a:off x="6292929" y="7025283"/>
            <a:ext cx="368618" cy="368618"/>
          </a:xfrm>
          <a:prstGeom prst="roundRect">
            <a:avLst>
              <a:gd name="adj" fmla="val 24803687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549" y="7032903"/>
            <a:ext cx="353378" cy="35337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776680" y="7008138"/>
            <a:ext cx="2722364" cy="4031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76"/>
              </a:lnSpc>
              <a:buNone/>
            </a:pPr>
            <a:r>
              <a:rPr lang="en-US" sz="2268" b="1" dirty="0" err="1" smtClean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Titi</a:t>
            </a:r>
            <a:r>
              <a:rPr lang="en-US" sz="2268" b="1" dirty="0" smtClean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en-US" sz="2268" b="1" dirty="0" err="1" smtClean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Darmi</a:t>
            </a:r>
            <a:endParaRPr lang="en-US" sz="22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56" y="2486382"/>
            <a:ext cx="4891088" cy="325671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319599" y="655082"/>
            <a:ext cx="7477601" cy="21006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13"/>
              </a:lnSpc>
              <a:buNone/>
            </a:pPr>
            <a:r>
              <a:rPr lang="en-US" sz="4411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Tantangan dan Peluang Pengembangan BUMN/BUMD/BUMDes</a:t>
            </a:r>
            <a:endParaRPr lang="en-US" sz="4411" dirty="0"/>
          </a:p>
        </p:txBody>
      </p:sp>
      <p:sp>
        <p:nvSpPr>
          <p:cNvPr id="7" name="Shape 3"/>
          <p:cNvSpPr/>
          <p:nvPr/>
        </p:nvSpPr>
        <p:spPr>
          <a:xfrm>
            <a:off x="6319599" y="3112770"/>
            <a:ext cx="7477601" cy="2111812"/>
          </a:xfrm>
          <a:prstGeom prst="roundRect">
            <a:avLst>
              <a:gd name="adj" fmla="val 2029"/>
            </a:avLst>
          </a:prstGeom>
          <a:solidFill>
            <a:srgbClr val="315251"/>
          </a:solidFill>
          <a:ln/>
        </p:spPr>
      </p:sp>
      <p:sp>
        <p:nvSpPr>
          <p:cNvPr id="8" name="Text 4"/>
          <p:cNvSpPr/>
          <p:nvPr/>
        </p:nvSpPr>
        <p:spPr>
          <a:xfrm>
            <a:off x="6557605" y="3350776"/>
            <a:ext cx="2800826" cy="3500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57"/>
              </a:lnSpc>
              <a:buNone/>
            </a:pPr>
            <a:r>
              <a:rPr lang="en-US" sz="2205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Tantangan</a:t>
            </a:r>
            <a:endParaRPr lang="en-US" sz="2205" dirty="0"/>
          </a:p>
        </p:txBody>
      </p:sp>
      <p:sp>
        <p:nvSpPr>
          <p:cNvPr id="9" name="Text 5"/>
          <p:cNvSpPr/>
          <p:nvPr/>
        </p:nvSpPr>
        <p:spPr>
          <a:xfrm>
            <a:off x="6557605" y="3843576"/>
            <a:ext cx="7001589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9"/>
              </a:lnSpc>
              <a:buNone/>
            </a:pPr>
            <a:r>
              <a:rPr lang="en-US" sz="1875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Kendala infrastruktur, sumber daya terbatas, dan persaingan global menjadi tantangan dalam pengembangan BUMN/BUMD/BUMDes.</a:t>
            </a:r>
            <a:endParaRPr lang="en-US" sz="1875" dirty="0"/>
          </a:p>
        </p:txBody>
      </p:sp>
      <p:sp>
        <p:nvSpPr>
          <p:cNvPr id="10" name="Shape 6"/>
          <p:cNvSpPr/>
          <p:nvPr/>
        </p:nvSpPr>
        <p:spPr>
          <a:xfrm>
            <a:off x="6319599" y="5462588"/>
            <a:ext cx="7477601" cy="2111812"/>
          </a:xfrm>
          <a:prstGeom prst="roundRect">
            <a:avLst>
              <a:gd name="adj" fmla="val 2029"/>
            </a:avLst>
          </a:prstGeom>
          <a:solidFill>
            <a:srgbClr val="315251"/>
          </a:solidFill>
          <a:ln/>
        </p:spPr>
      </p:sp>
      <p:sp>
        <p:nvSpPr>
          <p:cNvPr id="11" name="Text 7"/>
          <p:cNvSpPr/>
          <p:nvPr/>
        </p:nvSpPr>
        <p:spPr>
          <a:xfrm>
            <a:off x="6557605" y="5700593"/>
            <a:ext cx="2800826" cy="3500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57"/>
              </a:lnSpc>
              <a:buNone/>
            </a:pPr>
            <a:r>
              <a:rPr lang="en-US" sz="2205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Peluang</a:t>
            </a:r>
            <a:endParaRPr lang="en-US" sz="2205" dirty="0"/>
          </a:p>
        </p:txBody>
      </p:sp>
      <p:sp>
        <p:nvSpPr>
          <p:cNvPr id="12" name="Text 8"/>
          <p:cNvSpPr/>
          <p:nvPr/>
        </p:nvSpPr>
        <p:spPr>
          <a:xfrm>
            <a:off x="6557605" y="6193393"/>
            <a:ext cx="7001589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9"/>
              </a:lnSpc>
              <a:buNone/>
            </a:pPr>
            <a:r>
              <a:rPr lang="en-US" sz="1875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Dukungan pemerintah, sinergi dengan swasta, dan perluasan pasar dapat membuka peluang baru bagi BUMN/BUMD/BUMDes.</a:t>
            </a:r>
            <a:endParaRPr lang="en-US" sz="18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07" y="2711172"/>
            <a:ext cx="4990386" cy="280713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180773" y="1021199"/>
            <a:ext cx="7755255" cy="11670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595"/>
              </a:lnSpc>
              <a:buNone/>
            </a:pPr>
            <a:r>
              <a:rPr lang="en-US" sz="3676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Strategi Optimalisasi Kinerja BUMN/BUMD/BUMDes</a:t>
            </a:r>
            <a:endParaRPr lang="en-US" sz="3676" dirty="0"/>
          </a:p>
        </p:txBody>
      </p:sp>
      <p:sp>
        <p:nvSpPr>
          <p:cNvPr id="7" name="Shape 3"/>
          <p:cNvSpPr/>
          <p:nvPr/>
        </p:nvSpPr>
        <p:spPr>
          <a:xfrm>
            <a:off x="6465927" y="2485787"/>
            <a:ext cx="24765" cy="4722614"/>
          </a:xfrm>
          <a:prstGeom prst="roundRect">
            <a:avLst>
              <a:gd name="adj" fmla="val 144198"/>
            </a:avLst>
          </a:prstGeom>
          <a:solidFill>
            <a:srgbClr val="4A6B6A"/>
          </a:solidFill>
          <a:ln/>
        </p:spPr>
      </p:sp>
      <p:sp>
        <p:nvSpPr>
          <p:cNvPr id="8" name="Shape 4"/>
          <p:cNvSpPr/>
          <p:nvPr/>
        </p:nvSpPr>
        <p:spPr>
          <a:xfrm>
            <a:off x="6701492" y="2919651"/>
            <a:ext cx="694373" cy="24765"/>
          </a:xfrm>
          <a:prstGeom prst="roundRect">
            <a:avLst>
              <a:gd name="adj" fmla="val 144198"/>
            </a:avLst>
          </a:prstGeom>
          <a:solidFill>
            <a:srgbClr val="4A6B6A"/>
          </a:solidFill>
          <a:ln/>
        </p:spPr>
      </p:sp>
      <p:sp>
        <p:nvSpPr>
          <p:cNvPr id="9" name="Shape 5"/>
          <p:cNvSpPr/>
          <p:nvPr/>
        </p:nvSpPr>
        <p:spPr>
          <a:xfrm>
            <a:off x="6255127" y="2708910"/>
            <a:ext cx="446365" cy="446365"/>
          </a:xfrm>
          <a:prstGeom prst="roundRect">
            <a:avLst>
              <a:gd name="adj" fmla="val 8000"/>
            </a:avLst>
          </a:prstGeom>
          <a:solidFill>
            <a:srgbClr val="315251"/>
          </a:solidFill>
          <a:ln/>
        </p:spPr>
      </p:sp>
      <p:sp>
        <p:nvSpPr>
          <p:cNvPr id="10" name="Text 6"/>
          <p:cNvSpPr/>
          <p:nvPr/>
        </p:nvSpPr>
        <p:spPr>
          <a:xfrm>
            <a:off x="6428720" y="2792016"/>
            <a:ext cx="99179" cy="2800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05"/>
              </a:lnSpc>
              <a:buNone/>
            </a:pPr>
            <a:r>
              <a:rPr lang="en-US" sz="2205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205" dirty="0"/>
          </a:p>
        </p:txBody>
      </p:sp>
      <p:sp>
        <p:nvSpPr>
          <p:cNvPr id="11" name="Text 7"/>
          <p:cNvSpPr/>
          <p:nvPr/>
        </p:nvSpPr>
        <p:spPr>
          <a:xfrm>
            <a:off x="7569398" y="2684145"/>
            <a:ext cx="2333982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97"/>
              </a:lnSpc>
              <a:buNone/>
            </a:pPr>
            <a:r>
              <a:rPr lang="en-US" sz="1838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Profesionalisme</a:t>
            </a:r>
            <a:endParaRPr lang="en-US" sz="1838" dirty="0"/>
          </a:p>
        </p:txBody>
      </p:sp>
      <p:sp>
        <p:nvSpPr>
          <p:cNvPr id="12" name="Text 8"/>
          <p:cNvSpPr/>
          <p:nvPr/>
        </p:nvSpPr>
        <p:spPr>
          <a:xfrm>
            <a:off x="7569398" y="3094792"/>
            <a:ext cx="6366629" cy="6346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99"/>
              </a:lnSpc>
              <a:buNone/>
            </a:pPr>
            <a:r>
              <a:rPr lang="en-US" sz="1562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Meningkatkan profesionalisme manajemen dan SDM untuk mengelola BUMN/BUMD/BUMDes secara efektif.</a:t>
            </a:r>
            <a:endParaRPr lang="en-US" sz="1562" dirty="0"/>
          </a:p>
        </p:txBody>
      </p:sp>
      <p:sp>
        <p:nvSpPr>
          <p:cNvPr id="13" name="Shape 9"/>
          <p:cNvSpPr/>
          <p:nvPr/>
        </p:nvSpPr>
        <p:spPr>
          <a:xfrm>
            <a:off x="6701492" y="4559975"/>
            <a:ext cx="694373" cy="24765"/>
          </a:xfrm>
          <a:prstGeom prst="roundRect">
            <a:avLst>
              <a:gd name="adj" fmla="val 144198"/>
            </a:avLst>
          </a:prstGeom>
          <a:solidFill>
            <a:srgbClr val="4A6B6A"/>
          </a:solidFill>
          <a:ln/>
        </p:spPr>
      </p:sp>
      <p:sp>
        <p:nvSpPr>
          <p:cNvPr id="14" name="Shape 10"/>
          <p:cNvSpPr/>
          <p:nvPr/>
        </p:nvSpPr>
        <p:spPr>
          <a:xfrm>
            <a:off x="6255127" y="4349234"/>
            <a:ext cx="446365" cy="446365"/>
          </a:xfrm>
          <a:prstGeom prst="roundRect">
            <a:avLst>
              <a:gd name="adj" fmla="val 8000"/>
            </a:avLst>
          </a:prstGeom>
          <a:solidFill>
            <a:srgbClr val="315251"/>
          </a:solidFill>
          <a:ln/>
        </p:spPr>
      </p:sp>
      <p:sp>
        <p:nvSpPr>
          <p:cNvPr id="15" name="Text 11"/>
          <p:cNvSpPr/>
          <p:nvPr/>
        </p:nvSpPr>
        <p:spPr>
          <a:xfrm>
            <a:off x="6403241" y="4432340"/>
            <a:ext cx="150138" cy="2800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05"/>
              </a:lnSpc>
              <a:buNone/>
            </a:pPr>
            <a:r>
              <a:rPr lang="en-US" sz="2205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205" dirty="0"/>
          </a:p>
        </p:txBody>
      </p:sp>
      <p:sp>
        <p:nvSpPr>
          <p:cNvPr id="16" name="Text 12"/>
          <p:cNvSpPr/>
          <p:nvPr/>
        </p:nvSpPr>
        <p:spPr>
          <a:xfrm>
            <a:off x="7569398" y="4324469"/>
            <a:ext cx="2333982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97"/>
              </a:lnSpc>
              <a:buNone/>
            </a:pPr>
            <a:r>
              <a:rPr lang="en-US" sz="1838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Inovasi</a:t>
            </a:r>
            <a:endParaRPr lang="en-US" sz="1838" dirty="0"/>
          </a:p>
        </p:txBody>
      </p:sp>
      <p:sp>
        <p:nvSpPr>
          <p:cNvPr id="17" name="Text 13"/>
          <p:cNvSpPr/>
          <p:nvPr/>
        </p:nvSpPr>
        <p:spPr>
          <a:xfrm>
            <a:off x="7569398" y="4735116"/>
            <a:ext cx="6366629" cy="6346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99"/>
              </a:lnSpc>
              <a:buNone/>
            </a:pPr>
            <a:r>
              <a:rPr lang="en-US" sz="1562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Mendorong inovasi produk dan layanan untuk meningkatkan daya saing dan memenuhi kebutuhan masyarakat.</a:t>
            </a:r>
            <a:endParaRPr lang="en-US" sz="1562" dirty="0"/>
          </a:p>
        </p:txBody>
      </p:sp>
      <p:sp>
        <p:nvSpPr>
          <p:cNvPr id="18" name="Shape 14"/>
          <p:cNvSpPr/>
          <p:nvPr/>
        </p:nvSpPr>
        <p:spPr>
          <a:xfrm>
            <a:off x="6701492" y="6200299"/>
            <a:ext cx="694373" cy="24765"/>
          </a:xfrm>
          <a:prstGeom prst="roundRect">
            <a:avLst>
              <a:gd name="adj" fmla="val 144198"/>
            </a:avLst>
          </a:prstGeom>
          <a:solidFill>
            <a:srgbClr val="4A6B6A"/>
          </a:solidFill>
          <a:ln/>
        </p:spPr>
      </p:sp>
      <p:sp>
        <p:nvSpPr>
          <p:cNvPr id="19" name="Shape 15"/>
          <p:cNvSpPr/>
          <p:nvPr/>
        </p:nvSpPr>
        <p:spPr>
          <a:xfrm>
            <a:off x="6255127" y="5989558"/>
            <a:ext cx="446365" cy="446365"/>
          </a:xfrm>
          <a:prstGeom prst="roundRect">
            <a:avLst>
              <a:gd name="adj" fmla="val 8000"/>
            </a:avLst>
          </a:prstGeom>
          <a:solidFill>
            <a:srgbClr val="315251"/>
          </a:solidFill>
          <a:ln/>
        </p:spPr>
      </p:sp>
      <p:sp>
        <p:nvSpPr>
          <p:cNvPr id="20" name="Text 16"/>
          <p:cNvSpPr/>
          <p:nvPr/>
        </p:nvSpPr>
        <p:spPr>
          <a:xfrm>
            <a:off x="6402050" y="6072664"/>
            <a:ext cx="152400" cy="2800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05"/>
              </a:lnSpc>
              <a:buNone/>
            </a:pPr>
            <a:r>
              <a:rPr lang="en-US" sz="2205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205" dirty="0"/>
          </a:p>
        </p:txBody>
      </p:sp>
      <p:sp>
        <p:nvSpPr>
          <p:cNvPr id="21" name="Text 17"/>
          <p:cNvSpPr/>
          <p:nvPr/>
        </p:nvSpPr>
        <p:spPr>
          <a:xfrm>
            <a:off x="7569398" y="5964793"/>
            <a:ext cx="2333982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97"/>
              </a:lnSpc>
              <a:buNone/>
            </a:pPr>
            <a:r>
              <a:rPr lang="en-US" sz="1838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Tata Kelola</a:t>
            </a:r>
            <a:endParaRPr lang="en-US" sz="1838" dirty="0"/>
          </a:p>
        </p:txBody>
      </p:sp>
      <p:sp>
        <p:nvSpPr>
          <p:cNvPr id="22" name="Text 18"/>
          <p:cNvSpPr/>
          <p:nvPr/>
        </p:nvSpPr>
        <p:spPr>
          <a:xfrm>
            <a:off x="7569398" y="6375440"/>
            <a:ext cx="6366629" cy="6346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99"/>
              </a:lnSpc>
              <a:buNone/>
            </a:pPr>
            <a:r>
              <a:rPr lang="en-US" sz="1562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Memperkuat tata kelola yang transparan dan akuntabel untuk meningkatkan kepercayaan pemangku kepentingan.</a:t>
            </a:r>
            <a:endParaRPr lang="en-US" sz="156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1892" y="2471261"/>
            <a:ext cx="4930616" cy="328707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78312" y="611743"/>
            <a:ext cx="7587377" cy="19620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2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Penguatan Tata Kelola dan Transparansi BUMN/BUMD/BUMDes</a:t>
            </a:r>
            <a:endParaRPr lang="en-US" sz="4120" dirty="0"/>
          </a:p>
        </p:txBody>
      </p:sp>
      <p:sp>
        <p:nvSpPr>
          <p:cNvPr id="7" name="Shape 3"/>
          <p:cNvSpPr/>
          <p:nvPr/>
        </p:nvSpPr>
        <p:spPr>
          <a:xfrm>
            <a:off x="778312" y="3157418"/>
            <a:ext cx="500301" cy="500301"/>
          </a:xfrm>
          <a:prstGeom prst="roundRect">
            <a:avLst>
              <a:gd name="adj" fmla="val 8001"/>
            </a:avLst>
          </a:prstGeom>
          <a:solidFill>
            <a:srgbClr val="315251"/>
          </a:solidFill>
          <a:ln/>
        </p:spPr>
      </p:sp>
      <p:sp>
        <p:nvSpPr>
          <p:cNvPr id="8" name="Text 4"/>
          <p:cNvSpPr/>
          <p:nvPr/>
        </p:nvSpPr>
        <p:spPr>
          <a:xfrm>
            <a:off x="972860" y="3250525"/>
            <a:ext cx="111204" cy="3139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72"/>
              </a:lnSpc>
              <a:buNone/>
            </a:pPr>
            <a:r>
              <a:rPr lang="en-US" sz="2472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472" dirty="0"/>
          </a:p>
        </p:txBody>
      </p:sp>
      <p:sp>
        <p:nvSpPr>
          <p:cNvPr id="9" name="Text 5"/>
          <p:cNvSpPr/>
          <p:nvPr/>
        </p:nvSpPr>
        <p:spPr>
          <a:xfrm>
            <a:off x="1500902" y="3157418"/>
            <a:ext cx="2616279" cy="3269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75"/>
              </a:lnSpc>
              <a:buNone/>
            </a:pPr>
            <a:r>
              <a:rPr lang="en-US" sz="206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Akuntabilitas</a:t>
            </a:r>
            <a:endParaRPr lang="en-US" sz="2060" dirty="0"/>
          </a:p>
        </p:txBody>
      </p:sp>
      <p:sp>
        <p:nvSpPr>
          <p:cNvPr id="10" name="Text 6"/>
          <p:cNvSpPr/>
          <p:nvPr/>
        </p:nvSpPr>
        <p:spPr>
          <a:xfrm>
            <a:off x="1500902" y="3617714"/>
            <a:ext cx="6864787" cy="7115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02"/>
              </a:lnSpc>
              <a:buNone/>
            </a:pPr>
            <a:r>
              <a:rPr lang="en-US" sz="175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Memastikan pertanggungjawaban kinerja dan penggunaan anggaran yang jelas dan transparan.</a:t>
            </a:r>
            <a:endParaRPr lang="en-US" sz="1751" dirty="0"/>
          </a:p>
        </p:txBody>
      </p:sp>
      <p:sp>
        <p:nvSpPr>
          <p:cNvPr id="11" name="Shape 7"/>
          <p:cNvSpPr/>
          <p:nvPr/>
        </p:nvSpPr>
        <p:spPr>
          <a:xfrm>
            <a:off x="778312" y="4801672"/>
            <a:ext cx="500301" cy="500301"/>
          </a:xfrm>
          <a:prstGeom prst="roundRect">
            <a:avLst>
              <a:gd name="adj" fmla="val 8001"/>
            </a:avLst>
          </a:prstGeom>
          <a:solidFill>
            <a:srgbClr val="315251"/>
          </a:solidFill>
          <a:ln/>
        </p:spPr>
      </p:sp>
      <p:sp>
        <p:nvSpPr>
          <p:cNvPr id="12" name="Text 8"/>
          <p:cNvSpPr/>
          <p:nvPr/>
        </p:nvSpPr>
        <p:spPr>
          <a:xfrm>
            <a:off x="944285" y="4894778"/>
            <a:ext cx="168235" cy="3139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72"/>
              </a:lnSpc>
              <a:buNone/>
            </a:pPr>
            <a:r>
              <a:rPr lang="en-US" sz="2472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472" dirty="0"/>
          </a:p>
        </p:txBody>
      </p:sp>
      <p:sp>
        <p:nvSpPr>
          <p:cNvPr id="13" name="Text 9"/>
          <p:cNvSpPr/>
          <p:nvPr/>
        </p:nvSpPr>
        <p:spPr>
          <a:xfrm>
            <a:off x="1500902" y="4801672"/>
            <a:ext cx="2616279" cy="3269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75"/>
              </a:lnSpc>
              <a:buNone/>
            </a:pPr>
            <a:r>
              <a:rPr lang="en-US" sz="206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Pengawasan</a:t>
            </a:r>
            <a:endParaRPr lang="en-US" sz="2060" dirty="0"/>
          </a:p>
        </p:txBody>
      </p:sp>
      <p:sp>
        <p:nvSpPr>
          <p:cNvPr id="14" name="Text 10"/>
          <p:cNvSpPr/>
          <p:nvPr/>
        </p:nvSpPr>
        <p:spPr>
          <a:xfrm>
            <a:off x="1500902" y="5261967"/>
            <a:ext cx="6864787" cy="7115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02"/>
              </a:lnSpc>
              <a:buNone/>
            </a:pPr>
            <a:r>
              <a:rPr lang="en-US" sz="175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Menguatkan sistem pengawasan internal dan eksternal untuk memastikan kepatuhan dan integritas.</a:t>
            </a:r>
            <a:endParaRPr lang="en-US" sz="1751" dirty="0"/>
          </a:p>
        </p:txBody>
      </p:sp>
      <p:sp>
        <p:nvSpPr>
          <p:cNvPr id="15" name="Shape 11"/>
          <p:cNvSpPr/>
          <p:nvPr/>
        </p:nvSpPr>
        <p:spPr>
          <a:xfrm>
            <a:off x="778312" y="6445925"/>
            <a:ext cx="500301" cy="500301"/>
          </a:xfrm>
          <a:prstGeom prst="roundRect">
            <a:avLst>
              <a:gd name="adj" fmla="val 8001"/>
            </a:avLst>
          </a:prstGeom>
          <a:solidFill>
            <a:srgbClr val="315251"/>
          </a:solidFill>
          <a:ln/>
        </p:spPr>
      </p:sp>
      <p:sp>
        <p:nvSpPr>
          <p:cNvPr id="16" name="Text 12"/>
          <p:cNvSpPr/>
          <p:nvPr/>
        </p:nvSpPr>
        <p:spPr>
          <a:xfrm>
            <a:off x="943094" y="6539032"/>
            <a:ext cx="170736" cy="3139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72"/>
              </a:lnSpc>
              <a:buNone/>
            </a:pPr>
            <a:r>
              <a:rPr lang="en-US" sz="2472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472" dirty="0"/>
          </a:p>
        </p:txBody>
      </p:sp>
      <p:sp>
        <p:nvSpPr>
          <p:cNvPr id="17" name="Text 13"/>
          <p:cNvSpPr/>
          <p:nvPr/>
        </p:nvSpPr>
        <p:spPr>
          <a:xfrm>
            <a:off x="1500902" y="6445925"/>
            <a:ext cx="2616279" cy="3269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75"/>
              </a:lnSpc>
              <a:buNone/>
            </a:pPr>
            <a:r>
              <a:rPr lang="en-US" sz="206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Partisipasi Masyarakat</a:t>
            </a:r>
            <a:endParaRPr lang="en-US" sz="2060" dirty="0"/>
          </a:p>
        </p:txBody>
      </p:sp>
      <p:sp>
        <p:nvSpPr>
          <p:cNvPr id="18" name="Text 14"/>
          <p:cNvSpPr/>
          <p:nvPr/>
        </p:nvSpPr>
        <p:spPr>
          <a:xfrm>
            <a:off x="1500902" y="6906220"/>
            <a:ext cx="6864787" cy="7115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02"/>
              </a:lnSpc>
              <a:buNone/>
            </a:pPr>
            <a:r>
              <a:rPr lang="en-US" sz="175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Mendorong peran aktif masyarakat dalam pengawasan dan pengambilan keputusan BUMN/BUMD/BUMDes.</a:t>
            </a:r>
            <a:endParaRPr lang="en-US" sz="175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968693" y="2237065"/>
            <a:ext cx="11415474" cy="726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718"/>
              </a:lnSpc>
              <a:buNone/>
            </a:pPr>
            <a:r>
              <a:rPr lang="en-US" sz="45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Sinergi Pemerintah, Swasta, dan Masyarakat</a:t>
            </a:r>
            <a:endParaRPr lang="en-US" sz="4574" dirty="0"/>
          </a:p>
        </p:txBody>
      </p:sp>
      <p:sp>
        <p:nvSpPr>
          <p:cNvPr id="5" name="Text 3"/>
          <p:cNvSpPr/>
          <p:nvPr/>
        </p:nvSpPr>
        <p:spPr>
          <a:xfrm>
            <a:off x="968693" y="3580209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Pemerintah</a:t>
            </a:r>
            <a:endParaRPr lang="en-US" sz="2287" dirty="0"/>
          </a:p>
        </p:txBody>
      </p:sp>
      <p:sp>
        <p:nvSpPr>
          <p:cNvPr id="6" name="Text 4"/>
          <p:cNvSpPr/>
          <p:nvPr/>
        </p:nvSpPr>
        <p:spPr>
          <a:xfrm>
            <a:off x="968693" y="4190167"/>
            <a:ext cx="3828931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Memberikan dukungan kebijakan, anggaran, dan koordinasi yang efektif untuk pengembangan BUMN/BUMD/BUMDes.</a:t>
            </a:r>
            <a:endParaRPr lang="en-US" sz="1944" dirty="0"/>
          </a:p>
        </p:txBody>
      </p:sp>
      <p:sp>
        <p:nvSpPr>
          <p:cNvPr id="7" name="Text 5"/>
          <p:cNvSpPr/>
          <p:nvPr/>
        </p:nvSpPr>
        <p:spPr>
          <a:xfrm>
            <a:off x="5407462" y="3580209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Swasta</a:t>
            </a:r>
            <a:endParaRPr lang="en-US" sz="2287" dirty="0"/>
          </a:p>
        </p:txBody>
      </p:sp>
      <p:sp>
        <p:nvSpPr>
          <p:cNvPr id="8" name="Text 6"/>
          <p:cNvSpPr/>
          <p:nvPr/>
        </p:nvSpPr>
        <p:spPr>
          <a:xfrm>
            <a:off x="5407462" y="4190167"/>
            <a:ext cx="3828931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Turut serta dalam investasi, kemitraan, dan program pengembangan BUMN/BUMD/BUMDes.</a:t>
            </a:r>
            <a:endParaRPr lang="en-US" sz="1944" dirty="0"/>
          </a:p>
        </p:txBody>
      </p:sp>
      <p:sp>
        <p:nvSpPr>
          <p:cNvPr id="9" name="Text 7"/>
          <p:cNvSpPr/>
          <p:nvPr/>
        </p:nvSpPr>
        <p:spPr>
          <a:xfrm>
            <a:off x="9846231" y="3580209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Masyarakat</a:t>
            </a:r>
            <a:endParaRPr lang="en-US" sz="2287" dirty="0"/>
          </a:p>
        </p:txBody>
      </p:sp>
      <p:sp>
        <p:nvSpPr>
          <p:cNvPr id="10" name="Text 8"/>
          <p:cNvSpPr/>
          <p:nvPr/>
        </p:nvSpPr>
        <p:spPr>
          <a:xfrm>
            <a:off x="9846231" y="4190167"/>
            <a:ext cx="3828931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Berperan aktif sebagai pemangku kepentingan dan mitra dalam pengelolaan BUMN/BUMD/BUMDes.</a:t>
            </a:r>
            <a:endParaRPr lang="en-US" sz="19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553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553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47" y="1599724"/>
            <a:ext cx="5031105" cy="503110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123742" y="500777"/>
            <a:ext cx="7869317" cy="10710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218"/>
              </a:lnSpc>
              <a:buNone/>
            </a:pPr>
            <a:r>
              <a:rPr lang="en-US" sz="3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Inovasi Produk dan Layanan BUMN/BUMD/BUMDes</a:t>
            </a:r>
            <a:endParaRPr lang="en-US" sz="3374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3742" y="1844993"/>
            <a:ext cx="455295" cy="45529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123742" y="2482334"/>
            <a:ext cx="2142649" cy="2678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09"/>
              </a:lnSpc>
              <a:buNone/>
            </a:pPr>
            <a:r>
              <a:rPr lang="en-US" sz="1687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Teknologi</a:t>
            </a:r>
            <a:endParaRPr lang="en-US" sz="1687" dirty="0"/>
          </a:p>
        </p:txBody>
      </p:sp>
      <p:sp>
        <p:nvSpPr>
          <p:cNvPr id="9" name="Text 4"/>
          <p:cNvSpPr/>
          <p:nvPr/>
        </p:nvSpPr>
        <p:spPr>
          <a:xfrm>
            <a:off x="6123742" y="2859405"/>
            <a:ext cx="7869317" cy="5829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95"/>
              </a:lnSpc>
              <a:buNone/>
            </a:pPr>
            <a:r>
              <a:rPr lang="en-US" sz="1434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Memanfaatkan teknologi digital untuk mengembangkan produk dan layanan yang lebih efektif dan efisien.</a:t>
            </a:r>
            <a:endParaRPr lang="en-US" sz="1434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742" y="3988713"/>
            <a:ext cx="455295" cy="45529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123742" y="4626054"/>
            <a:ext cx="2142649" cy="2678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09"/>
              </a:lnSpc>
              <a:buNone/>
            </a:pPr>
            <a:r>
              <a:rPr lang="en-US" sz="1687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Kreativitas</a:t>
            </a:r>
            <a:endParaRPr lang="en-US" sz="1687" dirty="0"/>
          </a:p>
        </p:txBody>
      </p:sp>
      <p:sp>
        <p:nvSpPr>
          <p:cNvPr id="12" name="Text 6"/>
          <p:cNvSpPr/>
          <p:nvPr/>
        </p:nvSpPr>
        <p:spPr>
          <a:xfrm>
            <a:off x="6123742" y="5003125"/>
            <a:ext cx="7869317" cy="5829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95"/>
              </a:lnSpc>
              <a:buNone/>
            </a:pPr>
            <a:r>
              <a:rPr lang="en-US" sz="1434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Mendorong kreativitas dan inovasi untuk menciptakan produk dan layanan yang unik dan bernilai tambah.</a:t>
            </a:r>
            <a:endParaRPr lang="en-US" sz="1434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3742" y="6132433"/>
            <a:ext cx="455295" cy="45529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123742" y="6769775"/>
            <a:ext cx="2142649" cy="2678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09"/>
              </a:lnSpc>
              <a:buNone/>
            </a:pPr>
            <a:r>
              <a:rPr lang="en-US" sz="1687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Fokus Pelanggan</a:t>
            </a:r>
            <a:endParaRPr lang="en-US" sz="1687" dirty="0"/>
          </a:p>
        </p:txBody>
      </p:sp>
      <p:sp>
        <p:nvSpPr>
          <p:cNvPr id="15" name="Text 8"/>
          <p:cNvSpPr/>
          <p:nvPr/>
        </p:nvSpPr>
        <p:spPr>
          <a:xfrm>
            <a:off x="6123742" y="7146846"/>
            <a:ext cx="7869317" cy="5829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95"/>
              </a:lnSpc>
              <a:buNone/>
            </a:pPr>
            <a:r>
              <a:rPr lang="en-US" sz="1434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Memahami kebutuhan pelanggan dan beradaptasi untuk memberikan pengalaman yang lebih baik.</a:t>
            </a:r>
            <a:endParaRPr lang="en-US" sz="143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70" y="2122408"/>
            <a:ext cx="4980742" cy="398466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194465" y="643057"/>
            <a:ext cx="7727871" cy="17848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85"/>
              </a:lnSpc>
              <a:buNone/>
            </a:pPr>
            <a:r>
              <a:rPr lang="en-US" sz="374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Pemberdayaan Ekonomi Masyarakat Melalui BUMN/BUMD/BUMDes</a:t>
            </a:r>
            <a:endParaRPr lang="en-US" sz="3748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4465" y="2731294"/>
            <a:ext cx="1011436" cy="161841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09272" y="2933581"/>
            <a:ext cx="2380059" cy="2974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43"/>
              </a:lnSpc>
              <a:buNone/>
            </a:pPr>
            <a:r>
              <a:rPr lang="en-US" sz="1874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Inklusif</a:t>
            </a:r>
            <a:endParaRPr lang="en-US" sz="1874" dirty="0"/>
          </a:p>
        </p:txBody>
      </p:sp>
      <p:sp>
        <p:nvSpPr>
          <p:cNvPr id="9" name="Text 4"/>
          <p:cNvSpPr/>
          <p:nvPr/>
        </p:nvSpPr>
        <p:spPr>
          <a:xfrm>
            <a:off x="7509272" y="3352324"/>
            <a:ext cx="6413063" cy="6472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49"/>
              </a:lnSpc>
              <a:buNone/>
            </a:pPr>
            <a:r>
              <a:rPr lang="en-US" sz="1593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Melibatkan masyarakat lokal sebagai mitra dalam pengelolaan dan pengambilan keputusan.</a:t>
            </a:r>
            <a:endParaRPr lang="en-US" sz="1593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4465" y="4349710"/>
            <a:ext cx="1011436" cy="161841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09272" y="4551998"/>
            <a:ext cx="2380059" cy="2974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43"/>
              </a:lnSpc>
              <a:buNone/>
            </a:pPr>
            <a:r>
              <a:rPr lang="en-US" sz="1874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Peningkatan Kapasitas</a:t>
            </a:r>
            <a:endParaRPr lang="en-US" sz="1874" dirty="0"/>
          </a:p>
        </p:txBody>
      </p:sp>
      <p:sp>
        <p:nvSpPr>
          <p:cNvPr id="12" name="Text 6"/>
          <p:cNvSpPr/>
          <p:nvPr/>
        </p:nvSpPr>
        <p:spPr>
          <a:xfrm>
            <a:off x="7509272" y="4970740"/>
            <a:ext cx="6413063" cy="6472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49"/>
              </a:lnSpc>
              <a:buNone/>
            </a:pPr>
            <a:r>
              <a:rPr lang="en-US" sz="1593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Memberikan pelatihan dan pendampingan untuk meningkatkan kapasitas masyarakat.</a:t>
            </a:r>
            <a:endParaRPr lang="en-US" sz="1593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4465" y="5968127"/>
            <a:ext cx="1011436" cy="1618417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509272" y="6170414"/>
            <a:ext cx="2380059" cy="2974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43"/>
              </a:lnSpc>
              <a:buNone/>
            </a:pPr>
            <a:r>
              <a:rPr lang="en-US" sz="1874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Pemberdayaan</a:t>
            </a:r>
            <a:endParaRPr lang="en-US" sz="1874" dirty="0"/>
          </a:p>
        </p:txBody>
      </p:sp>
      <p:sp>
        <p:nvSpPr>
          <p:cNvPr id="15" name="Text 8"/>
          <p:cNvSpPr/>
          <p:nvPr/>
        </p:nvSpPr>
        <p:spPr>
          <a:xfrm>
            <a:off x="7509272" y="6589157"/>
            <a:ext cx="6413063" cy="6472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49"/>
              </a:lnSpc>
              <a:buNone/>
            </a:pPr>
            <a:r>
              <a:rPr lang="en-US" sz="1593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Mendorong kemandirian ekonomi masyarakat melalui program kewirausahaan dan pengembangan usaha.</a:t>
            </a:r>
            <a:endParaRPr lang="en-US" sz="159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30861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68693" y="3925133"/>
            <a:ext cx="7923728" cy="726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718"/>
              </a:lnSpc>
              <a:buNone/>
            </a:pPr>
            <a:r>
              <a:rPr lang="en-US" sz="45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Kesimpulan dan Rekomendasi</a:t>
            </a:r>
            <a:endParaRPr lang="en-US" sz="4574" dirty="0"/>
          </a:p>
        </p:txBody>
      </p:sp>
      <p:sp>
        <p:nvSpPr>
          <p:cNvPr id="6" name="Shape 3"/>
          <p:cNvSpPr/>
          <p:nvPr/>
        </p:nvSpPr>
        <p:spPr>
          <a:xfrm>
            <a:off x="968693" y="5299115"/>
            <a:ext cx="555427" cy="555427"/>
          </a:xfrm>
          <a:prstGeom prst="roundRect">
            <a:avLst>
              <a:gd name="adj" fmla="val 8001"/>
            </a:avLst>
          </a:prstGeom>
          <a:solidFill>
            <a:srgbClr val="315251"/>
          </a:solidFill>
          <a:ln/>
        </p:spPr>
      </p:sp>
      <p:sp>
        <p:nvSpPr>
          <p:cNvPr id="7" name="Text 4"/>
          <p:cNvSpPr/>
          <p:nvPr/>
        </p:nvSpPr>
        <p:spPr>
          <a:xfrm>
            <a:off x="1184672" y="5402580"/>
            <a:ext cx="123468" cy="3484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44"/>
              </a:lnSpc>
              <a:buNone/>
            </a:pPr>
            <a:r>
              <a:rPr lang="en-US" sz="2744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744" dirty="0"/>
          </a:p>
        </p:txBody>
      </p:sp>
      <p:sp>
        <p:nvSpPr>
          <p:cNvPr id="8" name="Text 5"/>
          <p:cNvSpPr/>
          <p:nvPr/>
        </p:nvSpPr>
        <p:spPr>
          <a:xfrm>
            <a:off x="1770936" y="5299115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Kesimpulan</a:t>
            </a:r>
            <a:endParaRPr lang="en-US" sz="2287" dirty="0"/>
          </a:p>
        </p:txBody>
      </p:sp>
      <p:sp>
        <p:nvSpPr>
          <p:cNvPr id="9" name="Text 6"/>
          <p:cNvSpPr/>
          <p:nvPr/>
        </p:nvSpPr>
        <p:spPr>
          <a:xfrm>
            <a:off x="1770936" y="5810369"/>
            <a:ext cx="5420797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Pengembangan dan pendayagunaan BUMN/BUMD/BUMDes sangat penting untuk mendorong pertumbuhan ekonomi dan kesejahteraan masyarakat.</a:t>
            </a:r>
            <a:endParaRPr lang="en-US" sz="1944" dirty="0"/>
          </a:p>
        </p:txBody>
      </p:sp>
      <p:sp>
        <p:nvSpPr>
          <p:cNvPr id="10" name="Shape 7"/>
          <p:cNvSpPr/>
          <p:nvPr/>
        </p:nvSpPr>
        <p:spPr>
          <a:xfrm>
            <a:off x="7438549" y="5299115"/>
            <a:ext cx="555427" cy="555427"/>
          </a:xfrm>
          <a:prstGeom prst="roundRect">
            <a:avLst>
              <a:gd name="adj" fmla="val 8001"/>
            </a:avLst>
          </a:prstGeom>
          <a:solidFill>
            <a:srgbClr val="315251"/>
          </a:solidFill>
          <a:ln/>
        </p:spPr>
      </p:sp>
      <p:sp>
        <p:nvSpPr>
          <p:cNvPr id="11" name="Text 8"/>
          <p:cNvSpPr/>
          <p:nvPr/>
        </p:nvSpPr>
        <p:spPr>
          <a:xfrm>
            <a:off x="7622858" y="5402580"/>
            <a:ext cx="186809" cy="3484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44"/>
              </a:lnSpc>
              <a:buNone/>
            </a:pPr>
            <a:r>
              <a:rPr lang="en-US" sz="2744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744" dirty="0"/>
          </a:p>
        </p:txBody>
      </p:sp>
      <p:sp>
        <p:nvSpPr>
          <p:cNvPr id="12" name="Text 9"/>
          <p:cNvSpPr/>
          <p:nvPr/>
        </p:nvSpPr>
        <p:spPr>
          <a:xfrm>
            <a:off x="8240792" y="5299115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Rekomendasi</a:t>
            </a:r>
            <a:endParaRPr lang="en-US" sz="2287" dirty="0"/>
          </a:p>
        </p:txBody>
      </p:sp>
      <p:sp>
        <p:nvSpPr>
          <p:cNvPr id="13" name="Text 10"/>
          <p:cNvSpPr/>
          <p:nvPr/>
        </p:nvSpPr>
        <p:spPr>
          <a:xfrm>
            <a:off x="8240792" y="5810369"/>
            <a:ext cx="5420797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Perlunya komitmen pemerintah, kolaborasi dengan swasta, dan partisipasi masyarakat untuk mengoptimalkan peran BUMN/BUMD/BUMDes.</a:t>
            </a:r>
            <a:endParaRPr lang="en-US" sz="19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Office PowerPoint</Application>
  <PresentationFormat>Custom</PresentationFormat>
  <Paragraphs>64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2</cp:revision>
  <dcterms:created xsi:type="dcterms:W3CDTF">2024-07-19T04:22:26Z</dcterms:created>
  <dcterms:modified xsi:type="dcterms:W3CDTF">2024-07-19T04:26:53Z</dcterms:modified>
</cp:coreProperties>
</file>