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6" r:id="rId3"/>
    <p:sldId id="263" r:id="rId4"/>
    <p:sldId id="269" r:id="rId5"/>
    <p:sldId id="273" r:id="rId6"/>
    <p:sldId id="271" r:id="rId7"/>
    <p:sldId id="276" r:id="rId8"/>
    <p:sldId id="275" r:id="rId9"/>
    <p:sldId id="279" r:id="rId10"/>
    <p:sldId id="282" r:id="rId11"/>
    <p:sldId id="283" r:id="rId12"/>
    <p:sldId id="288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62900-4B44-4873-A018-24A825837C6E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587AB-B73D-4AAC-94C7-3BFBBD1441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57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70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58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20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91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0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60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139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29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16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5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587AB-B73D-4AAC-94C7-3BFBBD144131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9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463A-6E70-2BDF-DD47-9D200A3C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47806-0EB6-7B4A-3551-8FCDF6713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8223D-4001-CA4E-AF61-F6CA38AB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1DD4-EFAD-45A6-4702-A0162F8C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2E3D-1174-4263-0831-8A4793D28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734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69D9-9AE9-3288-1C70-61368ED4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543CED-58C4-B65E-ADE6-96CD22944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D063-369D-7456-CFFC-6BD2CDBC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870E-ECF8-3E8A-B679-FE3EB5CD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CFE1A-5F55-F6ED-920E-9C32856A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14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6A492-E28A-2970-A239-1E929B82F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77789-F066-200A-0668-6FAC39845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81AE-003A-9234-A965-65F0ED8A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858A8-6587-A14C-BE4C-277D662D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440E3-49D5-9375-4DB1-45B37B66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0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891F-8F09-E6AC-1F15-DDA3E76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9E17-170B-9122-DE95-3ACC22BD9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B7BFB-1399-E0F4-C4D7-F9A624A5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32474-C6E8-DF0D-E1AF-A6C17B23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2B777-3A09-D305-47E8-CCD9F41A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12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79B3-5F68-7E83-FBE3-A0F25BE1D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C77D-A106-3B5A-6754-73385A94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448B-6A43-8058-3025-D57E282B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125C-EF9C-2C86-0D56-A305A095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0A3AB-ED35-DC43-E25D-8F96C0DB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80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052E-137E-6619-0EA7-97219408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BD160-120E-719D-15B3-21DBFB146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78284-FFA5-B372-82B7-7DED03D82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8DF43-4231-FE14-7AF1-24D69795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08312-6062-5E0F-0D79-5ACAD553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8B067-64B7-1464-6979-8699C3DB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88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84A2-5D99-34AA-276D-749B6F4C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7A5F1-BFA2-9E02-25F2-86E3D8A05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3A950-4F89-CC95-1254-96BA598A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220B4A-E47E-0757-F64B-C2937482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3BBA7-B3D4-75CE-22C3-87315AC9D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2FA9A-EA5B-4BF0-1F25-13A4976D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83784-7C77-CBEC-7B0C-61A95C93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F223B-4015-0B02-BDC1-00FD9762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342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BCE1-80DF-FF66-479D-B6CDB041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86619-DF19-6F0A-A43B-3EC91E18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26C63-9931-C6FF-46FA-BCE185AB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5BB8F-BC32-D6A9-8AF3-6D99850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7142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AB39B-2DAC-BAA2-EEEC-06977D02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76356-EDF6-55ED-D618-87D30050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1C656-5062-F816-9BAD-B99746B4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84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4FDF-3A95-CCD0-0816-E063AB79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DA21-2F73-9CF8-0299-F1719871D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665A9-802F-8DA8-504B-23EC2B8FA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02B8-5051-8B6B-704C-6FDFF65B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1E3F2-2700-A25B-B864-B48BAA0B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5B97F-E80B-7A64-07E1-52853D14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067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1814-67B1-D138-1DB5-4C9A6137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B81E6-9BFC-9F64-698D-23FC22B65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D846F-002A-2BE9-258B-79AC3382D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163B9-5B10-7D6C-FE6C-4874A16A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4D0EB-1F27-503F-2081-89F6C921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036E5B-80FE-6D4C-903F-4426F270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20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E1642-EEBF-4418-DE21-35B690D2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177EF-572F-3A0B-B7BF-7A02C8BF2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B0EB-8A1D-6F25-B925-0E5D03EC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EC61-FEEB-469C-ADA1-14EACFF2235C}" type="datetimeFigureOut">
              <a:rPr lang="en-ID" smtClean="0"/>
              <a:t>26/07/2024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79A1-BDC1-612B-54CD-0227FA53E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8041D-7004-AFFD-B15C-FD31D300B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F8643-55FE-4624-ADC9-EF4937CF21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872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rchitecture-buildings-city-cityscape-39753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5.jp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jpg"/><Relationship Id="rId5" Type="http://schemas.openxmlformats.org/officeDocument/2006/relationships/image" Target="../media/image2.png"/><Relationship Id="rId10" Type="http://schemas.openxmlformats.org/officeDocument/2006/relationships/image" Target="../media/image17.jp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5.jp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0" Type="http://schemas.openxmlformats.org/officeDocument/2006/relationships/image" Target="../media/image7.jp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jp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pexels.com/photo/architecture-buildings-city-cityscape-397531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hyperlink" Target="https://www.pexels.com/photo/architecture-buildings-city-cityscape-397531/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2627-3595-7EAC-80CB-6B0AB24A6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831629" cy="6858000"/>
          </a:xfrm>
          <a:solidFill>
            <a:srgbClr val="002060"/>
          </a:solidFill>
        </p:spPr>
        <p:txBody>
          <a:bodyPr/>
          <a:lstStyle/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98475" y="0"/>
            <a:ext cx="2733154" cy="400929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SISTEM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 BANGUNAN</a:t>
            </a:r>
            <a:r>
              <a:rPr lang="en-US" sz="32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UTILITAS 2</a:t>
            </a:r>
          </a:p>
          <a:p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(AR 2253)</a:t>
            </a:r>
          </a:p>
          <a:p>
            <a:endParaRPr lang="en-US" sz="2000" b="1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  <a:p>
            <a:r>
              <a:rPr lang="en-US" sz="2000" b="1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 SKS</a:t>
            </a:r>
            <a:endParaRPr lang="en-ID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C8190-FC90-AB72-6A46-5C372FB87BC1}"/>
              </a:ext>
            </a:extLst>
          </p:cNvPr>
          <p:cNvSpPr txBox="1"/>
          <p:nvPr/>
        </p:nvSpPr>
        <p:spPr>
          <a:xfrm>
            <a:off x="6490740" y="311875"/>
            <a:ext cx="5374793" cy="169277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r"/>
            <a:r>
              <a:rPr lang="en-ID" sz="2800" dirty="0">
                <a:solidFill>
                  <a:schemeClr val="bg1"/>
                </a:solidFill>
              </a:rPr>
              <a:t>PENGANTAR PENGETAHUAN </a:t>
            </a:r>
          </a:p>
          <a:p>
            <a:pPr algn="r"/>
            <a:r>
              <a:rPr lang="en-ID" sz="2800" dirty="0">
                <a:solidFill>
                  <a:schemeClr val="bg1"/>
                </a:solidFill>
              </a:rPr>
              <a:t>EFISIENSI ENERGI PADA BANGUNAN</a:t>
            </a:r>
          </a:p>
          <a:p>
            <a:pPr algn="r"/>
            <a:endParaRPr lang="en-ID" sz="2800" dirty="0">
              <a:solidFill>
                <a:schemeClr val="bg1"/>
              </a:solidFill>
            </a:endParaRPr>
          </a:p>
          <a:p>
            <a:pPr algn="ctr"/>
            <a:r>
              <a:rPr lang="en-ID" sz="2000" dirty="0">
                <a:solidFill>
                  <a:schemeClr val="bg1"/>
                </a:solidFill>
              </a:rPr>
              <a:t>(PERTEMUAN 1) </a:t>
            </a:r>
          </a:p>
        </p:txBody>
      </p:sp>
    </p:spTree>
    <p:extLst>
      <p:ext uri="{BB962C8B-B14F-4D97-AF65-F5344CB8AC3E}">
        <p14:creationId xmlns:p14="http://schemas.microsoft.com/office/powerpoint/2010/main" val="3269868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132821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B89C47-504B-0BE8-5474-BE213BC67524}"/>
              </a:ext>
            </a:extLst>
          </p:cNvPr>
          <p:cNvSpPr txBox="1">
            <a:spLocks/>
          </p:cNvSpPr>
          <p:nvPr/>
        </p:nvSpPr>
        <p:spPr>
          <a:xfrm>
            <a:off x="1501782" y="1059259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0FA714-6E1A-711D-6E08-C956FB21D9ED}"/>
              </a:ext>
            </a:extLst>
          </p:cNvPr>
          <p:cNvSpPr txBox="1">
            <a:spLocks/>
          </p:cNvSpPr>
          <p:nvPr/>
        </p:nvSpPr>
        <p:spPr>
          <a:xfrm>
            <a:off x="618644" y="169582"/>
            <a:ext cx="6893170" cy="27442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Kayu.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kayu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menghadirkan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nuansa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homely, simple,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bersahaja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Seperti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bambu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finishing-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material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terhadap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cuaca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ekstrim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C0A371-BDB5-CB97-6588-A27C3CFFA7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r="9437"/>
          <a:stretch/>
        </p:blipFill>
        <p:spPr>
          <a:xfrm>
            <a:off x="908053" y="2436269"/>
            <a:ext cx="3232215" cy="33624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1DAE80-FC9D-5C67-0586-FDBD7759EB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18234"/>
          <a:stretch/>
        </p:blipFill>
        <p:spPr>
          <a:xfrm>
            <a:off x="4383124" y="2436267"/>
            <a:ext cx="3044698" cy="33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132821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B89C47-504B-0BE8-5474-BE213BC67524}"/>
              </a:ext>
            </a:extLst>
          </p:cNvPr>
          <p:cNvSpPr txBox="1">
            <a:spLocks/>
          </p:cNvSpPr>
          <p:nvPr/>
        </p:nvSpPr>
        <p:spPr>
          <a:xfrm>
            <a:off x="1501782" y="1059259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0FA714-6E1A-711D-6E08-C956FB21D9ED}"/>
              </a:ext>
            </a:extLst>
          </p:cNvPr>
          <p:cNvSpPr txBox="1">
            <a:spLocks/>
          </p:cNvSpPr>
          <p:nvPr/>
        </p:nvSpPr>
        <p:spPr>
          <a:xfrm>
            <a:off x="576775" y="407963"/>
            <a:ext cx="6893170" cy="15333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3.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/Baja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Kerap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dipakai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sebagai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material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karena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sifatnya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kokoh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terhadap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cuaca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ekstrim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lebih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lama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844914-3F03-A11C-2A15-ECDC293D7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31" y="2032272"/>
            <a:ext cx="3131380" cy="4208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A9045-3354-3172-8104-69221E7104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371" y="2032273"/>
            <a:ext cx="3076573" cy="42082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8734B6C-6737-8A61-1C63-BDB9C1D69B2C}"/>
              </a:ext>
            </a:extLst>
          </p:cNvPr>
          <p:cNvSpPr txBox="1">
            <a:spLocks/>
          </p:cNvSpPr>
          <p:nvPr/>
        </p:nvSpPr>
        <p:spPr>
          <a:xfrm>
            <a:off x="8187395" y="2876335"/>
            <a:ext cx="4135063" cy="398166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11539E4-3AF5-7416-BD51-B599E8EDF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693" y="3894965"/>
            <a:ext cx="3442176" cy="23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26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132821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B89C47-504B-0BE8-5474-BE213BC67524}"/>
              </a:ext>
            </a:extLst>
          </p:cNvPr>
          <p:cNvSpPr txBox="1">
            <a:spLocks/>
          </p:cNvSpPr>
          <p:nvPr/>
        </p:nvSpPr>
        <p:spPr>
          <a:xfrm>
            <a:off x="1501781" y="2335237"/>
            <a:ext cx="5513615" cy="1842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Upaya </a:t>
            </a:r>
            <a:r>
              <a:rPr lang="en-ID" sz="2000" dirty="0" err="1">
                <a:solidFill>
                  <a:schemeClr val="bg1"/>
                </a:solidFill>
              </a:rPr>
              <a:t>efisiensi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maupun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buatan</a:t>
            </a: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lingkungan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guna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penghematan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penyimpanan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dilakukan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cara</a:t>
            </a:r>
            <a:r>
              <a:rPr lang="en-ID" sz="2000" dirty="0">
                <a:solidFill>
                  <a:schemeClr val="bg1"/>
                </a:solidFill>
              </a:rPr>
              <a:t> 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 1. 	</a:t>
            </a:r>
            <a:r>
              <a:rPr lang="en-ID" sz="2000" dirty="0" err="1">
                <a:solidFill>
                  <a:schemeClr val="bg1"/>
                </a:solidFill>
              </a:rPr>
              <a:t>Penghematan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sebagai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upaya</a:t>
            </a:r>
            <a:r>
              <a:rPr lang="en-ID" sz="2000" dirty="0">
                <a:solidFill>
                  <a:schemeClr val="bg1"/>
                </a:solidFill>
              </a:rPr>
              <a:t> 	</a:t>
            </a:r>
            <a:r>
              <a:rPr lang="en-ID" sz="2000" dirty="0" err="1">
                <a:solidFill>
                  <a:schemeClr val="bg1"/>
                </a:solidFill>
              </a:rPr>
              <a:t>pencegahan</a:t>
            </a:r>
            <a:r>
              <a:rPr lang="en-ID" sz="2000" dirty="0">
                <a:solidFill>
                  <a:schemeClr val="bg1"/>
                </a:solidFill>
              </a:rPr>
              <a:t> 	</a:t>
            </a:r>
            <a:r>
              <a:rPr lang="en-ID" sz="2000" dirty="0" err="1">
                <a:solidFill>
                  <a:schemeClr val="bg1"/>
                </a:solidFill>
              </a:rPr>
              <a:t>pemborosan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	(</a:t>
            </a:r>
            <a:r>
              <a:rPr lang="en-ID" sz="2000" dirty="0" err="1">
                <a:solidFill>
                  <a:schemeClr val="bg1"/>
                </a:solidFill>
              </a:rPr>
              <a:t>preventif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Pengembangan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upaya</a:t>
            </a:r>
            <a:r>
              <a:rPr lang="en-ID" sz="2000" dirty="0">
                <a:solidFill>
                  <a:schemeClr val="bg1"/>
                </a:solidFill>
              </a:rPr>
              <a:t> 	</a:t>
            </a:r>
            <a:r>
              <a:rPr lang="en-ID" sz="2000" dirty="0" err="1">
                <a:solidFill>
                  <a:schemeClr val="bg1"/>
                </a:solidFill>
              </a:rPr>
              <a:t>penyelamatan</a:t>
            </a:r>
            <a:r>
              <a:rPr lang="en-ID" sz="2000" dirty="0">
                <a:solidFill>
                  <a:schemeClr val="bg1"/>
                </a:solidFill>
              </a:rPr>
              <a:t> 	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Inovatif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  <a:r>
              <a:rPr lang="en-ID" sz="2000" dirty="0" err="1">
                <a:solidFill>
                  <a:schemeClr val="bg1"/>
                </a:solidFill>
              </a:rPr>
              <a:t>Efisiensi</a:t>
            </a: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Efisiensi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Preventif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antara</a:t>
            </a:r>
            <a:r>
              <a:rPr lang="en-ID" sz="2000" dirty="0">
                <a:solidFill>
                  <a:schemeClr val="bg1"/>
                </a:solidFill>
              </a:rPr>
              <a:t> lain 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Penghapusan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bertahap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bahan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bakar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fosil</a:t>
            </a:r>
            <a:r>
              <a:rPr lang="en-ID" sz="2000" dirty="0">
                <a:solidFill>
                  <a:schemeClr val="bg1"/>
                </a:solidFill>
              </a:rPr>
              <a:t>, dan </a:t>
            </a:r>
            <a:r>
              <a:rPr lang="en-ID" sz="2000" dirty="0" err="1">
                <a:solidFill>
                  <a:schemeClr val="bg1"/>
                </a:solidFill>
              </a:rPr>
              <a:t>beralih</a:t>
            </a: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alternatif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Penggunaan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alat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listrik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hemat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Efisiensi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bentuk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Inovatif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antara</a:t>
            </a:r>
            <a:r>
              <a:rPr lang="en-ID" sz="2000" dirty="0">
                <a:solidFill>
                  <a:schemeClr val="bg1"/>
                </a:solidFill>
              </a:rPr>
              <a:t> lain 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Penyimpanan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energi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hijau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Mikrogenerasi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yaitu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desain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 Surya </a:t>
            </a:r>
            <a:r>
              <a:rPr lang="en-ID" sz="2000" dirty="0" err="1">
                <a:solidFill>
                  <a:schemeClr val="bg1"/>
                </a:solidFill>
              </a:rPr>
              <a:t>pasif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Mengadopsi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atau</a:t>
            </a:r>
            <a:r>
              <a:rPr lang="en-ID" sz="2000" dirty="0">
                <a:solidFill>
                  <a:schemeClr val="bg1"/>
                </a:solidFill>
              </a:rPr>
              <a:t> proses </a:t>
            </a:r>
            <a:r>
              <a:rPr lang="en-ID" sz="2000" dirty="0" err="1">
                <a:solidFill>
                  <a:schemeClr val="bg1"/>
                </a:solidFill>
              </a:rPr>
              <a:t>produksi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lebih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efisien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lphaLcPeriod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Pembangkit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listrik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tenaga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surya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294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132821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B89C47-504B-0BE8-5474-BE213BC67524}"/>
              </a:ext>
            </a:extLst>
          </p:cNvPr>
          <p:cNvSpPr txBox="1">
            <a:spLocks/>
          </p:cNvSpPr>
          <p:nvPr/>
        </p:nvSpPr>
        <p:spPr>
          <a:xfrm>
            <a:off x="1501782" y="1059259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0FA714-6E1A-711D-6E08-C956FB21D9ED}"/>
              </a:ext>
            </a:extLst>
          </p:cNvPr>
          <p:cNvSpPr txBox="1">
            <a:spLocks/>
          </p:cNvSpPr>
          <p:nvPr/>
        </p:nvSpPr>
        <p:spPr>
          <a:xfrm>
            <a:off x="2609108" y="3108955"/>
            <a:ext cx="6893170" cy="5034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TERIMAKASIH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206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6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	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A7346-A0E6-7E96-31FC-3149C9C8DF43}"/>
              </a:ext>
            </a:extLst>
          </p:cNvPr>
          <p:cNvSpPr txBox="1">
            <a:spLocks/>
          </p:cNvSpPr>
          <p:nvPr/>
        </p:nvSpPr>
        <p:spPr>
          <a:xfrm>
            <a:off x="970670" y="1188212"/>
            <a:ext cx="6260123" cy="40449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Kemajuan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mendorong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berlebihan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listrik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maupun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Surya.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Pemanasan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global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dipicu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aktifitas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manusia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menyebabkan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penipisan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lapisan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menyebabkan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kebocoran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lapisan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ozon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Akibatnya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listrik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mencapai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pemakaian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mencapai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80 %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semua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kegiatan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manusia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dizaman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modern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digunakan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penerangan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pendingin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lain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817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18452-BE78-4A1E-08AB-E5E2D16E021F}"/>
              </a:ext>
            </a:extLst>
          </p:cNvPr>
          <p:cNvSpPr txBox="1">
            <a:spLocks/>
          </p:cNvSpPr>
          <p:nvPr/>
        </p:nvSpPr>
        <p:spPr>
          <a:xfrm>
            <a:off x="1041009" y="1137213"/>
            <a:ext cx="6428936" cy="4377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sumber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maupun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terkendali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menyebabkan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pemborosan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perlu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dilakukan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upaya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pengendalian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lingkungan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Terutama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listrik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higrise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komersial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berfungsi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terjadi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konsumsi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listrik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luar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penerangan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pendingin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air, alat2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Langkah2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preventif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pencegahan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pemeliharaan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penghematan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pengembangan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inovativ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diupayakan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cara2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berikut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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Pembuatan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bukaan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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terawang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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mereduksi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9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5C538-A2D4-0ACE-4CED-2E9A8CAAC91A}"/>
              </a:ext>
            </a:extLst>
          </p:cNvPr>
          <p:cNvSpPr txBox="1">
            <a:spLocks/>
          </p:cNvSpPr>
          <p:nvPr/>
        </p:nvSpPr>
        <p:spPr>
          <a:xfrm>
            <a:off x="844062" y="618979"/>
            <a:ext cx="6499273" cy="18710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Bukaan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tata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bukaan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dinding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saling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berhadapan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alur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angin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menerus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Pola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mengalirkan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konsisten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kontiniu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menyebabkan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ruangan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lbh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sejuk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mengurangi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penggunaan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pendingin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FCD032-088F-6087-6BC6-3B773234FC6F}"/>
              </a:ext>
            </a:extLst>
          </p:cNvPr>
          <p:cNvSpPr txBox="1">
            <a:spLocks/>
          </p:cNvSpPr>
          <p:nvPr/>
        </p:nvSpPr>
        <p:spPr>
          <a:xfrm>
            <a:off x="844062" y="3182225"/>
            <a:ext cx="6499273" cy="3272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BAF5D8-32EB-7C5D-CB2A-77DA43DA4E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" y="2749727"/>
            <a:ext cx="3123027" cy="3116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5E349-28AE-AA03-1DE4-A82E43D4F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72" y="2749727"/>
            <a:ext cx="3123027" cy="31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6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5C538-A2D4-0ACE-4CED-2E9A8CAAC91A}"/>
              </a:ext>
            </a:extLst>
          </p:cNvPr>
          <p:cNvSpPr txBox="1">
            <a:spLocks/>
          </p:cNvSpPr>
          <p:nvPr/>
        </p:nvSpPr>
        <p:spPr>
          <a:xfrm>
            <a:off x="844062" y="169582"/>
            <a:ext cx="6499273" cy="30126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FCD032-088F-6087-6BC6-3B773234FC6F}"/>
              </a:ext>
            </a:extLst>
          </p:cNvPr>
          <p:cNvSpPr txBox="1">
            <a:spLocks/>
          </p:cNvSpPr>
          <p:nvPr/>
        </p:nvSpPr>
        <p:spPr>
          <a:xfrm>
            <a:off x="844062" y="3182225"/>
            <a:ext cx="6499273" cy="3272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AE7923D-8CF1-FE73-0FE5-CE50D990C1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8" y="814534"/>
            <a:ext cx="2995697" cy="21084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D94DA6-C875-2545-E91B-37E36B91CA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17" y="800463"/>
            <a:ext cx="3105150" cy="2108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89D2B8-1017-1DED-4A39-53AE4301D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99" y="3351805"/>
            <a:ext cx="2966450" cy="2275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EC7DF8-9C48-1343-A50B-DBDA4C1161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370" y="3351805"/>
            <a:ext cx="3148966" cy="22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630D7-DB0E-CF7F-B966-CF8479F36137}"/>
              </a:ext>
            </a:extLst>
          </p:cNvPr>
          <p:cNvSpPr txBox="1">
            <a:spLocks/>
          </p:cNvSpPr>
          <p:nvPr/>
        </p:nvSpPr>
        <p:spPr>
          <a:xfrm>
            <a:off x="837893" y="563159"/>
            <a:ext cx="6673921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merupakan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lapisan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kedua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fasad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sebuah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utamanya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sebagai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penahan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sinar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matahari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langsung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Oleh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karenanya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banyak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diterapkan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konstruksi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berada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daerah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tropis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BD2D50-D673-F060-CB9F-CCC2E8F734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1" y="2715066"/>
            <a:ext cx="3282250" cy="3295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93FA2-97A6-BCF9-29CD-D8A371B77A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46" y="2715066"/>
            <a:ext cx="3143849" cy="329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630D7-DB0E-CF7F-B966-CF8479F36137}"/>
              </a:ext>
            </a:extLst>
          </p:cNvPr>
          <p:cNvSpPr txBox="1">
            <a:spLocks/>
          </p:cNvSpPr>
          <p:nvPr/>
        </p:nvSpPr>
        <p:spPr>
          <a:xfrm>
            <a:off x="928568" y="1590100"/>
            <a:ext cx="6673921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fungsi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secondary skin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pengaplikasian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Melindungi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cahaya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matahari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memiliki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bukaan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banyak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disinari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matahari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sehingga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terasa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sangat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 jam-jam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tertentu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banyak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berperan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mereduksi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meredam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cahaya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matahari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secara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langsung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ID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media vertical garden Secondary skin yang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berupa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rangka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atau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bidang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vertikal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media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untuk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tanaman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rambat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Secondary skin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dibuat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pot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menanaminya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berbagai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tanaman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hias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demikian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fasad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bangunan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terlihat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asri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 </a:t>
            </a:r>
            <a:r>
              <a:rPr kumimoji="0" lang="en-ID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sejuk</a:t>
            </a:r>
            <a:r>
              <a:rPr kumimoji="0" lang="en-ID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8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630D7-DB0E-CF7F-B966-CF8479F36137}"/>
              </a:ext>
            </a:extLst>
          </p:cNvPr>
          <p:cNvSpPr txBox="1">
            <a:spLocks/>
          </p:cNvSpPr>
          <p:nvPr/>
        </p:nvSpPr>
        <p:spPr>
          <a:xfrm>
            <a:off x="837893" y="1369838"/>
            <a:ext cx="6673921" cy="18235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D" sz="2000" dirty="0">
              <a:solidFill>
                <a:schemeClr val="bg1"/>
              </a:solidFill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Langkah </a:t>
            </a:r>
            <a:r>
              <a:rPr lang="en-ID" sz="2000" dirty="0" err="1">
                <a:solidFill>
                  <a:schemeClr val="bg1"/>
                </a:solidFill>
              </a:rPr>
              <a:t>langkah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preventif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menanggulangi</a:t>
            </a:r>
            <a:r>
              <a:rPr lang="en-ID" sz="2000" dirty="0">
                <a:solidFill>
                  <a:schemeClr val="bg1"/>
                </a:solidFill>
              </a:rPr>
              <a:t> Issue </a:t>
            </a:r>
            <a:r>
              <a:rPr lang="en-ID" sz="2000" dirty="0" err="1">
                <a:solidFill>
                  <a:schemeClr val="bg1"/>
                </a:solidFill>
              </a:rPr>
              <a:t>pemanasan</a:t>
            </a:r>
            <a:r>
              <a:rPr lang="en-ID" sz="2000" dirty="0">
                <a:solidFill>
                  <a:schemeClr val="bg1"/>
                </a:solidFill>
              </a:rPr>
              <a:t> global yang </a:t>
            </a:r>
            <a:r>
              <a:rPr lang="en-ID" sz="2000" dirty="0" err="1">
                <a:solidFill>
                  <a:schemeClr val="bg1"/>
                </a:solidFill>
              </a:rPr>
              <a:t>meningkatkan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temperatur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bumi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berdampak</a:t>
            </a: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peningkatan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temperatur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didalam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gedung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higrise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antara</a:t>
            </a:r>
            <a:r>
              <a:rPr lang="en-ID" sz="2000" dirty="0">
                <a:solidFill>
                  <a:schemeClr val="bg1"/>
                </a:solidFill>
              </a:rPr>
              <a:t> lain 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  </a:t>
            </a:r>
            <a:r>
              <a:rPr lang="en-ID" sz="2000" dirty="0" err="1">
                <a:solidFill>
                  <a:schemeClr val="bg1"/>
                </a:solidFill>
              </a:rPr>
              <a:t>Penggunaan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bahan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organik</a:t>
            </a:r>
            <a:r>
              <a:rPr lang="en-ID" sz="2000" dirty="0">
                <a:solidFill>
                  <a:schemeClr val="bg1"/>
                </a:solidFill>
              </a:rPr>
              <a:t>/</a:t>
            </a:r>
            <a:r>
              <a:rPr lang="en-ID" sz="2000" dirty="0" err="1">
                <a:solidFill>
                  <a:schemeClr val="bg1"/>
                </a:solidFill>
              </a:rPr>
              <a:t>alam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ramah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lingkungan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Memperhatikan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prinsip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arsitektur</a:t>
            </a: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perancancangan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seperti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arah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angin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orientasi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matahari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teknologi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mekanikal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Reduksi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panas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bumi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seperti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halnya</a:t>
            </a:r>
            <a:endParaRPr lang="en-ID" sz="2000" dirty="0">
              <a:solidFill>
                <a:schemeClr val="bg1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Vegetasi</a:t>
            </a:r>
            <a:r>
              <a:rPr lang="en-ID" sz="2000" dirty="0">
                <a:solidFill>
                  <a:schemeClr val="bg1"/>
                </a:solidFill>
              </a:rPr>
              <a:t> : </a:t>
            </a:r>
            <a:r>
              <a:rPr lang="en-ID" sz="2000" dirty="0" err="1">
                <a:solidFill>
                  <a:schemeClr val="bg1"/>
                </a:solidFill>
              </a:rPr>
              <a:t>penerapan</a:t>
            </a:r>
            <a:r>
              <a:rPr lang="en-ID" sz="2000" dirty="0">
                <a:solidFill>
                  <a:schemeClr val="bg1"/>
                </a:solidFill>
              </a:rPr>
              <a:t> inner garden dan outer garden, vertical garden dan roof garden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 Air </a:t>
            </a:r>
            <a:r>
              <a:rPr lang="en-ID" sz="2000" dirty="0" err="1">
                <a:solidFill>
                  <a:schemeClr val="bg1"/>
                </a:solidFill>
              </a:rPr>
              <a:t>permukaan</a:t>
            </a:r>
            <a:r>
              <a:rPr lang="en-ID" sz="2000" dirty="0">
                <a:solidFill>
                  <a:schemeClr val="bg1"/>
                </a:solidFill>
              </a:rPr>
              <a:t> : </a:t>
            </a:r>
            <a:r>
              <a:rPr lang="en-ID" sz="2000" dirty="0" err="1">
                <a:solidFill>
                  <a:schemeClr val="bg1"/>
                </a:solidFill>
              </a:rPr>
              <a:t>kolam</a:t>
            </a:r>
            <a:r>
              <a:rPr lang="en-ID" sz="2000" dirty="0">
                <a:solidFill>
                  <a:schemeClr val="bg1"/>
                </a:solidFill>
              </a:rPr>
              <a:t>, air </a:t>
            </a:r>
            <a:r>
              <a:rPr lang="en-ID" sz="2000" dirty="0" err="1">
                <a:solidFill>
                  <a:schemeClr val="bg1"/>
                </a:solidFill>
              </a:rPr>
              <a:t>tekjun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buatan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desain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uap</a:t>
            </a:r>
            <a:r>
              <a:rPr lang="en-ID" sz="2000" dirty="0">
                <a:solidFill>
                  <a:schemeClr val="bg1"/>
                </a:solidFill>
              </a:rPr>
              <a:t> air.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skala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kota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selayaknya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terdapat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ruang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terbuka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hijau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berfungsi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meningkatkan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kualitas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oksigen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lingkungan</a:t>
            </a:r>
            <a:r>
              <a:rPr lang="en-ID" sz="2000" dirty="0">
                <a:solidFill>
                  <a:schemeClr val="bg1"/>
                </a:solidFill>
              </a:rPr>
              <a:t> dan </a:t>
            </a:r>
            <a:r>
              <a:rPr lang="en-ID" sz="2000" dirty="0" err="1">
                <a:solidFill>
                  <a:schemeClr val="bg1"/>
                </a:solidFill>
              </a:rPr>
              <a:t>meredam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panas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serta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menurunkan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temperatur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udara</a:t>
            </a:r>
            <a:r>
              <a:rPr lang="en-ID" sz="2000" dirty="0">
                <a:solidFill>
                  <a:schemeClr val="bg1"/>
                </a:solidFill>
              </a:rPr>
              <a:t>.  </a:t>
            </a:r>
            <a:r>
              <a:rPr lang="en-ID" sz="2000" dirty="0" err="1">
                <a:solidFill>
                  <a:schemeClr val="bg1"/>
                </a:solidFill>
              </a:rPr>
              <a:t>Penggunaan</a:t>
            </a:r>
            <a:r>
              <a:rPr lang="en-ID" sz="2000" dirty="0">
                <a:solidFill>
                  <a:schemeClr val="bg1"/>
                </a:solidFill>
              </a:rPr>
              <a:t> material </a:t>
            </a:r>
            <a:r>
              <a:rPr lang="en-ID" sz="2000" dirty="0" err="1">
                <a:solidFill>
                  <a:schemeClr val="bg1"/>
                </a:solidFill>
              </a:rPr>
              <a:t>alami</a:t>
            </a:r>
            <a:r>
              <a:rPr lang="en-ID" sz="2000" dirty="0">
                <a:solidFill>
                  <a:schemeClr val="bg1"/>
                </a:solidFill>
              </a:rPr>
              <a:t> (natural)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096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0A105-40D4-E965-4F44-A149598C8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1629" y="0"/>
            <a:ext cx="9360371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6959B26-2985-0F41-6E64-FB3F3FB6ABA7}"/>
              </a:ext>
            </a:extLst>
          </p:cNvPr>
          <p:cNvSpPr txBox="1">
            <a:spLocks/>
          </p:cNvSpPr>
          <p:nvPr/>
        </p:nvSpPr>
        <p:spPr>
          <a:xfrm>
            <a:off x="54575" y="0"/>
            <a:ext cx="8020279" cy="685799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7" name="Picture 6" descr="UNIVERSITAS BOROBUDUR | Linktree">
            <a:extLst>
              <a:ext uri="{FF2B5EF4-FFF2-40B4-BE49-F238E27FC236}">
                <a16:creationId xmlns:a16="http://schemas.microsoft.com/office/drawing/2014/main" id="{18F7E471-6987-2272-FA75-DB80593EA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9778" l="6667" r="89778">
                        <a14:foregroundMark x1="11111" y1="32000" x2="11556" y2="55556"/>
                        <a14:foregroundMark x1="7111" y1="36444" x2="8889" y2="43111"/>
                        <a14:foregroundMark x1="40000" y1="11111" x2="59111" y2="11111"/>
                        <a14:foregroundMark x1="44444" y1="8889" x2="49333" y2="6667"/>
                        <a14:foregroundMark x1="88889" y1="32000" x2="89778" y2="56000"/>
                        <a14:foregroundMark x1="37778" y1="88889" x2="53778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1" y="169582"/>
            <a:ext cx="1200256" cy="120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Universitas Medan Area (UMA) – DINASKER.ID">
            <a:extLst>
              <a:ext uri="{FF2B5EF4-FFF2-40B4-BE49-F238E27FC236}">
                <a16:creationId xmlns:a16="http://schemas.microsoft.com/office/drawing/2014/main" id="{6DC05C65-E9AB-5864-D7E1-B2D888DDF2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68" y="-259744"/>
            <a:ext cx="2328853" cy="203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8F93720-CF10-C5C8-77E9-3718EDBED47B}"/>
              </a:ext>
            </a:extLst>
          </p:cNvPr>
          <p:cNvSpPr txBox="1">
            <a:spLocks/>
          </p:cNvSpPr>
          <p:nvPr/>
        </p:nvSpPr>
        <p:spPr>
          <a:xfrm>
            <a:off x="7825010" y="1188212"/>
            <a:ext cx="4312414" cy="16881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Efisiensi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Energi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pada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bangunan</a:t>
            </a:r>
            <a:r>
              <a:rPr kumimoji="0" lang="en-ID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 dan </a:t>
            </a:r>
            <a:r>
              <a:rPr kumimoji="0" lang="en-ID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lingkungan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630D7-DB0E-CF7F-B966-CF8479F36137}"/>
              </a:ext>
            </a:extLst>
          </p:cNvPr>
          <p:cNvSpPr txBox="1">
            <a:spLocks/>
          </p:cNvSpPr>
          <p:nvPr/>
        </p:nvSpPr>
        <p:spPr>
          <a:xfrm>
            <a:off x="837893" y="520506"/>
            <a:ext cx="6673921" cy="23558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dirty="0" err="1">
                <a:solidFill>
                  <a:schemeClr val="bg1"/>
                </a:solidFill>
              </a:rPr>
              <a:t>Bahan</a:t>
            </a:r>
            <a:r>
              <a:rPr lang="en-ID" sz="2000" dirty="0">
                <a:solidFill>
                  <a:schemeClr val="bg1"/>
                </a:solidFill>
              </a:rPr>
              <a:t> Material </a:t>
            </a:r>
            <a:r>
              <a:rPr lang="en-ID" sz="2000" dirty="0" err="1">
                <a:solidFill>
                  <a:schemeClr val="bg1"/>
                </a:solidFill>
              </a:rPr>
              <a:t>Alami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D" sz="2000" dirty="0">
                <a:solidFill>
                  <a:schemeClr val="bg1"/>
                </a:solidFill>
              </a:rPr>
              <a:t>Bambu, Nipah, Tepas, </a:t>
            </a:r>
            <a:r>
              <a:rPr lang="en-ID" sz="2000" dirty="0" err="1">
                <a:solidFill>
                  <a:schemeClr val="bg1"/>
                </a:solidFill>
              </a:rPr>
              <a:t>Rumput</a:t>
            </a:r>
            <a:r>
              <a:rPr lang="en-ID" sz="2000" dirty="0">
                <a:solidFill>
                  <a:schemeClr val="bg1"/>
                </a:solidFill>
              </a:rPr>
              <a:t> Material </a:t>
            </a:r>
            <a:r>
              <a:rPr lang="en-ID" sz="2000" dirty="0" err="1">
                <a:solidFill>
                  <a:schemeClr val="bg1"/>
                </a:solidFill>
              </a:rPr>
              <a:t>tradisional</a:t>
            </a:r>
            <a:r>
              <a:rPr lang="en-ID" sz="2000" dirty="0">
                <a:solidFill>
                  <a:schemeClr val="bg1"/>
                </a:solidFill>
              </a:rPr>
              <a:t> yang </a:t>
            </a:r>
            <a:r>
              <a:rPr lang="en-ID" sz="2000" dirty="0" err="1">
                <a:solidFill>
                  <a:schemeClr val="bg1"/>
                </a:solidFill>
              </a:rPr>
              <a:t>ramah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lingkungan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ini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menghadirkan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nuansa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etnik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alami</a:t>
            </a:r>
            <a:r>
              <a:rPr lang="en-ID" sz="2000" dirty="0">
                <a:solidFill>
                  <a:schemeClr val="bg1"/>
                </a:solidFill>
              </a:rPr>
              <a:t>, dan </a:t>
            </a:r>
            <a:r>
              <a:rPr lang="en-ID" sz="2000" dirty="0" err="1">
                <a:solidFill>
                  <a:schemeClr val="bg1"/>
                </a:solidFill>
              </a:rPr>
              <a:t>menenangkan</a:t>
            </a:r>
            <a:r>
              <a:rPr lang="en-ID" sz="2000" dirty="0">
                <a:solidFill>
                  <a:schemeClr val="bg1"/>
                </a:solidFill>
              </a:rPr>
              <a:t> pada </a:t>
            </a:r>
            <a:r>
              <a:rPr lang="en-ID" sz="2000" dirty="0" err="1">
                <a:solidFill>
                  <a:schemeClr val="bg1"/>
                </a:solidFill>
              </a:rPr>
              <a:t>bangunan</a:t>
            </a:r>
            <a:r>
              <a:rPr lang="en-ID" sz="2000" dirty="0">
                <a:solidFill>
                  <a:schemeClr val="bg1"/>
                </a:solidFill>
              </a:rPr>
              <a:t>. </a:t>
            </a:r>
            <a:r>
              <a:rPr lang="en-ID" sz="2000" dirty="0" err="1">
                <a:solidFill>
                  <a:schemeClr val="bg1"/>
                </a:solidFill>
              </a:rPr>
              <a:t>Namun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tetap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menggunakan</a:t>
            </a:r>
            <a:r>
              <a:rPr lang="en-ID" sz="2000" dirty="0">
                <a:solidFill>
                  <a:schemeClr val="bg1"/>
                </a:solidFill>
              </a:rPr>
              <a:t> finishing </a:t>
            </a:r>
            <a:r>
              <a:rPr lang="en-ID" sz="2000" dirty="0" err="1">
                <a:solidFill>
                  <a:schemeClr val="bg1"/>
                </a:solidFill>
              </a:rPr>
              <a:t>untuk</a:t>
            </a:r>
            <a:r>
              <a:rPr lang="en-ID" sz="2000" dirty="0">
                <a:solidFill>
                  <a:schemeClr val="bg1"/>
                </a:solidFill>
              </a:rPr>
              <a:t> material (</a:t>
            </a:r>
            <a:r>
              <a:rPr lang="en-ID" sz="2000" dirty="0" err="1">
                <a:solidFill>
                  <a:schemeClr val="bg1"/>
                </a:solidFill>
              </a:rPr>
              <a:t>pelapis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  <a:r>
              <a:rPr lang="en-ID" sz="2000" dirty="0" err="1">
                <a:solidFill>
                  <a:schemeClr val="bg1"/>
                </a:solidFill>
              </a:rPr>
              <a:t>tahan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terhadap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cuaca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ekstrim</a:t>
            </a:r>
            <a:r>
              <a:rPr lang="en-ID" sz="2000" dirty="0">
                <a:solidFill>
                  <a:schemeClr val="bg1"/>
                </a:solidFill>
              </a:rPr>
              <a:t> (</a:t>
            </a:r>
            <a:r>
              <a:rPr lang="en-ID" sz="2000" dirty="0" err="1">
                <a:solidFill>
                  <a:schemeClr val="bg1"/>
                </a:solidFill>
              </a:rPr>
              <a:t>seperti</a:t>
            </a:r>
            <a:r>
              <a:rPr lang="en-ID" sz="2000" dirty="0">
                <a:solidFill>
                  <a:schemeClr val="bg1"/>
                </a:solidFill>
              </a:rPr>
              <a:t> Bambu, </a:t>
            </a:r>
            <a:r>
              <a:rPr lang="en-ID" sz="2000" dirty="0" err="1">
                <a:solidFill>
                  <a:schemeClr val="bg1"/>
                </a:solidFill>
              </a:rPr>
              <a:t>kayu</a:t>
            </a:r>
            <a:r>
              <a:rPr lang="en-ID" sz="2000" dirty="0">
                <a:solidFill>
                  <a:schemeClr val="bg1"/>
                </a:solidFill>
              </a:rPr>
              <a:t>, </a:t>
            </a:r>
            <a:r>
              <a:rPr lang="en-ID" sz="2000" dirty="0" err="1">
                <a:solidFill>
                  <a:schemeClr val="bg1"/>
                </a:solidFill>
              </a:rPr>
              <a:t>nipah</a:t>
            </a:r>
            <a:r>
              <a:rPr lang="en-ID" sz="2000" dirty="0">
                <a:solidFill>
                  <a:schemeClr val="bg1"/>
                </a:solidFill>
              </a:rPr>
              <a:t>, tepas </a:t>
            </a:r>
            <a:r>
              <a:rPr lang="en-ID" sz="2000" dirty="0" err="1">
                <a:solidFill>
                  <a:schemeClr val="bg1"/>
                </a:solidFill>
              </a:rPr>
              <a:t>dll</a:t>
            </a:r>
            <a:r>
              <a:rPr lang="en-ID" sz="2000" dirty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FCC510F-611C-8C7C-0CB3-26D38EE08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4" y="2996418"/>
            <a:ext cx="3216866" cy="2549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4E0FE3-E810-A3D7-3E54-D34BA6594C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7308" b="16770"/>
          <a:stretch/>
        </p:blipFill>
        <p:spPr>
          <a:xfrm>
            <a:off x="4197367" y="3010485"/>
            <a:ext cx="3216865" cy="25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779</Words>
  <Application>Microsoft Office PowerPoint</Application>
  <PresentationFormat>Widescreen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Lenovo</cp:lastModifiedBy>
  <cp:revision>24</cp:revision>
  <dcterms:created xsi:type="dcterms:W3CDTF">2024-07-06T09:52:40Z</dcterms:created>
  <dcterms:modified xsi:type="dcterms:W3CDTF">2024-07-26T01:01:15Z</dcterms:modified>
</cp:coreProperties>
</file>