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9" r:id="rId5"/>
    <p:sldId id="260" r:id="rId6"/>
    <p:sldId id="261" r:id="rId7"/>
    <p:sldId id="268" r:id="rId8"/>
    <p:sldId id="262" r:id="rId9"/>
    <p:sldId id="263" r:id="rId10"/>
    <p:sldId id="264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7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729" y="2493764"/>
            <a:ext cx="4868942" cy="32419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825573"/>
            <a:ext cx="7415927" cy="3006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6312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Pengenalan Pembelajaran Modern</a:t>
            </a:r>
            <a:endParaRPr lang="en-US" sz="6312" b="1" dirty="0"/>
          </a:p>
        </p:txBody>
      </p:sp>
      <p:sp>
        <p:nvSpPr>
          <p:cNvPr id="7" name="Text 3"/>
          <p:cNvSpPr/>
          <p:nvPr/>
        </p:nvSpPr>
        <p:spPr>
          <a:xfrm>
            <a:off x="690616" y="5080628"/>
            <a:ext cx="8183460" cy="250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Pembelajaran modern menitikberatkan pada pengalaman belajar yang aktif, kolaboratif, dan berpusat pada siswa. Penggunaan teknologi modern menjadi aspek penting dalam proses belajar-mengajar di era ini.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1007388" y="6683097"/>
            <a:ext cx="108109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zr</a:t>
            </a:r>
            <a:endParaRPr lang="en-US" sz="768" dirty="0"/>
          </a:p>
        </p:txBody>
      </p:sp>
      <p:sp>
        <p:nvSpPr>
          <p:cNvPr id="10" name="Text 6"/>
          <p:cNvSpPr/>
          <p:nvPr/>
        </p:nvSpPr>
        <p:spPr>
          <a:xfrm>
            <a:off x="12433944" y="7587988"/>
            <a:ext cx="2775109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r>
              <a:rPr lang="en-US" sz="2430" b="1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Zaturrahmi</a:t>
            </a:r>
            <a:endParaRPr lang="en-US" sz="24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86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80081" y="2973793"/>
            <a:ext cx="10862072" cy="644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4"/>
              </a:lnSpc>
              <a:buNone/>
            </a:pPr>
            <a:r>
              <a:rPr lang="en-US" sz="48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Evaluasi dan Perbaikan Strategi Pembelajaran</a:t>
            </a:r>
            <a:endParaRPr lang="en-US" sz="4800" b="1" dirty="0"/>
          </a:p>
        </p:txBody>
      </p:sp>
      <p:sp>
        <p:nvSpPr>
          <p:cNvPr id="6" name="Shape 3"/>
          <p:cNvSpPr/>
          <p:nvPr/>
        </p:nvSpPr>
        <p:spPr>
          <a:xfrm>
            <a:off x="1683187" y="4318992"/>
            <a:ext cx="11264027" cy="3303270"/>
          </a:xfrm>
          <a:prstGeom prst="roundRect">
            <a:avLst>
              <a:gd name="adj" fmla="val 99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7516" y="3910608"/>
            <a:ext cx="13667874" cy="3711654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Text 5"/>
          <p:cNvSpPr/>
          <p:nvPr/>
        </p:nvSpPr>
        <p:spPr>
          <a:xfrm>
            <a:off x="577516" y="4111739"/>
            <a:ext cx="5182433" cy="617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4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Evaluasi Formatif</a:t>
            </a:r>
            <a:endParaRPr lang="en-US" sz="4400" dirty="0"/>
          </a:p>
        </p:txBody>
      </p:sp>
      <p:sp>
        <p:nvSpPr>
          <p:cNvPr id="9" name="Text 6"/>
          <p:cNvSpPr/>
          <p:nvPr/>
        </p:nvSpPr>
        <p:spPr>
          <a:xfrm>
            <a:off x="5390147" y="3897275"/>
            <a:ext cx="8662737" cy="1405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Evaluasi yang dilakukan selama proses pembelajaran untuk memantau pemahaman siswa dan memberikan umpan balik.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585137" y="5530929"/>
            <a:ext cx="5182433" cy="3505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0"/>
              </a:lnSpc>
              <a:buNone/>
            </a:pPr>
            <a:r>
              <a:rPr lang="en-US" sz="4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Evaluasi Sumatif</a:t>
            </a:r>
            <a:endParaRPr lang="en-US" sz="4400" dirty="0"/>
          </a:p>
        </p:txBody>
      </p:sp>
      <p:sp>
        <p:nvSpPr>
          <p:cNvPr id="12" name="Text 9"/>
          <p:cNvSpPr/>
          <p:nvPr/>
        </p:nvSpPr>
        <p:spPr>
          <a:xfrm>
            <a:off x="5390147" y="5498286"/>
            <a:ext cx="8662737" cy="11906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Evaluasi yang dilakukan di akhir suatu periode pembelajaran untuk mengukur pencapaian siswa.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577515" y="6421533"/>
            <a:ext cx="5182433" cy="6786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4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Refleksi Guru</a:t>
            </a:r>
            <a:endParaRPr lang="en-US" sz="4400" dirty="0"/>
          </a:p>
        </p:txBody>
      </p:sp>
      <p:sp>
        <p:nvSpPr>
          <p:cNvPr id="15" name="Text 12"/>
          <p:cNvSpPr/>
          <p:nvPr/>
        </p:nvSpPr>
        <p:spPr>
          <a:xfrm>
            <a:off x="5390147" y="6616722"/>
            <a:ext cx="8855243" cy="9791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Guru merefleksikan efektivitas strategi pembelajaran dan mencari cara untuk memperbaikinya.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FD8F476-0DC0-0C18-98AA-80C35B6EA849}"/>
              </a:ext>
            </a:extLst>
          </p:cNvPr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BBC9F8-3089-72BD-8923-B2E88B4495D7}"/>
                </a:ext>
              </a:extLst>
            </p:cNvPr>
            <p:cNvSpPr/>
            <p:nvPr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216054-565C-C4E0-7B09-719D7E73E7F6}"/>
                </a:ext>
              </a:extLst>
            </p:cNvPr>
            <p:cNvSpPr/>
            <p:nvPr/>
          </p:nvSpPr>
          <p:spPr>
            <a:xfrm>
              <a:off x="717331" y="567551"/>
              <a:ext cx="13195737" cy="69998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3D0FFF-1EAD-0237-0E6E-EB4532F0CA20}"/>
                </a:ext>
              </a:extLst>
            </p:cNvPr>
            <p:cNvSpPr/>
            <p:nvPr/>
          </p:nvSpPr>
          <p:spPr>
            <a:xfrm>
              <a:off x="1434662" y="1450427"/>
              <a:ext cx="11761076" cy="523415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FC0A55-25B8-D12F-CDF5-86A7A9D4F3D9}"/>
                </a:ext>
              </a:extLst>
            </p:cNvPr>
            <p:cNvSpPr txBox="1"/>
            <p:nvPr/>
          </p:nvSpPr>
          <p:spPr>
            <a:xfrm>
              <a:off x="912429" y="757186"/>
              <a:ext cx="6834351" cy="26776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D" sz="2800" dirty="0" err="1"/>
                <a:t>Kurikulum</a:t>
              </a:r>
              <a:r>
                <a:rPr lang="en-ID" sz="2800" dirty="0"/>
                <a:t> Merdeka dan </a:t>
              </a:r>
              <a:r>
                <a:rPr lang="en-ID" sz="2800" dirty="0" err="1"/>
                <a:t>pembelajaran</a:t>
              </a:r>
              <a:r>
                <a:rPr lang="en-ID" sz="2800" dirty="0"/>
                <a:t> modern </a:t>
              </a:r>
              <a:r>
                <a:rPr lang="en-ID" sz="2800" dirty="0" err="1"/>
                <a:t>memiliki</a:t>
              </a:r>
              <a:r>
                <a:rPr lang="en-ID" sz="2800" dirty="0"/>
                <a:t> </a:t>
              </a:r>
              <a:r>
                <a:rPr lang="en-ID" sz="2800" dirty="0" err="1"/>
                <a:t>hubungan</a:t>
              </a:r>
              <a:r>
                <a:rPr lang="en-ID" sz="2800" dirty="0"/>
                <a:t> yang </a:t>
              </a:r>
              <a:r>
                <a:rPr lang="en-ID" sz="2800" dirty="0" err="1"/>
                <a:t>erat</a:t>
              </a:r>
              <a:r>
                <a:rPr lang="en-ID" sz="2800" dirty="0"/>
                <a:t> </a:t>
              </a:r>
              <a:r>
                <a:rPr lang="en-ID" sz="2800" dirty="0" err="1"/>
                <a:t>karena</a:t>
              </a:r>
              <a:r>
                <a:rPr lang="en-ID" sz="2800" dirty="0"/>
                <a:t> </a:t>
              </a:r>
              <a:r>
                <a:rPr lang="en-ID" sz="2800" dirty="0" err="1"/>
                <a:t>keduanya</a:t>
              </a:r>
              <a:r>
                <a:rPr lang="en-ID" sz="2800" dirty="0"/>
                <a:t> </a:t>
              </a:r>
              <a:r>
                <a:rPr lang="en-ID" sz="2800" dirty="0" err="1"/>
                <a:t>berbagi</a:t>
              </a:r>
              <a:r>
                <a:rPr lang="en-ID" sz="2800" dirty="0"/>
                <a:t> </a:t>
              </a:r>
              <a:r>
                <a:rPr lang="en-ID" sz="2800" dirty="0" err="1"/>
                <a:t>prinsip-prinsip</a:t>
              </a:r>
              <a:r>
                <a:rPr lang="en-ID" sz="2800" dirty="0"/>
                <a:t> dan </a:t>
              </a:r>
              <a:r>
                <a:rPr lang="en-ID" sz="2800" dirty="0" err="1"/>
                <a:t>pendekatan</a:t>
              </a:r>
              <a:r>
                <a:rPr lang="en-ID" sz="2800" dirty="0"/>
                <a:t> yang </a:t>
              </a:r>
              <a:r>
                <a:rPr lang="en-ID" sz="2800" dirty="0" err="1"/>
                <a:t>berfokus</a:t>
              </a:r>
              <a:r>
                <a:rPr lang="en-ID" sz="2800" dirty="0"/>
                <a:t> pada </a:t>
              </a:r>
              <a:r>
                <a:rPr lang="en-ID" sz="2800" dirty="0" err="1"/>
                <a:t>menciptakan</a:t>
              </a:r>
              <a:r>
                <a:rPr lang="en-ID" sz="2800" dirty="0"/>
                <a:t> </a:t>
              </a:r>
              <a:r>
                <a:rPr lang="en-ID" sz="2800" dirty="0" err="1"/>
                <a:t>pengalaman</a:t>
              </a:r>
              <a:r>
                <a:rPr lang="en-ID" sz="2800" dirty="0"/>
                <a:t> </a:t>
              </a:r>
              <a:r>
                <a:rPr lang="en-ID" sz="2800" dirty="0" err="1"/>
                <a:t>belajar</a:t>
              </a:r>
              <a:r>
                <a:rPr lang="en-ID" sz="2800" dirty="0"/>
                <a:t> yang </a:t>
              </a:r>
              <a:r>
                <a:rPr lang="en-ID" sz="2800" dirty="0" err="1"/>
                <a:t>relevan</a:t>
              </a:r>
              <a:r>
                <a:rPr lang="en-ID" sz="2800" dirty="0"/>
                <a:t>, </a:t>
              </a:r>
              <a:r>
                <a:rPr lang="en-ID" sz="2800" dirty="0" err="1"/>
                <a:t>fleksibel</a:t>
              </a:r>
              <a:r>
                <a:rPr lang="en-ID" sz="2800" dirty="0"/>
                <a:t>, dan </a:t>
              </a:r>
              <a:r>
                <a:rPr lang="en-ID" sz="2800" dirty="0" err="1"/>
                <a:t>berpusat</a:t>
              </a:r>
              <a:r>
                <a:rPr lang="en-ID" sz="2800" dirty="0"/>
                <a:t> pada </a:t>
              </a:r>
              <a:r>
                <a:rPr lang="en-ID" sz="2800" dirty="0" err="1"/>
                <a:t>siswa</a:t>
              </a:r>
              <a:r>
                <a:rPr lang="en-ID" sz="2800" dirty="0"/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E4E79-7239-4D13-E1CF-EAFE714D6AC2}"/>
                </a:ext>
              </a:extLst>
            </p:cNvPr>
            <p:cNvSpPr txBox="1"/>
            <p:nvPr/>
          </p:nvSpPr>
          <p:spPr>
            <a:xfrm>
              <a:off x="7746779" y="3554282"/>
              <a:ext cx="5971191" cy="18158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D" sz="2800" dirty="0" err="1"/>
                <a:t>Kurikulum</a:t>
              </a:r>
              <a:r>
                <a:rPr lang="en-ID" sz="2800" dirty="0"/>
                <a:t> Merdeka </a:t>
              </a:r>
              <a:r>
                <a:rPr lang="en-ID" sz="2800" dirty="0" err="1"/>
                <a:t>adalah</a:t>
              </a:r>
              <a:r>
                <a:rPr lang="en-ID" sz="2800" dirty="0"/>
                <a:t> </a:t>
              </a:r>
              <a:r>
                <a:rPr lang="en-ID" sz="2800" dirty="0" err="1"/>
                <a:t>refleksi</a:t>
              </a:r>
              <a:r>
                <a:rPr lang="en-ID" sz="2800" dirty="0"/>
                <a:t> </a:t>
              </a:r>
              <a:r>
                <a:rPr lang="en-ID" sz="2800" dirty="0" err="1"/>
                <a:t>dari</a:t>
              </a:r>
              <a:r>
                <a:rPr lang="en-ID" sz="2800" dirty="0"/>
                <a:t> </a:t>
              </a:r>
              <a:r>
                <a:rPr lang="en-ID" sz="2800" dirty="0" err="1"/>
                <a:t>prinsip-prinsip</a:t>
              </a:r>
              <a:r>
                <a:rPr lang="en-ID" sz="2800" dirty="0"/>
                <a:t> </a:t>
              </a:r>
              <a:r>
                <a:rPr lang="en-ID" sz="2800" dirty="0" err="1"/>
                <a:t>pembelajaran</a:t>
              </a:r>
              <a:r>
                <a:rPr lang="en-ID" sz="2800" dirty="0"/>
                <a:t> modern yang </a:t>
              </a:r>
              <a:r>
                <a:rPr lang="en-ID" sz="2800" dirty="0" err="1"/>
                <a:t>diterapkan</a:t>
              </a:r>
              <a:r>
                <a:rPr lang="en-ID" sz="2800" dirty="0"/>
                <a:t> </a:t>
              </a:r>
              <a:r>
                <a:rPr lang="en-ID" sz="2800" dirty="0" err="1"/>
                <a:t>dalam</a:t>
              </a:r>
              <a:r>
                <a:rPr lang="en-ID" sz="2800" dirty="0"/>
                <a:t> </a:t>
              </a:r>
              <a:r>
                <a:rPr lang="en-ID" sz="2800" dirty="0" err="1"/>
                <a:t>konteks</a:t>
              </a:r>
              <a:r>
                <a:rPr lang="en-ID" sz="2800" dirty="0"/>
                <a:t> </a:t>
              </a:r>
              <a:r>
                <a:rPr lang="en-ID" sz="2800" dirty="0" err="1"/>
                <a:t>pendidikan</a:t>
              </a:r>
              <a:r>
                <a:rPr lang="en-ID" sz="2800" dirty="0"/>
                <a:t> Indonesia.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F6063A-E46E-3B1D-57AB-96D347B88064}"/>
                </a:ext>
              </a:extLst>
            </p:cNvPr>
            <p:cNvSpPr txBox="1"/>
            <p:nvPr/>
          </p:nvSpPr>
          <p:spPr>
            <a:xfrm>
              <a:off x="912429" y="5388868"/>
              <a:ext cx="6834350" cy="22467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ID" sz="2800" dirty="0" err="1"/>
                <a:t>Kurikulum</a:t>
              </a:r>
              <a:r>
                <a:rPr lang="en-ID" sz="2800" dirty="0"/>
                <a:t> </a:t>
              </a:r>
              <a:r>
                <a:rPr lang="en-ID" sz="2800" dirty="0" err="1"/>
                <a:t>ini</a:t>
              </a:r>
              <a:r>
                <a:rPr lang="en-ID" sz="2800" dirty="0"/>
                <a:t> </a:t>
              </a:r>
              <a:r>
                <a:rPr lang="en-ID" sz="2800" dirty="0" err="1"/>
                <a:t>dirancang</a:t>
              </a:r>
              <a:r>
                <a:rPr lang="en-ID" sz="2800" dirty="0"/>
                <a:t> </a:t>
              </a:r>
              <a:r>
                <a:rPr lang="en-ID" sz="2800" dirty="0" err="1"/>
                <a:t>untuk</a:t>
              </a:r>
              <a:r>
                <a:rPr lang="en-ID" sz="2800" dirty="0"/>
                <a:t> </a:t>
              </a:r>
              <a:r>
                <a:rPr lang="en-ID" sz="2800" dirty="0" err="1"/>
                <a:t>menciptakan</a:t>
              </a:r>
              <a:r>
                <a:rPr lang="en-ID" sz="2800" dirty="0"/>
                <a:t> </a:t>
              </a:r>
              <a:r>
                <a:rPr lang="en-ID" sz="2800" dirty="0" err="1"/>
                <a:t>lingkungan</a:t>
              </a:r>
              <a:r>
                <a:rPr lang="en-ID" sz="2800" dirty="0"/>
                <a:t> </a:t>
              </a:r>
              <a:r>
                <a:rPr lang="en-ID" sz="2800" dirty="0" err="1"/>
                <a:t>belajar</a:t>
              </a:r>
              <a:r>
                <a:rPr lang="en-ID" sz="2800" dirty="0"/>
                <a:t> yang </a:t>
              </a:r>
              <a:r>
                <a:rPr lang="en-ID" sz="2800" dirty="0" err="1"/>
                <a:t>lebih</a:t>
              </a:r>
              <a:r>
                <a:rPr lang="en-ID" sz="2800" dirty="0"/>
                <a:t> </a:t>
              </a:r>
              <a:r>
                <a:rPr lang="en-ID" sz="2800" dirty="0" err="1"/>
                <a:t>adaptif</a:t>
              </a:r>
              <a:r>
                <a:rPr lang="en-ID" sz="2800" dirty="0"/>
                <a:t>, </a:t>
              </a:r>
              <a:r>
                <a:rPr lang="en-ID" sz="2800" dirty="0" err="1"/>
                <a:t>inklusif</a:t>
              </a:r>
              <a:r>
                <a:rPr lang="en-ID" sz="2800" dirty="0"/>
                <a:t>, dan </a:t>
              </a:r>
              <a:r>
                <a:rPr lang="en-ID" sz="2800" dirty="0" err="1"/>
                <a:t>responsif</a:t>
              </a:r>
              <a:r>
                <a:rPr lang="en-ID" sz="2800" dirty="0"/>
                <a:t> </a:t>
              </a:r>
              <a:r>
                <a:rPr lang="en-ID" sz="2800" dirty="0" err="1"/>
                <a:t>terhadap</a:t>
              </a:r>
              <a:r>
                <a:rPr lang="en-ID" sz="2800" dirty="0"/>
                <a:t> </a:t>
              </a:r>
              <a:r>
                <a:rPr lang="en-ID" sz="2800" dirty="0" err="1"/>
                <a:t>kebutuhan</a:t>
              </a:r>
              <a:r>
                <a:rPr lang="en-ID" sz="2800" dirty="0"/>
                <a:t> </a:t>
              </a:r>
              <a:r>
                <a:rPr lang="en-ID" sz="2800" dirty="0" err="1"/>
                <a:t>siswa</a:t>
              </a:r>
              <a:r>
                <a:rPr lang="en-ID" sz="2800" dirty="0"/>
                <a:t>, yang </a:t>
              </a:r>
              <a:r>
                <a:rPr lang="en-ID" sz="2800" dirty="0" err="1"/>
                <a:t>sejalan</a:t>
              </a:r>
              <a:r>
                <a:rPr lang="en-ID" sz="2800" dirty="0"/>
                <a:t> </a:t>
              </a:r>
              <a:r>
                <a:rPr lang="en-ID" sz="2800" dirty="0" err="1"/>
                <a:t>dengan</a:t>
              </a:r>
              <a:r>
                <a:rPr lang="en-ID" sz="2800" dirty="0"/>
                <a:t> </a:t>
              </a:r>
              <a:r>
                <a:rPr lang="en-ID" sz="2800" dirty="0" err="1"/>
                <a:t>tujuan</a:t>
              </a:r>
              <a:r>
                <a:rPr lang="en-ID" sz="2800" dirty="0"/>
                <a:t> </a:t>
              </a:r>
              <a:r>
                <a:rPr lang="en-ID" sz="2800" dirty="0" err="1"/>
                <a:t>utama</a:t>
              </a:r>
              <a:r>
                <a:rPr lang="en-ID" sz="2800" dirty="0"/>
                <a:t> </a:t>
              </a:r>
              <a:r>
                <a:rPr lang="en-ID" sz="2800" dirty="0" err="1"/>
                <a:t>dari</a:t>
              </a:r>
              <a:r>
                <a:rPr lang="en-ID" sz="2800" dirty="0"/>
                <a:t> </a:t>
              </a:r>
              <a:r>
                <a:rPr lang="en-ID" sz="2800" dirty="0" err="1"/>
                <a:t>pembelajaran</a:t>
              </a:r>
              <a:r>
                <a:rPr lang="en-ID" sz="2800" dirty="0"/>
                <a:t> modern.</a:t>
              </a: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id="{8D56B72F-1DBF-7082-18C9-4C9A155447BE}"/>
                </a:ext>
              </a:extLst>
            </p:cNvPr>
            <p:cNvSpPr/>
            <p:nvPr/>
          </p:nvSpPr>
          <p:spPr>
            <a:xfrm rot="19677312">
              <a:off x="8487797" y="1037812"/>
              <a:ext cx="1205937" cy="2404114"/>
            </a:xfrm>
            <a:prstGeom prst="curvedLef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4" name="Arrow: Curved Right 13">
              <a:extLst>
                <a:ext uri="{FF2B5EF4-FFF2-40B4-BE49-F238E27FC236}">
                  <a16:creationId xmlns:a16="http://schemas.microsoft.com/office/drawing/2014/main" id="{E095AB1D-D3A7-14A7-0591-EEA896E4DCE7}"/>
                </a:ext>
              </a:extLst>
            </p:cNvPr>
            <p:cNvSpPr/>
            <p:nvPr/>
          </p:nvSpPr>
          <p:spPr>
            <a:xfrm rot="2018622">
              <a:off x="6476701" y="3858956"/>
              <a:ext cx="668003" cy="1392953"/>
            </a:xfrm>
            <a:prstGeom prst="curved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757952"/>
            <a:ext cx="11643721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8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Tantangan dalam Pembelajaran Modern</a:t>
            </a:r>
            <a:endParaRPr lang="en-US" sz="4800" b="1" dirty="0"/>
          </a:p>
        </p:txBody>
      </p:sp>
      <p:sp>
        <p:nvSpPr>
          <p:cNvPr id="5" name="Text 3"/>
          <p:cNvSpPr/>
          <p:nvPr/>
        </p:nvSpPr>
        <p:spPr>
          <a:xfrm>
            <a:off x="667687" y="2396359"/>
            <a:ext cx="408326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2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Kecepatan Informasi</a:t>
            </a:r>
            <a:endParaRPr lang="en-US" sz="3200" b="1" dirty="0"/>
          </a:p>
        </p:txBody>
      </p:sp>
      <p:sp>
        <p:nvSpPr>
          <p:cNvPr id="6" name="Text 4"/>
          <p:cNvSpPr/>
          <p:nvPr/>
        </p:nvSpPr>
        <p:spPr>
          <a:xfrm>
            <a:off x="667688" y="2943004"/>
            <a:ext cx="4083268" cy="2857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Informasi baru bermunculan dengan sangat cepat. Siswa perlu belajar untuk menyaring informasi yang valid dan relevan.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177762" y="4536721"/>
            <a:ext cx="4288331" cy="6099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2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Keterampilan Abad 21</a:t>
            </a:r>
            <a:endParaRPr lang="en-US" sz="3200" b="1" dirty="0"/>
          </a:p>
        </p:txBody>
      </p:sp>
      <p:sp>
        <p:nvSpPr>
          <p:cNvPr id="8" name="Text 6"/>
          <p:cNvSpPr/>
          <p:nvPr/>
        </p:nvSpPr>
        <p:spPr>
          <a:xfrm>
            <a:off x="5400734" y="5146678"/>
            <a:ext cx="3828931" cy="2991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Pembelajaran modern membutuhkan keterampilan abad 21 seperti berpikir kritis, komunikasi, dan kolaborasi yang efektif.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0026871" y="2333113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2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Kesadaran Digital</a:t>
            </a:r>
            <a:endParaRPr lang="en-US" sz="3200" b="1" dirty="0"/>
          </a:p>
        </p:txBody>
      </p:sp>
      <p:sp>
        <p:nvSpPr>
          <p:cNvPr id="10" name="Text 8"/>
          <p:cNvSpPr/>
          <p:nvPr/>
        </p:nvSpPr>
        <p:spPr>
          <a:xfrm>
            <a:off x="10133781" y="2943004"/>
            <a:ext cx="3828931" cy="3024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Penting bagi siswa untuk memahami dampak teknologi terhadap kehidupan dan mengembangkan etika digital yang bertanggung jawab.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9" y="2445187"/>
            <a:ext cx="5008602" cy="33391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55006" y="626626"/>
            <a:ext cx="9983575" cy="1034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txBody>
          <a:bodyPr wrap="none" rtlCol="0" anchor="t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Pentingnya Strategi Pembelajaran</a:t>
            </a:r>
            <a:endParaRPr lang="en-US" sz="4800" b="1" dirty="0"/>
          </a:p>
        </p:txBody>
      </p:sp>
      <p:sp>
        <p:nvSpPr>
          <p:cNvPr id="7" name="Shape 3"/>
          <p:cNvSpPr/>
          <p:nvPr/>
        </p:nvSpPr>
        <p:spPr>
          <a:xfrm>
            <a:off x="6155293" y="2022991"/>
            <a:ext cx="430054" cy="43005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8" name="Text 4"/>
          <p:cNvSpPr/>
          <p:nvPr/>
        </p:nvSpPr>
        <p:spPr>
          <a:xfrm>
            <a:off x="6321147" y="2103120"/>
            <a:ext cx="98227" cy="269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5"/>
              </a:lnSpc>
              <a:buNone/>
            </a:pPr>
            <a:r>
              <a:rPr lang="en-US" sz="2125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125" dirty="0"/>
          </a:p>
        </p:txBody>
      </p:sp>
      <p:sp>
        <p:nvSpPr>
          <p:cNvPr id="9" name="Text 5"/>
          <p:cNvSpPr/>
          <p:nvPr/>
        </p:nvSpPr>
        <p:spPr>
          <a:xfrm>
            <a:off x="6776442" y="2022991"/>
            <a:ext cx="2641521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3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Meningkatkan Efektivitas</a:t>
            </a:r>
            <a:endParaRPr lang="en-US" sz="3200" dirty="0"/>
          </a:p>
        </p:txBody>
      </p:sp>
      <p:sp>
        <p:nvSpPr>
          <p:cNvPr id="10" name="Text 6"/>
          <p:cNvSpPr/>
          <p:nvPr/>
        </p:nvSpPr>
        <p:spPr>
          <a:xfrm>
            <a:off x="6776442" y="2418755"/>
            <a:ext cx="7185065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 pembelajaran yang tepat dapat membuat proses belajar lebih efektif dan bermakna bagi siswa.</a:t>
            </a:r>
            <a:endParaRPr lang="en-US" sz="2000" dirty="0"/>
          </a:p>
        </p:txBody>
      </p:sp>
      <p:sp>
        <p:nvSpPr>
          <p:cNvPr id="11" name="Shape 7"/>
          <p:cNvSpPr/>
          <p:nvPr/>
        </p:nvSpPr>
        <p:spPr>
          <a:xfrm>
            <a:off x="6155293" y="3436382"/>
            <a:ext cx="430054" cy="43005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2" name="Text 8"/>
          <p:cNvSpPr/>
          <p:nvPr/>
        </p:nvSpPr>
        <p:spPr>
          <a:xfrm>
            <a:off x="6297811" y="3516511"/>
            <a:ext cx="144899" cy="269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5"/>
              </a:lnSpc>
              <a:buNone/>
            </a:pPr>
            <a:r>
              <a:rPr lang="en-US" sz="2125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125" dirty="0"/>
          </a:p>
        </p:txBody>
      </p:sp>
      <p:sp>
        <p:nvSpPr>
          <p:cNvPr id="13" name="Text 9"/>
          <p:cNvSpPr/>
          <p:nvPr/>
        </p:nvSpPr>
        <p:spPr>
          <a:xfrm>
            <a:off x="6776442" y="3436382"/>
            <a:ext cx="2248614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3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Mendorong Aktivitas</a:t>
            </a:r>
            <a:endParaRPr lang="en-US" sz="3200" dirty="0"/>
          </a:p>
        </p:txBody>
      </p:sp>
      <p:sp>
        <p:nvSpPr>
          <p:cNvPr id="14" name="Text 10"/>
          <p:cNvSpPr/>
          <p:nvPr/>
        </p:nvSpPr>
        <p:spPr>
          <a:xfrm>
            <a:off x="6776442" y="3832146"/>
            <a:ext cx="7185065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 yang tepat mendorong siswa untuk aktif berpartisipasi dan terlibat dalam proses belajar.</a:t>
            </a:r>
            <a:endParaRPr lang="en-US" sz="2000" dirty="0"/>
          </a:p>
        </p:txBody>
      </p:sp>
      <p:sp>
        <p:nvSpPr>
          <p:cNvPr id="15" name="Shape 11"/>
          <p:cNvSpPr/>
          <p:nvPr/>
        </p:nvSpPr>
        <p:spPr>
          <a:xfrm>
            <a:off x="6155293" y="4849773"/>
            <a:ext cx="430054" cy="43005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6" name="Text 12"/>
          <p:cNvSpPr/>
          <p:nvPr/>
        </p:nvSpPr>
        <p:spPr>
          <a:xfrm>
            <a:off x="6295073" y="4929902"/>
            <a:ext cx="150376" cy="269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5"/>
              </a:lnSpc>
              <a:buNone/>
            </a:pPr>
            <a:r>
              <a:rPr lang="en-US" sz="2125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125" dirty="0"/>
          </a:p>
        </p:txBody>
      </p:sp>
      <p:sp>
        <p:nvSpPr>
          <p:cNvPr id="17" name="Text 13"/>
          <p:cNvSpPr/>
          <p:nvPr/>
        </p:nvSpPr>
        <p:spPr>
          <a:xfrm>
            <a:off x="6776442" y="4849773"/>
            <a:ext cx="2671405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3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Memperkaya Pengalaman</a:t>
            </a:r>
            <a:endParaRPr lang="en-US" sz="3200" dirty="0"/>
          </a:p>
        </p:txBody>
      </p:sp>
      <p:sp>
        <p:nvSpPr>
          <p:cNvPr id="18" name="Text 14"/>
          <p:cNvSpPr/>
          <p:nvPr/>
        </p:nvSpPr>
        <p:spPr>
          <a:xfrm>
            <a:off x="6776442" y="5245537"/>
            <a:ext cx="7185065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 pembelajaran yang beragam memperkaya pengalaman belajar dan meningkatkan pemahaman siswa.</a:t>
            </a:r>
            <a:endParaRPr lang="en-US" sz="2000" dirty="0"/>
          </a:p>
        </p:txBody>
      </p:sp>
      <p:sp>
        <p:nvSpPr>
          <p:cNvPr id="19" name="Shape 15"/>
          <p:cNvSpPr/>
          <p:nvPr/>
        </p:nvSpPr>
        <p:spPr>
          <a:xfrm>
            <a:off x="6155293" y="6263164"/>
            <a:ext cx="430054" cy="43005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20" name="Text 16"/>
          <p:cNvSpPr/>
          <p:nvPr/>
        </p:nvSpPr>
        <p:spPr>
          <a:xfrm>
            <a:off x="6297097" y="6343293"/>
            <a:ext cx="146328" cy="269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5"/>
              </a:lnSpc>
              <a:buNone/>
            </a:pPr>
            <a:r>
              <a:rPr lang="en-US" sz="2125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125" dirty="0"/>
          </a:p>
        </p:txBody>
      </p:sp>
      <p:sp>
        <p:nvSpPr>
          <p:cNvPr id="21" name="Text 17"/>
          <p:cNvSpPr/>
          <p:nvPr/>
        </p:nvSpPr>
        <p:spPr>
          <a:xfrm>
            <a:off x="6776442" y="6263164"/>
            <a:ext cx="2949773" cy="2811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3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Meningkatkan Keterampilan</a:t>
            </a:r>
            <a:endParaRPr lang="en-US" sz="3200" dirty="0"/>
          </a:p>
        </p:txBody>
      </p:sp>
      <p:sp>
        <p:nvSpPr>
          <p:cNvPr id="22" name="Text 18"/>
          <p:cNvSpPr/>
          <p:nvPr/>
        </p:nvSpPr>
        <p:spPr>
          <a:xfrm>
            <a:off x="6776442" y="6658928"/>
            <a:ext cx="7185065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 pembelajaran yang efektif membantu siswa mengembangkan berbagai keterampilan yang dibutuhkan di masa depan.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9" y="2257306"/>
            <a:ext cx="5054322" cy="37149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524977" y="551229"/>
            <a:ext cx="5138261" cy="508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48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Strategi Pembelajaran Aktif</a:t>
            </a:r>
            <a:endParaRPr lang="en-US" sz="4800" b="1" dirty="0"/>
          </a:p>
        </p:txBody>
      </p:sp>
      <p:sp>
        <p:nvSpPr>
          <p:cNvPr id="7" name="Shape 3"/>
          <p:cNvSpPr/>
          <p:nvPr/>
        </p:nvSpPr>
        <p:spPr>
          <a:xfrm>
            <a:off x="6339007" y="1726406"/>
            <a:ext cx="22860" cy="5544145"/>
          </a:xfrm>
          <a:prstGeom prst="roundRect">
            <a:avLst>
              <a:gd name="adj" fmla="val 113400"/>
            </a:avLst>
          </a:prstGeom>
          <a:solidFill>
            <a:srgbClr val="D9CDBA"/>
          </a:solidFill>
          <a:ln/>
        </p:spPr>
      </p:sp>
      <p:sp>
        <p:nvSpPr>
          <p:cNvPr id="8" name="Shape 4"/>
          <p:cNvSpPr/>
          <p:nvPr/>
        </p:nvSpPr>
        <p:spPr>
          <a:xfrm>
            <a:off x="6521946" y="2103596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D9CDBA"/>
          </a:solidFill>
          <a:ln/>
        </p:spPr>
      </p:sp>
      <p:sp>
        <p:nvSpPr>
          <p:cNvPr id="9" name="Shape 5"/>
          <p:cNvSpPr/>
          <p:nvPr/>
        </p:nvSpPr>
        <p:spPr>
          <a:xfrm>
            <a:off x="6156067" y="1920716"/>
            <a:ext cx="388739" cy="388739"/>
          </a:xfrm>
          <a:prstGeom prst="roundRect">
            <a:avLst>
              <a:gd name="adj" fmla="val 6669"/>
            </a:avLst>
          </a:prstGeom>
          <a:solidFill>
            <a:srgbClr val="F3E7D4"/>
          </a:solidFill>
          <a:ln/>
        </p:spPr>
      </p:sp>
      <p:sp>
        <p:nvSpPr>
          <p:cNvPr id="10" name="Text 6"/>
          <p:cNvSpPr/>
          <p:nvPr/>
        </p:nvSpPr>
        <p:spPr>
          <a:xfrm>
            <a:off x="6305967" y="1993106"/>
            <a:ext cx="88821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1921" dirty="0"/>
          </a:p>
        </p:txBody>
      </p:sp>
      <p:sp>
        <p:nvSpPr>
          <p:cNvPr id="11" name="Text 7"/>
          <p:cNvSpPr/>
          <p:nvPr/>
        </p:nvSpPr>
        <p:spPr>
          <a:xfrm>
            <a:off x="7300913" y="1899166"/>
            <a:ext cx="2945844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Pembelajaran Berbasis Masalah</a:t>
            </a:r>
            <a:endParaRPr lang="en-US" sz="3200" dirty="0"/>
          </a:p>
        </p:txBody>
      </p:sp>
      <p:sp>
        <p:nvSpPr>
          <p:cNvPr id="12" name="Text 8"/>
          <p:cNvSpPr/>
          <p:nvPr/>
        </p:nvSpPr>
        <p:spPr>
          <a:xfrm>
            <a:off x="7300913" y="225694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memecahkan masalah nyata dengan menggunakan pengetahuan dan keterampilan yang telah dipelajari.</a:t>
            </a:r>
            <a:endParaRPr lang="en-US" sz="2000" dirty="0"/>
          </a:p>
        </p:txBody>
      </p:sp>
      <p:sp>
        <p:nvSpPr>
          <p:cNvPr id="13" name="Shape 9"/>
          <p:cNvSpPr/>
          <p:nvPr/>
        </p:nvSpPr>
        <p:spPr>
          <a:xfrm>
            <a:off x="6521946" y="3532823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D9CDBA"/>
          </a:solidFill>
          <a:ln/>
        </p:spPr>
      </p:sp>
      <p:sp>
        <p:nvSpPr>
          <p:cNvPr id="14" name="Shape 10"/>
          <p:cNvSpPr/>
          <p:nvPr/>
        </p:nvSpPr>
        <p:spPr>
          <a:xfrm>
            <a:off x="6156067" y="3349943"/>
            <a:ext cx="388739" cy="388739"/>
          </a:xfrm>
          <a:prstGeom prst="roundRect">
            <a:avLst>
              <a:gd name="adj" fmla="val 6669"/>
            </a:avLst>
          </a:prstGeom>
          <a:solidFill>
            <a:srgbClr val="F3E7D4"/>
          </a:solidFill>
          <a:ln/>
        </p:spPr>
      </p:sp>
      <p:sp>
        <p:nvSpPr>
          <p:cNvPr id="15" name="Text 11"/>
          <p:cNvSpPr/>
          <p:nvPr/>
        </p:nvSpPr>
        <p:spPr>
          <a:xfrm>
            <a:off x="6284893" y="3422333"/>
            <a:ext cx="130969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1921" dirty="0"/>
          </a:p>
        </p:txBody>
      </p:sp>
      <p:sp>
        <p:nvSpPr>
          <p:cNvPr id="16" name="Text 12"/>
          <p:cNvSpPr/>
          <p:nvPr/>
        </p:nvSpPr>
        <p:spPr>
          <a:xfrm>
            <a:off x="7300913" y="3328392"/>
            <a:ext cx="2856428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Simulasi dan Permainan Peran</a:t>
            </a:r>
            <a:endParaRPr lang="en-US" sz="3200" dirty="0"/>
          </a:p>
        </p:txBody>
      </p:sp>
      <p:sp>
        <p:nvSpPr>
          <p:cNvPr id="17" name="Text 13"/>
          <p:cNvSpPr/>
          <p:nvPr/>
        </p:nvSpPr>
        <p:spPr>
          <a:xfrm>
            <a:off x="7300913" y="3686175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belajar melalui simulasi dan permainan peran untuk memahami konsep dan meningkatkan keterampilan.</a:t>
            </a:r>
            <a:endParaRPr lang="en-US" sz="2000" dirty="0"/>
          </a:p>
        </p:txBody>
      </p:sp>
      <p:sp>
        <p:nvSpPr>
          <p:cNvPr id="18" name="Shape 14"/>
          <p:cNvSpPr/>
          <p:nvPr/>
        </p:nvSpPr>
        <p:spPr>
          <a:xfrm>
            <a:off x="6521946" y="4962049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D9CDBA"/>
          </a:solidFill>
          <a:ln/>
        </p:spPr>
      </p:sp>
      <p:sp>
        <p:nvSpPr>
          <p:cNvPr id="19" name="Shape 15"/>
          <p:cNvSpPr/>
          <p:nvPr/>
        </p:nvSpPr>
        <p:spPr>
          <a:xfrm>
            <a:off x="6156067" y="4779169"/>
            <a:ext cx="388739" cy="388739"/>
          </a:xfrm>
          <a:prstGeom prst="roundRect">
            <a:avLst>
              <a:gd name="adj" fmla="val 6669"/>
            </a:avLst>
          </a:prstGeom>
          <a:solidFill>
            <a:srgbClr val="F3E7D4"/>
          </a:solidFill>
          <a:ln/>
        </p:spPr>
      </p:sp>
      <p:sp>
        <p:nvSpPr>
          <p:cNvPr id="20" name="Text 16"/>
          <p:cNvSpPr/>
          <p:nvPr/>
        </p:nvSpPr>
        <p:spPr>
          <a:xfrm>
            <a:off x="6282511" y="4851559"/>
            <a:ext cx="135850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1921" dirty="0"/>
          </a:p>
        </p:txBody>
      </p:sp>
      <p:sp>
        <p:nvSpPr>
          <p:cNvPr id="21" name="Text 17"/>
          <p:cNvSpPr/>
          <p:nvPr/>
        </p:nvSpPr>
        <p:spPr>
          <a:xfrm>
            <a:off x="7300913" y="4757618"/>
            <a:ext cx="2088713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Proyek dan Presentasi</a:t>
            </a:r>
            <a:endParaRPr lang="en-US" sz="3200" dirty="0"/>
          </a:p>
        </p:txBody>
      </p:sp>
      <p:sp>
        <p:nvSpPr>
          <p:cNvPr id="22" name="Text 18"/>
          <p:cNvSpPr/>
          <p:nvPr/>
        </p:nvSpPr>
        <p:spPr>
          <a:xfrm>
            <a:off x="7300913" y="5115401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terlibat dalam proyek dan presentasi untuk memperkuat pemahaman dan mengembangkan keterampilan presentasi.</a:t>
            </a:r>
            <a:endParaRPr lang="en-US" sz="2000" dirty="0"/>
          </a:p>
        </p:txBody>
      </p:sp>
      <p:sp>
        <p:nvSpPr>
          <p:cNvPr id="23" name="Shape 19"/>
          <p:cNvSpPr/>
          <p:nvPr/>
        </p:nvSpPr>
        <p:spPr>
          <a:xfrm>
            <a:off x="6521946" y="6391275"/>
            <a:ext cx="604837" cy="22860"/>
          </a:xfrm>
          <a:prstGeom prst="roundRect">
            <a:avLst>
              <a:gd name="adj" fmla="val 113400"/>
            </a:avLst>
          </a:prstGeom>
          <a:solidFill>
            <a:srgbClr val="D9CDBA"/>
          </a:solidFill>
          <a:ln/>
        </p:spPr>
      </p:sp>
      <p:sp>
        <p:nvSpPr>
          <p:cNvPr id="24" name="Shape 20"/>
          <p:cNvSpPr/>
          <p:nvPr/>
        </p:nvSpPr>
        <p:spPr>
          <a:xfrm>
            <a:off x="6156067" y="6208395"/>
            <a:ext cx="388739" cy="388739"/>
          </a:xfrm>
          <a:prstGeom prst="roundRect">
            <a:avLst>
              <a:gd name="adj" fmla="val 6669"/>
            </a:avLst>
          </a:prstGeom>
          <a:solidFill>
            <a:srgbClr val="F3E7D4"/>
          </a:solidFill>
          <a:ln/>
        </p:spPr>
      </p:sp>
      <p:sp>
        <p:nvSpPr>
          <p:cNvPr id="25" name="Text 21"/>
          <p:cNvSpPr/>
          <p:nvPr/>
        </p:nvSpPr>
        <p:spPr>
          <a:xfrm>
            <a:off x="6284297" y="6280785"/>
            <a:ext cx="132278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1921" dirty="0"/>
          </a:p>
        </p:txBody>
      </p:sp>
      <p:sp>
        <p:nvSpPr>
          <p:cNvPr id="26" name="Text 22"/>
          <p:cNvSpPr/>
          <p:nvPr/>
        </p:nvSpPr>
        <p:spPr>
          <a:xfrm>
            <a:off x="7300913" y="6186845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3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Diskusi Kelompok</a:t>
            </a:r>
            <a:endParaRPr lang="en-US" sz="3200" dirty="0"/>
          </a:p>
        </p:txBody>
      </p:sp>
      <p:sp>
        <p:nvSpPr>
          <p:cNvPr id="27" name="Text 23"/>
          <p:cNvSpPr/>
          <p:nvPr/>
        </p:nvSpPr>
        <p:spPr>
          <a:xfrm>
            <a:off x="7300913" y="6544628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berdiskusi dalam kelompok kecil untuk berbagi ide, menganalisis informasi, dan meningkatkan kemampuan komunikasi.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390" y="2459593"/>
            <a:ext cx="4965621" cy="331041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1350" y="481406"/>
            <a:ext cx="8432649" cy="911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4824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Strategi Pembelajaran Kolaboratif</a:t>
            </a:r>
            <a:endParaRPr lang="en-US" sz="44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0" y="1987034"/>
            <a:ext cx="1041559" cy="16663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Text 3"/>
          <p:cNvSpPr/>
          <p:nvPr/>
        </p:nvSpPr>
        <p:spPr>
          <a:xfrm>
            <a:off x="2082998" y="1856184"/>
            <a:ext cx="4554285" cy="6034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2"/>
              </a:lnSpc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Belajar Berpasangan</a:t>
            </a:r>
            <a:endParaRPr lang="en-US" sz="3600" dirty="0"/>
          </a:p>
        </p:txBody>
      </p:sp>
      <p:sp>
        <p:nvSpPr>
          <p:cNvPr id="9" name="Text 4"/>
          <p:cNvSpPr/>
          <p:nvPr/>
        </p:nvSpPr>
        <p:spPr>
          <a:xfrm>
            <a:off x="2082998" y="2162807"/>
            <a:ext cx="6331982" cy="666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bekerja dalam pasangan untuk saling membantu, memberikan umpan balik, dan meningkatkan pemahaman.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20" y="3653433"/>
            <a:ext cx="1041559" cy="16663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 5"/>
          <p:cNvSpPr/>
          <p:nvPr/>
        </p:nvSpPr>
        <p:spPr>
          <a:xfrm>
            <a:off x="2082998" y="3590627"/>
            <a:ext cx="4309668" cy="577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2"/>
              </a:lnSpc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Kerja Kelompok</a:t>
            </a:r>
            <a:endParaRPr lang="en-US" sz="3600" dirty="0"/>
          </a:p>
        </p:txBody>
      </p:sp>
      <p:sp>
        <p:nvSpPr>
          <p:cNvPr id="12" name="Text 6"/>
          <p:cNvSpPr/>
          <p:nvPr/>
        </p:nvSpPr>
        <p:spPr>
          <a:xfrm>
            <a:off x="2082998" y="3959423"/>
            <a:ext cx="6331982" cy="1000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bekerja dalam kelompok untuk menyelesaikan tugas bersama, berbagi tanggung jawab, dan mengembangkan keterampilan kolaborasi.</a:t>
            </a:r>
            <a:endParaRPr lang="en-US" sz="2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20" y="5319832"/>
            <a:ext cx="1041559" cy="184773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4" name="Text 7"/>
          <p:cNvSpPr/>
          <p:nvPr/>
        </p:nvSpPr>
        <p:spPr>
          <a:xfrm>
            <a:off x="1945563" y="5667614"/>
            <a:ext cx="8443913" cy="7916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2"/>
              </a:lnSpc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Pembelajaran Berbasis Proyek Bersama</a:t>
            </a:r>
            <a:endParaRPr lang="en-US" sz="3600" dirty="0"/>
          </a:p>
        </p:txBody>
      </p:sp>
      <p:sp>
        <p:nvSpPr>
          <p:cNvPr id="15" name="Text 8"/>
          <p:cNvSpPr/>
          <p:nvPr/>
        </p:nvSpPr>
        <p:spPr>
          <a:xfrm>
            <a:off x="2082998" y="6037579"/>
            <a:ext cx="6331982" cy="14218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bekerja dalam kelompok besar untuk menyelesaikan proyek yang kompleks, meningkatkan keterampilan kolaboratif dan pemecahan masalah.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9" y="2445187"/>
            <a:ext cx="5008602" cy="33391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55006" y="626626"/>
            <a:ext cx="9983575" cy="1034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txBody>
          <a:bodyPr wrap="none" rtlCol="0" anchor="t"/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Contoh</a:t>
            </a:r>
            <a:r>
              <a:rPr lang="en-US" sz="48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4800" b="1" dirty="0" err="1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Pembelajaran</a:t>
            </a:r>
            <a:r>
              <a:rPr lang="en-US" sz="48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Modern</a:t>
            </a:r>
            <a:endParaRPr lang="en-US" sz="4800" b="1" dirty="0"/>
          </a:p>
        </p:txBody>
      </p:sp>
      <p:sp>
        <p:nvSpPr>
          <p:cNvPr id="15" name="Shape 11"/>
          <p:cNvSpPr/>
          <p:nvPr/>
        </p:nvSpPr>
        <p:spPr>
          <a:xfrm>
            <a:off x="6155293" y="4849773"/>
            <a:ext cx="430054" cy="43005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9" name="Shape 15"/>
          <p:cNvSpPr/>
          <p:nvPr/>
        </p:nvSpPr>
        <p:spPr>
          <a:xfrm>
            <a:off x="6155293" y="6263164"/>
            <a:ext cx="430054" cy="43005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F7871-09EC-EE7A-87AE-86ADC6655BF3}"/>
              </a:ext>
            </a:extLst>
          </p:cNvPr>
          <p:cNvSpPr txBox="1"/>
          <p:nvPr/>
        </p:nvSpPr>
        <p:spPr>
          <a:xfrm>
            <a:off x="5904186" y="1848951"/>
            <a:ext cx="830842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sz="3200" dirty="0"/>
              <a:t>Flipped Classroom </a:t>
            </a:r>
          </a:p>
          <a:p>
            <a:pPr marL="342900" indent="-342900">
              <a:buAutoNum type="arabicPeriod"/>
            </a:pPr>
            <a:r>
              <a:rPr lang="en-ID" sz="3200" dirty="0"/>
              <a:t>Project-Based Learning (PBL) </a:t>
            </a:r>
          </a:p>
          <a:p>
            <a:pPr marL="342900" indent="-342900">
              <a:buAutoNum type="arabicPeriod"/>
            </a:pPr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Berbasis</a:t>
            </a:r>
            <a:r>
              <a:rPr lang="en-ID" sz="3200" dirty="0"/>
              <a:t> </a:t>
            </a:r>
            <a:r>
              <a:rPr lang="en-ID" sz="3200" dirty="0" err="1"/>
              <a:t>Masalah</a:t>
            </a:r>
            <a:r>
              <a:rPr lang="en-ID" sz="3200" dirty="0"/>
              <a:t> (</a:t>
            </a:r>
            <a:r>
              <a:rPr lang="en-ID" sz="3200" i="1" dirty="0"/>
              <a:t>Problem-Based Learning</a:t>
            </a:r>
            <a:r>
              <a:rPr lang="en-ID" sz="3200" dirty="0"/>
              <a:t>) </a:t>
            </a:r>
          </a:p>
          <a:p>
            <a:pPr marL="342900" indent="-342900">
              <a:buAutoNum type="arabicPeriod"/>
            </a:pPr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Diferensiasi</a:t>
            </a:r>
            <a:r>
              <a:rPr lang="en-ID" sz="3200" dirty="0"/>
              <a:t> </a:t>
            </a:r>
          </a:p>
          <a:p>
            <a:pPr marL="342900" indent="-342900">
              <a:buAutoNum type="arabicPeriod"/>
            </a:pPr>
            <a:r>
              <a:rPr lang="en-ID" sz="3200" dirty="0" err="1"/>
              <a:t>Gamifikasi</a:t>
            </a:r>
            <a:r>
              <a:rPr lang="en-ID" sz="3200" dirty="0"/>
              <a:t> </a:t>
            </a:r>
          </a:p>
          <a:p>
            <a:pPr marL="342900" indent="-342900">
              <a:buAutoNum type="arabicPeriod"/>
            </a:pPr>
            <a:r>
              <a:rPr lang="en-ID" sz="3200" i="1" dirty="0"/>
              <a:t>Blended Learning </a:t>
            </a:r>
          </a:p>
          <a:p>
            <a:pPr marL="342900" indent="-342900">
              <a:buAutoNum type="arabicPeriod"/>
            </a:pPr>
            <a:r>
              <a:rPr lang="en-ID" sz="3200" i="1" dirty="0"/>
              <a:t>Virtual Reality </a:t>
            </a:r>
            <a:r>
              <a:rPr lang="en-ID" sz="3200" dirty="0"/>
              <a:t>(VR) dan </a:t>
            </a:r>
            <a:r>
              <a:rPr lang="en-ID" sz="3200" i="1" dirty="0"/>
              <a:t>Augmented Reality </a:t>
            </a:r>
            <a:r>
              <a:rPr lang="en-ID" sz="3200" dirty="0"/>
              <a:t>(AR) </a:t>
            </a:r>
          </a:p>
          <a:p>
            <a:pPr marL="342900" indent="-342900">
              <a:buAutoNum type="arabicPeriod"/>
            </a:pPr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Mandiri</a:t>
            </a:r>
            <a:r>
              <a:rPr lang="en-ID" sz="3200" dirty="0"/>
              <a:t> (</a:t>
            </a:r>
            <a:r>
              <a:rPr lang="en-ID" sz="3200" i="1" dirty="0"/>
              <a:t>Self-Paced Learning</a:t>
            </a:r>
            <a:r>
              <a:rPr lang="en-ID" sz="3200" dirty="0"/>
              <a:t>) </a:t>
            </a:r>
          </a:p>
          <a:p>
            <a:pPr marL="342900" indent="-342900">
              <a:buAutoNum type="arabicPeriod"/>
            </a:pPr>
            <a:r>
              <a:rPr lang="en-ID" sz="3200" dirty="0" err="1"/>
              <a:t>Pembelajaran</a:t>
            </a:r>
            <a:r>
              <a:rPr lang="en-ID" sz="3200" dirty="0"/>
              <a:t> </a:t>
            </a:r>
            <a:r>
              <a:rPr lang="en-ID" sz="3200" dirty="0" err="1"/>
              <a:t>Berbasis</a:t>
            </a:r>
            <a:r>
              <a:rPr lang="en-ID" sz="3200" dirty="0"/>
              <a:t> </a:t>
            </a:r>
            <a:r>
              <a:rPr lang="en-ID" sz="3200" dirty="0" err="1"/>
              <a:t>Simulasi</a:t>
            </a:r>
            <a:r>
              <a:rPr lang="en-ID" sz="3200" dirty="0"/>
              <a:t> </a:t>
            </a:r>
          </a:p>
          <a:p>
            <a:pPr marL="342900" indent="-342900">
              <a:buAutoNum type="arabicPeriod"/>
            </a:pPr>
            <a:r>
              <a:rPr lang="en-ID" sz="3200" dirty="0" err="1"/>
              <a:t>Penilaian</a:t>
            </a:r>
            <a:r>
              <a:rPr lang="en-ID" sz="3200" dirty="0"/>
              <a:t> </a:t>
            </a:r>
            <a:r>
              <a:rPr lang="en-ID" sz="3200" dirty="0" err="1"/>
              <a:t>Otentik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62582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838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810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84434" y="3182957"/>
            <a:ext cx="12483440" cy="70139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5523"/>
              </a:lnSpc>
              <a:buNone/>
            </a:pPr>
            <a:r>
              <a:rPr lang="en-US" sz="5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Strategi Pembelajaran Berbasis Proyek</a:t>
            </a:r>
            <a:endParaRPr lang="en-US" sz="5400" dirty="0"/>
          </a:p>
        </p:txBody>
      </p:sp>
      <p:sp>
        <p:nvSpPr>
          <p:cNvPr id="6" name="Shape 3"/>
          <p:cNvSpPr/>
          <p:nvPr/>
        </p:nvSpPr>
        <p:spPr>
          <a:xfrm>
            <a:off x="1184434" y="4695944"/>
            <a:ext cx="3928110" cy="2878098"/>
          </a:xfrm>
          <a:prstGeom prst="roundRect">
            <a:avLst>
              <a:gd name="adj" fmla="val 1243"/>
            </a:avLst>
          </a:prstGeom>
          <a:solidFill>
            <a:schemeClr val="accent2"/>
          </a:solidFill>
          <a:ln/>
        </p:spPr>
      </p:sp>
      <p:sp>
        <p:nvSpPr>
          <p:cNvPr id="7" name="Text 4"/>
          <p:cNvSpPr/>
          <p:nvPr/>
        </p:nvSpPr>
        <p:spPr>
          <a:xfrm>
            <a:off x="1422916" y="4934426"/>
            <a:ext cx="3451146" cy="7015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2"/>
              </a:lnSpc>
              <a:buNone/>
            </a:pPr>
            <a:r>
              <a:rPr lang="en-US" sz="2209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Proyek Berbasis Tantangan</a:t>
            </a:r>
            <a:endParaRPr lang="en-US" sz="2209" dirty="0"/>
          </a:p>
        </p:txBody>
      </p:sp>
      <p:sp>
        <p:nvSpPr>
          <p:cNvPr id="8" name="Text 5"/>
          <p:cNvSpPr/>
          <p:nvPr/>
        </p:nvSpPr>
        <p:spPr>
          <a:xfrm>
            <a:off x="1422916" y="5778937"/>
            <a:ext cx="3451146" cy="1525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menyelesaikan proyek yang menantang dan mendorong mereka untuk berpikir kritis dan inovatif.</a:t>
            </a:r>
            <a:endParaRPr lang="en-US" sz="1878" dirty="0"/>
          </a:p>
        </p:txBody>
      </p:sp>
      <p:sp>
        <p:nvSpPr>
          <p:cNvPr id="9" name="Shape 6"/>
          <p:cNvSpPr/>
          <p:nvPr/>
        </p:nvSpPr>
        <p:spPr>
          <a:xfrm>
            <a:off x="5351026" y="4695944"/>
            <a:ext cx="3928110" cy="2878098"/>
          </a:xfrm>
          <a:prstGeom prst="roundRect">
            <a:avLst>
              <a:gd name="adj" fmla="val 1243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</p:sp>
      <p:sp>
        <p:nvSpPr>
          <p:cNvPr id="10" name="Text 7"/>
          <p:cNvSpPr/>
          <p:nvPr/>
        </p:nvSpPr>
        <p:spPr>
          <a:xfrm>
            <a:off x="5589508" y="4934426"/>
            <a:ext cx="3206353" cy="3507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2"/>
              </a:lnSpc>
              <a:buNone/>
            </a:pPr>
            <a:r>
              <a:rPr lang="en-US" sz="2209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Proyek Berbasis Masalah</a:t>
            </a:r>
            <a:endParaRPr lang="en-US" sz="2209" dirty="0"/>
          </a:p>
        </p:txBody>
      </p:sp>
      <p:sp>
        <p:nvSpPr>
          <p:cNvPr id="11" name="Text 8"/>
          <p:cNvSpPr/>
          <p:nvPr/>
        </p:nvSpPr>
        <p:spPr>
          <a:xfrm>
            <a:off x="5589508" y="5428178"/>
            <a:ext cx="3451146" cy="19073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menyelesaikan proyek yang berfokus pada pemecahan masalah nyata, meningkatkan keterampilan pemecahan masalah.</a:t>
            </a:r>
            <a:endParaRPr lang="en-US" sz="1878" dirty="0"/>
          </a:p>
        </p:txBody>
      </p:sp>
      <p:sp>
        <p:nvSpPr>
          <p:cNvPr id="12" name="Shape 9"/>
          <p:cNvSpPr/>
          <p:nvPr/>
        </p:nvSpPr>
        <p:spPr>
          <a:xfrm>
            <a:off x="9517618" y="4695944"/>
            <a:ext cx="3928110" cy="2878098"/>
          </a:xfrm>
          <a:prstGeom prst="roundRect">
            <a:avLst>
              <a:gd name="adj" fmla="val 1243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</p:sp>
      <p:sp>
        <p:nvSpPr>
          <p:cNvPr id="13" name="Text 10"/>
          <p:cNvSpPr/>
          <p:nvPr/>
        </p:nvSpPr>
        <p:spPr>
          <a:xfrm>
            <a:off x="9756100" y="4934426"/>
            <a:ext cx="3443883" cy="3507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2"/>
              </a:lnSpc>
              <a:buNone/>
            </a:pPr>
            <a:r>
              <a:rPr lang="en-US" sz="2209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Proyek Berbasis Penelitian</a:t>
            </a:r>
            <a:endParaRPr lang="en-US" sz="2209" dirty="0"/>
          </a:p>
        </p:txBody>
      </p:sp>
      <p:sp>
        <p:nvSpPr>
          <p:cNvPr id="14" name="Text 11"/>
          <p:cNvSpPr/>
          <p:nvPr/>
        </p:nvSpPr>
        <p:spPr>
          <a:xfrm>
            <a:off x="9756100" y="5428178"/>
            <a:ext cx="3451146" cy="1525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Siswa melakukan penelitian, mengumpulkan data, menganalisis informasi, dan menyajikan hasil penelitian.</a:t>
            </a:r>
            <a:endParaRPr lang="en-US" sz="18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843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984373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91" y="946487"/>
            <a:ext cx="431959" cy="4319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65306" y="906423"/>
            <a:ext cx="6741893" cy="747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txBody>
          <a:bodyPr wrap="none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Platform Pembelajaran Online</a:t>
            </a:r>
            <a:endParaRPr lang="en-US" sz="3600" dirty="0"/>
          </a:p>
        </p:txBody>
      </p:sp>
      <p:sp>
        <p:nvSpPr>
          <p:cNvPr id="9" name="Text 4"/>
          <p:cNvSpPr/>
          <p:nvPr/>
        </p:nvSpPr>
        <p:spPr>
          <a:xfrm>
            <a:off x="5921794" y="1712925"/>
            <a:ext cx="7934325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Platform seperti Moodle atau Google Classroom menyediakan akses ke materi pembelajaran, tugas, dan alat komunikasi.</a:t>
            </a:r>
            <a:endParaRPr lang="en-US" sz="2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977" y="3092391"/>
            <a:ext cx="431959" cy="4319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87534" y="3031789"/>
            <a:ext cx="6607883" cy="66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txBody>
          <a:bodyPr wrap="none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Video Pembelajaran</a:t>
            </a:r>
            <a:endParaRPr lang="en-US" sz="3600" dirty="0"/>
          </a:p>
        </p:txBody>
      </p:sp>
      <p:sp>
        <p:nvSpPr>
          <p:cNvPr id="12" name="Text 6"/>
          <p:cNvSpPr/>
          <p:nvPr/>
        </p:nvSpPr>
        <p:spPr>
          <a:xfrm>
            <a:off x="6026977" y="3742186"/>
            <a:ext cx="7934325" cy="967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Video edukatif dapat membantu siswa memahami konsep dengan lebih baik, meningkatkan motivasi, dan meningkatkan keterlibatan.</a:t>
            </a:r>
            <a:endParaRPr lang="en-US" sz="2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715" y="5623464"/>
            <a:ext cx="431959" cy="43195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616853" y="5308681"/>
            <a:ext cx="6653673" cy="691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txBody>
          <a:bodyPr wrap="none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Komunikasi dan Kolaborasi</a:t>
            </a:r>
            <a:endParaRPr lang="en-US" sz="3600" dirty="0"/>
          </a:p>
        </p:txBody>
      </p:sp>
      <p:sp>
        <p:nvSpPr>
          <p:cNvPr id="15" name="Text 8"/>
          <p:cNvSpPr/>
          <p:nvPr/>
        </p:nvSpPr>
        <p:spPr>
          <a:xfrm>
            <a:off x="5921794" y="6103762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Aplikasi pesan instan dan platform kolaborasi online memfasilitasi komunikasi dan kerja sama antara siswa dan guru.</a:t>
            </a:r>
            <a:endParaRPr lang="en-US" sz="28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980" y="7775267"/>
            <a:ext cx="431959" cy="431959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6590196" y="7618529"/>
            <a:ext cx="6674887" cy="725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txBody>
          <a:bodyPr wrap="none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Aplikasi Pembelajaran</a:t>
            </a:r>
            <a:endParaRPr lang="en-US" sz="3600" dirty="0"/>
          </a:p>
        </p:txBody>
      </p:sp>
      <p:sp>
        <p:nvSpPr>
          <p:cNvPr id="18" name="Text 10"/>
          <p:cNvSpPr/>
          <p:nvPr/>
        </p:nvSpPr>
        <p:spPr>
          <a:xfrm>
            <a:off x="5946683" y="8442333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Aplikasi pembelajaran mobile menyediakan akses ke berbagai sumber belajar, kuis, dan alat pembelajaran interaktif.</a:t>
            </a:r>
            <a:endParaRPr lang="en-US" sz="2800" dirty="0"/>
          </a:p>
        </p:txBody>
      </p:sp>
      <p:sp>
        <p:nvSpPr>
          <p:cNvPr id="20" name="Text 2"/>
          <p:cNvSpPr/>
          <p:nvPr/>
        </p:nvSpPr>
        <p:spPr>
          <a:xfrm>
            <a:off x="148824" y="2094813"/>
            <a:ext cx="5054442" cy="31708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400" b="1" dirty="0">
                <a:ln w="222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Penggunaan Teknologi dalam Pembelajaran</a:t>
            </a:r>
            <a:endParaRPr lang="en-US" sz="5400" b="1" dirty="0">
              <a:ln w="22225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626</Words>
  <Application>Microsoft Office PowerPoint</Application>
  <PresentationFormat>Custom</PresentationFormat>
  <Paragraphs>90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Lora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4</cp:revision>
  <dcterms:created xsi:type="dcterms:W3CDTF">2024-08-10T14:15:05Z</dcterms:created>
  <dcterms:modified xsi:type="dcterms:W3CDTF">2024-08-17T23:47:08Z</dcterms:modified>
</cp:coreProperties>
</file>